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7" r:id="rId4"/>
    <p:sldMasterId id="2147483688" r:id="rId5"/>
    <p:sldMasterId id="214748368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y="5143500" cx="9144000"/>
  <p:notesSz cx="6858000" cy="9144000"/>
  <p:embeddedFontLst>
    <p:embeddedFont>
      <p:font typeface="Gill Sans"/>
      <p:regular r:id="rId22"/>
      <p:bold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schemas.openxmlformats.org/officeDocument/2006/relationships/font" Target="fonts/GillSans-regular.fntdata"/><Relationship Id="rId10" Type="http://schemas.openxmlformats.org/officeDocument/2006/relationships/slide" Target="slides/slide3.xml"/><Relationship Id="rId21" Type="http://schemas.openxmlformats.org/officeDocument/2006/relationships/slide" Target="slides/slide14.xml"/><Relationship Id="rId13" Type="http://schemas.openxmlformats.org/officeDocument/2006/relationships/slide" Target="slides/slide6.xml"/><Relationship Id="rId12" Type="http://schemas.openxmlformats.org/officeDocument/2006/relationships/slide" Target="slides/slide5.xml"/><Relationship Id="rId23" Type="http://schemas.openxmlformats.org/officeDocument/2006/relationships/font" Target="fonts/GillSans-bold.fntdata"/><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c52055ac52_0_107: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28" name="Google Shape;228;g2c52055ac52_0_10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2c61f93eadb_0_10: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5" name="Google Shape;325;g2c61f93eadb_0_10: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6" name="Google Shape;326;g2c61f93eadb_0_10: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2c61f93eadb_0_19: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g2c61f93eadb_0_19: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5" name="Google Shape;335;g2c61f93eadb_0_19: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2c61f93eadb_0_2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3" name="Google Shape;343;g2c61f93eadb_0_2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44" name="Google Shape;344;g2c61f93eadb_0_2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g2c61f93eadb_0_337: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g2c61f93eadb_0_337: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g2c61f93eadb_0_43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g2c61f93eadb_0_43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c61f93eadb_0_36: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g2c61f93eadb_0_36: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e507ba25_0_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2c6e507ba25_0_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2c52055ac52_0_29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4" name="Google Shape;254;g2c52055ac52_0_2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55" name="Google Shape;255;g2c52055ac52_0_2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2c61f93eadb_0_2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g2c61f93eadb_0_2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5" name="Google Shape;265;g2c61f93eadb_0_2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2c6e507ba25_0_98: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g2c6e507ba25_0_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0" name="Google Shape;290;g2c6e507ba25_0_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2c52055ac52_0_59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8" name="Google Shape;298;g2c52055ac52_0_59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9" name="Google Shape;299;g2c52055ac52_0_59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2c52055ac52_0_60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7" name="Google Shape;307;g2c52055ac52_0_60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8" name="Google Shape;308;g2c52055ac52_0_60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2c61f93eadb_0_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6" name="Google Shape;316;g2c61f93eadb_0_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7" name="Google Shape;317;g2c61f93eadb_0_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1.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4" name="Shape 144"/>
        <p:cNvGrpSpPr/>
        <p:nvPr/>
      </p:nvGrpSpPr>
      <p:grpSpPr>
        <a:xfrm>
          <a:off x="0" y="0"/>
          <a:ext cx="0" cy="0"/>
          <a:chOff x="0" y="0"/>
          <a:chExt cx="0" cy="0"/>
        </a:xfrm>
      </p:grpSpPr>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48" name="Shape 148"/>
        <p:cNvGrpSpPr/>
        <p:nvPr/>
      </p:nvGrpSpPr>
      <p:grpSpPr>
        <a:xfrm>
          <a:off x="0" y="0"/>
          <a:ext cx="0" cy="0"/>
          <a:chOff x="0" y="0"/>
          <a:chExt cx="0" cy="0"/>
        </a:xfrm>
      </p:grpSpPr>
      <p:sp>
        <p:nvSpPr>
          <p:cNvPr id="149" name="Google Shape;149;p30"/>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0" name="Google Shape;150;p3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2" name="Google Shape;152;p3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3" name="Google Shape;153;p30"/>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4" name="Shape 154"/>
        <p:cNvGrpSpPr/>
        <p:nvPr/>
      </p:nvGrpSpPr>
      <p:grpSpPr>
        <a:xfrm>
          <a:off x="0" y="0"/>
          <a:ext cx="0" cy="0"/>
          <a:chOff x="0" y="0"/>
          <a:chExt cx="0" cy="0"/>
        </a:xfrm>
      </p:grpSpPr>
      <p:sp>
        <p:nvSpPr>
          <p:cNvPr id="155" name="Google Shape;155;p31"/>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56" name="Google Shape;156;p31"/>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57" name="Google Shape;157;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8" name="Google Shape;158;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9" name="Google Shape;159;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0" name="Google Shape;160;p31"/>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1" name="Shape 161"/>
        <p:cNvGrpSpPr/>
        <p:nvPr/>
      </p:nvGrpSpPr>
      <p:grpSpPr>
        <a:xfrm>
          <a:off x="0" y="0"/>
          <a:ext cx="0" cy="0"/>
          <a:chOff x="0" y="0"/>
          <a:chExt cx="0" cy="0"/>
        </a:xfrm>
      </p:grpSpPr>
      <p:sp>
        <p:nvSpPr>
          <p:cNvPr id="162" name="Google Shape;162;p32"/>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3" name="Google Shape;163;p32"/>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4" name="Google Shape;164;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5" name="Google Shape;165;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6" name="Google Shape;166;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7" name="Google Shape;167;p32"/>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68" name="Shape 168"/>
        <p:cNvGrpSpPr/>
        <p:nvPr/>
      </p:nvGrpSpPr>
      <p:grpSpPr>
        <a:xfrm>
          <a:off x="0" y="0"/>
          <a:ext cx="0" cy="0"/>
          <a:chOff x="0" y="0"/>
          <a:chExt cx="0" cy="0"/>
        </a:xfrm>
      </p:grpSpPr>
      <p:sp>
        <p:nvSpPr>
          <p:cNvPr id="169" name="Google Shape;169;p33"/>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0" name="Google Shape;170;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1" name="Google Shape;171;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2" name="Google Shape;172;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3" name="Google Shape;173;p33"/>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4" name="Shape 174"/>
        <p:cNvGrpSpPr/>
        <p:nvPr/>
      </p:nvGrpSpPr>
      <p:grpSpPr>
        <a:xfrm>
          <a:off x="0" y="0"/>
          <a:ext cx="0" cy="0"/>
          <a:chOff x="0" y="0"/>
          <a:chExt cx="0" cy="0"/>
        </a:xfrm>
      </p:grpSpPr>
      <p:sp>
        <p:nvSpPr>
          <p:cNvPr id="175" name="Google Shape;175;p34"/>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6" name="Google Shape;176;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7" name="Google Shape;177;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8" name="Google Shape;178;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9" name="Google Shape;179;p34"/>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0" name="Shape 180"/>
        <p:cNvGrpSpPr/>
        <p:nvPr/>
      </p:nvGrpSpPr>
      <p:grpSpPr>
        <a:xfrm>
          <a:off x="0" y="0"/>
          <a:ext cx="0" cy="0"/>
          <a:chOff x="0" y="0"/>
          <a:chExt cx="0" cy="0"/>
        </a:xfrm>
      </p:grpSpPr>
      <p:sp>
        <p:nvSpPr>
          <p:cNvPr id="181" name="Google Shape;181;p35"/>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2" name="Google Shape;182;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3" name="Google Shape;183;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4" name="Google Shape;184;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5" name="Google Shape;185;p35"/>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86" name="Shape 186"/>
        <p:cNvGrpSpPr/>
        <p:nvPr/>
      </p:nvGrpSpPr>
      <p:grpSpPr>
        <a:xfrm>
          <a:off x="0" y="0"/>
          <a:ext cx="0" cy="0"/>
          <a:chOff x="0" y="0"/>
          <a:chExt cx="0" cy="0"/>
        </a:xfrm>
      </p:grpSpPr>
      <p:sp>
        <p:nvSpPr>
          <p:cNvPr id="187" name="Google Shape;187;p36"/>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8" name="Google Shape;188;p36"/>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9" name="Google Shape;189;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0" name="Google Shape;190;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1" name="Google Shape;191;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2" name="Shape 192"/>
        <p:cNvGrpSpPr/>
        <p:nvPr/>
      </p:nvGrpSpPr>
      <p:grpSpPr>
        <a:xfrm>
          <a:off x="0" y="0"/>
          <a:ext cx="0" cy="0"/>
          <a:chOff x="0" y="0"/>
          <a:chExt cx="0" cy="0"/>
        </a:xfrm>
      </p:grpSpPr>
      <p:sp>
        <p:nvSpPr>
          <p:cNvPr id="193" name="Google Shape;193;p37"/>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4" name="Google Shape;194;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6" name="Google Shape;196;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97" name="Google Shape;197;p37"/>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98" name="Shape 198"/>
        <p:cNvGrpSpPr/>
        <p:nvPr/>
      </p:nvGrpSpPr>
      <p:grpSpPr>
        <a:xfrm>
          <a:off x="0" y="0"/>
          <a:ext cx="0" cy="0"/>
          <a:chOff x="0" y="0"/>
          <a:chExt cx="0" cy="0"/>
        </a:xfrm>
      </p:grpSpPr>
      <p:sp>
        <p:nvSpPr>
          <p:cNvPr id="199" name="Google Shape;199;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1" name="Google Shape;201;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2" name="Google Shape;202;p38"/>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3" name="Shape 203"/>
        <p:cNvGrpSpPr/>
        <p:nvPr/>
      </p:nvGrpSpPr>
      <p:grpSpPr>
        <a:xfrm>
          <a:off x="0" y="0"/>
          <a:ext cx="0" cy="0"/>
          <a:chOff x="0" y="0"/>
          <a:chExt cx="0" cy="0"/>
        </a:xfrm>
      </p:grpSpPr>
      <p:sp>
        <p:nvSpPr>
          <p:cNvPr id="204" name="Google Shape;204;p39"/>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5" name="Google Shape;205;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6" name="Google Shape;206;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7" name="Google Shape;207;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08" name="Shape 208"/>
        <p:cNvGrpSpPr/>
        <p:nvPr/>
      </p:nvGrpSpPr>
      <p:grpSpPr>
        <a:xfrm>
          <a:off x="0" y="0"/>
          <a:ext cx="0" cy="0"/>
          <a:chOff x="0" y="0"/>
          <a:chExt cx="0" cy="0"/>
        </a:xfrm>
      </p:grpSpPr>
      <p:sp>
        <p:nvSpPr>
          <p:cNvPr id="209" name="Google Shape;209;p40"/>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2" name="Google Shape;212;p4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3" name="Google Shape;213;p4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4" name="Shape 214"/>
        <p:cNvGrpSpPr/>
        <p:nvPr/>
      </p:nvGrpSpPr>
      <p:grpSpPr>
        <a:xfrm>
          <a:off x="0" y="0"/>
          <a:ext cx="0" cy="0"/>
          <a:chOff x="0" y="0"/>
          <a:chExt cx="0" cy="0"/>
        </a:xfrm>
      </p:grpSpPr>
      <p:sp>
        <p:nvSpPr>
          <p:cNvPr id="215" name="Google Shape;215;p41"/>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7" name="Google Shape;217;p41"/>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8" name="Google Shape;218;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9" name="Google Shape;219;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1" name="Shape 221"/>
        <p:cNvGrpSpPr/>
        <p:nvPr/>
      </p:nvGrpSpPr>
      <p:grpSpPr>
        <a:xfrm>
          <a:off x="0" y="0"/>
          <a:ext cx="0" cy="0"/>
          <a:chOff x="0" y="0"/>
          <a:chExt cx="0" cy="0"/>
        </a:xfrm>
      </p:grpSpPr>
      <p:sp>
        <p:nvSpPr>
          <p:cNvPr id="222" name="Google Shape;222;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5" name="Google Shape;225;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theme" Target="../theme/theme2.xml"/><Relationship Id="rId14" Type="http://schemas.openxmlformats.org/officeDocument/2006/relationships/slideLayout" Target="../slideLayouts/slideLayout2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4.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28"/>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0" name="Google Shape;140;p28"/>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1" name="Google Shape;141;p28"/>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2" name="Google Shape;142;p28"/>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3" name="Google Shape;143;p28"/>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hyperlink" Target="https://www.eratauko.fi/tyokalu/virittaytymisaktiviteettej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hyperlink" Target="https://www.eratauko.fi/tyokalu/pelisaannot-nuorille/"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nvSpPr>
        <p:spPr>
          <a:xfrm>
            <a:off x="1249493" y="770494"/>
            <a:ext cx="6645900" cy="11448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highlight>
                  <a:srgbClr val="FFE006"/>
                </a:highlight>
                <a:latin typeface="Gill Sans"/>
                <a:ea typeface="Gill Sans"/>
                <a:cs typeface="Gill Sans"/>
                <a:sym typeface="Gill Sans"/>
              </a:rPr>
              <a:t>Erätauko-keskustelu</a:t>
            </a:r>
            <a:endParaRPr b="1" sz="2900">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None/>
            </a:pPr>
            <a:r>
              <a:rPr b="1" lang="fi" sz="2900">
                <a:highlight>
                  <a:srgbClr val="FFE006"/>
                </a:highlight>
                <a:latin typeface="Gill Sans"/>
                <a:ea typeface="Gill Sans"/>
                <a:cs typeface="Gill Sans"/>
                <a:sym typeface="Gill Sans"/>
              </a:rPr>
              <a:t>…Lisää otsikko tähän…</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1" name="Google Shape;231;p43"/>
          <p:cNvCxnSpPr/>
          <p:nvPr/>
        </p:nvCxnSpPr>
        <p:spPr>
          <a:xfrm flipH="1" rot="10800000">
            <a:off x="1249491" y="3939607"/>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2" name="Google Shape;232;p43"/>
          <p:cNvPicPr preferRelativeResize="0"/>
          <p:nvPr/>
        </p:nvPicPr>
        <p:blipFill rotWithShape="1">
          <a:blip r:embed="rId3">
            <a:alphaModFix/>
          </a:blip>
          <a:srcRect b="0" l="0" r="0" t="0"/>
          <a:stretch/>
        </p:blipFill>
        <p:spPr>
          <a:xfrm>
            <a:off x="3989919" y="4549746"/>
            <a:ext cx="1164894" cy="268843"/>
          </a:xfrm>
          <a:prstGeom prst="rect">
            <a:avLst/>
          </a:prstGeom>
          <a:noFill/>
          <a:ln>
            <a:noFill/>
          </a:ln>
        </p:spPr>
      </p:pic>
      <p:sp>
        <p:nvSpPr>
          <p:cNvPr id="233" name="Google Shape;233;p43"/>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4" name="Google Shape;234;p43"/>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rgbClr val="000000"/>
                </a:solidFill>
                <a:latin typeface="Gill Sans"/>
                <a:ea typeface="Gill Sans"/>
                <a:cs typeface="Gill Sans"/>
                <a:sym typeface="Gill Sans"/>
              </a:rPr>
              <a:t>Erätauko-keskustelun käsikirjoitus </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rgbClr val="000000"/>
                </a:solidFill>
                <a:latin typeface="Gill Sans"/>
                <a:ea typeface="Gill Sans"/>
                <a:cs typeface="Gill Sans"/>
                <a:sym typeface="Gill Sans"/>
              </a:rPr>
              <a:t>Kesto 45 tai 75 min</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aihe: “</a:t>
            </a:r>
            <a:r>
              <a:rPr b="1" i="1" lang="fi" sz="1200">
                <a:solidFill>
                  <a:schemeClr val="dk1"/>
                </a:solidFill>
                <a:latin typeface="Gill Sans"/>
                <a:ea typeface="Gill Sans"/>
                <a:cs typeface="Gill Sans"/>
                <a:sym typeface="Gill Sans"/>
              </a:rPr>
              <a:t>lisää tähän”. </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Voit tarkentaa aihetta omalle porukalle sopivaksi.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Esimerkiksi</a:t>
            </a:r>
            <a:r>
              <a:rPr b="1" i="1" lang="fi" sz="1200">
                <a:solidFill>
                  <a:schemeClr val="dk1"/>
                </a:solidFill>
                <a:latin typeface="Gill Sans"/>
                <a:ea typeface="Gill Sans"/>
                <a:cs typeface="Gill Sans"/>
                <a:sym typeface="Gill Sans"/>
              </a:rPr>
              <a:t> aihe Ystävyys: “Mikä merkitys ystävyydellä ja ystävällisyydellä on tässä yhteisössä?”</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Versio: 27. Maaliskuu 2024</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sz="1600">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pic>
        <p:nvPicPr>
          <p:cNvPr id="328" name="Google Shape;328;p52"/>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29" name="Google Shape;329;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0" name="Google Shape;330;p52"/>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Oivallusten kirjoittaminen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31" name="Google Shape;331;p52"/>
          <p:cNvSpPr txBox="1"/>
          <p:nvPr/>
        </p:nvSpPr>
        <p:spPr>
          <a:xfrm>
            <a:off x="4854800" y="230300"/>
            <a:ext cx="3965700" cy="5295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kirjoittaminen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hyvästä ja rakentavasta keskustelusta! Olette jakaneet kokemuksianne ja</a:t>
            </a:r>
            <a:r>
              <a:rPr lang="fi" sz="1000">
                <a:latin typeface="Gill Sans"/>
                <a:ea typeface="Gill Sans"/>
                <a:cs typeface="Gill Sans"/>
                <a:sym typeface="Gill Sans"/>
              </a:rPr>
              <a:t> ajatuksianne</a:t>
            </a:r>
            <a:r>
              <a:rPr b="0" i="0" lang="fi" sz="1000" u="none" cap="none" strike="noStrike">
                <a:solidFill>
                  <a:srgbClr val="000000"/>
                </a:solidFill>
                <a:latin typeface="Gill Sans"/>
                <a:ea typeface="Gill Sans"/>
                <a:cs typeface="Gill Sans"/>
                <a:sym typeface="Gill Sans"/>
              </a:rPr>
              <a:t> liittyen aiheen </a:t>
            </a:r>
            <a:r>
              <a:rPr b="0" i="0" lang="fi" sz="1000" u="none" cap="none" strike="noStrike">
                <a:solidFill>
                  <a:srgbClr val="000000"/>
                </a:solidFill>
                <a:highlight>
                  <a:srgbClr val="FFE006"/>
                </a:highlight>
                <a:latin typeface="Gill Sans"/>
                <a:ea typeface="Gill Sans"/>
                <a:cs typeface="Gill Sans"/>
                <a:sym typeface="Gill Sans"/>
              </a:rPr>
              <a:t>esimerkiksi merkitykseen, tärkeyteen…</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just">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kirjoitamme, mitä o</a:t>
            </a:r>
            <a:r>
              <a:rPr lang="fi" sz="1000">
                <a:latin typeface="Gill Sans"/>
                <a:ea typeface="Gill Sans"/>
                <a:cs typeface="Gill Sans"/>
                <a:sym typeface="Gill Sans"/>
              </a:rPr>
              <a:t>ivalluksia</a:t>
            </a:r>
            <a:r>
              <a:rPr b="0" i="0" lang="fi" sz="1000" u="none" cap="none" strike="noStrike">
                <a:solidFill>
                  <a:srgbClr val="000000"/>
                </a:solidFill>
                <a:latin typeface="Gill Sans"/>
                <a:ea typeface="Gill Sans"/>
                <a:cs typeface="Gill Sans"/>
                <a:sym typeface="Gill Sans"/>
              </a:rPr>
              <a:t>, tunteita tai ajatuksia yhteisestä keskustelustamme sinulle </a:t>
            </a:r>
            <a:r>
              <a:rPr lang="fi" sz="1000">
                <a:latin typeface="Gill Sans"/>
                <a:ea typeface="Gill Sans"/>
                <a:cs typeface="Gill Sans"/>
                <a:sym typeface="Gill Sans"/>
              </a:rPr>
              <a:t>muodostui</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Voit lisäksi kirjoittaa, mitä olet oppinut keskustelun aikana. </a:t>
            </a:r>
            <a:r>
              <a:rPr b="0" i="0" lang="fi" sz="1000" u="none" cap="none" strike="noStrike">
                <a:solidFill>
                  <a:srgbClr val="000000"/>
                </a:solidFill>
                <a:latin typeface="Gill Sans"/>
                <a:ea typeface="Gill Sans"/>
                <a:cs typeface="Gill Sans"/>
                <a:sym typeface="Gill Sans"/>
              </a:rPr>
              <a:t>Voit myös piirtää, jos se tuntuu helpommalta.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Kirjoita omaan paperiisi</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muutama oivallus, tunne tai jokin tärkeä ajatus, joka sinulle jäi mieleen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Tähän on aikaa muutama minuutti.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Valitse </a:t>
            </a:r>
            <a:r>
              <a:rPr b="0" i="0" lang="fi" sz="1000" u="none" cap="none" strike="noStrike">
                <a:solidFill>
                  <a:srgbClr val="000000"/>
                </a:solidFill>
                <a:highlight>
                  <a:srgbClr val="FFE006"/>
                </a:highlight>
                <a:latin typeface="Gill Sans"/>
                <a:ea typeface="Gill Sans"/>
                <a:cs typeface="Gill Sans"/>
                <a:sym typeface="Gill Sans"/>
              </a:rPr>
              <a:t>yksi</a:t>
            </a:r>
            <a:r>
              <a:rPr b="0" i="0" lang="fi" sz="1000" u="none" cap="none" strike="noStrike">
                <a:solidFill>
                  <a:srgbClr val="000000"/>
                </a:solidFill>
                <a:latin typeface="Gill Sans"/>
                <a:ea typeface="Gill Sans"/>
                <a:cs typeface="Gill Sans"/>
                <a:sym typeface="Gill Sans"/>
              </a:rPr>
              <a:t>, jonka haluat jakaa tässä yhdessä kaikkien</a:t>
            </a:r>
            <a:r>
              <a:rPr lang="fi" sz="1000">
                <a:latin typeface="Gill Sans"/>
                <a:ea typeface="Gill Sans"/>
                <a:cs typeface="Gill Sans"/>
                <a:sym typeface="Gill Sans"/>
              </a:rPr>
              <a:t> kanssa</a:t>
            </a:r>
            <a:r>
              <a:rPr b="0" i="0" lang="fi" sz="1000" u="none" cap="none" strike="noStrike">
                <a:solidFill>
                  <a:srgbClr val="000000"/>
                </a:solidFill>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highlight>
                  <a:srgbClr val="FFE006"/>
                </a:highlight>
                <a:latin typeface="Gill Sans"/>
                <a:ea typeface="Gill Sans"/>
                <a:cs typeface="Gill Sans"/>
                <a:sym typeface="Gill Sans"/>
              </a:rPr>
              <a:t>Voit myös pohtia, että kenen olisi hyvä jatkaa keskustelua tästä aiheesta ja missä?</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2</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pic>
        <p:nvPicPr>
          <p:cNvPr id="337" name="Google Shape;337;p53"/>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38" name="Google Shape;338;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9" name="Google Shape;339;p53"/>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3</a:t>
            </a:r>
            <a:r>
              <a:rPr b="1" i="0" lang="fi" sz="1100" u="none" cap="none" strike="noStrike">
                <a:solidFill>
                  <a:srgbClr val="000000"/>
                </a:solidFill>
                <a:latin typeface="Gill Sans"/>
                <a:ea typeface="Gill Sans"/>
                <a:cs typeface="Gill Sans"/>
                <a:sym typeface="Gill Sans"/>
              </a:rPr>
              <a:t>	Oivallusten kertominen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40" name="Google Shape;340;p53"/>
          <p:cNvSpPr txBox="1"/>
          <p:nvPr/>
        </p:nvSpPr>
        <p:spPr>
          <a:xfrm>
            <a:off x="4856175" y="230300"/>
            <a:ext cx="4077900" cy="5615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kertominen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Nyt pyydän, että yhdellä lauseella jokainen teistä jakaisi yhden oivalluksen, tunteen tai tär</a:t>
            </a:r>
            <a:r>
              <a:rPr lang="fi" sz="1000">
                <a:latin typeface="Gill Sans"/>
                <a:ea typeface="Gill Sans"/>
                <a:cs typeface="Gill Sans"/>
                <a:sym typeface="Gill Sans"/>
              </a:rPr>
              <a:t>keän </a:t>
            </a:r>
            <a:r>
              <a:rPr b="0" i="0" lang="fi" sz="1000" u="none" cap="none" strike="noStrike">
                <a:solidFill>
                  <a:srgbClr val="000000"/>
                </a:solidFill>
                <a:latin typeface="Gill Sans"/>
                <a:ea typeface="Gill Sans"/>
                <a:cs typeface="Gill Sans"/>
                <a:sym typeface="Gill Sans"/>
              </a:rPr>
              <a:t>ajatukse</a:t>
            </a:r>
            <a:r>
              <a:rPr lang="fi" sz="1000">
                <a:latin typeface="Gill Sans"/>
                <a:ea typeface="Gill Sans"/>
                <a:cs typeface="Gill Sans"/>
                <a:sym typeface="Gill Sans"/>
              </a:rPr>
              <a:t>n</a:t>
            </a:r>
            <a:r>
              <a:rPr b="0" i="0" lang="fi" sz="1000" u="none" cap="none" strike="noStrike">
                <a:solidFill>
                  <a:srgbClr val="000000"/>
                </a:solidFill>
                <a:latin typeface="Gill Sans"/>
                <a:ea typeface="Gill Sans"/>
                <a:cs typeface="Gill Sans"/>
                <a:sym typeface="Gill Sans"/>
              </a:rPr>
              <a:t>, joka tästä keskustelusta tai aiheesta sinulle jäi.</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Aloitetaan vaikkapa sinusta…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152400" lvl="0" marL="330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Kuka jatkaisi tästä?</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lang="fi" sz="1000">
                <a:latin typeface="Gill Sans"/>
                <a:ea typeface="Gill Sans"/>
                <a:cs typeface="Gill Sans"/>
                <a:sym typeface="Gill Sans"/>
              </a:rPr>
              <a:t>Kiitos kaikille. </a:t>
            </a:r>
            <a:r>
              <a:rPr b="0" i="0" lang="fi" sz="1000" u="none" cap="none" strike="noStrike">
                <a:solidFill>
                  <a:srgbClr val="000000"/>
                </a:solidFill>
                <a:latin typeface="Gill Sans"/>
                <a:ea typeface="Gill Sans"/>
                <a:cs typeface="Gill Sans"/>
                <a:sym typeface="Gill Sans"/>
              </a:rPr>
              <a:t>Kysyn vielä, että</a:t>
            </a:r>
            <a:r>
              <a:rPr lang="fi" sz="1000">
                <a:latin typeface="Gill Sans"/>
                <a:ea typeface="Gill Sans"/>
                <a:cs typeface="Gill Sans"/>
                <a:sym typeface="Gill Sans"/>
              </a:rPr>
              <a:t>:</a:t>
            </a:r>
            <a:endParaRPr sz="1000">
              <a:latin typeface="Gill Sans"/>
              <a:ea typeface="Gill Sans"/>
              <a:cs typeface="Gill Sans"/>
              <a:sym typeface="Gill Sans"/>
            </a:endParaRPr>
          </a:p>
          <a:p>
            <a:pPr indent="-292100" lvl="0" marL="457200" marR="0" rtl="0" algn="l">
              <a:lnSpc>
                <a:spcPct val="115000"/>
              </a:lnSpc>
              <a:spcBef>
                <a:spcPts val="1000"/>
              </a:spcBef>
              <a:spcAft>
                <a:spcPts val="0"/>
              </a:spcAft>
              <a:buClr>
                <a:srgbClr val="000000"/>
              </a:buClr>
              <a:buSzPts val="1000"/>
              <a:buFont typeface="Gill Sans"/>
              <a:buChar char="●"/>
            </a:pPr>
            <a:r>
              <a:rPr lang="fi" sz="1000">
                <a:highlight>
                  <a:srgbClr val="FFE006"/>
                </a:highlight>
                <a:latin typeface="Gill Sans"/>
                <a:ea typeface="Gill Sans"/>
                <a:cs typeface="Gill Sans"/>
                <a:sym typeface="Gill Sans"/>
              </a:rPr>
              <a:t>K</a:t>
            </a:r>
            <a:r>
              <a:rPr b="0" i="0" lang="fi" sz="1000" u="none" cap="none" strike="noStrike">
                <a:solidFill>
                  <a:srgbClr val="000000"/>
                </a:solidFill>
                <a:highlight>
                  <a:srgbClr val="FFE006"/>
                </a:highlight>
                <a:latin typeface="Gill Sans"/>
                <a:ea typeface="Gill Sans"/>
                <a:cs typeface="Gill Sans"/>
                <a:sym typeface="Gill Sans"/>
              </a:rPr>
              <a:t>eiden ja missä tulisi mielestänne jatkaa keskustelua tästä aiheesta?</a:t>
            </a:r>
            <a:endParaRPr b="0" i="0" sz="1000" u="none" cap="none" strike="noStrike">
              <a:solidFill>
                <a:srgbClr val="000000"/>
              </a:solidFill>
              <a:highlight>
                <a:srgbClr val="FFE006"/>
              </a:highlight>
              <a:latin typeface="Gill Sans"/>
              <a:ea typeface="Gill Sans"/>
              <a:cs typeface="Gill Sans"/>
              <a:sym typeface="Gill Sans"/>
            </a:endParaRPr>
          </a:p>
          <a:p>
            <a:pPr indent="-292100" lvl="0" marL="457200" marR="0" rtl="0" algn="just">
              <a:lnSpc>
                <a:spcPct val="115000"/>
              </a:lnSpc>
              <a:spcBef>
                <a:spcPts val="1000"/>
              </a:spcBef>
              <a:spcAft>
                <a:spcPts val="0"/>
              </a:spcAft>
              <a:buSzPts val="1000"/>
              <a:buFont typeface="Gill Sans"/>
              <a:buChar char="●"/>
            </a:pPr>
            <a:r>
              <a:rPr lang="fi" sz="1000">
                <a:highlight>
                  <a:srgbClr val="FFE006"/>
                </a:highlight>
                <a:latin typeface="Gill Sans"/>
                <a:ea typeface="Gill Sans"/>
                <a:cs typeface="Gill Sans"/>
                <a:sym typeface="Gill Sans"/>
              </a:rPr>
              <a:t>Mistä aiheesta haluaisitte keskustella seuraavaksi?</a:t>
            </a:r>
            <a:endParaRPr sz="1000">
              <a:highlight>
                <a:srgbClr val="FFE006"/>
              </a:highlight>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pic>
        <p:nvPicPr>
          <p:cNvPr id="346" name="Google Shape;346;p54"/>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47" name="Google Shape;347;p54"/>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48" name="Google Shape;348;p54"/>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i="0" lang="fi" sz="1100" u="none" cap="none" strike="noStrike">
                <a:solidFill>
                  <a:srgbClr val="000000"/>
                </a:solidFill>
                <a:latin typeface="Gill Sans"/>
                <a:ea typeface="Gill Sans"/>
                <a:cs typeface="Gill Sans"/>
                <a:sym typeface="Gill Sans"/>
              </a:rPr>
              <a:t>	Oivallusten kertominen</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49" name="Google Shape;349;p54"/>
          <p:cNvSpPr txBox="1"/>
          <p:nvPr/>
        </p:nvSpPr>
        <p:spPr>
          <a:xfrm>
            <a:off x="4855100" y="351825"/>
            <a:ext cx="3965700" cy="4879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Onnistuinko keskustelun ohjaajana?</a:t>
            </a:r>
            <a:endParaRPr sz="1000">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highlight>
                  <a:srgbClr val="FFE006"/>
                </a:highlight>
                <a:latin typeface="Gill Sans"/>
                <a:ea typeface="Gill Sans"/>
                <a:cs typeface="Gill Sans"/>
                <a:sym typeface="Gill Sans"/>
              </a:rPr>
              <a:t>Ko</a:t>
            </a:r>
            <a:r>
              <a:rPr lang="fi" sz="1000">
                <a:solidFill>
                  <a:srgbClr val="000000"/>
                </a:solidFill>
                <a:highlight>
                  <a:srgbClr val="FFE006"/>
                </a:highlight>
                <a:latin typeface="Gill Sans"/>
                <a:ea typeface="Gill Sans"/>
                <a:cs typeface="Gill Sans"/>
                <a:sym typeface="Gill Sans"/>
              </a:rPr>
              <a:t>koan </a:t>
            </a:r>
            <a:r>
              <a:rPr b="0" i="0" lang="fi" sz="1000" u="none" cap="none" strike="noStrike">
                <a:solidFill>
                  <a:srgbClr val="000000"/>
                </a:solidFill>
                <a:highlight>
                  <a:srgbClr val="FFE006"/>
                </a:highlight>
                <a:latin typeface="Gill Sans"/>
                <a:ea typeface="Gill Sans"/>
                <a:cs typeface="Gill Sans"/>
                <a:sym typeface="Gill Sans"/>
              </a:rPr>
              <a:t>oivallukset ja jaan ne myöhemmin teille. Voimme toivottavasti jossain vaiheessa jatkaa keskustelua!</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rgbClr val="FFE006"/>
                </a:highlight>
                <a:latin typeface="Gill Sans"/>
                <a:ea typeface="Gill Sans"/>
                <a:cs typeface="Gill Sans"/>
                <a:sym typeface="Gill Sans"/>
              </a:rPr>
              <a:t>Voinko ottaa tästä porukasta kuvan ja jakaa sen somessa? Voit myös itse kertoa, että olet ollut mukana  ja käynyt #Erätauko -keskustelun aiheesta. </a:t>
            </a:r>
            <a:endParaRPr sz="1000">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rgbClr val="FFE006"/>
                </a:highlight>
                <a:latin typeface="Gill Sans"/>
                <a:ea typeface="Gill Sans"/>
                <a:cs typeface="Gill Sans"/>
                <a:sym typeface="Gill Sans"/>
              </a:rPr>
              <a:t>Älä kuitenkaan kerro ilman lupaa</a:t>
            </a:r>
            <a:r>
              <a:rPr lang="fi" sz="1000">
                <a:solidFill>
                  <a:srgbClr val="000000"/>
                </a:solidFill>
                <a:highlight>
                  <a:srgbClr val="FFE006"/>
                </a:highlight>
                <a:latin typeface="Gill Sans"/>
                <a:ea typeface="Gill Sans"/>
                <a:cs typeface="Gill Sans"/>
                <a:sym typeface="Gill Sans"/>
              </a:rPr>
              <a:t> mitään sellaista, mikä paljastaa toisen henkilöllisyyden. </a:t>
            </a:r>
            <a:r>
              <a:rPr b="0" i="0" lang="fi" sz="1000" u="none" cap="none" strike="noStrike">
                <a:solidFill>
                  <a:srgbClr val="000000"/>
                </a:solidFill>
                <a:highlight>
                  <a:srgbClr val="FFE006"/>
                </a:highlight>
                <a:latin typeface="Gill Sans"/>
                <a:ea typeface="Gill Sans"/>
                <a:cs typeface="Gill Sans"/>
                <a:sym typeface="Gill Sans"/>
              </a:rPr>
              <a:t>Omia ajatuksiasi ja oivalluksiasi voit jakaa vapaasti.</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hyvää päivän/viikon jatkoa!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t/>
            </a:r>
            <a:endParaRPr b="1" sz="1000">
              <a:solidFill>
                <a:srgbClr val="000000"/>
              </a:solidFill>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rPr b="1" lang="fi" sz="1000">
                <a:solidFill>
                  <a:srgbClr val="000000"/>
                </a:solidFill>
                <a:latin typeface="Gill Sans"/>
                <a:ea typeface="Gill Sans"/>
                <a:cs typeface="Gill Sans"/>
                <a:sym typeface="Gill Sans"/>
              </a:rPr>
              <a:t>2 min</a:t>
            </a:r>
            <a:endParaRPr b="1" sz="1000">
              <a:solidFill>
                <a:srgbClr val="000000"/>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5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55" name="Google Shape;355;p5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56" name="Google Shape;356;p55"/>
          <p:cNvSpPr txBox="1"/>
          <p:nvPr/>
        </p:nvSpPr>
        <p:spPr>
          <a:xfrm>
            <a:off x="1379250" y="482200"/>
            <a:ext cx="63855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Käytin “puhe-esinettä” sen selkeyttämiseen, että kenen vuoro on puhua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5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2" name="Google Shape;362;p5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3" name="Google Shape;363;p56"/>
          <p:cNvSpPr txBox="1"/>
          <p:nvPr/>
        </p:nvSpPr>
        <p:spPr>
          <a:xfrm>
            <a:off x="1345075" y="775525"/>
            <a:ext cx="6453900" cy="1371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500">
                <a:solidFill>
                  <a:schemeClr val="dk1"/>
                </a:solidFill>
                <a:latin typeface="Gill Sans"/>
                <a:ea typeface="Gill Sans"/>
                <a:cs typeface="Gill Sans"/>
                <a:sym typeface="Gill Sans"/>
              </a:rPr>
              <a:t>Meistä olisi todella mukavaa, jos ehdit kertoa dialogista myös meille!</a:t>
            </a:r>
            <a:endParaRPr b="1" sz="15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Voit kertoa kokemuksestasi joko sähköpostitse osoitteeseen vilja.vonweissenberg@eratauko.fi tai täyttämällä lomakkeen:</a:t>
            </a:r>
            <a:endParaRPr sz="12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1000"/>
              </a:spcBef>
              <a:spcAft>
                <a:spcPts val="0"/>
              </a:spcAft>
              <a:buNone/>
            </a:pPr>
            <a:r>
              <a:t/>
            </a:r>
            <a:endParaRPr sz="1200">
              <a:solidFill>
                <a:schemeClr val="dk1"/>
              </a:solidFill>
              <a:latin typeface="Gill Sans"/>
              <a:ea typeface="Gill Sans"/>
              <a:cs typeface="Gill Sans"/>
              <a:sym typeface="Gill Sans"/>
            </a:endParaRPr>
          </a:p>
        </p:txBody>
      </p:sp>
      <p:pic>
        <p:nvPicPr>
          <p:cNvPr id="364" name="Google Shape;364;p56"/>
          <p:cNvPicPr preferRelativeResize="0"/>
          <p:nvPr/>
        </p:nvPicPr>
        <p:blipFill>
          <a:blip r:embed="rId3">
            <a:alphaModFix/>
          </a:blip>
          <a:stretch>
            <a:fillRect/>
          </a:stretch>
        </p:blipFill>
        <p:spPr>
          <a:xfrm>
            <a:off x="3645275" y="2376025"/>
            <a:ext cx="1853500" cy="185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0" name="Google Shape;240;p4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1" name="Google Shape;241;p44"/>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300">
                <a:solidFill>
                  <a:schemeClr val="dk1"/>
                </a:solidFill>
                <a:latin typeface="Gill Sans"/>
                <a:ea typeface="Gill Sans"/>
                <a:cs typeface="Gill Sans"/>
                <a:sym typeface="Gill Sans"/>
              </a:rPr>
              <a:t>Erätauko-keskustelussa varmista ohjaajana ainakin nämä asiat:</a:t>
            </a:r>
            <a:endParaRPr b="1" i="1"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keskustelussa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7" name="Google Shape;247;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8" name="Google Shape;248;p45"/>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10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49" name="Google Shape;249;p45"/>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suuntaa-antavia ja niiden on tarkoitus antaa käsitys ajasta mikä kuhunkin vaiheeseen kannattaa suurinpiirtein käyttää. Niitä ei ole tarkoitettu noudatettavan täsmällisesti aloitusta ja lopetusta lukuun ottamatta. Tässä näet kaksi eri ajastettua käsikirjoitusta, 45 minuutin ja 75 minuutin keskusteluun. Voit valita kumman tahansa, riippuen siitä, paljonko aikaa sinulla on käytettävissä. Mikäli haluat pidentää keskustelun 90 minuuttiin, lisää aikaa keskustelun syventämiseen, yhteenvetoon ja purkuun.</a:t>
            </a:r>
            <a:endParaRPr sz="1300"/>
          </a:p>
        </p:txBody>
      </p:sp>
      <p:sp>
        <p:nvSpPr>
          <p:cNvPr id="250" name="Google Shape;250;p45"/>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45min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8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 ja oma pohdinta/pariporina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45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51" name="Google Shape;251;p45"/>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45 minuutin keskusteluun, jos järjestät 75 minuutin dialogin, voit muokata käsikirjoitusta esimerkin mukaan</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46"/>
          <p:cNvSpPr/>
          <p:nvPr/>
        </p:nvSpPr>
        <p:spPr>
          <a:xfrm>
            <a:off x="606959" y="895647"/>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pic>
        <p:nvPicPr>
          <p:cNvPr id="258" name="Google Shape;258;p46"/>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259" name="Google Shape;259;p46"/>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60" name="Google Shape;260;p46"/>
          <p:cNvSpPr txBox="1"/>
          <p:nvPr/>
        </p:nvSpPr>
        <p:spPr>
          <a:xfrm>
            <a:off x="606959"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Erätauko-keskustelu ystävyydestä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LUKUOHJE: </a:t>
            </a:r>
            <a:endParaRPr b="1"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Perusfontti - sano esimerkiksi näin</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i="1" lang="fi" sz="1100">
                <a:solidFill>
                  <a:srgbClr val="000000"/>
                </a:solidFill>
                <a:latin typeface="Gill Sans"/>
                <a:ea typeface="Gill Sans"/>
                <a:cs typeface="Gill Sans"/>
                <a:sym typeface="Gill Sans"/>
              </a:rPr>
              <a:t>Kursivoitu fontti - ohjaajalle apua keskusteluun</a:t>
            </a:r>
            <a:endParaRPr i="1"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a:t>
            </a:r>
            <a:endParaRPr sz="1100">
              <a:solidFill>
                <a:srgbClr val="000000"/>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8	Aloitus</a:t>
            </a:r>
            <a:endParaRPr b="1"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5	Alustus ja oma pohdinta/ pariporina</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25	Avataan yhteinen keskustelu</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Oivallusten kirjoittaminen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3	Oivallusten kertominen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Kiitos ja lopetus	</a:t>
            </a:r>
            <a:endParaRPr b="0"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i="1" sz="11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100">
                <a:solidFill>
                  <a:schemeClr val="dk1"/>
                </a:solidFill>
                <a:latin typeface="Gill Sans"/>
                <a:ea typeface="Gill Sans"/>
                <a:cs typeface="Gill Sans"/>
                <a:sym typeface="Gill Sans"/>
              </a:rPr>
              <a:t>-&gt; Hyödynnä seuraavalla dialla olevaa pohjaa, kun kirjaat osallistujien nimet itsellesi</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600"/>
              <a:buFont typeface="Arial"/>
              <a:buNone/>
            </a:pPr>
            <a:r>
              <a:t/>
            </a:r>
            <a:endParaRPr b="0" i="1" sz="1100" u="none" cap="none" strike="noStrike">
              <a:solidFill>
                <a:srgbClr val="000000"/>
              </a:solidFill>
              <a:latin typeface="Gill Sans"/>
              <a:ea typeface="Gill Sans"/>
              <a:cs typeface="Gill Sans"/>
              <a:sym typeface="Gill Sans"/>
            </a:endParaRPr>
          </a:p>
        </p:txBody>
      </p:sp>
      <p:sp>
        <p:nvSpPr>
          <p:cNvPr id="261" name="Google Shape;261;p46"/>
          <p:cNvSpPr txBox="1"/>
          <p:nvPr/>
        </p:nvSpPr>
        <p:spPr>
          <a:xfrm>
            <a:off x="5010111" y="219510"/>
            <a:ext cx="3780900" cy="4287600"/>
          </a:xfrm>
          <a:prstGeom prst="rect">
            <a:avLst/>
          </a:prstGeom>
          <a:noFill/>
          <a:ln>
            <a:noFill/>
          </a:ln>
        </p:spPr>
        <p:txBody>
          <a:bodyPr anchorCtr="0" anchor="t" bIns="51525" lIns="51525" spcFirstLastPara="1" rIns="51525" wrap="square" tIns="51525">
            <a:noAutofit/>
          </a:bodyPr>
          <a:lstStyle/>
          <a:p>
            <a:pPr indent="0" lvl="0" marL="0" marR="0" rtl="0" algn="ctr">
              <a:lnSpc>
                <a:spcPct val="100000"/>
              </a:lnSpc>
              <a:spcBef>
                <a:spcPts val="0"/>
              </a:spcBef>
              <a:spcAft>
                <a:spcPts val="0"/>
              </a:spcAft>
              <a:buClr>
                <a:srgbClr val="000000"/>
              </a:buClr>
              <a:buSzPts val="1400"/>
              <a:buFont typeface="Arial"/>
              <a:buNone/>
            </a:pPr>
            <a:r>
              <a:rPr b="1" i="0" lang="fi" sz="1400" u="none" cap="none" strike="noStrike">
                <a:solidFill>
                  <a:srgbClr val="000000"/>
                </a:solidFill>
                <a:latin typeface="Gill Sans"/>
                <a:ea typeface="Gill Sans"/>
                <a:cs typeface="Gill Sans"/>
                <a:sym typeface="Gill Sans"/>
              </a:rPr>
              <a:t>Aloitus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Tervetuloa mukaa</a:t>
            </a:r>
            <a:r>
              <a:rPr lang="fi" sz="1000">
                <a:latin typeface="Gill Sans"/>
                <a:ea typeface="Gill Sans"/>
                <a:cs typeface="Gill Sans"/>
                <a:sym typeface="Gill Sans"/>
              </a:rPr>
              <a:t>n </a:t>
            </a:r>
            <a:r>
              <a:rPr lang="fi" sz="1000">
                <a:highlight>
                  <a:srgbClr val="FFE006"/>
                </a:highlight>
                <a:latin typeface="Gill Sans"/>
                <a:ea typeface="Gill Sans"/>
                <a:cs typeface="Gill Sans"/>
                <a:sym typeface="Gill Sans"/>
              </a:rPr>
              <a:t>Erätauko-keskusteluun aiheesta XY!</a:t>
            </a:r>
            <a:r>
              <a:rPr lang="fi" sz="1000">
                <a:latin typeface="Gill Sans"/>
                <a:ea typeface="Gill Sans"/>
                <a:cs typeface="Gill Sans"/>
                <a:sym typeface="Gill Sans"/>
              </a:rPr>
              <a:t> Hienoa että olet paikalla. Minun nimeni on </a:t>
            </a:r>
            <a:r>
              <a:rPr lang="fi" sz="1000">
                <a:highlight>
                  <a:srgbClr val="FFE006"/>
                </a:highlight>
                <a:latin typeface="Gill Sans"/>
                <a:ea typeface="Gill Sans"/>
                <a:cs typeface="Gill Sans"/>
                <a:sym typeface="Gill Sans"/>
              </a:rPr>
              <a:t>xxxx</a:t>
            </a:r>
            <a:r>
              <a:rPr lang="fi" sz="1000">
                <a:latin typeface="Gill Sans"/>
                <a:ea typeface="Gill Sans"/>
                <a:cs typeface="Gill Sans"/>
                <a:sym typeface="Gill Sans"/>
              </a:rPr>
              <a:t> j</a:t>
            </a:r>
            <a:r>
              <a:rPr lang="fi" sz="1000">
                <a:solidFill>
                  <a:srgbClr val="000000"/>
                </a:solidFill>
                <a:latin typeface="Gill Sans"/>
                <a:ea typeface="Gill Sans"/>
                <a:cs typeface="Gill Sans"/>
                <a:sym typeface="Gill Sans"/>
              </a:rPr>
              <a:t>a</a:t>
            </a:r>
            <a:r>
              <a:rPr b="0" i="0" lang="fi" sz="1000" u="none" cap="none" strike="noStrike">
                <a:solidFill>
                  <a:srgbClr val="FF0000"/>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toimin keskustelun ohjaajana</a:t>
            </a:r>
            <a:r>
              <a:rPr lang="fi" sz="1000">
                <a:latin typeface="Gill Sans"/>
                <a:ea typeface="Gill Sans"/>
                <a:cs typeface="Gill Sans"/>
                <a:sym typeface="Gill Sans"/>
              </a:rPr>
              <a:t>.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Pyritään tänään</a:t>
            </a:r>
            <a:r>
              <a:rPr lang="fi" sz="1000">
                <a:latin typeface="Gill Sans"/>
                <a:ea typeface="Gill Sans"/>
                <a:cs typeface="Gill Sans"/>
                <a:sym typeface="Gill Sans"/>
              </a:rPr>
              <a:t> syventämään</a:t>
            </a:r>
            <a:r>
              <a:rPr b="0" i="0" lang="fi" sz="1000" u="none" cap="none" strike="noStrike">
                <a:solidFill>
                  <a:srgbClr val="000000"/>
                </a:solidFill>
                <a:latin typeface="Gill Sans"/>
                <a:ea typeface="Gill Sans"/>
                <a:cs typeface="Gill Sans"/>
                <a:sym typeface="Gill Sans"/>
              </a:rPr>
              <a:t> ymmär</a:t>
            </a:r>
            <a:r>
              <a:rPr lang="fi" sz="1000">
                <a:latin typeface="Gill Sans"/>
                <a:ea typeface="Gill Sans"/>
                <a:cs typeface="Gill Sans"/>
                <a:sym typeface="Gill Sans"/>
              </a:rPr>
              <a:t>rysta </a:t>
            </a:r>
            <a:r>
              <a:rPr lang="fi" sz="1000">
                <a:highlight>
                  <a:srgbClr val="FFE006"/>
                </a:highlight>
                <a:latin typeface="Gill Sans"/>
                <a:ea typeface="Gill Sans"/>
                <a:cs typeface="Gill Sans"/>
                <a:sym typeface="Gill Sans"/>
              </a:rPr>
              <a:t>…lisää </a:t>
            </a:r>
            <a:r>
              <a:rPr lang="fi" sz="1000">
                <a:highlight>
                  <a:srgbClr val="FFE006"/>
                </a:highlight>
                <a:latin typeface="Gill Sans"/>
                <a:ea typeface="Gill Sans"/>
                <a:cs typeface="Gill Sans"/>
                <a:sym typeface="Gill Sans"/>
              </a:rPr>
              <a:t>aihe tähän</a:t>
            </a:r>
            <a:r>
              <a:rPr lang="fi" sz="1000">
                <a:latin typeface="Gill Sans"/>
                <a:ea typeface="Gill Sans"/>
                <a:cs typeface="Gill Sans"/>
                <a:sym typeface="Gill Sans"/>
              </a:rPr>
              <a:t>, sen merkityksestä ja siitä, että minkälaisia kokemuksia ja ajatuksia meillä kaikilla siihen liittyen on. Minä voin jakaa puheenvuoroja.</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Toivon, että mahdollisimman moni teistä osallistuu tänään keskusteluun. Annetaan tilaa myös muille. Saatan välillä kysyä suoraan, että mitä ajatuksia tai kokemuksia teillä on mielessä. Jos et ole valmis sanomaan jotain, voit sanoa, etten halua puhua vielä.</a:t>
            </a:r>
            <a:br>
              <a:rPr b="0" i="0" lang="fi" sz="1000" u="none" cap="none" strike="noStrike">
                <a:solidFill>
                  <a:srgbClr val="000000"/>
                </a:solidFill>
                <a:latin typeface="Gill Sans"/>
                <a:ea typeface="Gill Sans"/>
                <a:cs typeface="Gill Sans"/>
                <a:sym typeface="Gill Sans"/>
              </a:rPr>
            </a:br>
            <a:br>
              <a:rPr b="0" i="0" lang="fi" sz="1000" u="none" cap="none" strike="noStrike">
                <a:solidFill>
                  <a:srgbClr val="000000"/>
                </a:solidFill>
                <a:latin typeface="Gill Sans"/>
                <a:ea typeface="Gill Sans"/>
                <a:cs typeface="Gill Sans"/>
                <a:sym typeface="Gill Sans"/>
              </a:rPr>
            </a:br>
            <a:r>
              <a:rPr b="0" i="0" lang="fi" sz="1000" u="none" cap="none" strike="noStrike">
                <a:solidFill>
                  <a:srgbClr val="000000"/>
                </a:solidFill>
                <a:latin typeface="Gill Sans"/>
                <a:ea typeface="Gill Sans"/>
                <a:cs typeface="Gill Sans"/>
                <a:sym typeface="Gill Sans"/>
              </a:rPr>
              <a:t>Käydään keskustelu luottamuksellisesti</a:t>
            </a:r>
            <a:r>
              <a:rPr lang="fi" sz="1000">
                <a:latin typeface="Gill Sans"/>
                <a:ea typeface="Gill Sans"/>
                <a:cs typeface="Gill Sans"/>
                <a:sym typeface="Gill Sans"/>
              </a:rPr>
              <a:t>. Voit halutessasi kertoa, että olit mukana keskustelussa, mutta ei jaeta keskustelusta toisen juttuja ilman hänen lupaa. On tärkeää, että kukin voi</a:t>
            </a:r>
            <a:r>
              <a:rPr b="0" i="0" lang="fi" sz="1000" u="none" cap="none" strike="noStrike">
                <a:solidFill>
                  <a:srgbClr val="000000"/>
                </a:solidFill>
                <a:latin typeface="Gill Sans"/>
                <a:ea typeface="Gill Sans"/>
                <a:cs typeface="Gill Sans"/>
                <a:sym typeface="Gill Sans"/>
              </a:rPr>
              <a:t> rauhas</a:t>
            </a:r>
            <a:r>
              <a:rPr lang="fi" sz="1000">
                <a:latin typeface="Gill Sans"/>
                <a:ea typeface="Gill Sans"/>
                <a:cs typeface="Gill Sans"/>
                <a:sym typeface="Gill Sans"/>
              </a:rPr>
              <a:t>sa osallistua keskusteluun.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Olisi kiva kuulla, keitä tänään on mukana. Käyd</a:t>
            </a:r>
            <a:r>
              <a:rPr lang="fi" sz="1000">
                <a:solidFill>
                  <a:srgbClr val="000000"/>
                </a:solidFill>
                <a:latin typeface="Gill Sans"/>
                <a:ea typeface="Gill Sans"/>
                <a:cs typeface="Gill Sans"/>
                <a:sym typeface="Gill Sans"/>
              </a:rPr>
              <a:t>ään esittäytymiskierros. </a:t>
            </a:r>
            <a:r>
              <a:rPr b="0" i="0" lang="fi" sz="1000" u="none" cap="none" strike="noStrike">
                <a:solidFill>
                  <a:srgbClr val="000000"/>
                </a:solidFill>
                <a:latin typeface="Gill Sans"/>
                <a:ea typeface="Gill Sans"/>
                <a:cs typeface="Gill Sans"/>
                <a:sym typeface="Gill Sans"/>
              </a:rPr>
              <a:t>Esittäydytään omalla etunimellä</a:t>
            </a:r>
            <a:r>
              <a:rPr lang="fi" sz="1000">
                <a:solidFill>
                  <a:srgbClr val="000000"/>
                </a:solidFill>
                <a:latin typeface="Gill Sans"/>
                <a:ea typeface="Gill Sans"/>
                <a:cs typeface="Gill Sans"/>
                <a:sym typeface="Gill Sans"/>
              </a:rPr>
              <a:t>, se riittää. </a:t>
            </a:r>
            <a:r>
              <a:rPr lang="fi" sz="1000">
                <a:solidFill>
                  <a:srgbClr val="000000"/>
                </a:solidFill>
                <a:highlight>
                  <a:srgbClr val="FFE006"/>
                </a:highlight>
                <a:latin typeface="Gill Sans"/>
                <a:ea typeface="Gill Sans"/>
                <a:cs typeface="Gill Sans"/>
                <a:sym typeface="Gill Sans"/>
              </a:rPr>
              <a:t>Jaa</a:t>
            </a:r>
            <a:r>
              <a:rPr b="0" i="0" lang="fi" sz="1000" u="none" cap="none" strike="noStrike">
                <a:solidFill>
                  <a:srgbClr val="000000"/>
                </a:solidFill>
                <a:highlight>
                  <a:srgbClr val="FFE006"/>
                </a:highlight>
                <a:latin typeface="Gill Sans"/>
                <a:ea typeface="Gill Sans"/>
                <a:cs typeface="Gill Sans"/>
                <a:sym typeface="Gill Sans"/>
              </a:rPr>
              <a:t> </a:t>
            </a:r>
            <a:r>
              <a:rPr lang="fi" sz="1000">
                <a:solidFill>
                  <a:srgbClr val="000000"/>
                </a:solidFill>
                <a:highlight>
                  <a:srgbClr val="FFE006"/>
                </a:highlight>
                <a:latin typeface="Gill Sans"/>
                <a:ea typeface="Gill Sans"/>
                <a:cs typeface="Gill Sans"/>
                <a:sym typeface="Gill Sans"/>
              </a:rPr>
              <a:t>samalla yksi </a:t>
            </a:r>
            <a:r>
              <a:rPr lang="fi" sz="1000">
                <a:highlight>
                  <a:srgbClr val="FFE006"/>
                </a:highlight>
                <a:latin typeface="Gill Sans"/>
                <a:ea typeface="Gill Sans"/>
                <a:cs typeface="Gill Sans"/>
                <a:sym typeface="Gill Sans"/>
              </a:rPr>
              <a:t>…aiheeseen </a:t>
            </a:r>
            <a:r>
              <a:rPr lang="fi" sz="1000">
                <a:solidFill>
                  <a:srgbClr val="000000"/>
                </a:solidFill>
                <a:highlight>
                  <a:srgbClr val="FFE006"/>
                </a:highlight>
                <a:latin typeface="Gill Sans"/>
                <a:ea typeface="Gill Sans"/>
                <a:cs typeface="Gill Sans"/>
                <a:sym typeface="Gill Sans"/>
              </a:rPr>
              <a:t>liittyvä muisto tai mieleenpainuva ajatus.</a:t>
            </a:r>
            <a:r>
              <a:rPr lang="fi" sz="1000">
                <a:solidFill>
                  <a:srgbClr val="000000"/>
                </a:solidFill>
                <a:highlight>
                  <a:srgbClr val="FFE006"/>
                </a:highlight>
                <a:latin typeface="Gill Sans"/>
                <a:ea typeface="Gill Sans"/>
                <a:cs typeface="Gill Sans"/>
                <a:sym typeface="Gill Sans"/>
              </a:rPr>
              <a:t> </a:t>
            </a:r>
            <a:r>
              <a:rPr lang="fi" sz="1000">
                <a:solidFill>
                  <a:srgbClr val="000000"/>
                </a:solidFill>
                <a:highlight>
                  <a:srgbClr val="FFE006"/>
                </a:highlight>
                <a:latin typeface="Gill Sans"/>
                <a:ea typeface="Gill Sans"/>
                <a:cs typeface="Gill Sans"/>
                <a:sym typeface="Gill Sans"/>
              </a:rPr>
              <a:t>Se voi myös olla tunne tai havainto. </a:t>
            </a:r>
            <a:br>
              <a:rPr lang="fi" sz="1000">
                <a:solidFill>
                  <a:srgbClr val="FF0000"/>
                </a:solidFill>
                <a:latin typeface="Gill Sans"/>
                <a:ea typeface="Gill Sans"/>
                <a:cs typeface="Gill Sans"/>
                <a:sym typeface="Gill Sans"/>
              </a:rPr>
            </a:br>
            <a:r>
              <a:rPr lang="fi" sz="1000">
                <a:solidFill>
                  <a:srgbClr val="FF0000"/>
                </a:solidFill>
                <a:latin typeface="Gill Sans"/>
                <a:ea typeface="Gill Sans"/>
                <a:cs typeface="Gill Sans"/>
                <a:sym typeface="Gill Sans"/>
              </a:rPr>
              <a:t> </a:t>
            </a:r>
            <a:br>
              <a:rPr lang="fi" sz="1000">
                <a:solidFill>
                  <a:srgbClr val="FF0000"/>
                </a:solidFill>
                <a:latin typeface="Gill Sans"/>
                <a:ea typeface="Gill Sans"/>
                <a:cs typeface="Gill Sans"/>
                <a:sym typeface="Gill Sans"/>
              </a:rPr>
            </a:br>
            <a:endParaRPr b="0" i="0" sz="1100" u="none" cap="none" strike="noStrike">
              <a:solidFill>
                <a:srgbClr val="000000"/>
              </a:solidFill>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rPr b="1" lang="fi" sz="1100">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min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800"/>
              <a:buFont typeface="Arial"/>
              <a:buNone/>
            </a:pPr>
            <a:r>
              <a:t/>
            </a:r>
            <a:endParaRPr b="0" i="0" sz="1100" u="none" cap="none" strike="noStrike">
              <a:solidFill>
                <a:srgbClr val="000000"/>
              </a:solidFill>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47"/>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Kirjaa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pic>
        <p:nvPicPr>
          <p:cNvPr id="268" name="Google Shape;268;p47"/>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sp>
        <p:nvSpPr>
          <p:cNvPr id="269" name="Google Shape;269;p47"/>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0" name="Google Shape;270;p47"/>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1" name="Google Shape;271;p47"/>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2" name="Google Shape;272;p47"/>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73" name="Google Shape;273;p47"/>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4" name="Google Shape;274;p47"/>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5" name="Google Shape;275;p47"/>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6" name="Google Shape;276;p47"/>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7" name="Google Shape;277;p47"/>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8" name="Google Shape;278;p47"/>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9" name="Google Shape;279;p47"/>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0" name="Google Shape;280;p47"/>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7"/>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2" name="Google Shape;282;p47"/>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83" name="Google Shape;283;p47"/>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84" name="Google Shape;284;p47"/>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5" name="Google Shape;285;p47"/>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86" name="Google Shape;286;p47"/>
          <p:cNvSpPr txBox="1"/>
          <p:nvPr/>
        </p:nvSpPr>
        <p:spPr>
          <a:xfrm>
            <a:off x="7416975" y="4492325"/>
            <a:ext cx="895200" cy="354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fi" sz="1100">
                <a:solidFill>
                  <a:schemeClr val="dk1"/>
                </a:solidFill>
                <a:latin typeface="Gill Sans"/>
                <a:ea typeface="Gill Sans"/>
                <a:cs typeface="Gill Sans"/>
                <a:sym typeface="Gill Sans"/>
              </a:rPr>
              <a:t>3 min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48"/>
          <p:cNvSpPr txBox="1"/>
          <p:nvPr/>
        </p:nvSpPr>
        <p:spPr>
          <a:xfrm>
            <a:off x="672941" y="513913"/>
            <a:ext cx="3658500" cy="33705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nuorille ja dialogia harjoitteleville</a:t>
            </a:r>
            <a:r>
              <a:rPr lang="fi">
                <a:latin typeface="Gill Sans"/>
                <a:ea typeface="Gill Sans"/>
                <a:cs typeface="Gill Sans"/>
                <a:sym typeface="Gill Sans"/>
              </a:rPr>
              <a: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1 Kuuntelen muita ja keskityn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Kaikilla on mahdollisuus kertoa omia ajatuksiaan keskustelun aiheesta, mutta ei keskeytetä toisia. Jätetään kännykät sivuun. Keskustelun ohjaaja voi jakaa puheenvuoroja. </a:t>
            </a:r>
            <a:endParaRPr i="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2 Kerron omia ajatuksiani ja kokemuksiani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Haluamme kuulla myös sinun ajatuksiasi keskustelun aiheesta. Sinulla ei tarvitse olla oikeita vastauksia. Voit jatkaa juttua siitä mihin edellinen lopetti. </a:t>
            </a:r>
            <a:endParaRPr i="1"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3 Olen ystävällinen ja kunnioitan toisia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Kunnioitetaan erilaisia ihmisiä ja kokemuksia. Voimme pohtia asioita yhdessä ilman, että olemme samaa mieltä. Ei kerrota muiden asioita eteenpäin. Ei kiusata muita osallistujia.</a:t>
            </a:r>
            <a:r>
              <a:rPr lang="fi" sz="1100">
                <a:latin typeface="Gill Sans"/>
                <a:ea typeface="Gill Sans"/>
                <a:cs typeface="Gill Sans"/>
                <a:sym typeface="Gill Sans"/>
              </a:rPr>
              <a:t> </a:t>
            </a:r>
            <a:endParaRPr sz="1100">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t/>
            </a:r>
            <a:endParaRPr/>
          </a:p>
        </p:txBody>
      </p:sp>
      <p:sp>
        <p:nvSpPr>
          <p:cNvPr id="293" name="Google Shape;293;p48"/>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a:t>
            </a:r>
            <a:r>
              <a:rPr lang="fi" sz="1000" u="sng">
                <a:solidFill>
                  <a:schemeClr val="hlink"/>
                </a:solidFill>
                <a:latin typeface="Gill Sans"/>
                <a:ea typeface="Gill Sans"/>
                <a:cs typeface="Gill Sans"/>
                <a:sym typeface="Gill Sans"/>
                <a:hlinkClick r:id="rId3"/>
              </a:rPr>
              <a:t>Rakentavan keskustelun pelisääntöjä</a:t>
            </a:r>
            <a:r>
              <a:rPr lang="fi" sz="1000">
                <a:solidFill>
                  <a:schemeClr val="dk1"/>
                </a:solidFill>
                <a:latin typeface="Gill Sans"/>
                <a:ea typeface="Gill Sans"/>
                <a:cs typeface="Gill Sans"/>
                <a:sym typeface="Gill Sans"/>
              </a:rPr>
              <a:t>,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7239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kolme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highlight>
                  <a:srgbClr val="FFE006"/>
                </a:highlight>
                <a:latin typeface="Gill Sans"/>
                <a:ea typeface="Gill Sans"/>
                <a:cs typeface="Gill Sans"/>
                <a:sym typeface="Gill Sans"/>
              </a:rPr>
              <a:t>Herääkö teille jotain kysymyksiä näistä pelisäännöistä? </a:t>
            </a:r>
            <a:endParaRPr sz="1000">
              <a:solidFill>
                <a:schemeClr val="dk1"/>
              </a:solidFill>
              <a:highlight>
                <a:srgbClr val="FFE006"/>
              </a:highlight>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b="0" i="0" sz="1000" u="none" cap="none" strike="noStrike">
              <a:solidFill>
                <a:srgbClr val="FF0000"/>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br>
              <a:rPr lang="fi" sz="1000">
                <a:solidFill>
                  <a:schemeClr val="dk1"/>
                </a:solidFill>
                <a:latin typeface="Gill Sans"/>
                <a:ea typeface="Gill Sans"/>
                <a:cs typeface="Gill Sans"/>
                <a:sym typeface="Gill Sans"/>
              </a:rPr>
            </a:b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1"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pic>
        <p:nvPicPr>
          <p:cNvPr id="294" name="Google Shape;294;p48"/>
          <p:cNvPicPr preferRelativeResize="0"/>
          <p:nvPr/>
        </p:nvPicPr>
        <p:blipFill rotWithShape="1">
          <a:blip r:embed="rId4">
            <a:alphaModFix/>
          </a:blip>
          <a:srcRect b="0" l="0" r="0" t="0"/>
          <a:stretch/>
        </p:blipFill>
        <p:spPr>
          <a:xfrm>
            <a:off x="3756658" y="4618118"/>
            <a:ext cx="1630681" cy="376317"/>
          </a:xfrm>
          <a:prstGeom prst="rect">
            <a:avLst/>
          </a:prstGeom>
          <a:noFill/>
          <a:ln>
            <a:noFill/>
          </a:ln>
        </p:spPr>
      </p:pic>
      <p:cxnSp>
        <p:nvCxnSpPr>
          <p:cNvPr id="295" name="Google Shape;295;p48"/>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pic>
        <p:nvPicPr>
          <p:cNvPr id="301" name="Google Shape;301;p49"/>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02" name="Google Shape;302;p49"/>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03" name="Google Shape;303;p49"/>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5</a:t>
            </a:r>
            <a:r>
              <a:rPr b="1" i="0" lang="fi" sz="1100" u="none" cap="none" strike="noStrike">
                <a:solidFill>
                  <a:srgbClr val="000000"/>
                </a:solidFill>
                <a:latin typeface="Gill Sans"/>
                <a:ea typeface="Gill Sans"/>
                <a:cs typeface="Gill Sans"/>
                <a:sym typeface="Gill Sans"/>
              </a:rPr>
              <a:t> 	Alustus ja oma pohdinta / pariporina</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04" name="Google Shape;304;p49"/>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highlight>
                  <a:srgbClr val="FFE006"/>
                </a:highlight>
                <a:latin typeface="Gill Sans"/>
                <a:ea typeface="Gill Sans"/>
                <a:cs typeface="Gill Sans"/>
                <a:sym typeface="Gill Sans"/>
              </a:rPr>
              <a:t>Tähän alkuun katsomme/luemme/kuulemme pienen </a:t>
            </a:r>
            <a:r>
              <a:rPr lang="fi" sz="1000">
                <a:solidFill>
                  <a:srgbClr val="000000"/>
                </a:solidFill>
                <a:highlight>
                  <a:srgbClr val="FFE006"/>
                </a:highlight>
                <a:latin typeface="Gill Sans"/>
                <a:ea typeface="Gill Sans"/>
                <a:cs typeface="Gill Sans"/>
                <a:sym typeface="Gill Sans"/>
              </a:rPr>
              <a:t>alkujutun</a:t>
            </a:r>
            <a:r>
              <a:rPr b="0" i="0" lang="fi" sz="1000" u="none" cap="none" strike="noStrike">
                <a:solidFill>
                  <a:srgbClr val="000000"/>
                </a:solidFill>
                <a:highlight>
                  <a:srgbClr val="FFE006"/>
                </a:highlight>
                <a:latin typeface="Gill Sans"/>
                <a:ea typeface="Gill Sans"/>
                <a:cs typeface="Gill Sans"/>
                <a:sym typeface="Gill Sans"/>
              </a:rPr>
              <a:t> aiheesta keskustelun virittämiseksi.</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1" i="0" lang="fi" sz="1000" u="none" cap="none" strike="noStrike">
                <a:solidFill>
                  <a:srgbClr val="000000"/>
                </a:solidFill>
                <a:highlight>
                  <a:srgbClr val="FFE006"/>
                </a:highlight>
                <a:latin typeface="Gill Sans"/>
                <a:ea typeface="Gill Sans"/>
                <a:cs typeface="Gill Sans"/>
                <a:sym typeface="Gill Sans"/>
              </a:rPr>
              <a:t>TAI</a:t>
            </a:r>
            <a:r>
              <a:rPr b="0" i="0" lang="fi" sz="1000" u="none" cap="none" strike="noStrike">
                <a:solidFill>
                  <a:srgbClr val="000000"/>
                </a:solidFill>
                <a:highlight>
                  <a:srgbClr val="FFE006"/>
                </a:highlight>
                <a:latin typeface="Gill Sans"/>
                <a:ea typeface="Gill Sans"/>
                <a:cs typeface="Gill Sans"/>
                <a:sym typeface="Gill Sans"/>
              </a:rPr>
              <a:t>: Tässä alussa käytämme hieman aikaa sen pohtimiseen, että </a:t>
            </a:r>
            <a:r>
              <a:rPr lang="fi" sz="1000">
                <a:solidFill>
                  <a:srgbClr val="000000"/>
                </a:solidFill>
                <a:highlight>
                  <a:srgbClr val="FFE006"/>
                </a:highlight>
                <a:latin typeface="Gill Sans"/>
                <a:ea typeface="Gill Sans"/>
                <a:cs typeface="Gill Sans"/>
                <a:sym typeface="Gill Sans"/>
              </a:rPr>
              <a:t>mitä </a:t>
            </a:r>
            <a:r>
              <a:rPr lang="fi" sz="1000">
                <a:highlight>
                  <a:srgbClr val="FFE006"/>
                </a:highlight>
                <a:latin typeface="Gill Sans"/>
                <a:ea typeface="Gill Sans"/>
                <a:cs typeface="Gill Sans"/>
                <a:sym typeface="Gill Sans"/>
              </a:rPr>
              <a:t>kokemuksia </a:t>
            </a:r>
            <a:r>
              <a:rPr lang="fi" sz="1000">
                <a:solidFill>
                  <a:srgbClr val="000000"/>
                </a:solidFill>
                <a:highlight>
                  <a:srgbClr val="FFE006"/>
                </a:highlight>
                <a:latin typeface="Gill Sans"/>
                <a:ea typeface="Gill Sans"/>
                <a:cs typeface="Gill Sans"/>
                <a:sym typeface="Gill Sans"/>
              </a:rPr>
              <a:t>tai omia ajatuksia tämä Erätauko-keskustelu</a:t>
            </a:r>
            <a:r>
              <a:rPr lang="fi" sz="1000">
                <a:highlight>
                  <a:srgbClr val="FFE006"/>
                </a:highlight>
                <a:latin typeface="Gill Sans"/>
                <a:ea typeface="Gill Sans"/>
                <a:cs typeface="Gill Sans"/>
                <a:sym typeface="Gill Sans"/>
              </a:rPr>
              <a:t> </a:t>
            </a:r>
            <a:r>
              <a:rPr lang="fi" sz="1000">
                <a:solidFill>
                  <a:srgbClr val="000000"/>
                </a:solidFill>
                <a:highlight>
                  <a:srgbClr val="FFE006"/>
                </a:highlight>
                <a:latin typeface="Gill Sans"/>
                <a:ea typeface="Gill Sans"/>
                <a:cs typeface="Gill Sans"/>
                <a:sym typeface="Gill Sans"/>
              </a:rPr>
              <a:t>tai sen aihe meissä herättää.</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Alustus on voitu lähettää osallistujille jo etukäteen</a:t>
            </a:r>
            <a:endParaRPr b="0" i="1" sz="1000" u="none" cap="none" strike="noStrike">
              <a:solidFill>
                <a:srgbClr val="00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Valmistele, miten alustus käydään läpi</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a:t>
            </a:r>
            <a:r>
              <a:rPr b="0" i="0" lang="fi" sz="1000" u="none" cap="none" strike="noStrike">
                <a:solidFill>
                  <a:srgbClr val="000000"/>
                </a:solidFill>
                <a:highlight>
                  <a:srgbClr val="FFE006"/>
                </a:highlight>
                <a:latin typeface="Gill Sans"/>
                <a:ea typeface="Gill Sans"/>
                <a:cs typeface="Gill Sans"/>
                <a:sym typeface="Gill Sans"/>
              </a:rPr>
              <a:t>pohdit itseksesi </a:t>
            </a:r>
            <a:r>
              <a:rPr i="0" lang="fi" sz="1000" u="none" cap="none" strike="noStrike">
                <a:solidFill>
                  <a:srgbClr val="000000"/>
                </a:solidFill>
                <a:highlight>
                  <a:srgbClr val="FFE006"/>
                </a:highlight>
                <a:latin typeface="Gill Sans"/>
                <a:ea typeface="Gill Sans"/>
                <a:cs typeface="Gill Sans"/>
                <a:sym typeface="Gill Sans"/>
              </a:rPr>
              <a:t>TAI</a:t>
            </a:r>
            <a:r>
              <a:rPr b="0" i="0" lang="fi" sz="1000" u="none" cap="none" strike="noStrike">
                <a:solidFill>
                  <a:srgbClr val="000000"/>
                </a:solidFill>
                <a:highlight>
                  <a:srgbClr val="FFE006"/>
                </a:highlight>
                <a:latin typeface="Gill Sans"/>
                <a:ea typeface="Gill Sans"/>
                <a:cs typeface="Gill Sans"/>
                <a:sym typeface="Gill Sans"/>
              </a:rPr>
              <a:t> parin kanssa, että mitä </a:t>
            </a:r>
            <a:r>
              <a:rPr lang="fi" sz="1000">
                <a:solidFill>
                  <a:srgbClr val="000000"/>
                </a:solidFill>
                <a:highlight>
                  <a:srgbClr val="FFE006"/>
                </a:highlight>
                <a:latin typeface="Gill Sans"/>
                <a:ea typeface="Gill Sans"/>
                <a:cs typeface="Gill Sans"/>
                <a:sym typeface="Gill Sans"/>
              </a:rPr>
              <a:t>ajatuksia</a:t>
            </a:r>
            <a:r>
              <a:rPr b="0" i="0" lang="fi" sz="1000" u="none" cap="none" strike="noStrike">
                <a:solidFill>
                  <a:srgbClr val="000000"/>
                </a:solidFill>
                <a:highlight>
                  <a:srgbClr val="FFE006"/>
                </a:highlight>
                <a:latin typeface="Gill Sans"/>
                <a:ea typeface="Gill Sans"/>
                <a:cs typeface="Gill Sans"/>
                <a:sym typeface="Gill Sans"/>
              </a:rPr>
              <a:t> sinulle tulee aivan ensimmäiseksi mieleen, kun mietit</a:t>
            </a:r>
            <a:r>
              <a:rPr lang="fi" sz="1000">
                <a:solidFill>
                  <a:srgbClr val="000000"/>
                </a:solidFill>
                <a:highlight>
                  <a:srgbClr val="FFE006"/>
                </a:highlight>
                <a:latin typeface="Gill Sans"/>
                <a:ea typeface="Gill Sans"/>
                <a:cs typeface="Gill Sans"/>
                <a:sym typeface="Gill Sans"/>
              </a:rPr>
              <a:t> keskustelumme aihetta. Esimerkiksi milloin viimeksi olet pohtinut tätä aihetta? </a:t>
            </a:r>
            <a:r>
              <a:rPr b="0" i="0" lang="fi" sz="1000" u="none" cap="none" strike="noStrike">
                <a:solidFill>
                  <a:srgbClr val="000000"/>
                </a:solidFill>
                <a:latin typeface="Gill Sans"/>
                <a:ea typeface="Gill Sans"/>
                <a:cs typeface="Gill Sans"/>
                <a:sym typeface="Gill Sans"/>
              </a:rPr>
              <a:t>Voit halutessasi kirjoittaa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 ja avataan sen jälkeen yhteinen keskustelu, olkaa hyvä!</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Kirjaa itsellesi muistiin tulosten pääkohtia</a:t>
            </a:r>
            <a:endParaRPr b="0" i="1" sz="10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None/>
            </a:pPr>
            <a:r>
              <a:t/>
            </a:r>
            <a:endParaRPr i="1" sz="1000">
              <a:latin typeface="Gill Sans"/>
              <a:ea typeface="Gill Sans"/>
              <a:cs typeface="Gill Sans"/>
              <a:sym typeface="Gill Sans"/>
            </a:endParaRPr>
          </a:p>
          <a:p>
            <a:pPr indent="0" lvl="0" marL="457200" marR="0" rtl="0" algn="l">
              <a:lnSpc>
                <a:spcPct val="115000"/>
              </a:lnSpc>
              <a:spcBef>
                <a:spcPts val="0"/>
              </a:spcBef>
              <a:spcAft>
                <a:spcPts val="0"/>
              </a:spcAft>
              <a:buNone/>
            </a:pPr>
            <a:r>
              <a:t/>
            </a:r>
            <a:endParaRPr i="1" sz="1000">
              <a:latin typeface="Gill Sans"/>
              <a:ea typeface="Gill Sans"/>
              <a:cs typeface="Gill Sans"/>
              <a:sym typeface="Gill Sans"/>
            </a:endParaRPr>
          </a:p>
          <a:p>
            <a:pPr indent="0" lvl="0" marL="457200" marR="0" rtl="0" algn="l">
              <a:lnSpc>
                <a:spcPct val="115000"/>
              </a:lnSpc>
              <a:spcBef>
                <a:spcPts val="0"/>
              </a:spcBef>
              <a:spcAft>
                <a:spcPts val="0"/>
              </a:spcAft>
              <a:buNone/>
            </a:pPr>
            <a:r>
              <a:t/>
            </a:r>
            <a:endParaRPr i="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pic>
        <p:nvPicPr>
          <p:cNvPr id="310" name="Google Shape;310;p50"/>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11" name="Google Shape;311;p50"/>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2" name="Google Shape;312;p50"/>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13" name="Google Shape;313;p50"/>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mitä</a:t>
            </a:r>
            <a:r>
              <a:rPr lang="fi" sz="1000">
                <a:solidFill>
                  <a:srgbClr val="000000"/>
                </a:solidFill>
                <a:latin typeface="Gill Sans"/>
                <a:ea typeface="Gill Sans"/>
                <a:cs typeface="Gill Sans"/>
                <a:sym typeface="Gill Sans"/>
              </a:rPr>
              <a:t> sinulla tuli mi</a:t>
            </a:r>
            <a:r>
              <a:rPr lang="fi" sz="1000">
                <a:latin typeface="Gill Sans"/>
                <a:ea typeface="Gill Sans"/>
                <a:cs typeface="Gill Sans"/>
                <a:sym typeface="Gill Sans"/>
              </a:rPr>
              <a:t>e</a:t>
            </a:r>
            <a:r>
              <a:rPr lang="fi" sz="1000">
                <a:solidFill>
                  <a:srgbClr val="000000"/>
                </a:solidFill>
                <a:latin typeface="Gill Sans"/>
                <a:ea typeface="Gill Sans"/>
                <a:cs typeface="Gill Sans"/>
                <a:sym typeface="Gill Sans"/>
              </a:rPr>
              <a:t>leen </a:t>
            </a:r>
            <a:r>
              <a:rPr lang="fi" sz="1000">
                <a:highlight>
                  <a:srgbClr val="FFE006"/>
                </a:highlight>
                <a:latin typeface="Gill Sans"/>
                <a:ea typeface="Gill Sans"/>
                <a:cs typeface="Gill Sans"/>
                <a:sym typeface="Gill Sans"/>
              </a:rPr>
              <a:t>vaihda aihe tähän</a:t>
            </a:r>
            <a:r>
              <a:rPr lang="fi" sz="1000">
                <a:latin typeface="Gill Sans"/>
                <a:ea typeface="Gill Sans"/>
                <a:cs typeface="Gill Sans"/>
                <a:sym typeface="Gill Sans"/>
              </a:rPr>
              <a:t> </a:t>
            </a:r>
            <a:r>
              <a:rPr lang="fi" sz="1000">
                <a:latin typeface="Gill Sans"/>
                <a:ea typeface="Gill Sans"/>
                <a:cs typeface="Gill Sans"/>
                <a:sym typeface="Gill Sans"/>
              </a:rPr>
              <a:t>tai</a:t>
            </a:r>
            <a:r>
              <a:rPr lang="fi" sz="1000">
                <a:solidFill>
                  <a:srgbClr val="000000"/>
                </a:solidFill>
                <a:latin typeface="Gill Sans"/>
                <a:ea typeface="Gill Sans"/>
                <a:cs typeface="Gill Sans"/>
                <a:sym typeface="Gill Sans"/>
              </a:rPr>
              <a:t> 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 oliko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Kiitos kaikille. Nostitte esiin esimerkiksi seuraavia tunteita ja ajatuksia: …</a:t>
            </a:r>
            <a:endParaRPr sz="10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Jatketaan nyt keskustelua eteenpäin.</a:t>
            </a:r>
            <a:endParaRPr sz="1000">
              <a:solidFill>
                <a:srgbClr val="000000"/>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79999"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Minulle tuli mieleen tällaisia kokemuksia.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79999"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rPr b="1" i="0" lang="fi" sz="1000" u="none" cap="none" strike="noStrike">
                <a:solidFill>
                  <a:srgbClr val="000000"/>
                </a:solidFill>
                <a:latin typeface="Gill Sans"/>
                <a:ea typeface="Gill Sans"/>
                <a:cs typeface="Gill Sans"/>
                <a:sym typeface="Gill Sans"/>
              </a:rPr>
              <a:t>2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pic>
        <p:nvPicPr>
          <p:cNvPr id="319" name="Google Shape;319;p51"/>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20" name="Google Shape;320;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1" name="Google Shape;321;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rgbClr val="000000"/>
              </a:buClr>
              <a:buSzPts val="30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r>
              <a:rPr b="1" lang="fi" sz="1400">
                <a:solidFill>
                  <a:srgbClr val="000000"/>
                </a:solidFill>
                <a:latin typeface="Gill Sans"/>
                <a:ea typeface="Gill Sans"/>
                <a:cs typeface="Gill Sans"/>
                <a:sym typeface="Gill Sans"/>
              </a:rPr>
              <a:t> </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22" name="Google Shape;322;p51"/>
          <p:cNvSpPr txBox="1"/>
          <p:nvPr/>
        </p:nvSpPr>
        <p:spPr>
          <a:xfrm>
            <a:off x="4849600" y="112800"/>
            <a:ext cx="3961200" cy="4853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äskeisestä jakamisesta. Nyt kysyn teiltä, että mitä </a:t>
            </a:r>
            <a:r>
              <a:rPr lang="fi" sz="1000">
                <a:highlight>
                  <a:srgbClr val="FFE006"/>
                </a:highlight>
                <a:latin typeface="Gill Sans"/>
                <a:ea typeface="Gill Sans"/>
                <a:cs typeface="Gill Sans"/>
                <a:sym typeface="Gill Sans"/>
              </a:rPr>
              <a:t>lisää aihe tähän</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teille merkitsee? Onko se tärkeää ja miksi? Voitte hetken aikaa pohtia rauhassa</a:t>
            </a:r>
            <a:r>
              <a:rPr lang="fi" sz="1000">
                <a:solidFill>
                  <a:srgbClr val="000000"/>
                </a:solidFill>
                <a:latin typeface="Gill Sans"/>
                <a:ea typeface="Gill Sans"/>
                <a:cs typeface="Gill Sans"/>
                <a:sym typeface="Gill Sans"/>
              </a:rPr>
              <a:t>. </a:t>
            </a:r>
            <a:r>
              <a:rPr lang="fi" sz="1000">
                <a:highlight>
                  <a:srgbClr val="FFE006"/>
                </a:highlight>
                <a:latin typeface="Gill Sans"/>
                <a:ea typeface="Gill Sans"/>
                <a:cs typeface="Gill Sans"/>
                <a:sym typeface="Gill Sans"/>
              </a:rPr>
              <a:t>Voit keskustella hetken parin kanssa. </a:t>
            </a:r>
            <a:r>
              <a:rPr b="0" i="0" lang="fi" sz="1000" u="none" cap="none" strike="noStrike">
                <a:solidFill>
                  <a:srgbClr val="000000"/>
                </a:solidFill>
                <a:latin typeface="Gill Sans"/>
                <a:ea typeface="Gill Sans"/>
                <a:cs typeface="Gill Sans"/>
                <a:sym typeface="Gill Sans"/>
              </a:rPr>
              <a:t>Noin. Kuka haluaisi aloittaa?...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Millaisia ajatuks</a:t>
            </a:r>
            <a:r>
              <a:rPr lang="fi" sz="1000">
                <a:latin typeface="Gill Sans"/>
                <a:ea typeface="Gill Sans"/>
                <a:cs typeface="Gill Sans"/>
                <a:sym typeface="Gill Sans"/>
              </a:rPr>
              <a:t>ia tai </a:t>
            </a:r>
            <a:r>
              <a:rPr b="0" i="0" lang="fi" sz="1000" u="none" cap="none" strike="noStrike">
                <a:solidFill>
                  <a:srgbClr val="000000"/>
                </a:solidFill>
                <a:latin typeface="Gill Sans"/>
                <a:ea typeface="Gill Sans"/>
                <a:cs typeface="Gill Sans"/>
                <a:sym typeface="Gill Sans"/>
              </a:rPr>
              <a:t>kokemuksia teillä muilla tuli mieleen, kun kuuntelitte äskeistä?</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292100" lvl="0" marL="457200" rtl="0" algn="l">
              <a:spcBef>
                <a:spcPts val="0"/>
              </a:spcBef>
              <a:spcAft>
                <a:spcPts val="0"/>
              </a:spcAft>
              <a:buClr>
                <a:srgbClr val="000000"/>
              </a:buClr>
              <a:buSzPts val="1000"/>
              <a:buFont typeface="Gill Sans"/>
              <a:buChar char="➔"/>
            </a:pPr>
            <a:r>
              <a:rPr i="1" lang="fi" sz="1000">
                <a:solidFill>
                  <a:srgbClr val="000000"/>
                </a:solidFill>
                <a:latin typeface="Gill Sans"/>
                <a:ea typeface="Gill Sans"/>
                <a:cs typeface="Gill Sans"/>
                <a:sym typeface="Gill Sans"/>
              </a:rPr>
              <a:t>Kirjaa itsellesi muistiin, mistä teemoista olette keskustelleet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Millainen on sinun mielestäsi</a:t>
            </a:r>
            <a:r>
              <a:rPr lang="fi" sz="1000">
                <a:highlight>
                  <a:srgbClr val="FFE006"/>
                </a:highlight>
                <a:latin typeface="Gill Sans"/>
                <a:ea typeface="Gill Sans"/>
                <a:cs typeface="Gill Sans"/>
                <a:sym typeface="Gill Sans"/>
              </a:rPr>
              <a:t>…</a:t>
            </a:r>
            <a:r>
              <a:rPr lang="fi" sz="1000">
                <a:solidFill>
                  <a:srgbClr val="000000"/>
                </a:solidFill>
                <a:highlight>
                  <a:srgbClr val="FFE006"/>
                </a:highlight>
                <a:latin typeface="Gill Sans"/>
                <a:ea typeface="Gill Sans"/>
                <a:cs typeface="Gill Sans"/>
                <a:sym typeface="Gill Sans"/>
              </a:rPr>
              <a:t>?</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Mi</a:t>
            </a:r>
            <a:r>
              <a:rPr lang="fi" sz="1000">
                <a:highlight>
                  <a:srgbClr val="FFE006"/>
                </a:highlight>
                <a:latin typeface="Gill Sans"/>
                <a:ea typeface="Gill Sans"/>
                <a:cs typeface="Gill Sans"/>
                <a:sym typeface="Gill Sans"/>
              </a:rPr>
              <a:t>tkä asiat johtivat tuohon Mitä siitä seurasi</a:t>
            </a:r>
            <a:r>
              <a:rPr lang="fi" sz="1000">
                <a:solidFill>
                  <a:srgbClr val="000000"/>
                </a:solidFill>
                <a:highlight>
                  <a:srgbClr val="FFE006"/>
                </a:highlight>
                <a:latin typeface="Gill Sans"/>
                <a:ea typeface="Gill Sans"/>
                <a:cs typeface="Gill Sans"/>
                <a:sym typeface="Gill Sans"/>
              </a:rPr>
              <a:t>?</a:t>
            </a:r>
            <a:endParaRPr sz="1000">
              <a:solidFill>
                <a:srgbClr val="000000"/>
              </a:solidFill>
              <a:highlight>
                <a:srgbClr val="FFE006"/>
              </a:highlight>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Minkälaiset kokemukset tai tilanteet ovat vaikuttaneet siihen, että minkälainen merkitys </a:t>
            </a:r>
            <a:r>
              <a:rPr lang="fi" sz="1000">
                <a:highlight>
                  <a:srgbClr val="FFE006"/>
                </a:highlight>
                <a:latin typeface="Gill Sans"/>
                <a:ea typeface="Gill Sans"/>
                <a:cs typeface="Gill Sans"/>
                <a:sym typeface="Gill Sans"/>
              </a:rPr>
              <a:t>…lisää aihe tähän… </a:t>
            </a:r>
            <a:r>
              <a:rPr lang="fi" sz="1000">
                <a:solidFill>
                  <a:srgbClr val="000000"/>
                </a:solidFill>
                <a:highlight>
                  <a:srgbClr val="FFE006"/>
                </a:highlight>
                <a:latin typeface="Gill Sans"/>
                <a:ea typeface="Gill Sans"/>
                <a:cs typeface="Gill Sans"/>
                <a:sym typeface="Gill Sans"/>
              </a:rPr>
              <a:t> sinulle on?</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SzPts val="1000"/>
              <a:buFont typeface="Gill Sans"/>
              <a:buChar char="-"/>
            </a:pPr>
            <a:r>
              <a:rPr lang="fi" sz="1000">
                <a:solidFill>
                  <a:schemeClr val="dk1"/>
                </a:solidFill>
                <a:highlight>
                  <a:srgbClr val="FFE006"/>
                </a:highlight>
                <a:latin typeface="Gill Sans"/>
                <a:ea typeface="Gill Sans"/>
                <a:cs typeface="Gill Sans"/>
                <a:sym typeface="Gill Sans"/>
              </a:rPr>
              <a:t>Kerro lisää siitä, miten havaitsit/ ajattelit/ tunsit/ kuvittelit tilanteessa?</a:t>
            </a:r>
            <a:endParaRPr sz="1000">
              <a:highlight>
                <a:srgbClr val="FFE006"/>
              </a:highlight>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Onko jotain itsellesi tärkeää mikä ei ole noussut vielä keskustelussa esiin?</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Onko jotain mikä herättää itsessäsi huolta tai toiveikkuutta aiheeseemme liittyen? </a:t>
            </a:r>
            <a:endParaRPr b="1" sz="1000">
              <a:latin typeface="Gill Sans"/>
              <a:ea typeface="Gill Sans"/>
              <a:cs typeface="Gill Sans"/>
              <a:sym typeface="Gill Sans"/>
            </a:endParaRPr>
          </a:p>
          <a:p>
            <a:pPr indent="0" lvl="0" marL="3200400" marR="0" rtl="0" algn="just">
              <a:lnSpc>
                <a:spcPct val="115000"/>
              </a:lnSpc>
              <a:spcBef>
                <a:spcPts val="1000"/>
              </a:spcBef>
              <a:spcAft>
                <a:spcPts val="0"/>
              </a:spcAft>
              <a:buClr>
                <a:srgbClr val="000000"/>
              </a:buClr>
              <a:buSzPts val="700"/>
              <a:buFont typeface="Arial"/>
              <a:buNone/>
            </a:pPr>
            <a:r>
              <a:rPr b="1" lang="fi" sz="1000">
                <a:latin typeface="Gill Sans"/>
                <a:ea typeface="Gill Sans"/>
                <a:cs typeface="Gill Sans"/>
                <a:sym typeface="Gill Sans"/>
              </a:rPr>
              <a:t>25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