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Gill San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5" roundtripDataSignature="AMtx7mjhORYVbb6YmxeYWZSmGnjCQzqJ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GillSans-bold.fntdata"/><Relationship Id="rId23"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atauko.fi/tyokalu/valmiita-kasikirjoituksi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VQO4osgofqgTDquY613ZyW16GxPVQKTe/view"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ratauko.fi/polarisaation-purkamine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800"/>
              <a:buNone/>
            </a:pPr>
            <a:r>
              <a:rPr lang="fi"/>
              <a:t>Oikein lämpimästi tervetuloa Erätauko-ohjaajakoulutukseen!</a:t>
            </a:r>
            <a:endParaRPr/>
          </a:p>
        </p:txBody>
      </p:sp>
      <p:sp>
        <p:nvSpPr>
          <p:cNvPr id="77" name="Google Shape;77;p1: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1: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1: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298450" lvl="0" marL="457200" rtl="0" algn="l">
              <a:lnSpc>
                <a:spcPct val="100000"/>
              </a:lnSpc>
              <a:spcBef>
                <a:spcPts val="0"/>
              </a:spcBef>
              <a:spcAft>
                <a:spcPts val="0"/>
              </a:spcAft>
              <a:buSzPts val="1100"/>
              <a:buChar char="●"/>
            </a:pPr>
            <a:r>
              <a:rPr lang="fi"/>
              <a:t>Erätauko-menetelmän rakenteellisuus tukee keskustelun toteutumista tavoitteen mukaisesti. </a:t>
            </a:r>
            <a:endParaRPr/>
          </a:p>
          <a:p>
            <a:pPr indent="-298450" lvl="1" marL="914400" rtl="0" algn="l">
              <a:lnSpc>
                <a:spcPct val="100000"/>
              </a:lnSpc>
              <a:spcBef>
                <a:spcPts val="0"/>
              </a:spcBef>
              <a:spcAft>
                <a:spcPts val="0"/>
              </a:spcAft>
              <a:buSzPts val="1100"/>
              <a:buChar char="○"/>
            </a:pPr>
            <a:r>
              <a:rPr b="1" lang="fi"/>
              <a:t>Keskustelunohjaaja </a:t>
            </a:r>
            <a:r>
              <a:rPr lang="fi"/>
              <a:t>“palvelee” keskustelua esittämällä ajattelua tukevia yhteisiä kysymyksiä ja huolehtimalla keskustelun tasavertaisuudesta. Ohjaaja on aina riippumaton.</a:t>
            </a:r>
            <a:endParaRPr/>
          </a:p>
          <a:p>
            <a:pPr indent="-298450" lvl="1" marL="914400" rtl="0" algn="l">
              <a:lnSpc>
                <a:spcPct val="100000"/>
              </a:lnSpc>
              <a:spcBef>
                <a:spcPts val="0"/>
              </a:spcBef>
              <a:spcAft>
                <a:spcPts val="0"/>
              </a:spcAft>
              <a:buSzPts val="1100"/>
              <a:buChar char="○"/>
            </a:pPr>
            <a:r>
              <a:rPr b="1" lang="fi"/>
              <a:t>Jaettu käsitys</a:t>
            </a:r>
            <a:r>
              <a:rPr lang="fi"/>
              <a:t> siitä, että mikä on keskustelun tavoite (=syvemmän ymmärryksen rakentaminen) selkeyttää osallistumista ja saattaa osallistujat yhteisen tavoitteen äärelle.</a:t>
            </a:r>
            <a:endParaRPr/>
          </a:p>
          <a:p>
            <a:pPr indent="-298450" lvl="1" marL="914400" rtl="0" algn="l">
              <a:lnSpc>
                <a:spcPct val="100000"/>
              </a:lnSpc>
              <a:spcBef>
                <a:spcPts val="0"/>
              </a:spcBef>
              <a:spcAft>
                <a:spcPts val="0"/>
              </a:spcAft>
              <a:buSzPts val="1100"/>
              <a:buChar char="○"/>
            </a:pPr>
            <a:r>
              <a:rPr b="1" lang="fi"/>
              <a:t>Rakentavan keskustelun pelisäännöt</a:t>
            </a:r>
            <a:r>
              <a:rPr lang="fi"/>
              <a:t> tekevät keskustelusta sopimusperustaisen, jossa osallistujat ymmärtävät mitä heiltä odotetaan ja vastavuoroisesti mitä he voivat odottaa muilta osalllistujilta. </a:t>
            </a:r>
            <a:endParaRPr/>
          </a:p>
          <a:p>
            <a:pPr indent="-298450" lvl="1" marL="914400" rtl="0" algn="l">
              <a:lnSpc>
                <a:spcPct val="100000"/>
              </a:lnSpc>
              <a:spcBef>
                <a:spcPts val="0"/>
              </a:spcBef>
              <a:spcAft>
                <a:spcPts val="0"/>
              </a:spcAft>
              <a:buSzPts val="1100"/>
              <a:buChar char="○"/>
            </a:pPr>
            <a:r>
              <a:rPr lang="fi"/>
              <a:t>Keskustelussa pyritään aina siihen, että </a:t>
            </a:r>
            <a:r>
              <a:rPr b="1" lang="fi"/>
              <a:t>jokainen </a:t>
            </a:r>
            <a:r>
              <a:rPr lang="fi"/>
              <a:t>voi osallistua keskusteluun, jolloinka keskustelua käydään yhteisesti ja kaikkia kuunnellen, sen sijaan, että vain rohkeimmat ja/tai nopeimmat osallistujat saavat tilaa.</a:t>
            </a:r>
            <a:endParaRPr/>
          </a:p>
          <a:p>
            <a:pPr indent="-298450" lvl="1" marL="914400" rtl="0" algn="l">
              <a:lnSpc>
                <a:spcPct val="100000"/>
              </a:lnSpc>
              <a:spcBef>
                <a:spcPts val="0"/>
              </a:spcBef>
              <a:spcAft>
                <a:spcPts val="0"/>
              </a:spcAft>
              <a:buSzPts val="1100"/>
              <a:buChar char="○"/>
            </a:pPr>
            <a:r>
              <a:rPr lang="fi"/>
              <a:t>Keskustelun päätteeksi läpikäydyt </a:t>
            </a:r>
            <a:r>
              <a:rPr b="1" lang="fi"/>
              <a:t>oivallukset </a:t>
            </a:r>
            <a:r>
              <a:rPr lang="fi"/>
              <a:t>nostavat esiin yhteisen keskustelun aikana oivalletut asiat. Nämä voivat olla esim. opittuja asioita tai muita mieleentulleita pohdintoja.</a:t>
            </a:r>
            <a:endParaRPr/>
          </a:p>
          <a:p>
            <a:pPr indent="-298450" lvl="1" marL="914400" rtl="0" algn="l">
              <a:lnSpc>
                <a:spcPct val="100000"/>
              </a:lnSpc>
              <a:spcBef>
                <a:spcPts val="0"/>
              </a:spcBef>
              <a:spcAft>
                <a:spcPts val="0"/>
              </a:spcAft>
              <a:buSzPts val="1100"/>
              <a:buChar char="○"/>
            </a:pPr>
            <a:r>
              <a:rPr lang="fi"/>
              <a:t>Yhdessä sovitun </a:t>
            </a:r>
            <a:r>
              <a:rPr b="1" lang="fi"/>
              <a:t>luottamuksellisuuden </a:t>
            </a:r>
            <a:r>
              <a:rPr lang="fi"/>
              <a:t>on tarkoitus tukea keskusteluun osallistumista ja avointa ajatusten jakoa. Erätauko-keskustelu on aina luottamuksellinen ellei ole toisin sovittu.</a:t>
            </a:r>
            <a:endParaRPr/>
          </a:p>
        </p:txBody>
      </p:sp>
      <p:sp>
        <p:nvSpPr>
          <p:cNvPr id="146" name="Google Shape;146;p11: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1100"/>
              <a:buNone/>
            </a:pPr>
            <a:r>
              <a:rPr lang="fi"/>
              <a:t>Erätauko-keskustelun kaava rakentuu siten, että sen osiot luovat maaperää pysähtymiselle, rauhallisuudelle, jakamiselle ja kuuntelemiselle.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fi"/>
              <a:t>Tervetuloa, pelisäännöt, alkujuttu ja pariporina/oma pohdinta</a:t>
            </a:r>
            <a:r>
              <a:rPr lang="fi"/>
              <a:t> virittävät osallistujia yhteiseen keskusteluun. Niiden avulla voi rikkoa jäätä, herätellä ajatuksia ja muistuttaa mieliin osallistujien omia kokemuksia. Tämä kaikki luo luottamusta, rakentaa tasavertaisempaa asetelmaa ja rohkaisee osallistumaan. Tällön rakennetaan siis perustaa itse keskustelulle. Osallistujille on “annettu työkalut” osallistumiselle, he tietävät mistä, miten ja millä tavoittein on määrä keskustella. Olettamuksilta on viety tilaa, ja kaikille on rakentunut selkeä ja jaettu käsitys siitä minkä äärellä ollaan.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fi"/>
              <a:t>Yhteinen keskustelu ja keskustelun syventäminen</a:t>
            </a:r>
            <a:r>
              <a:rPr lang="fi"/>
              <a:t> ovat koko ryhmän dialogia. Silloin ohjaajan on tärkeää pitää huolta tasavertaisuudesta. Ohjaaja myös ohjaa keskustelua etukäteen pohdituilla ja valituilla kysymyksillä. Nämä kysymykset ohjaavat kokemuspuheeseen ja syvemmän ymmärryksen saamiseen. Syventäessä keskustelua voidaan tarvita uusia kysymyksiä, joiden aiheet ovat nousseet keskustelun aikana osallistujilta itseltään. Ohjaajan on hyvä olla tarkkaavainen, että mitkä aiheet erityisesti puhuttavat osallistujia.</a:t>
            </a:r>
            <a:br>
              <a:rPr lang="fi"/>
            </a:br>
            <a:br>
              <a:rPr lang="fi"/>
            </a:br>
            <a:r>
              <a:rPr lang="fi"/>
              <a:t>Yhteisen keskustelun päätteeksi kysytään osallistujilta, että mitä </a:t>
            </a:r>
            <a:r>
              <a:rPr b="1" lang="fi"/>
              <a:t>oivalluksia ja tunteita</a:t>
            </a:r>
            <a:r>
              <a:rPr lang="fi"/>
              <a:t> yhteinen keskustelu on herättänyt. Oivallukset auttavat sanoittamaan sitä, miten ymmärrys itsestä, muista ja keskustelun aiheesta on mahdollisesti syventynyt. Oivallusten yhteinen jakaminen saattaa syventää keskustelukokemusta entisestään ja auttaa ymmärtämään muiden ajatuksia ja arkea.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fi"/>
              <a:t>Koko hetken lopuksi</a:t>
            </a:r>
            <a:r>
              <a:rPr lang="fi"/>
              <a:t> on tärkeää kertoa, miten sen jälkeen jatketaan. Oliko kyseessä vain yksi dialogi vai sarja sellaisia? Onko keskustelu kirjattu ja mihin kirjaamista hyödynnetään? Koska osallistujat kuulevat asiasta lisää? Miten keskustelusta viestitään ja voivatko osallistujatkin viestiä siitä?</a:t>
            </a:r>
            <a:endParaRPr/>
          </a:p>
        </p:txBody>
      </p:sp>
      <p:sp>
        <p:nvSpPr>
          <p:cNvPr id="152" name="Google Shape;152;p8: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d9a4f04fa0_0_0: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298450" lvl="0" marL="457200" rtl="0" algn="l">
              <a:lnSpc>
                <a:spcPct val="100000"/>
              </a:lnSpc>
              <a:spcBef>
                <a:spcPts val="0"/>
              </a:spcBef>
              <a:spcAft>
                <a:spcPts val="0"/>
              </a:spcAft>
              <a:buSzPts val="1100"/>
              <a:buChar char="●"/>
            </a:pPr>
            <a:r>
              <a:rPr lang="fi"/>
              <a:t>Rakentavan keskustelun pelisäännöt ovat olennainen osa Erätauko-menetelmän rakenteellisuutta. Riippumatta keskustelun ajasta, paikasta, aiheesta tai osallistujista, pelisäännöt ovat aina osa Erätauko-keskustelua. Pelisääntöihin sitoudutaan yhdessä aina ennen keskustelun aloitusta. </a:t>
            </a:r>
            <a:endParaRPr/>
          </a:p>
          <a:p>
            <a:pPr indent="-298450" lvl="0" marL="457200" rtl="0" algn="l">
              <a:lnSpc>
                <a:spcPct val="100000"/>
              </a:lnSpc>
              <a:spcBef>
                <a:spcPts val="0"/>
              </a:spcBef>
              <a:spcAft>
                <a:spcPts val="0"/>
              </a:spcAft>
              <a:buSzPts val="1100"/>
              <a:buChar char="●"/>
            </a:pPr>
            <a:r>
              <a:rPr lang="fi"/>
              <a:t>Rakentavan keskustelun pelisäännöt tukevat keskustelun toteutumista tavoitteen mukaisesti. Säännöt rakentuvat toistensa päälle ja muodostavat yhdessä kokonaisuuden, joka tukee rakentavan ja mahdollisimman tasavertaisen keskustelun toteutumista. </a:t>
            </a:r>
            <a:endParaRPr/>
          </a:p>
          <a:p>
            <a:pPr indent="-298450" lvl="0" marL="457200" rtl="0" algn="l">
              <a:lnSpc>
                <a:spcPct val="100000"/>
              </a:lnSpc>
              <a:spcBef>
                <a:spcPts val="0"/>
              </a:spcBef>
              <a:spcAft>
                <a:spcPts val="0"/>
              </a:spcAft>
              <a:buSzPts val="1100"/>
              <a:buChar char="●"/>
            </a:pPr>
            <a:r>
              <a:rPr lang="fi"/>
              <a:t>Sen sijaan, että säännöt rajaavat keskustelua, niiden on määrä vapauttaa/mahdollistaa keskustelua.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fi"/>
              <a:t>VINKKI kouluttajalle: Käy säännöt kohta kohdalta läpi valmista sanoitusta hyödyntäen</a:t>
            </a:r>
            <a:br>
              <a:rPr lang="fi"/>
            </a:br>
            <a:endParaRPr/>
          </a:p>
          <a:p>
            <a:pPr indent="-298450" lvl="0" marL="457200" rtl="0" algn="l">
              <a:lnSpc>
                <a:spcPct val="100000"/>
              </a:lnSpc>
              <a:spcBef>
                <a:spcPts val="0"/>
              </a:spcBef>
              <a:spcAft>
                <a:spcPts val="0"/>
              </a:spcAft>
              <a:buSzPts val="1100"/>
              <a:buAutoNum type="arabicPeriod"/>
            </a:pPr>
            <a:r>
              <a:rPr b="1" lang="fi"/>
              <a:t>Kuuntelen</a:t>
            </a:r>
            <a:r>
              <a:rPr lang="fi"/>
              <a:t> toisia, en keskeytä tai käynnistä sivukeskusteluja. </a:t>
            </a:r>
            <a:r>
              <a:rPr i="1" lang="fi"/>
              <a:t>”Jokaisella on tänään mahdollisuus kertoa rauhassa omia ajatuksiaan. On tärkeää, ettemme keskeytä toisiamme, emmekä supise vierustoverin kanssa. Keskitytään tähän hetkeen ja toisiimme. Pidetään kännykät poissa”</a:t>
            </a:r>
            <a:endParaRPr i="1"/>
          </a:p>
          <a:p>
            <a:pPr indent="-298450" lvl="0" marL="457200" rtl="0" algn="l">
              <a:lnSpc>
                <a:spcPct val="100000"/>
              </a:lnSpc>
              <a:spcBef>
                <a:spcPts val="0"/>
              </a:spcBef>
              <a:spcAft>
                <a:spcPts val="0"/>
              </a:spcAft>
              <a:buSzPts val="1100"/>
              <a:buAutoNum type="arabicPeriod"/>
            </a:pPr>
            <a:r>
              <a:rPr b="1" lang="fi"/>
              <a:t>Kerron </a:t>
            </a:r>
            <a:r>
              <a:rPr lang="fi"/>
              <a:t>omia kokemuksiani ja ajatuksiani. </a:t>
            </a:r>
            <a:r>
              <a:rPr i="1" lang="fi"/>
              <a:t>“Jotta voimme ymmärtää käsiteltävää asiaa ja toisiamme paremmin, on hyvä kertoa omia ajatuksia sekä omista kokemuksista aiheeseen liittyen. Tämä tarkoittaa, että kerrotaan toisille esimerkiksi siitä, mitkä asiat, tapahtumat ja tilanteet ovat vaikuttaneet omiin näkemyksiin. Voit jatkaa juttua siitä, mihin edellinen jäi.”</a:t>
            </a:r>
            <a:endParaRPr i="1"/>
          </a:p>
          <a:p>
            <a:pPr indent="-298450" lvl="0" marL="457200" rtl="0" algn="l">
              <a:lnSpc>
                <a:spcPct val="100000"/>
              </a:lnSpc>
              <a:spcBef>
                <a:spcPts val="0"/>
              </a:spcBef>
              <a:spcAft>
                <a:spcPts val="0"/>
              </a:spcAft>
              <a:buSzPts val="1100"/>
              <a:buAutoNum type="arabicPeriod"/>
            </a:pPr>
            <a:r>
              <a:rPr b="1" lang="fi"/>
              <a:t>Annan tilaa</a:t>
            </a:r>
            <a:r>
              <a:rPr lang="fi"/>
              <a:t> keskeneräisyydelle ja eri näkökulmille. </a:t>
            </a:r>
            <a:r>
              <a:rPr i="1" lang="fi"/>
              <a:t>“Tänään pohdimme yhdessä tätä teemaa ja siihen liittyviä näkökulmia. Sinulla ei tarvitse olla oikeita vastauksia. Keskustelun aikana eikä sen jälkeen tarvitse olla samaa mieltä. Voit nostaa esiin asioita, jotka syystä tai toisesta ovat jääneet huomaamatta sekä kysyä suoraan toisten näkemyksiä.”</a:t>
            </a:r>
            <a:endParaRPr i="1"/>
          </a:p>
          <a:p>
            <a:pPr indent="-298450" lvl="0" marL="457200" rtl="0" algn="l">
              <a:lnSpc>
                <a:spcPct val="100000"/>
              </a:lnSpc>
              <a:spcBef>
                <a:spcPts val="0"/>
              </a:spcBef>
              <a:spcAft>
                <a:spcPts val="0"/>
              </a:spcAft>
              <a:buSzPts val="1100"/>
              <a:buAutoNum type="arabicPeriod"/>
            </a:pPr>
            <a:r>
              <a:rPr b="1" lang="fi"/>
              <a:t>Kunnioitan </a:t>
            </a:r>
            <a:r>
              <a:rPr lang="fi"/>
              <a:t>toisia ja keskustelun luottamuksellisuutta. </a:t>
            </a:r>
            <a:r>
              <a:rPr i="1" lang="fi"/>
              <a:t>“Kunnioitetaan toisen ihmisarvoa. Myös heitä, jotka eivät ole tänään paikalla.  Kunnioitus ei tarkoita, että pitäisi hyväksyä syrjiviä sanoja tai tekoja. Keskustelussa ei tarvitse väitellä eikä voittaa. Pidetään keskustelu luottamuksellisena, jotta voimme puhua mahdollisimman vapaasti.”</a:t>
            </a:r>
            <a:endParaRPr i="1"/>
          </a:p>
          <a:p>
            <a:pPr indent="0" lvl="0" marL="0" rtl="0" algn="l">
              <a:lnSpc>
                <a:spcPct val="100000"/>
              </a:lnSpc>
              <a:spcBef>
                <a:spcPts val="0"/>
              </a:spcBef>
              <a:spcAft>
                <a:spcPts val="0"/>
              </a:spcAft>
              <a:buSzPts val="1100"/>
              <a:buNone/>
            </a:pPr>
            <a:r>
              <a:t/>
            </a:r>
            <a:endParaRPr/>
          </a:p>
        </p:txBody>
      </p:sp>
      <p:sp>
        <p:nvSpPr>
          <p:cNvPr id="162" name="Google Shape;162;g3d9a4f04fa0_0_0: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298450" lvl="0" marL="457200" rtl="0" algn="l">
              <a:lnSpc>
                <a:spcPct val="100000"/>
              </a:lnSpc>
              <a:spcBef>
                <a:spcPts val="0"/>
              </a:spcBef>
              <a:spcAft>
                <a:spcPts val="0"/>
              </a:spcAft>
              <a:buSzPts val="1100"/>
              <a:buChar char="●"/>
            </a:pPr>
            <a:r>
              <a:rPr lang="fi"/>
              <a:t>Erätauko-keskusteluissa ilmenee erilaisia tilanteita, joten on hyvä pohtia miten itse toimisit ohjaajana näissä tilanteissa. Erätauko-säätiön sivuilta löytyvistä työkaluista löytyy valmista sanoitusta eri tilanteita varten. (kts. hyperlinkki diassa)</a:t>
            </a:r>
            <a:endParaRPr/>
          </a:p>
          <a:p>
            <a:pPr indent="-298450" lvl="0" marL="457200" rtl="0" algn="l">
              <a:lnSpc>
                <a:spcPct val="100000"/>
              </a:lnSpc>
              <a:spcBef>
                <a:spcPts val="0"/>
              </a:spcBef>
              <a:spcAft>
                <a:spcPts val="0"/>
              </a:spcAft>
              <a:buSzPts val="1100"/>
              <a:buChar char="●"/>
            </a:pPr>
            <a:r>
              <a:rPr lang="fi"/>
              <a:t>Huolehtimalla kuitenkin perusasioista, pidämme huolen siitä, että keskustelu etenee tavoitteen mukaisesti. Keskittymällä dian kolmeen ohjaustoimeen tuet Erätauko-keskustelun toteutumista</a:t>
            </a:r>
            <a:r>
              <a:rPr lang="fi"/>
              <a:t>. On luonnollista pohtia kysymyksiä, kuten</a:t>
            </a:r>
            <a:r>
              <a:rPr lang="fi" u="sng"/>
              <a:t> “</a:t>
            </a:r>
            <a:r>
              <a:rPr i="1" lang="fi" u="sng"/>
              <a:t>Mitä jos kukaan ei sano yhtään mitään?</a:t>
            </a:r>
            <a:r>
              <a:rPr lang="fi" u="sng"/>
              <a:t>”</a:t>
            </a:r>
            <a:r>
              <a:rPr lang="fi"/>
              <a:t>, tai </a:t>
            </a:r>
            <a:r>
              <a:rPr lang="fi" u="sng"/>
              <a:t>“</a:t>
            </a:r>
            <a:r>
              <a:rPr i="1" lang="fi" u="sng"/>
              <a:t>Miten toimin ilmiselvissä riitatilanteissa?</a:t>
            </a:r>
            <a:r>
              <a:rPr lang="fi" u="sng"/>
              <a:t>”</a:t>
            </a:r>
            <a:r>
              <a:rPr lang="fi"/>
              <a:t>. Nämä ovat tärkeitä pohdintoja. Menetelmän ja hyvän keskustelun näkökulmasta on kuitenkin tärkeää pitää huoli perusasioista, kuten sen varmistamisesta, että osallistujilla on oikea ja yhteisesti jaettu ymmärrys keskustelun tavoitteesta. Diassa näkyvät kolme ohjaustoimea ovat sellaisia, joihin keskittymällä pidetään huolta keskustelun perusasioista. Tarkoitus ei ole vähätellä uhkakuvien toteutumisen mahdollisuutta, mutta keskittymällä menetelmän yksinkertaisiin palikoihin vaikutamme myös uhkakuvien toteutumisen todennäköisyyksiin. Muista, että kyseessä ei ole menetelmä väittelyä varten, joten kannattaa keskittyä nimenomaan keskustelun oikeilla raiteilla pitäviin asioihin. </a:t>
            </a:r>
            <a:endParaRPr/>
          </a:p>
          <a:p>
            <a:pPr indent="0" lvl="0" marL="0" rtl="0" algn="l">
              <a:lnSpc>
                <a:spcPct val="100000"/>
              </a:lnSpc>
              <a:spcBef>
                <a:spcPts val="0"/>
              </a:spcBef>
              <a:spcAft>
                <a:spcPts val="0"/>
              </a:spcAft>
              <a:buNone/>
            </a:pPr>
            <a:br>
              <a:rPr lang="fi"/>
            </a:br>
            <a:r>
              <a:rPr lang="fi"/>
              <a:t>VINKKI kouluttajalle: Tutustu dian työkalujen sisältöön ja jaa omakohtainen esimerkki siitä, miten tilanteet ovat ilmenneet sinun ohjaamissa keskusteluissa ja miten itse ohjaat keskustelua näissä tilanteissa. </a:t>
            </a:r>
            <a:endParaRPr/>
          </a:p>
        </p:txBody>
      </p:sp>
      <p:sp>
        <p:nvSpPr>
          <p:cNvPr id="172" name="Google Shape;172;p9: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SzPts val="1100"/>
              <a:buNone/>
            </a:pPr>
            <a:r>
              <a:rPr lang="fi"/>
              <a:t>Kutsuminen on usein aikaa vievin osa, mutta tämä maksaa itsensä takaisin. Eri ihmisille toimii eri kutsumisen tavat. Yhdelle voi toimia puhelu, toiselle sähköposti ja kolmannelle koputus oveen.</a:t>
            </a:r>
            <a:br>
              <a:rPr lang="fi"/>
            </a:br>
            <a:endParaRPr/>
          </a:p>
          <a:p>
            <a:pPr indent="-298450" lvl="0" marL="457200" rtl="0" algn="l">
              <a:lnSpc>
                <a:spcPct val="100000"/>
              </a:lnSpc>
              <a:spcBef>
                <a:spcPts val="0"/>
              </a:spcBef>
              <a:spcAft>
                <a:spcPts val="0"/>
              </a:spcAft>
              <a:buSzPts val="1100"/>
              <a:buAutoNum type="arabicPeriod"/>
            </a:pPr>
            <a:r>
              <a:rPr lang="fi"/>
              <a:t>Kutsuprosessi lähtee liikkeelle jo keskustelunaiheen, -tarpeen ja -tavoitteiden asettamisesta.</a:t>
            </a:r>
            <a:endParaRPr/>
          </a:p>
          <a:p>
            <a:pPr indent="-298450" lvl="0" marL="457200" rtl="0" algn="l">
              <a:lnSpc>
                <a:spcPct val="100000"/>
              </a:lnSpc>
              <a:spcBef>
                <a:spcPts val="0"/>
              </a:spcBef>
              <a:spcAft>
                <a:spcPts val="0"/>
              </a:spcAft>
              <a:buSzPts val="1100"/>
              <a:buAutoNum type="arabicPeriod"/>
            </a:pPr>
            <a:r>
              <a:rPr lang="fi"/>
              <a:t>Pohdi keitä keskustelunaihe koskettaa, ja etsi väyliä tavoittaa näitä ihmisiä suoraan.</a:t>
            </a:r>
            <a:endParaRPr/>
          </a:p>
          <a:p>
            <a:pPr indent="-298450" lvl="0" marL="457200" rtl="0" algn="l">
              <a:lnSpc>
                <a:spcPct val="100000"/>
              </a:lnSpc>
              <a:spcBef>
                <a:spcPts val="0"/>
              </a:spcBef>
              <a:spcAft>
                <a:spcPts val="0"/>
              </a:spcAft>
              <a:buSzPts val="1100"/>
              <a:buAutoNum type="arabicPeriod"/>
            </a:pPr>
            <a:r>
              <a:rPr lang="fi"/>
              <a:t>Tunnista muutama tärkeä henkilö tai organisaatio, joiden kautta saat kohderyhmäsi paikalle. Mieti siis, että ketkä kohtaavat heitä jo valmiiksi?</a:t>
            </a:r>
            <a:endParaRPr/>
          </a:p>
          <a:p>
            <a:pPr indent="-298450" lvl="0" marL="457200" rtl="0" algn="l">
              <a:lnSpc>
                <a:spcPct val="100000"/>
              </a:lnSpc>
              <a:spcBef>
                <a:spcPts val="0"/>
              </a:spcBef>
              <a:spcAft>
                <a:spcPts val="0"/>
              </a:spcAft>
              <a:buSzPts val="1100"/>
              <a:buAutoNum type="arabicPeriod"/>
            </a:pPr>
            <a:r>
              <a:rPr lang="fi"/>
              <a:t>Mieti yhdessä kunkin kontaktihenkilön kanssa, miten kohderyhmä saadaan parhaiten paikalle. Jos keskustelun aihe on kohderyhmälle merkityksellinen, on kontaktihenkilöiden helppo levittää kutsua.</a:t>
            </a:r>
            <a:endParaRPr/>
          </a:p>
          <a:p>
            <a:pPr indent="-298450" lvl="0" marL="457200" rtl="0" algn="l">
              <a:lnSpc>
                <a:spcPct val="100000"/>
              </a:lnSpc>
              <a:spcBef>
                <a:spcPts val="0"/>
              </a:spcBef>
              <a:spcAft>
                <a:spcPts val="0"/>
              </a:spcAft>
              <a:buSzPts val="1100"/>
              <a:buAutoNum type="arabicPeriod"/>
            </a:pPr>
            <a:r>
              <a:rPr lang="fi"/>
              <a:t>Voit kohdentaa kutsut yhdessä kontaktihenkilöiden kanssa. Selvitä mitkä ovat juuri ne kutsukanavat ja -tavat, jotka saavat kohderyhmän paikalle?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i"/>
              <a:t>VINKKI kouluttajalle: Kerro omista kokemuksistasi liittyen kutsuprosesseihin. Mikä niissä on ollut onnistunutta? Entä mitä olisi voinut tehdä paremmin? Minkälaisia haasteita kutsumiseen on liittynyt ja kuinka näitä on selätetty?</a:t>
            </a:r>
            <a:endParaRPr/>
          </a:p>
        </p:txBody>
      </p:sp>
      <p:sp>
        <p:nvSpPr>
          <p:cNvPr id="182" name="Google Shape;182;p10: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2: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0" lvl="0" marL="0" rtl="0" algn="l">
              <a:lnSpc>
                <a:spcPct val="100000"/>
              </a:lnSpc>
              <a:spcBef>
                <a:spcPts val="0"/>
              </a:spcBef>
              <a:spcAft>
                <a:spcPts val="0"/>
              </a:spcAft>
              <a:buSzPts val="1100"/>
              <a:buNone/>
            </a:pPr>
            <a:r>
              <a:rPr lang="fi"/>
              <a:t>Erätauko-ohjaamista oppii parhaiten tekemällä. Hyödyntämällä diassa mainittuja kolmea työkalua, voi lähteä toteuttamaan omaa Erätauko-keskustelua. </a:t>
            </a:r>
            <a:endParaRPr/>
          </a:p>
          <a:p>
            <a:pPr indent="-298450" lvl="0" marL="457200" rtl="0" algn="l">
              <a:lnSpc>
                <a:spcPct val="100000"/>
              </a:lnSpc>
              <a:spcBef>
                <a:spcPts val="0"/>
              </a:spcBef>
              <a:spcAft>
                <a:spcPts val="0"/>
              </a:spcAft>
              <a:buSzPts val="1100"/>
              <a:buChar char="●"/>
            </a:pPr>
            <a:r>
              <a:rPr b="1" lang="fi"/>
              <a:t>Keskusteluohje: </a:t>
            </a:r>
            <a:r>
              <a:rPr lang="fi"/>
              <a:t>Keskusteluohjeesta löydät kohta kohdalta ohjeet Erätauko-keskustelun järjestämiseen ja ohjaamiseen. Keskusteluohjeeseen on koottu ohjeet Erätauko-keskustelun järjestämiseksi, vinkkejä keskustelun ohjaajalle sekä tärkeimpiä sanoituksia erilaisiin ohjaustilanteisiin.</a:t>
            </a:r>
            <a:endParaRPr/>
          </a:p>
          <a:p>
            <a:pPr indent="-298450" lvl="0" marL="457200" rtl="0" algn="l">
              <a:lnSpc>
                <a:spcPct val="100000"/>
              </a:lnSpc>
              <a:spcBef>
                <a:spcPts val="0"/>
              </a:spcBef>
              <a:spcAft>
                <a:spcPts val="0"/>
              </a:spcAft>
              <a:buSzPts val="1100"/>
              <a:buChar char="●"/>
            </a:pPr>
            <a:r>
              <a:rPr b="1" lang="fi"/>
              <a:t>Erätauko-ohjauskortti: </a:t>
            </a:r>
            <a:r>
              <a:rPr lang="fi"/>
              <a:t>Erätauko-ohjauskorttiin on tiivistetty Erätauko-keskustelun käsikirjoitus. Ohjauskortti siis tukee sinua oman käsikirjoituksesi suunnittelemisessa.</a:t>
            </a:r>
            <a:endParaRPr/>
          </a:p>
          <a:p>
            <a:pPr indent="0" lvl="0" marL="0" rtl="0" algn="l">
              <a:lnSpc>
                <a:spcPct val="100000"/>
              </a:lnSpc>
              <a:spcBef>
                <a:spcPts val="0"/>
              </a:spcBef>
              <a:spcAft>
                <a:spcPts val="0"/>
              </a:spcAft>
              <a:buSzPts val="1100"/>
              <a:buNone/>
            </a:pPr>
            <a:br>
              <a:rPr lang="fi"/>
            </a:br>
            <a:r>
              <a:rPr lang="fi"/>
              <a:t>VINKKI kouluttajalle: Klikkaa dian hyperlinkeistä auki sekä keskusteluohje että ohjauskortti. Käy näiden avulla läpi keskustelun toteutuksen vaiheet sekä keskustelun rakenne. Voit käydä keskustelun rakenteen läpi myös Erätauko-säätiön sivuilta löytyvää keskustelun kaavaa hyödyntäen. Kaavasta löytyy valmis sanoitus. Löydät nämä: </a:t>
            </a:r>
            <a:r>
              <a:rPr lang="fi" u="sng">
                <a:solidFill>
                  <a:schemeClr val="hlink"/>
                </a:solidFill>
                <a:hlinkClick r:id="rId2"/>
              </a:rPr>
              <a:t>Erätauko-käsikirjoituksia - Erätauko</a:t>
            </a:r>
            <a:endParaRPr/>
          </a:p>
        </p:txBody>
      </p:sp>
      <p:sp>
        <p:nvSpPr>
          <p:cNvPr id="193" name="Google Shape;193;p12: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3: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0" lvl="0" marL="0" rtl="0" algn="l">
              <a:lnSpc>
                <a:spcPct val="100000"/>
              </a:lnSpc>
              <a:spcBef>
                <a:spcPts val="0"/>
              </a:spcBef>
              <a:spcAft>
                <a:spcPts val="0"/>
              </a:spcAft>
              <a:buSzPts val="1100"/>
              <a:buNone/>
            </a:pPr>
            <a:r>
              <a:rPr lang="fi"/>
              <a:t>Löydät Erätauko-säätiön kotisivuilta kattavasti työkaluja oman Erätauko-keskustelun toteuttamista varten. Työkalut on jaettu neljään kategoriaan. </a:t>
            </a:r>
            <a:endParaRPr/>
          </a:p>
          <a:p>
            <a:pPr indent="0" lvl="0" marL="0" rtl="0" algn="l">
              <a:lnSpc>
                <a:spcPct val="100000"/>
              </a:lnSpc>
              <a:spcBef>
                <a:spcPts val="0"/>
              </a:spcBef>
              <a:spcAft>
                <a:spcPts val="0"/>
              </a:spcAft>
              <a:buSzPts val="1100"/>
              <a:buNone/>
            </a:pPr>
            <a:r>
              <a:rPr b="1" lang="fi"/>
              <a:t>Valmistelu: </a:t>
            </a:r>
            <a:r>
              <a:rPr lang="fi"/>
              <a:t>Työkalut tarjoavat kattavasti ohjeistusta ja tietoa, että mistä kannattaa lähteä liikkeelle, kun tahdot toteuttaa oman Erätauko-keskustelun. Löydät näistä mm. keskustelun suunnittelua varten luodun pohjan, käytännön vinkkejä sopivan keskustelutilan pohtimista varten, ja työkalun etäyhteyksin pidettävän keskusten toteuttamista varten.</a:t>
            </a:r>
            <a:endParaRPr/>
          </a:p>
          <a:p>
            <a:pPr indent="0" lvl="0" marL="0" rtl="0" algn="l">
              <a:lnSpc>
                <a:spcPct val="100000"/>
              </a:lnSpc>
              <a:spcBef>
                <a:spcPts val="0"/>
              </a:spcBef>
              <a:spcAft>
                <a:spcPts val="0"/>
              </a:spcAft>
              <a:buSzPts val="1100"/>
              <a:buNone/>
            </a:pPr>
            <a:r>
              <a:rPr b="1" lang="fi"/>
              <a:t>Ohjauskeinot: </a:t>
            </a:r>
            <a:r>
              <a:rPr lang="fi"/>
              <a:t>Löydät tästä kohdasta vinkkejä keskustelun käynnistämiseksi yhteistä virittäytymistä, dialogisia kysymyksiä ja keskustelun syventämistä hyödyntäen. Dialogiset kysymykset itsessään luovat maaperää Erätauko-keskustelulle ja tukevat ymmärryksen rakentumista niin aiheesta että osallistujista. Vältä esittämästä ratkaisukeskeisiä, vastakkainasettelevia ja suljettuja kysymyksiä. Suosi sen sijaan avoimia kysymyksiä, jotka puhuttelevat henkilön kokemuksia/havaintoja/tuntemuksia/tarpeita/muistoja, ja kannusta osallistujia pohtimaan ja jakamaan, että millä tavoin nämä ovat samanlaisia tai erilaisia kuin muilla osallistujilla ja mistä syystä. </a:t>
            </a:r>
            <a:endParaRPr/>
          </a:p>
          <a:p>
            <a:pPr indent="0" lvl="0" marL="0" rtl="0" algn="l">
              <a:lnSpc>
                <a:spcPct val="100000"/>
              </a:lnSpc>
              <a:spcBef>
                <a:spcPts val="0"/>
              </a:spcBef>
              <a:spcAft>
                <a:spcPts val="0"/>
              </a:spcAft>
              <a:buSzPts val="1100"/>
              <a:buNone/>
            </a:pPr>
            <a:r>
              <a:rPr b="1" lang="fi"/>
              <a:t>Tiukat paikat: </a:t>
            </a:r>
            <a:r>
              <a:rPr lang="fi"/>
              <a:t>Työkalut tarjoavat sinulle käytännön vinkkejä, miten toimia esimerkiksi jännitteisistä aiheista keskustellessa. On kuitenkin syytä muistaa, että varsinaisen konfliktin selvittäminen edellyttää vahvaa ja pitkään kerrytettyä ammattiaitoa. Mikäli käsilläsi on selkeästi sovittelua edellyttävä tilanne, kannattaa ensisijaisesti olla yhteydessä sovittelun ammattilaisiin. Erätaukoa voi kuitenkin hyvin hyödyntää jännitteisistäkin aiheista keskustelemiseen, sillä tavoite voi olla oppia ymmärtämään aihetta ja siihen liittyviä monia eri näkökulmia paremmin. Tunteenpurkaukset tai ristiriitojen ilmaantuminen eivät ole yksiselitteisesti hyviä tai pahoja asioita, vaan ne voivat olla arvokkaita oppimisen paikkoja. Osallistujia voi aina pyytää kertomaan lisää tuntemuksista ja näiden syistä - pitäen aina mielessä keskustelun rakentavan sävyn. </a:t>
            </a:r>
            <a:endParaRPr/>
          </a:p>
          <a:p>
            <a:pPr indent="0" lvl="0" marL="0" rtl="0" algn="l">
              <a:lnSpc>
                <a:spcPct val="100000"/>
              </a:lnSpc>
              <a:spcBef>
                <a:spcPts val="0"/>
              </a:spcBef>
              <a:spcAft>
                <a:spcPts val="0"/>
              </a:spcAft>
              <a:buSzPts val="1100"/>
              <a:buNone/>
            </a:pPr>
            <a:r>
              <a:rPr b="1" lang="fi"/>
              <a:t>Paketointi ja oppiminen: </a:t>
            </a:r>
            <a:r>
              <a:rPr lang="fi"/>
              <a:t>Erätauko-menetelmää voi hyödyntää päätöksenteon tukena. Päätöksenteko ja/tai ratkaisujen etsiminen tulee kuitenkin erottaa selkeästi Erätauko-keskustelusta, jonka aikana tavoite on syvemmän ymmärryksen rakentaminen. Kerrytettyä ymmärrystä ja uutta tietoa voidaan hyödyntää myöhemmin, kun tarkoitus on etsiä mahdollisimman hyviä ratkaisuja tai tehdä päätöksiä. Erätauko-keskustelu itsessään ei siis ole vaikuttamistilaisuus, mutta keskustelun myötä opittuja asioita voidaan hyödyntää suunnitelluissa päätöksentekoprosesseissa. Paketointiin ja keskustelusta oppimiseen tarkoitetut työkalut auttavat tässä. Kohdasta löytyvä keskustelun vaikuttavuutta käsittelevä työkalu tarjoaa hyvää pohjaa Erätauko-keskustelun yhdistämiselle osaksi päätöksenteko. </a:t>
            </a:r>
            <a:endParaRPr/>
          </a:p>
        </p:txBody>
      </p:sp>
      <p:sp>
        <p:nvSpPr>
          <p:cNvPr id="200" name="Google Shape;200;p13: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4: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4: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0" lvl="0" marL="0" rtl="0" algn="l">
              <a:lnSpc>
                <a:spcPct val="100000"/>
              </a:lnSpc>
              <a:spcBef>
                <a:spcPts val="0"/>
              </a:spcBef>
              <a:spcAft>
                <a:spcPts val="0"/>
              </a:spcAft>
              <a:buSzPts val="1100"/>
              <a:buNone/>
            </a:pPr>
            <a:r>
              <a:rPr b="1" lang="fi"/>
              <a:t>VINKKI kouluttajalle: Kannusta osallistujia tilaamaan Erätauko-säätiön uutiskirje, ja ottamaan säätiön sosiaalisen median tilit seurantaan. Näitä kanavia pitkin viestitään aktiivisesti, ja osallistujat pysyvät ajan tasalla säätiötä ja menetelmää koskettavista uutisista. </a:t>
            </a:r>
            <a:endParaRPr b="1"/>
          </a:p>
        </p:txBody>
      </p:sp>
      <p:sp>
        <p:nvSpPr>
          <p:cNvPr id="207" name="Google Shape;207;p14: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2: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298450" lvl="0" marL="457200" rtl="0" algn="l">
              <a:lnSpc>
                <a:spcPct val="100000"/>
              </a:lnSpc>
              <a:spcBef>
                <a:spcPts val="0"/>
              </a:spcBef>
              <a:spcAft>
                <a:spcPts val="0"/>
              </a:spcAft>
              <a:buSzPts val="1100"/>
              <a:buChar char="●"/>
            </a:pPr>
            <a:r>
              <a:rPr lang="fi"/>
              <a:t>Erätauossa on kyse rakentavan keskustelun lisäämisestä yhteiskunnassa.</a:t>
            </a:r>
            <a:endParaRPr/>
          </a:p>
          <a:p>
            <a:pPr indent="-298450" lvl="0" marL="457200" rtl="0" algn="l">
              <a:lnSpc>
                <a:spcPct val="100000"/>
              </a:lnSpc>
              <a:spcBef>
                <a:spcPts val="0"/>
              </a:spcBef>
              <a:spcAft>
                <a:spcPts val="0"/>
              </a:spcAft>
              <a:buSzPts val="1100"/>
              <a:buChar char="●"/>
            </a:pPr>
            <a:r>
              <a:rPr lang="fi"/>
              <a:t>Erätauon avulla tuetaan useamman ihmisen osallistumista keskusteluihin erilaisista yhteisöjä ja yhteiskuntaa koskettavista aiheista.</a:t>
            </a:r>
            <a:endParaRPr/>
          </a:p>
          <a:p>
            <a:pPr indent="-298450" lvl="0" marL="457200" rtl="0" algn="l">
              <a:lnSpc>
                <a:spcPct val="100000"/>
              </a:lnSpc>
              <a:spcBef>
                <a:spcPts val="0"/>
              </a:spcBef>
              <a:spcAft>
                <a:spcPts val="0"/>
              </a:spcAft>
              <a:buSzPts val="1100"/>
              <a:buChar char="●"/>
            </a:pPr>
            <a:r>
              <a:rPr lang="fi"/>
              <a:t>Tavoite on oppia eri aiheista yhdessä keskustelun ja yhteisen ajattelun kautta.</a:t>
            </a:r>
            <a:endParaRPr/>
          </a:p>
        </p:txBody>
      </p:sp>
      <p:sp>
        <p:nvSpPr>
          <p:cNvPr id="85" name="Google Shape;85;p2: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3: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3: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298450" lvl="0" marL="457200" rtl="0" algn="l">
              <a:lnSpc>
                <a:spcPct val="100000"/>
              </a:lnSpc>
              <a:spcBef>
                <a:spcPts val="0"/>
              </a:spcBef>
              <a:spcAft>
                <a:spcPts val="0"/>
              </a:spcAft>
              <a:buSzPts val="1100"/>
              <a:buChar char="●"/>
            </a:pPr>
            <a:r>
              <a:rPr lang="fi"/>
              <a:t>Erätauko alkoi kolmivuotisena hankkeena Suomen Itsenäisyyden Juhlarahastossa (SITRA). Hankkeen taustalla olivat havainnot tulehtuneesta yhteiskunnallisesta keskustelusta, sekä ymmärrys siitä, että demokraattinen järjestelmä ja monimutkaisen maailman ymmärtäminen edellyttävät kykyä käydä rakentavaa keskustelua ja käydä tätä siten, että mukana ovat kaikki - myös tavallisesti keskustelun ulkopuolelle jäävät. </a:t>
            </a:r>
            <a:endParaRPr/>
          </a:p>
          <a:p>
            <a:pPr indent="-298450" lvl="0" marL="457200" rtl="0" algn="l">
              <a:lnSpc>
                <a:spcPct val="100000"/>
              </a:lnSpc>
              <a:spcBef>
                <a:spcPts val="0"/>
              </a:spcBef>
              <a:spcAft>
                <a:spcPts val="0"/>
              </a:spcAft>
              <a:buSzPts val="1100"/>
              <a:buChar char="●"/>
            </a:pPr>
            <a:r>
              <a:rPr lang="fi"/>
              <a:t>Erätauko-säätiö perustettiin jatkamaan hankkeen aikana aloitettua työtä, sillä tarve ei ollut hävinnyt hankkeen aikana mihinkään ja koska menetelmä osoitti toimivuutensa. Säätiö tekee yhteistyötä muiden rakentavan vuoropuhelun edistämisestä kiinnostuneiden kanssa.</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fi"/>
              <a:t>Huom! Esityksen alleviivatut tekstiosuudet sisältävät hyperlinkin, joka johtaa tekstiä koskevan sisällön/taustan ääreen. Tutustu linkin tietoon ja hyödynnä tätä kutakin diaa läpikäydessäsi.</a:t>
            </a:r>
            <a:endParaRPr b="1"/>
          </a:p>
        </p:txBody>
      </p:sp>
      <p:sp>
        <p:nvSpPr>
          <p:cNvPr id="92" name="Google Shape;92;p3: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d8d9768a0d_0_0: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3d8d9768a0d_0_0: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0" lvl="0" marL="0" rtl="0" algn="l">
              <a:lnSpc>
                <a:spcPct val="100000"/>
              </a:lnSpc>
              <a:spcBef>
                <a:spcPts val="0"/>
              </a:spcBef>
              <a:spcAft>
                <a:spcPts val="0"/>
              </a:spcAft>
              <a:buSzPts val="1100"/>
              <a:buNone/>
            </a:pPr>
            <a:r>
              <a:rPr lang="fi"/>
              <a:t>Minkä äärellä olemme tänä päivänä? </a:t>
            </a:r>
            <a:r>
              <a:rPr lang="fi"/>
              <a:t>Aikavälillä 2020 - 2025 kerran vuodessa toteutettu Hyvin sanottu -kyselytutkimus oli osa Erätauko-säätiön ja YLE:n koordinoimaa viisivuotista Hyvin sanottu -hanketta. Kyselytutkimuksella pyrittiin selvittämään, että mitä Suomessa asuvat ihmiset ajattelevat maan keskustelukulttuurista. Diassa näkyvät luvut ovat nostoja tuloksista v. 2025 kyselyn tuloksista. Käydään näitä yhdessä läpi.</a:t>
            </a:r>
            <a:endParaRPr/>
          </a:p>
          <a:p>
            <a:pPr indent="0" lvl="0" marL="0" rtl="0" algn="l">
              <a:lnSpc>
                <a:spcPct val="100000"/>
              </a:lnSpc>
              <a:spcBef>
                <a:spcPts val="0"/>
              </a:spcBef>
              <a:spcAft>
                <a:spcPts val="0"/>
              </a:spcAft>
              <a:buSzPts val="1100"/>
              <a:buNone/>
            </a:pPr>
            <a:r>
              <a:t/>
            </a:r>
            <a:endParaRPr b="1"/>
          </a:p>
          <a:p>
            <a:pPr indent="-298450" lvl="0" marL="457200" rtl="0" algn="l">
              <a:lnSpc>
                <a:spcPct val="100000"/>
              </a:lnSpc>
              <a:spcBef>
                <a:spcPts val="0"/>
              </a:spcBef>
              <a:spcAft>
                <a:spcPts val="0"/>
              </a:spcAft>
              <a:buSzPts val="1100"/>
              <a:buChar char="●"/>
            </a:pPr>
            <a:r>
              <a:rPr lang="fi"/>
              <a:t>Iso osa kokee keskustelukulttuurin menneen huonompaan suuntaan</a:t>
            </a:r>
            <a:endParaRPr/>
          </a:p>
          <a:p>
            <a:pPr indent="-298450" lvl="0" marL="457200" rtl="0" algn="l">
              <a:lnSpc>
                <a:spcPct val="100000"/>
              </a:lnSpc>
              <a:spcBef>
                <a:spcPts val="0"/>
              </a:spcBef>
              <a:spcAft>
                <a:spcPts val="0"/>
              </a:spcAft>
              <a:buSzPts val="1100"/>
              <a:buChar char="●"/>
            </a:pPr>
            <a:r>
              <a:rPr lang="fi"/>
              <a:t>Neljännes ihmisistä ei tahdo osallistua yhteiskunnalliseen keskusteluun pelosta muiden reaktioita kohtaa</a:t>
            </a:r>
            <a:endParaRPr/>
          </a:p>
          <a:p>
            <a:pPr indent="-298450" lvl="0" marL="457200" rtl="0" algn="l">
              <a:lnSpc>
                <a:spcPct val="100000"/>
              </a:lnSpc>
              <a:spcBef>
                <a:spcPts val="0"/>
              </a:spcBef>
              <a:spcAft>
                <a:spcPts val="0"/>
              </a:spcAft>
              <a:buSzPts val="1100"/>
              <a:buChar char="●"/>
            </a:pPr>
            <a:r>
              <a:rPr lang="fi"/>
              <a:t>Valtaosa ihmisistä kaipaa lisää kunnioitusta median ja sosiaalisen median keskusteluihin</a:t>
            </a:r>
            <a:endParaRPr/>
          </a:p>
          <a:p>
            <a:pPr indent="-298450" lvl="0" marL="457200" rtl="0" algn="l">
              <a:lnSpc>
                <a:spcPct val="100000"/>
              </a:lnSpc>
              <a:spcBef>
                <a:spcPts val="0"/>
              </a:spcBef>
              <a:spcAft>
                <a:spcPts val="0"/>
              </a:spcAft>
              <a:buSzPts val="1100"/>
              <a:buChar char="●"/>
            </a:pPr>
            <a:r>
              <a:rPr lang="fi"/>
              <a:t>Enemmistö kuitenkin nauttii syvällisistä keskusteluista ja kaipaa lisää mahdollisuuksia käydä rauhallista keskustelua</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i"/>
              <a:t>(Tutkimuksen otoskoko oli kokonaisuudessaan 2045 vastaajaa. Tutkimuksen tilastollinen virhemarginaali on suurimmillaan noin 2,2 prosenttiyksikköä. Kohderyhmä oli Manner-Suomen 15+-vuotias, suomen- ja ruotsinkielinen väestö. Tulokset on luettavissa kokonaisuudessaan täältä </a:t>
            </a:r>
            <a:r>
              <a:rPr lang="fi" u="sng">
                <a:solidFill>
                  <a:schemeClr val="hlink"/>
                </a:solidFill>
                <a:hlinkClick r:id="rId2"/>
              </a:rPr>
              <a:t>Hyvin sanottu_tutkimustulokset 2025_jakoon julkisesti.pdf - Google Drive</a:t>
            </a:r>
            <a:r>
              <a:rPr lang="fi"/>
              <a:t>)</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i"/>
              <a:t>VINKKI kouluttajalle: Voit hyödyntää tätä diaa keskustelun alustuksena “Keskustelukulttuuri Suomessa” -aiheisessa keskustelussa. </a:t>
            </a:r>
            <a:endParaRPr/>
          </a:p>
        </p:txBody>
      </p:sp>
      <p:sp>
        <p:nvSpPr>
          <p:cNvPr id="99" name="Google Shape;99;g3d8d9768a0d_0_0: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d8d9768a0d_0_6: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3d8d9768a0d_0_6:notes"/>
          <p:cNvSpPr txBox="1"/>
          <p:nvPr>
            <p:ph idx="1" type="body"/>
          </p:nvPr>
        </p:nvSpPr>
        <p:spPr>
          <a:xfrm>
            <a:off x="685944" y="4400957"/>
            <a:ext cx="5486100" cy="3600000"/>
          </a:xfrm>
          <a:prstGeom prst="rect">
            <a:avLst/>
          </a:prstGeom>
          <a:noFill/>
          <a:ln>
            <a:noFill/>
          </a:ln>
        </p:spPr>
        <p:txBody>
          <a:bodyPr anchorCtr="0" anchor="t" bIns="29325" lIns="58675" spcFirstLastPara="1" rIns="58675" wrap="square" tIns="29325">
            <a:noAutofit/>
          </a:bodyPr>
          <a:lstStyle/>
          <a:p>
            <a:pPr indent="0" lvl="0" marL="0" rtl="0" algn="l">
              <a:lnSpc>
                <a:spcPct val="100000"/>
              </a:lnSpc>
              <a:spcBef>
                <a:spcPts val="0"/>
              </a:spcBef>
              <a:spcAft>
                <a:spcPts val="0"/>
              </a:spcAft>
              <a:buNone/>
            </a:pPr>
            <a:r>
              <a:rPr lang="fi"/>
              <a:t>v. 2021 julkaistun OECD:n tekemän Suomea koskettavan luottamusarvioinnin tulokset kertovat, että </a:t>
            </a:r>
            <a:r>
              <a:rPr lang="fi" u="sng"/>
              <a:t>Suomi on vahvan luottamuksen maa ja on pärjännyt hyvin kansainvälisissä luottamusvertailuissa</a:t>
            </a:r>
            <a:r>
              <a:rPr lang="fi"/>
              <a:t>, mutta:</a:t>
            </a:r>
            <a:endParaRPr/>
          </a:p>
          <a:p>
            <a:pPr indent="0" lvl="0" marL="0" rtl="0" algn="l">
              <a:lnSpc>
                <a:spcPct val="100000"/>
              </a:lnSpc>
              <a:spcBef>
                <a:spcPts val="0"/>
              </a:spcBef>
              <a:spcAft>
                <a:spcPts val="0"/>
              </a:spcAft>
              <a:buNone/>
            </a:pPr>
            <a:r>
              <a:t/>
            </a:r>
            <a:endParaRPr/>
          </a:p>
          <a:p>
            <a:pPr indent="-298450" lvl="0" marL="457200" rtl="0" algn="l">
              <a:lnSpc>
                <a:spcPct val="100000"/>
              </a:lnSpc>
              <a:spcBef>
                <a:spcPts val="0"/>
              </a:spcBef>
              <a:spcAft>
                <a:spcPts val="0"/>
              </a:spcAft>
              <a:buSzPts val="1100"/>
              <a:buChar char="●"/>
            </a:pPr>
            <a:r>
              <a:rPr b="1" lang="fi"/>
              <a:t>Luottamuksessa on merkittäviä alueellisia ja väestöryhmien välisiä eroja.</a:t>
            </a:r>
            <a:r>
              <a:rPr lang="fi"/>
              <a:t> Luottamus julkisiin instituutioihin ja hallintoon on heikompaa maaseudulla, matalammin koulutetuilla ja alemman tulotason kotitalouksissa. Jos luottamuksen eriytymiskehitys syvenee, se saattaa heikentää yhteenkuuluvuutta ja Suomen kykyä selviytyä väestön ikääntymisestä, ilmastonmuutoksesta, digitalisaatiosta ja työn muutoksista johtuvista haasteista. </a:t>
            </a:r>
            <a:endParaRPr/>
          </a:p>
          <a:p>
            <a:pPr indent="-298450" lvl="0" marL="457200" rtl="0" algn="l">
              <a:lnSpc>
                <a:spcPct val="100000"/>
              </a:lnSpc>
              <a:spcBef>
                <a:spcPts val="0"/>
              </a:spcBef>
              <a:spcAft>
                <a:spcPts val="0"/>
              </a:spcAft>
              <a:buSzPts val="1100"/>
              <a:buChar char="●"/>
            </a:pPr>
            <a:r>
              <a:rPr b="1" lang="fi"/>
              <a:t>“Suomalainen paradoksi”:</a:t>
            </a:r>
            <a:r>
              <a:rPr lang="fi"/>
              <a:t> Vaikka kansalaisten luottamus julkisiin instituutioihin ja tyytyväisyys demokratiaan on korkealla, niiden ihmisten osuus, jotka uskovat voivansa vaikuttaa poliittisiin prosesseihin on Suomessa pieni </a:t>
            </a:r>
            <a:r>
              <a:rPr lang="fi" u="sng"/>
              <a:t>verrattuna muihin korkean luottamuksen maihin</a:t>
            </a:r>
            <a:r>
              <a:rPr lang="fi"/>
              <a:t>. Tätä voidaan kutsua tässä yhteydessä “suomalaiseksi paradoksiksi”. </a:t>
            </a:r>
            <a:endParaRPr/>
          </a:p>
          <a:p>
            <a:pPr indent="-298450" lvl="0" marL="457200" rtl="0" algn="l">
              <a:lnSpc>
                <a:spcPct val="100000"/>
              </a:lnSpc>
              <a:spcBef>
                <a:spcPts val="0"/>
              </a:spcBef>
              <a:spcAft>
                <a:spcPts val="0"/>
              </a:spcAft>
              <a:buSzPts val="1100"/>
              <a:buChar char="●"/>
            </a:pPr>
            <a:r>
              <a:rPr b="1" lang="fi"/>
              <a:t>Sosiaalisen vuoropuhelun edistäminen</a:t>
            </a:r>
            <a:r>
              <a:rPr lang="fi"/>
              <a:t> on siis keino tarttua toimeen kipukohtien kitkemiseksi.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i"/>
              <a:t>Tämän kaiken äärellä olemme Erätauko-työtä tehdessämme.</a:t>
            </a:r>
            <a:endParaRPr/>
          </a:p>
        </p:txBody>
      </p:sp>
      <p:sp>
        <p:nvSpPr>
          <p:cNvPr id="106" name="Google Shape;106;g3d8d9768a0d_0_6:notes"/>
          <p:cNvSpPr txBox="1"/>
          <p:nvPr>
            <p:ph idx="12" type="sldNum"/>
          </p:nvPr>
        </p:nvSpPr>
        <p:spPr>
          <a:xfrm>
            <a:off x="3884617" y="8685171"/>
            <a:ext cx="2971800" cy="459000"/>
          </a:xfrm>
          <a:prstGeom prst="rect">
            <a:avLst/>
          </a:prstGeom>
          <a:noFill/>
          <a:ln>
            <a:noFill/>
          </a:ln>
        </p:spPr>
        <p:txBody>
          <a:bodyPr anchorCtr="0" anchor="b" bIns="29325" lIns="58675" spcFirstLastPara="1" rIns="58675" wrap="square" tIns="293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0" i="0" lang="fi" sz="900" u="none" cap="none" strike="noStrike">
                <a:solidFill>
                  <a:srgbClr val="000000"/>
                </a:solidFill>
                <a:latin typeface="Arial"/>
                <a:ea typeface="Arial"/>
                <a:cs typeface="Arial"/>
                <a:sym typeface="Arial"/>
              </a:rPr>
              <a:t>‹#›</a:t>
            </a:fld>
            <a:endParaRPr b="0" i="0" sz="9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944" y="4400957"/>
            <a:ext cx="5486100" cy="3600300"/>
          </a:xfrm>
          <a:prstGeom prst="rect">
            <a:avLst/>
          </a:prstGeom>
          <a:noFill/>
          <a:ln>
            <a:noFill/>
          </a:ln>
        </p:spPr>
        <p:txBody>
          <a:bodyPr anchorCtr="0" anchor="t" bIns="26850" lIns="53700" spcFirstLastPara="1" rIns="53700" wrap="square" tIns="26850">
            <a:noAutofit/>
          </a:bodyPr>
          <a:lstStyle/>
          <a:p>
            <a:pPr indent="0" lvl="0" marL="0" rtl="0" algn="l">
              <a:lnSpc>
                <a:spcPct val="100000"/>
              </a:lnSpc>
              <a:spcBef>
                <a:spcPts val="0"/>
              </a:spcBef>
              <a:spcAft>
                <a:spcPts val="0"/>
              </a:spcAft>
              <a:buNone/>
            </a:pPr>
            <a:r>
              <a:rPr lang="fi"/>
              <a:t>Erätauko on menetelmä, jonka ytimessä on eri keskustelumuodoista dialogi. Erätauossa ei siis ole kyse väittelystä, joka pyritään voittamaan eikä neuvottelusta, jossa pyritään sopimukseen. Erätauossa ei tule myöskään pyrkiä aktiivisesti etsimään ratkaisuja tai tekemään päätöksiä. Erätauko-dialogin tavoitteena on aina </a:t>
            </a:r>
            <a:r>
              <a:rPr lang="fi" u="sng"/>
              <a:t>syvemmän ymmärryksen rakentaminen</a:t>
            </a:r>
            <a:r>
              <a:rPr lang="fi"/>
              <a:t>. Tämä edellyttää avointa ja uteliasta mieltä. Kyseessä on yhteisen ajattelun hetki, jonka aikana pysähdytään tarkastelemaan käsiteltävää aihetta eri näkökulmista käsin ja oppimaan aiheen lisäksi niin toisista kuin itsestämmekin.</a:t>
            </a:r>
            <a:endParaRPr/>
          </a:p>
        </p:txBody>
      </p:sp>
      <p:sp>
        <p:nvSpPr>
          <p:cNvPr id="112" name="Google Shape;112;p4:notes"/>
          <p:cNvSpPr/>
          <p:nvPr>
            <p:ph idx="2" type="sldImg"/>
          </p:nvPr>
        </p:nvSpPr>
        <p:spPr>
          <a:xfrm>
            <a:off x="1975246" y="1143000"/>
            <a:ext cx="2907600" cy="3085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i"/>
              <a:t>Erätauossa ei ole tarkoitus väitellä mielipiteistä käsin, vaan rakentaa ymmärrystä tunnistamalla eri ihmisten todellisuuksia ja tehdä näkyväksi näistä kumpuavia näkökulmia suhteessa keskustelunaiheeseen. Sen sijaan, että pyrimme aktiivisesti yhteisymmärrykseen, tarkoitus on ymmärtää meitä ympäröivää yhteisöä, yhteiskuntaa ja maailmaa paremmin. </a:t>
            </a:r>
            <a:endParaRPr/>
          </a:p>
          <a:p>
            <a:pPr indent="-298450" lvl="0" marL="457200" rtl="0" algn="l">
              <a:lnSpc>
                <a:spcPct val="100000"/>
              </a:lnSpc>
              <a:spcBef>
                <a:spcPts val="0"/>
              </a:spcBef>
              <a:spcAft>
                <a:spcPts val="0"/>
              </a:spcAft>
              <a:buSzPts val="1100"/>
              <a:buChar char="●"/>
            </a:pPr>
            <a:r>
              <a:rPr lang="fi"/>
              <a:t>Erätauko on rauhantyötä, jota voidaan tehdä kaikkina hetkinä. Ei pelkästään niinä hetkinä, kun tunnistamme jännitteitä. Tarkoitus on, että lisäämällä rakentavaa keskustelua eri ihmisten välillä kaikkina hetkinä, vaalimme myös ihmisten ja ryhmien välisiä yhteyksiä sekä suhteita ja ennaltaehkäisemme turhien riitojen syntymistä. Hillitsemme näin myös yhteiskunnan jakautumista, eli polarisaatiota. (lisää aiheesta Erätauko &amp; polarisaatio: </a:t>
            </a:r>
            <a:r>
              <a:rPr lang="fi" u="sng">
                <a:solidFill>
                  <a:schemeClr val="hlink"/>
                </a:solidFill>
                <a:hlinkClick r:id="rId2"/>
              </a:rPr>
              <a:t>Oikein käyty dialogi purkaa polarisaatiota - Erätauko</a:t>
            </a:r>
            <a:r>
              <a:rPr lang="fi"/>
              <a:t>)</a:t>
            </a:r>
            <a:endParaRPr/>
          </a:p>
          <a:p>
            <a:pPr indent="-298450" lvl="0" marL="457200" rtl="0" algn="l">
              <a:lnSpc>
                <a:spcPct val="100000"/>
              </a:lnSpc>
              <a:spcBef>
                <a:spcPts val="0"/>
              </a:spcBef>
              <a:spcAft>
                <a:spcPts val="0"/>
              </a:spcAft>
              <a:buSzPts val="1100"/>
              <a:buChar char="●"/>
            </a:pPr>
            <a:r>
              <a:rPr lang="fi"/>
              <a:t>Keskustelulla on itseisarvo yhteiskunnassa. Kyky luoda ja vaalia yhteyksiä ja suhteita keskustelun avulla on edellytys rauhan, demokratian ja korkean luottamuksen rakentamiselle ja ylläpitämiselle. Erätauon avulla voidaan harjoitella tätä tärkeää taitoa. Erätauko ei siis rajoitu hankkeisiin tai päätöksentekoprosesseihin, vaan kyse on jatkuvasta työstä.</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fi"/>
              <a:t>Menetelmästä löytyvistä yhtäläisyyksistä huolimatta Erätauko itsessään ei ole kärjistyneen konfliktin jälkeistä sovittelua, vaan keskustelun lisäämistä ylipäätään eri aiheista eri ihmisten kesken.</a:t>
            </a:r>
            <a:endParaRPr/>
          </a:p>
          <a:p>
            <a:pPr indent="-298450" lvl="0" marL="457200" rtl="0" algn="l">
              <a:lnSpc>
                <a:spcPct val="100000"/>
              </a:lnSpc>
              <a:spcBef>
                <a:spcPts val="0"/>
              </a:spcBef>
              <a:spcAft>
                <a:spcPts val="0"/>
              </a:spcAft>
              <a:buSzPts val="1100"/>
              <a:buChar char="●"/>
            </a:pPr>
            <a:r>
              <a:rPr lang="fi"/>
              <a:t>Aktiivisesta ratkaisujen etsimisestä ja päätöksenteosta irrotetun keskustelun kautta mahdollistetaan aiheen laajempi tarkastelu. Erätaukoa voi ajatella vastapainona kaikelle nopealle ja/tai yksinkertaistavalle. </a:t>
            </a:r>
            <a:endParaRPr/>
          </a:p>
          <a:p>
            <a:pPr indent="-298450" lvl="0" marL="457200" rtl="0" algn="l">
              <a:lnSpc>
                <a:spcPct val="100000"/>
              </a:lnSpc>
              <a:spcBef>
                <a:spcPts val="0"/>
              </a:spcBef>
              <a:spcAft>
                <a:spcPts val="0"/>
              </a:spcAft>
              <a:buSzPts val="1100"/>
              <a:buChar char="●"/>
            </a:pPr>
            <a:r>
              <a:rPr lang="fi"/>
              <a:t>Erätaukoon sisältyy aika, rauhallisuus ja aktiivinen pyrkimys ymmärtää monisäikeisiä asioita. Kyse on siis ihmisten välisten yhteyksien tukemisesta.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fi"/>
              <a:t>Moniäänisyys</a:t>
            </a:r>
            <a:r>
              <a:rPr lang="fi"/>
              <a:t>: Erätauko-keskustelussa asetelman on tarkoitus tukea kaikkien osallistumista keskusteluun. Kutsuttaessa ihmisiä mukaan keskusteluun moniäänisyys voidaan huomioida pohtimalla taustatekijöitä ja eri nimittäjiä, kuten miltä asuinalueilta kutsutaan mukaan tai minkä ikäisiä henkilöitä kutsutaan mukaan. Moniäänisyys tarkoittaa siis Erätauon yhteydessä sitä, että helposti tunnistettavissa jo valmiiksi aiheesta äänessä olevien sijaan kiinnitämmekin kutsuessa entistä enemmän huomiota kaikkiin heihin, joita keskusteltava aihe koskettaa, mutta ketkä jäävät tavallisesti keskustelun ulkopuolelle. Tämä joukko on usein aiheesta riippumatta varsin iso, joten näiden ihmisten mukaan kutsuminen on tärkeää. </a:t>
            </a:r>
            <a:endParaRPr/>
          </a:p>
          <a:p>
            <a:pPr indent="-298450" lvl="0" marL="457200" rtl="0" algn="l">
              <a:lnSpc>
                <a:spcPct val="100000"/>
              </a:lnSpc>
              <a:spcBef>
                <a:spcPts val="0"/>
              </a:spcBef>
              <a:spcAft>
                <a:spcPts val="0"/>
              </a:spcAft>
              <a:buSzPts val="1100"/>
              <a:buChar char="●"/>
            </a:pPr>
            <a:r>
              <a:rPr b="1" lang="fi"/>
              <a:t>Kokemuspuhe: </a:t>
            </a:r>
            <a:r>
              <a:rPr lang="fi"/>
              <a:t>Erätauko-keskusteluun osallistumisen ei pidä edellyttää aiheen vahvaa asiantuntemusta, vaan riittää että osallistuja voi kertoa miten aihe näkyy hänelle, vaikuttaa tai on vaikuttanut elämään tai ympäristöihin. Kokemuspuhe poikkeaa näin ollen myös tietopuheesta, ja mahdollistaa usein uudenlaisten oivallusten synnyn. Kokemuspuheella ei tarkoiteta kokemusasiantuntijuutta, vaan kokemuspuhe on keino ymmärtää käsiteltävää aihetta syvemmin sanoittamalla siihen liittyviä havaintoja, tunteita, ajatuksia, tarpeita, tapahtumia jne.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 name="Shape 9"/>
        <p:cNvGrpSpPr/>
        <p:nvPr/>
      </p:nvGrpSpPr>
      <p:grpSpPr>
        <a:xfrm>
          <a:off x="0" y="0"/>
          <a:ext cx="0" cy="0"/>
          <a:chOff x="0" y="0"/>
          <a:chExt cx="0" cy="0"/>
        </a:xfrm>
      </p:grpSpPr>
      <p:sp>
        <p:nvSpPr>
          <p:cNvPr id="10" name="Google Shape;10;p16"/>
          <p:cNvSpPr/>
          <p:nvPr/>
        </p:nvSpPr>
        <p:spPr>
          <a:xfrm>
            <a:off x="0" y="0"/>
            <a:ext cx="9144000" cy="5143500"/>
          </a:xfrm>
          <a:prstGeom prst="rect">
            <a:avLst/>
          </a:prstGeom>
          <a:solidFill>
            <a:srgbClr val="FFE006"/>
          </a:solidFill>
          <a:ln>
            <a:noFill/>
          </a:ln>
        </p:spPr>
        <p:txBody>
          <a:bodyPr anchorCtr="0" anchor="ctr" bIns="25750" lIns="51500" spcFirstLastPara="1" rIns="51500"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E006"/>
              </a:solidFill>
              <a:latin typeface="Calibri"/>
              <a:ea typeface="Calibri"/>
              <a:cs typeface="Calibri"/>
              <a:sym typeface="Calibri"/>
            </a:endParaRPr>
          </a:p>
        </p:txBody>
      </p:sp>
      <p:pic>
        <p:nvPicPr>
          <p:cNvPr id="11" name="Google Shape;11;p16"/>
          <p:cNvPicPr preferRelativeResize="0"/>
          <p:nvPr/>
        </p:nvPicPr>
        <p:blipFill rotWithShape="1">
          <a:blip r:embed="rId2">
            <a:alphaModFix/>
          </a:blip>
          <a:srcRect b="0" l="0" r="0" t="0"/>
          <a:stretch/>
        </p:blipFill>
        <p:spPr>
          <a:xfrm>
            <a:off x="5842968" y="291735"/>
            <a:ext cx="4122953" cy="4239540"/>
          </a:xfrm>
          <a:prstGeom prst="rect">
            <a:avLst/>
          </a:prstGeom>
          <a:noFill/>
          <a:ln>
            <a:noFill/>
          </a:ln>
        </p:spPr>
      </p:pic>
      <p:sp>
        <p:nvSpPr>
          <p:cNvPr id="12" name="Google Shape;12;p16"/>
          <p:cNvSpPr txBox="1"/>
          <p:nvPr>
            <p:ph idx="11" type="ftr"/>
          </p:nvPr>
        </p:nvSpPr>
        <p:spPr>
          <a:xfrm>
            <a:off x="3108960" y="4783455"/>
            <a:ext cx="2926200" cy="1332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800"/>
              <a:buFont typeface="Arial"/>
              <a:buNone/>
              <a:defRPr b="0" i="0" sz="8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3" name="Google Shape;13;p16"/>
          <p:cNvSpPr txBox="1"/>
          <p:nvPr>
            <p:ph idx="10" type="dt"/>
          </p:nvPr>
        </p:nvSpPr>
        <p:spPr>
          <a:xfrm>
            <a:off x="457200" y="4783455"/>
            <a:ext cx="2103000" cy="133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4" name="Google Shape;14;p16"/>
          <p:cNvSpPr txBox="1"/>
          <p:nvPr>
            <p:ph idx="12" type="sldNum"/>
          </p:nvPr>
        </p:nvSpPr>
        <p:spPr>
          <a:xfrm>
            <a:off x="6583680" y="4783455"/>
            <a:ext cx="2103000" cy="133200"/>
          </a:xfrm>
          <a:prstGeom prst="rect">
            <a:avLst/>
          </a:prstGeom>
          <a:noFill/>
          <a:ln>
            <a:noFill/>
          </a:ln>
        </p:spPr>
        <p:txBody>
          <a:bodyPr anchorCtr="0" anchor="t"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15" name="Google Shape;15;p16"/>
          <p:cNvPicPr preferRelativeResize="0"/>
          <p:nvPr/>
        </p:nvPicPr>
        <p:blipFill rotWithShape="1">
          <a:blip r:embed="rId3">
            <a:alphaModFix/>
          </a:blip>
          <a:srcRect b="0" l="0" r="0" t="0"/>
          <a:stretch/>
        </p:blipFill>
        <p:spPr>
          <a:xfrm>
            <a:off x="3383894" y="4344425"/>
            <a:ext cx="1890632" cy="436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3" name="Shape 53"/>
        <p:cNvGrpSpPr/>
        <p:nvPr/>
      </p:nvGrpSpPr>
      <p:grpSpPr>
        <a:xfrm>
          <a:off x="0" y="0"/>
          <a:ext cx="0" cy="0"/>
          <a:chOff x="0" y="0"/>
          <a:chExt cx="0" cy="0"/>
        </a:xfrm>
      </p:grpSpPr>
      <p:sp>
        <p:nvSpPr>
          <p:cNvPr id="54" name="Google Shape;54;p2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5" name="Google Shape;55;p2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6" name="Google Shape;5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7" name="Shape 57"/>
        <p:cNvGrpSpPr/>
        <p:nvPr/>
      </p:nvGrpSpPr>
      <p:grpSpPr>
        <a:xfrm>
          <a:off x="0" y="0"/>
          <a:ext cx="0" cy="0"/>
          <a:chOff x="0" y="0"/>
          <a:chExt cx="0" cy="0"/>
        </a:xfrm>
      </p:grpSpPr>
      <p:sp>
        <p:nvSpPr>
          <p:cNvPr id="58" name="Google Shape;58;p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9" name="Google Shape;5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2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63" name="Google Shape;63;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2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5" name="Google Shape;6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2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68" name="Google Shape;68;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 name="Shape 69"/>
        <p:cNvGrpSpPr/>
        <p:nvPr/>
      </p:nvGrpSpPr>
      <p:grpSpPr>
        <a:xfrm>
          <a:off x="0" y="0"/>
          <a:ext cx="0" cy="0"/>
          <a:chOff x="0" y="0"/>
          <a:chExt cx="0" cy="0"/>
        </a:xfrm>
      </p:grpSpPr>
      <p:sp>
        <p:nvSpPr>
          <p:cNvPr id="70" name="Google Shape;70;p2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1" name="Google Shape;71;p2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72" name="Google Shape;72;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6" name="Shape 16"/>
        <p:cNvGrpSpPr/>
        <p:nvPr/>
      </p:nvGrpSpPr>
      <p:grpSpPr>
        <a:xfrm>
          <a:off x="0" y="0"/>
          <a:ext cx="0" cy="0"/>
          <a:chOff x="0" y="0"/>
          <a:chExt cx="0" cy="0"/>
        </a:xfrm>
      </p:grpSpPr>
      <p:sp>
        <p:nvSpPr>
          <p:cNvPr id="17" name="Google Shape;17;p17"/>
          <p:cNvSpPr/>
          <p:nvPr/>
        </p:nvSpPr>
        <p:spPr>
          <a:xfrm>
            <a:off x="4433804" y="0"/>
            <a:ext cx="4710300" cy="5143500"/>
          </a:xfrm>
          <a:prstGeom prst="rect">
            <a:avLst/>
          </a:prstGeom>
          <a:solidFill>
            <a:srgbClr val="FFE006"/>
          </a:solidFill>
          <a:ln>
            <a:noFill/>
          </a:ln>
        </p:spPr>
        <p:txBody>
          <a:bodyPr anchorCtr="0" anchor="ctr" bIns="25750" lIns="51500" spcFirstLastPara="1" rIns="51500" wrap="square" tIns="2575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E006"/>
              </a:solidFill>
              <a:latin typeface="Calibri"/>
              <a:ea typeface="Calibri"/>
              <a:cs typeface="Calibri"/>
              <a:sym typeface="Calibri"/>
            </a:endParaRPr>
          </a:p>
        </p:txBody>
      </p:sp>
      <p:sp>
        <p:nvSpPr>
          <p:cNvPr id="18" name="Google Shape;18;p17"/>
          <p:cNvSpPr txBox="1"/>
          <p:nvPr>
            <p:ph idx="11" type="ftr"/>
          </p:nvPr>
        </p:nvSpPr>
        <p:spPr>
          <a:xfrm>
            <a:off x="3108960" y="4783455"/>
            <a:ext cx="2926200" cy="1332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800"/>
              <a:buFont typeface="Arial"/>
              <a:buNone/>
              <a:defRPr b="0" i="0" sz="8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19" name="Google Shape;19;p17"/>
          <p:cNvSpPr txBox="1"/>
          <p:nvPr>
            <p:ph idx="10" type="dt"/>
          </p:nvPr>
        </p:nvSpPr>
        <p:spPr>
          <a:xfrm>
            <a:off x="457200" y="4783455"/>
            <a:ext cx="2103000" cy="1332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800"/>
              <a:buFont typeface="Arial"/>
              <a:buNone/>
              <a:defRPr b="0" i="0" sz="8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p:txBody>
      </p:sp>
      <p:sp>
        <p:nvSpPr>
          <p:cNvPr id="20" name="Google Shape;20;p17"/>
          <p:cNvSpPr txBox="1"/>
          <p:nvPr>
            <p:ph idx="12" type="sldNum"/>
          </p:nvPr>
        </p:nvSpPr>
        <p:spPr>
          <a:xfrm>
            <a:off x="6583680" y="4783455"/>
            <a:ext cx="2103000" cy="133200"/>
          </a:xfrm>
          <a:prstGeom prst="rect">
            <a:avLst/>
          </a:prstGeom>
          <a:noFill/>
          <a:ln>
            <a:noFill/>
          </a:ln>
        </p:spPr>
        <p:txBody>
          <a:bodyPr anchorCtr="0" anchor="t" bIns="0" lIns="0" spcFirstLastPara="1" rIns="0" wrap="square" tIns="0">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21" name="Google Shape;21;p17"/>
          <p:cNvPicPr preferRelativeResize="0"/>
          <p:nvPr/>
        </p:nvPicPr>
        <p:blipFill rotWithShape="1">
          <a:blip r:embed="rId2">
            <a:alphaModFix/>
          </a:blip>
          <a:srcRect b="0" l="0" r="0" t="0"/>
          <a:stretch/>
        </p:blipFill>
        <p:spPr>
          <a:xfrm>
            <a:off x="4817212" y="921202"/>
            <a:ext cx="2810979" cy="28904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2" name="Shape 22"/>
        <p:cNvGrpSpPr/>
        <p:nvPr/>
      </p:nvGrpSpPr>
      <p:grpSpPr>
        <a:xfrm>
          <a:off x="0" y="0"/>
          <a:ext cx="0" cy="0"/>
          <a:chOff x="0" y="0"/>
          <a:chExt cx="0" cy="0"/>
        </a:xfrm>
      </p:grpSpPr>
      <p:sp>
        <p:nvSpPr>
          <p:cNvPr id="23" name="Google Shape;23;p18"/>
          <p:cNvSpPr/>
          <p:nvPr/>
        </p:nvSpPr>
        <p:spPr>
          <a:xfrm>
            <a:off x="4433808" y="0"/>
            <a:ext cx="4710300" cy="5143500"/>
          </a:xfrm>
          <a:prstGeom prst="rect">
            <a:avLst/>
          </a:prstGeom>
          <a:solidFill>
            <a:srgbClr val="FFE00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24" name="Google Shape;24;p18"/>
          <p:cNvSpPr txBox="1"/>
          <p:nvPr>
            <p:ph idx="11" type="ftr"/>
          </p:nvPr>
        </p:nvSpPr>
        <p:spPr>
          <a:xfrm>
            <a:off x="3108963" y="4783457"/>
            <a:ext cx="2925900" cy="1533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25" name="Google Shape;25;p18"/>
          <p:cNvSpPr txBox="1"/>
          <p:nvPr>
            <p:ph idx="10" type="dt"/>
          </p:nvPr>
        </p:nvSpPr>
        <p:spPr>
          <a:xfrm>
            <a:off x="457203" y="4783457"/>
            <a:ext cx="2103000" cy="15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26" name="Google Shape;26;p18"/>
          <p:cNvSpPr txBox="1"/>
          <p:nvPr>
            <p:ph idx="12" type="sldNum"/>
          </p:nvPr>
        </p:nvSpPr>
        <p:spPr>
          <a:xfrm>
            <a:off x="6583690" y="4783457"/>
            <a:ext cx="2103000" cy="153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pic>
        <p:nvPicPr>
          <p:cNvPr id="27" name="Google Shape;27;p18"/>
          <p:cNvPicPr preferRelativeResize="0"/>
          <p:nvPr/>
        </p:nvPicPr>
        <p:blipFill rotWithShape="1">
          <a:blip r:embed="rId2">
            <a:alphaModFix amt="13000"/>
          </a:blip>
          <a:srcRect b="0" l="0" r="0" t="0"/>
          <a:stretch/>
        </p:blipFill>
        <p:spPr>
          <a:xfrm>
            <a:off x="2238015" y="-17143"/>
            <a:ext cx="4667980" cy="47999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 name="Google Shape;30;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1" name="Google Shape;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2" name="Shape 32"/>
        <p:cNvGrpSpPr/>
        <p:nvPr/>
      </p:nvGrpSpPr>
      <p:grpSpPr>
        <a:xfrm>
          <a:off x="0" y="0"/>
          <a:ext cx="0" cy="0"/>
          <a:chOff x="0" y="0"/>
          <a:chExt cx="0" cy="0"/>
        </a:xfrm>
      </p:grpSpPr>
      <p:sp>
        <p:nvSpPr>
          <p:cNvPr id="33" name="Google Shape;33;p20"/>
          <p:cNvSpPr/>
          <p:nvPr/>
        </p:nvSpPr>
        <p:spPr>
          <a:xfrm>
            <a:off x="1" y="0"/>
            <a:ext cx="5907900" cy="5143500"/>
          </a:xfrm>
          <a:prstGeom prst="rect">
            <a:avLst/>
          </a:prstGeom>
          <a:solidFill>
            <a:srgbClr val="FFE00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34" name="Google Shape;34;p20"/>
          <p:cNvSpPr/>
          <p:nvPr/>
        </p:nvSpPr>
        <p:spPr>
          <a:xfrm>
            <a:off x="5355120" y="0"/>
            <a:ext cx="3789000" cy="51435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35" name="Google Shape;35;p20"/>
          <p:cNvSpPr txBox="1"/>
          <p:nvPr>
            <p:ph idx="11" type="ftr"/>
          </p:nvPr>
        </p:nvSpPr>
        <p:spPr>
          <a:xfrm>
            <a:off x="3108963" y="4783457"/>
            <a:ext cx="2925900" cy="1533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36" name="Google Shape;36;p20"/>
          <p:cNvSpPr txBox="1"/>
          <p:nvPr>
            <p:ph idx="10" type="dt"/>
          </p:nvPr>
        </p:nvSpPr>
        <p:spPr>
          <a:xfrm>
            <a:off x="457203" y="4783457"/>
            <a:ext cx="2103000" cy="1533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rgbClr val="000000"/>
                </a:solidFill>
                <a:latin typeface="Arial"/>
                <a:ea typeface="Arial"/>
                <a:cs typeface="Arial"/>
                <a:sym typeface="Arial"/>
              </a:defRPr>
            </a:lvl9pPr>
          </a:lstStyle>
          <a:p/>
        </p:txBody>
      </p:sp>
      <p:sp>
        <p:nvSpPr>
          <p:cNvPr id="37" name="Google Shape;37;p20"/>
          <p:cNvSpPr txBox="1"/>
          <p:nvPr>
            <p:ph idx="12" type="sldNum"/>
          </p:nvPr>
        </p:nvSpPr>
        <p:spPr>
          <a:xfrm>
            <a:off x="6583690" y="4783457"/>
            <a:ext cx="2103000" cy="153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2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0" name="Google Shape;40;p2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1" name="Google Shape;4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2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44" name="Google Shape;4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8" name="Google Shape;48;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2" name="Google Shape;5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hyperlink" Target="https://www.eratauko.fi/tyokalu/keskustelun-vaiheet-ja-tavoitteet/" TargetMode="External"/><Relationship Id="rId5" Type="http://schemas.openxmlformats.org/officeDocument/2006/relationships/image" Target="../media/image3.png"/><Relationship Id="rId6"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hyperlink" Target="https://www.eratauko.fi/tyokalu/rakentavan-keskustelun-pelisaannot/" TargetMode="External"/><Relationship Id="rId5" Type="http://schemas.openxmlformats.org/officeDocument/2006/relationships/image" Target="../media/image3.png"/><Relationship Id="rId6" Type="http://schemas.openxmlformats.org/officeDocument/2006/relationships/image" Target="../media/image8.png"/></Relationships>
</file>

<file path=ppt/slides/_rels/slide13.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eratauko.fi/tyokalu/keskustelun-ohjauskortit/" TargetMode="External"/><Relationship Id="rId4" Type="http://schemas.openxmlformats.org/officeDocument/2006/relationships/hyperlink" Target="https://www.eratauko.fi/tyokalu/omat-kokemukset/" TargetMode="External"/><Relationship Id="rId9" Type="http://schemas.openxmlformats.org/officeDocument/2006/relationships/image" Target="../media/image8.png"/><Relationship Id="rId5" Type="http://schemas.openxmlformats.org/officeDocument/2006/relationships/hyperlink" Target="https://www.eratauko.fi/tyokalu/hiljaiset-aanet-aktiivisiksi/" TargetMode="External"/><Relationship Id="rId6" Type="http://schemas.openxmlformats.org/officeDocument/2006/relationships/hyperlink" Target="https://www.eratauko.fi/tyokalu/hiljaiset-aanet-aktiivisiksi/" TargetMode="External"/><Relationship Id="rId7" Type="http://schemas.openxmlformats.org/officeDocument/2006/relationships/hyperlink" Target="https://www.eratauko.fi/tyokalu/mita-tehda-kun-joku-dominoi/" TargetMode="External"/><Relationship Id="rId8"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ww.eratauko.fi/tyokalu/kutsuminen-keskusteluun/" TargetMode="External"/><Relationship Id="rId4" Type="http://schemas.openxmlformats.org/officeDocument/2006/relationships/hyperlink" Target="https://www.eratauko.fi/tyokalu/aloita-valmistele-ja-kutsu/" TargetMode="External"/><Relationship Id="rId5" Type="http://schemas.openxmlformats.org/officeDocument/2006/relationships/hyperlink" Target="https://www.eratauko.fi/tyokalu/osallistujat/" TargetMode="External"/><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eratauko.s3.eu-west-1.amazonaws.com/production/2025/09/25132806/keskusteluohje_eratauko.pdf" TargetMode="External"/><Relationship Id="rId4" Type="http://schemas.openxmlformats.org/officeDocument/2006/relationships/hyperlink" Target="https://eratauko.s3.eu-west-1.amazonaws.com/production/2024/04/25082929/eratauko-ohjauskortti.pdf" TargetMode="External"/><Relationship Id="rId5" Type="http://schemas.openxmlformats.org/officeDocument/2006/relationships/hyperlink" Target="https://www.eratauko.fi/tyokalu/rakentavan-keskustelun-pelisaannot/" TargetMode="External"/><Relationship Id="rId6" Type="http://schemas.openxmlformats.org/officeDocument/2006/relationships/hyperlink" Target="https://www.eratauko.fi/tyokalu/rakentavan-keskustelun-pelisaannot/" TargetMode="External"/><Relationship Id="rId7"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eratauko.fi/tyokalut/"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eratauko.fi" TargetMode="External"/><Relationship Id="rId4" Type="http://schemas.openxmlformats.org/officeDocument/2006/relationships/hyperlink" Target="https://meet.google.com/tba-xwao-pwu?hs=122&amp;authuser=0" TargetMode="External"/><Relationship Id="rId5" Type="http://schemas.openxmlformats.org/officeDocument/2006/relationships/hyperlink" Target="https://mailchi.mp/38103ced9077/tilaa-ertauko-stin-uutiskirje" TargetMode="External"/><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sitra.fi/artikkelit/rayhaamisesta-kohti-rakentavaa-keskustelua-eratauko-suomalaisen-keskustelukulttuurin-parantajana/" TargetMode="External"/><Relationship Id="rId4" Type="http://schemas.openxmlformats.org/officeDocument/2006/relationships/hyperlink" Target="https://www.sitra.fi/artikkelit/rayhaamisesta-kohti-rakentavaa-keskustelua-eratauko-suomalaisen-keskustelukulttuurin-parantajana/" TargetMode="External"/><Relationship Id="rId5" Type="http://schemas.openxmlformats.org/officeDocument/2006/relationships/hyperlink" Target="https://www.sitra.fi/artikkelit/rayhaamisesta-kohti-rakentavaa-keskustelua-eratauko-suomalaisen-keskustelukulttuurin-parantajana/" TargetMode="External"/><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eratauko.fi/kokemuspuhe-avaa-ovet-tasavertaiseen-kohtaamiseen/" TargetMode="External"/><Relationship Id="rId4" Type="http://schemas.openxmlformats.org/officeDocument/2006/relationships/image" Target="../media/image1.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
          <p:cNvSpPr txBox="1"/>
          <p:nvPr/>
        </p:nvSpPr>
        <p:spPr>
          <a:xfrm>
            <a:off x="2160773" y="1571925"/>
            <a:ext cx="5772900" cy="2285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0" lang="fi" sz="3600" u="none" cap="none" strike="noStrike">
                <a:solidFill>
                  <a:schemeClr val="dk1"/>
                </a:solidFill>
                <a:latin typeface="Gill Sans"/>
                <a:ea typeface="Gill Sans"/>
                <a:cs typeface="Gill Sans"/>
                <a:sym typeface="Gill Sans"/>
              </a:rPr>
              <a:t>Erätauko-menetelmän ohjaajakoulutus</a:t>
            </a:r>
            <a:endParaRPr b="1" i="0" sz="36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p:txBody>
      </p:sp>
      <p:pic>
        <p:nvPicPr>
          <p:cNvPr id="80" name="Google Shape;80;p1"/>
          <p:cNvPicPr preferRelativeResize="0"/>
          <p:nvPr/>
        </p:nvPicPr>
        <p:blipFill rotWithShape="1">
          <a:blip r:embed="rId3">
            <a:alphaModFix/>
          </a:blip>
          <a:srcRect b="0" l="0" r="0" t="0"/>
          <a:stretch/>
        </p:blipFill>
        <p:spPr>
          <a:xfrm>
            <a:off x="1029163" y="1600200"/>
            <a:ext cx="1066662" cy="1066662"/>
          </a:xfrm>
          <a:prstGeom prst="rect">
            <a:avLst/>
          </a:prstGeom>
          <a:noFill/>
          <a:ln>
            <a:noFill/>
          </a:ln>
        </p:spPr>
      </p:pic>
      <p:sp>
        <p:nvSpPr>
          <p:cNvPr id="81" name="Google Shape;81;p1"/>
          <p:cNvSpPr txBox="1"/>
          <p:nvPr/>
        </p:nvSpPr>
        <p:spPr>
          <a:xfrm>
            <a:off x="2160787" y="3086100"/>
            <a:ext cx="72570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0" i="0" lang="fi" sz="1800" u="none" cap="none" strike="noStrike">
                <a:solidFill>
                  <a:schemeClr val="dk1"/>
                </a:solidFill>
                <a:latin typeface="Gill Sans"/>
                <a:ea typeface="Gill Sans"/>
                <a:cs typeface="Gill Sans"/>
                <a:sym typeface="Gill Sans"/>
              </a:rPr>
              <a:t>Tekijä: Erätauko-säätiö</a:t>
            </a:r>
            <a:br>
              <a:rPr b="0" i="0" lang="fi" sz="1800" u="none" cap="none" strike="noStrike">
                <a:solidFill>
                  <a:schemeClr val="dk1"/>
                </a:solidFill>
                <a:latin typeface="Gill Sans"/>
                <a:ea typeface="Gill Sans"/>
                <a:cs typeface="Gill Sans"/>
                <a:sym typeface="Gill Sans"/>
              </a:rPr>
            </a:b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1"/>
          <p:cNvSpPr txBox="1"/>
          <p:nvPr/>
        </p:nvSpPr>
        <p:spPr>
          <a:xfrm>
            <a:off x="391412" y="380606"/>
            <a:ext cx="3675000" cy="46656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i="0" lang="fi" sz="2000" u="none" cap="none" strike="noStrike">
                <a:solidFill>
                  <a:schemeClr val="dk1"/>
                </a:solidFill>
                <a:latin typeface="Gill Sans"/>
                <a:ea typeface="Gill Sans"/>
                <a:cs typeface="Gill Sans"/>
                <a:sym typeface="Gill Sans"/>
              </a:rPr>
              <a:t>ERÄTAUKO-MENETELMÄ</a:t>
            </a:r>
            <a:endParaRPr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br>
              <a:rPr b="0" i="0" lang="fi" sz="1200" u="none" cap="none" strike="noStrike">
                <a:solidFill>
                  <a:schemeClr val="dk1"/>
                </a:solidFill>
                <a:latin typeface="Gill Sans"/>
                <a:ea typeface="Gill Sans"/>
                <a:cs typeface="Gill Sans"/>
                <a:sym typeface="Gill Sans"/>
              </a:rPr>
            </a:b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Puolirakenteellisuus</a:t>
            </a:r>
            <a:r>
              <a:rPr b="0" i="0" lang="fi" sz="1400" u="none" cap="none" strike="noStrike">
                <a:solidFill>
                  <a:schemeClr val="dk1"/>
                </a:solidFill>
                <a:latin typeface="Gill Sans"/>
                <a:ea typeface="Gill Sans"/>
                <a:cs typeface="Gill Sans"/>
                <a:sym typeface="Gill Sans"/>
              </a:rPr>
              <a:t> = kaikki mikä tukee keskustelun toteutumista sen tavoitteen mukaisesti.</a:t>
            </a:r>
            <a:br>
              <a:rPr b="0" i="0" lang="fi" sz="1400" u="none" cap="none" strike="noStrike">
                <a:solidFill>
                  <a:schemeClr val="dk1"/>
                </a:solidFill>
                <a:latin typeface="Gill Sans"/>
                <a:ea typeface="Gill Sans"/>
                <a:cs typeface="Gill Sans"/>
                <a:sym typeface="Gill Sans"/>
              </a:rPr>
            </a:br>
            <a:endParaRPr b="0" i="0" sz="1400" u="none" cap="none" strike="noStrike">
              <a:solidFill>
                <a:schemeClr val="dk1"/>
              </a:solidFill>
              <a:latin typeface="Gill Sans"/>
              <a:ea typeface="Gill Sans"/>
              <a:cs typeface="Gill Sans"/>
              <a:sym typeface="Gill Sans"/>
            </a:endParaRPr>
          </a:p>
          <a:p>
            <a:pPr indent="-304800" lvl="0" marL="457200" marR="0" rtl="0" algn="l">
              <a:lnSpc>
                <a:spcPct val="100000"/>
              </a:lnSpc>
              <a:spcBef>
                <a:spcPts val="0"/>
              </a:spcBef>
              <a:spcAft>
                <a:spcPts val="0"/>
              </a:spcAft>
              <a:buClr>
                <a:srgbClr val="000000"/>
              </a:buClr>
              <a:buSzPts val="1200"/>
              <a:buFont typeface="Calibri"/>
              <a:buChar char="●"/>
            </a:pPr>
            <a:r>
              <a:rPr b="0" i="0" lang="fi" sz="1400" u="none" cap="none" strike="noStrike">
                <a:solidFill>
                  <a:schemeClr val="dk1"/>
                </a:solidFill>
                <a:latin typeface="Gill Sans"/>
                <a:ea typeface="Gill Sans"/>
                <a:cs typeface="Gill Sans"/>
                <a:sym typeface="Gill Sans"/>
              </a:rPr>
              <a:t>keskustelun ohjaaja (fasilitaattori)</a:t>
            </a:r>
            <a:endParaRPr b="0" i="0" sz="1400" u="none" cap="none" strike="noStrike">
              <a:solidFill>
                <a:schemeClr val="dk1"/>
              </a:solidFill>
              <a:latin typeface="Gill Sans"/>
              <a:ea typeface="Gill Sans"/>
              <a:cs typeface="Gill Sans"/>
              <a:sym typeface="Gill Sans"/>
            </a:endParaRPr>
          </a:p>
          <a:p>
            <a:pPr indent="-304800" lvl="0" marL="457200" marR="0" rtl="0" algn="l">
              <a:lnSpc>
                <a:spcPct val="100000"/>
              </a:lnSpc>
              <a:spcBef>
                <a:spcPts val="0"/>
              </a:spcBef>
              <a:spcAft>
                <a:spcPts val="0"/>
              </a:spcAft>
              <a:buClr>
                <a:srgbClr val="000000"/>
              </a:buClr>
              <a:buSzPts val="1200"/>
              <a:buFont typeface="Calibri"/>
              <a:buChar char="●"/>
            </a:pPr>
            <a:r>
              <a:rPr b="0" i="0" lang="fi" sz="1400" u="none" cap="none" strike="noStrike">
                <a:solidFill>
                  <a:schemeClr val="dk1"/>
                </a:solidFill>
                <a:latin typeface="Gill Sans"/>
                <a:ea typeface="Gill Sans"/>
                <a:cs typeface="Gill Sans"/>
                <a:sym typeface="Gill Sans"/>
              </a:rPr>
              <a:t>keskustelun tavoitteen kirkastaminen </a:t>
            </a:r>
            <a:endParaRPr b="0" i="0" sz="1400" u="none" cap="none" strike="noStrike">
              <a:solidFill>
                <a:schemeClr val="dk1"/>
              </a:solidFill>
              <a:latin typeface="Gill Sans"/>
              <a:ea typeface="Gill Sans"/>
              <a:cs typeface="Gill Sans"/>
              <a:sym typeface="Gill Sans"/>
            </a:endParaRPr>
          </a:p>
          <a:p>
            <a:pPr indent="-304800" lvl="0" marL="457200" marR="0" rtl="0" algn="l">
              <a:lnSpc>
                <a:spcPct val="100000"/>
              </a:lnSpc>
              <a:spcBef>
                <a:spcPts val="0"/>
              </a:spcBef>
              <a:spcAft>
                <a:spcPts val="0"/>
              </a:spcAft>
              <a:buClr>
                <a:srgbClr val="000000"/>
              </a:buClr>
              <a:buSzPts val="1200"/>
              <a:buFont typeface="Calibri"/>
              <a:buChar char="●"/>
            </a:pPr>
            <a:r>
              <a:rPr b="0" i="0" lang="fi" sz="1400" u="none" cap="none" strike="noStrike">
                <a:solidFill>
                  <a:schemeClr val="dk1"/>
                </a:solidFill>
                <a:latin typeface="Gill Sans"/>
                <a:ea typeface="Gill Sans"/>
                <a:cs typeface="Gill Sans"/>
                <a:sym typeface="Gill Sans"/>
              </a:rPr>
              <a:t>rakentavan keskustelun pelisäännöt </a:t>
            </a:r>
            <a:endParaRPr b="0" i="0" sz="1400" u="none" cap="none" strike="noStrike">
              <a:solidFill>
                <a:schemeClr val="dk1"/>
              </a:solidFill>
              <a:latin typeface="Gill Sans"/>
              <a:ea typeface="Gill Sans"/>
              <a:cs typeface="Gill Sans"/>
              <a:sym typeface="Gill Sans"/>
            </a:endParaRPr>
          </a:p>
          <a:p>
            <a:pPr indent="-304800" lvl="0" marL="457200" marR="0" rtl="0" algn="l">
              <a:lnSpc>
                <a:spcPct val="100000"/>
              </a:lnSpc>
              <a:spcBef>
                <a:spcPts val="0"/>
              </a:spcBef>
              <a:spcAft>
                <a:spcPts val="0"/>
              </a:spcAft>
              <a:buClr>
                <a:srgbClr val="000000"/>
              </a:buClr>
              <a:buSzPts val="1200"/>
              <a:buFont typeface="Calibri"/>
              <a:buChar char="●"/>
            </a:pPr>
            <a:r>
              <a:rPr b="0" i="0" lang="fi" sz="1400" u="sng" cap="none" strike="noStrike">
                <a:solidFill>
                  <a:schemeClr val="dk1"/>
                </a:solidFill>
                <a:latin typeface="Gill Sans"/>
                <a:ea typeface="Gill Sans"/>
                <a:cs typeface="Gill Sans"/>
                <a:sym typeface="Gill Sans"/>
              </a:rPr>
              <a:t>yhteinen</a:t>
            </a:r>
            <a:r>
              <a:rPr b="0" i="0" lang="fi" sz="1400" u="none" cap="none" strike="noStrike">
                <a:solidFill>
                  <a:schemeClr val="dk1"/>
                </a:solidFill>
                <a:latin typeface="Gill Sans"/>
                <a:ea typeface="Gill Sans"/>
                <a:cs typeface="Gill Sans"/>
                <a:sym typeface="Gill Sans"/>
              </a:rPr>
              <a:t> keskustelu</a:t>
            </a:r>
            <a:endParaRPr b="0" i="0" sz="1400" u="none" cap="none" strike="noStrike">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oivallukset (reflektointi)</a:t>
            </a:r>
            <a:endParaRPr b="0" i="0" sz="1400" u="none" cap="none" strike="noStrike">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Clr>
                <a:srgbClr val="000000"/>
              </a:buClr>
              <a:buSzPts val="1400"/>
              <a:buFont typeface="Arial"/>
              <a:buNone/>
            </a:pPr>
            <a:r>
              <a:rPr b="0" i="0" lang="fi" sz="1400" u="none" cap="none" strike="noStrike">
                <a:solidFill>
                  <a:schemeClr val="dk1"/>
                </a:solidFill>
                <a:latin typeface="Gill Sans"/>
                <a:ea typeface="Gill Sans"/>
                <a:cs typeface="Gill Sans"/>
                <a:sym typeface="Gill Sans"/>
              </a:rPr>
              <a:t>+</a:t>
            </a:r>
            <a:endParaRPr b="0" i="0" sz="1400" u="none" cap="none" strike="noStrike">
              <a:solidFill>
                <a:schemeClr val="dk1"/>
              </a:solidFill>
              <a:latin typeface="Gill Sans"/>
              <a:ea typeface="Gill Sans"/>
              <a:cs typeface="Gill Sans"/>
              <a:sym typeface="Gill Sans"/>
            </a:endParaRPr>
          </a:p>
          <a:p>
            <a:pPr indent="-304800" lvl="0" marL="457200" marR="0" rtl="0" algn="l">
              <a:lnSpc>
                <a:spcPct val="100000"/>
              </a:lnSpc>
              <a:spcBef>
                <a:spcPts val="0"/>
              </a:spcBef>
              <a:spcAft>
                <a:spcPts val="0"/>
              </a:spcAft>
              <a:buClr>
                <a:srgbClr val="000000"/>
              </a:buClr>
              <a:buSzPts val="1200"/>
              <a:buFont typeface="Calibri"/>
              <a:buChar char="●"/>
            </a:pPr>
            <a:r>
              <a:rPr b="0" i="0" lang="fi" sz="1400" u="none" cap="none" strike="noStrike">
                <a:solidFill>
                  <a:schemeClr val="dk1"/>
                </a:solidFill>
                <a:latin typeface="Gill Sans"/>
                <a:ea typeface="Gill Sans"/>
                <a:cs typeface="Gill Sans"/>
                <a:sym typeface="Gill Sans"/>
              </a:rPr>
              <a:t>luottamuksellisuus ellei toisin sovita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Kun yllä olevat toteutuvat olet Erätauko-keskustelussa.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Gill Sans"/>
              <a:ea typeface="Gill Sans"/>
              <a:cs typeface="Gill Sans"/>
              <a:sym typeface="Gill Sans"/>
            </a:endParaRPr>
          </a:p>
        </p:txBody>
      </p:sp>
      <p:pic>
        <p:nvPicPr>
          <p:cNvPr id="149" name="Google Shape;149;p11"/>
          <p:cNvPicPr preferRelativeResize="0"/>
          <p:nvPr/>
        </p:nvPicPr>
        <p:blipFill rotWithShape="1">
          <a:blip r:embed="rId3">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8"/>
          <p:cNvPicPr preferRelativeResize="0"/>
          <p:nvPr/>
        </p:nvPicPr>
        <p:blipFill rotWithShape="1">
          <a:blip r:embed="rId3">
            <a:alphaModFix/>
          </a:blip>
          <a:srcRect b="0" l="0" r="0" t="0"/>
          <a:stretch/>
        </p:blipFill>
        <p:spPr>
          <a:xfrm>
            <a:off x="5735525" y="459550"/>
            <a:ext cx="778150" cy="778150"/>
          </a:xfrm>
          <a:prstGeom prst="rect">
            <a:avLst/>
          </a:prstGeom>
          <a:noFill/>
          <a:ln>
            <a:noFill/>
          </a:ln>
        </p:spPr>
      </p:pic>
      <p:sp>
        <p:nvSpPr>
          <p:cNvPr id="155" name="Google Shape;155;p8"/>
          <p:cNvSpPr txBox="1"/>
          <p:nvPr/>
        </p:nvSpPr>
        <p:spPr>
          <a:xfrm>
            <a:off x="5634355" y="1237697"/>
            <a:ext cx="3153300" cy="216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i="1" lang="fi" sz="1700">
                <a:solidFill>
                  <a:schemeClr val="lt1"/>
                </a:solidFill>
                <a:latin typeface="Gill Sans"/>
                <a:ea typeface="Gill Sans"/>
                <a:cs typeface="Gill Sans"/>
                <a:sym typeface="Gill Sans"/>
              </a:rPr>
              <a:t>On kyse sitten tunnin tai neljän tunnin keskustelusta, löytyvät Erätauon osiot keskustelun </a:t>
            </a:r>
            <a:r>
              <a:rPr b="1" i="1" lang="fi" sz="1700" u="sng">
                <a:solidFill>
                  <a:schemeClr val="lt1"/>
                </a:solidFill>
                <a:latin typeface="Gill Sans"/>
                <a:ea typeface="Gill Sans"/>
                <a:cs typeface="Gill Sans"/>
                <a:sym typeface="Gill Sans"/>
                <a:hlinkClick r:id="rId4">
                  <a:extLst>
                    <a:ext uri="{A12FA001-AC4F-418D-AE19-62706E023703}">
                      <ahyp:hlinkClr val="tx"/>
                    </a:ext>
                  </a:extLst>
                </a:hlinkClick>
              </a:rPr>
              <a:t>kaavasta</a:t>
            </a:r>
            <a:r>
              <a:rPr i="1" lang="fi" sz="1700">
                <a:solidFill>
                  <a:schemeClr val="lt1"/>
                </a:solidFill>
                <a:latin typeface="Gill Sans"/>
                <a:ea typeface="Gill Sans"/>
                <a:cs typeface="Gill Sans"/>
                <a:sym typeface="Gill Sans"/>
              </a:rPr>
              <a:t>. Jokaisen osion pituutta voi säädellä. Tärkeintä on käydä läpi Rakentavan keskustelun pelisäännöt ja varata eniten aikaa yhteisen keskustelun osiolle.</a:t>
            </a:r>
            <a:endParaRPr i="1" sz="1700" u="none" cap="none" strike="noStrike">
              <a:solidFill>
                <a:schemeClr val="lt1"/>
              </a:solidFill>
              <a:latin typeface="Gill Sans"/>
              <a:ea typeface="Gill Sans"/>
              <a:cs typeface="Gill Sans"/>
              <a:sym typeface="Gill Sans"/>
            </a:endParaRPr>
          </a:p>
        </p:txBody>
      </p:sp>
      <p:sp>
        <p:nvSpPr>
          <p:cNvPr id="156" name="Google Shape;156;p8"/>
          <p:cNvSpPr txBox="1"/>
          <p:nvPr/>
        </p:nvSpPr>
        <p:spPr>
          <a:xfrm>
            <a:off x="382550" y="1110850"/>
            <a:ext cx="4883700" cy="3106500"/>
          </a:xfrm>
          <a:prstGeom prst="rect">
            <a:avLst/>
          </a:prstGeom>
          <a:noFill/>
          <a:ln>
            <a:noFill/>
          </a:ln>
        </p:spPr>
        <p:txBody>
          <a:bodyPr anchorCtr="0" anchor="t" bIns="34275" lIns="68575" spcFirstLastPara="1" rIns="68575" wrap="square" tIns="34275">
            <a:noAutofit/>
          </a:bodyPr>
          <a:lstStyle/>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Tervetuloa, esittäytyminen</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Rakentavan keskustelun pelisäännöt</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Aiheeseen virittävä alkujuttu</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Pariporina tai oma pohdinta</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Yhteinen keskustelu</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Keskustelun syventäminen</a:t>
            </a:r>
            <a:br>
              <a:rPr b="1" lang="fi" sz="1543">
                <a:latin typeface="Gill Sans"/>
                <a:ea typeface="Gill Sans"/>
                <a:cs typeface="Gill Sans"/>
                <a:sym typeface="Gill Sans"/>
              </a:rPr>
            </a:b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lang="fi" sz="1543">
                <a:latin typeface="Gill Sans"/>
                <a:ea typeface="Gill Sans"/>
                <a:cs typeface="Gill Sans"/>
                <a:sym typeface="Gill Sans"/>
              </a:rPr>
              <a:t>Pariporina tai oma pohdinta</a:t>
            </a:r>
            <a:endParaRPr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lang="fi" sz="1543">
                <a:latin typeface="Gill Sans"/>
                <a:ea typeface="Gill Sans"/>
                <a:cs typeface="Gill Sans"/>
                <a:sym typeface="Gill Sans"/>
              </a:rPr>
              <a:t>Yhteinen keskustelu</a:t>
            </a:r>
            <a:br>
              <a:rPr lang="fi" sz="1543">
                <a:latin typeface="Gill Sans"/>
                <a:ea typeface="Gill Sans"/>
                <a:cs typeface="Gill Sans"/>
                <a:sym typeface="Gill Sans"/>
              </a:rPr>
            </a:br>
            <a:endParaRPr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Omien oivallusten kirjoittaminen</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Omien oivallusten jakaminen muiden kanssa</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Miten eteenpäin?</a:t>
            </a:r>
            <a:endParaRPr b="1" sz="1543">
              <a:latin typeface="Gill Sans"/>
              <a:ea typeface="Gill Sans"/>
              <a:cs typeface="Gill Sans"/>
              <a:sym typeface="Gill Sans"/>
            </a:endParaRPr>
          </a:p>
          <a:p>
            <a:pPr indent="-326581" lvl="0" marL="457200" marR="0" rtl="0" algn="l">
              <a:lnSpc>
                <a:spcPct val="90000"/>
              </a:lnSpc>
              <a:spcBef>
                <a:spcPts val="0"/>
              </a:spcBef>
              <a:spcAft>
                <a:spcPts val="0"/>
              </a:spcAft>
              <a:buSzPts val="1543"/>
              <a:buFont typeface="Gill Sans"/>
              <a:buAutoNum type="arabicPeriod"/>
            </a:pPr>
            <a:r>
              <a:rPr b="1" lang="fi" sz="1543">
                <a:latin typeface="Gill Sans"/>
                <a:ea typeface="Gill Sans"/>
                <a:cs typeface="Gill Sans"/>
                <a:sym typeface="Gill Sans"/>
              </a:rPr>
              <a:t>Kiitokset</a:t>
            </a:r>
            <a:endParaRPr b="1" sz="1543">
              <a:latin typeface="Gill Sans"/>
              <a:ea typeface="Gill Sans"/>
              <a:cs typeface="Gill Sans"/>
              <a:sym typeface="Gill Sans"/>
            </a:endParaRPr>
          </a:p>
          <a:p>
            <a:pPr indent="-228600" lvl="0" marL="381000" marR="0" rtl="0" algn="l">
              <a:lnSpc>
                <a:spcPct val="90000"/>
              </a:lnSpc>
              <a:spcBef>
                <a:spcPts val="0"/>
              </a:spcBef>
              <a:spcAft>
                <a:spcPts val="0"/>
              </a:spcAft>
              <a:buClr>
                <a:schemeClr val="dk1"/>
              </a:buClr>
              <a:buSzPts val="2220"/>
              <a:buFont typeface="Calibri"/>
              <a:buNone/>
            </a:pPr>
            <a:r>
              <a:t/>
            </a:r>
            <a:endParaRPr b="0" i="0" sz="2220" u="none" cap="none" strike="noStrike">
              <a:solidFill>
                <a:srgbClr val="000000"/>
              </a:solidFill>
              <a:latin typeface="Gill Sans"/>
              <a:ea typeface="Gill Sans"/>
              <a:cs typeface="Gill Sans"/>
              <a:sym typeface="Gill Sans"/>
            </a:endParaRPr>
          </a:p>
        </p:txBody>
      </p:sp>
      <p:sp>
        <p:nvSpPr>
          <p:cNvPr id="157" name="Google Shape;157;p8"/>
          <p:cNvSpPr txBox="1"/>
          <p:nvPr/>
        </p:nvSpPr>
        <p:spPr>
          <a:xfrm>
            <a:off x="358746" y="371400"/>
            <a:ext cx="48837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fi" sz="2100">
                <a:solidFill>
                  <a:schemeClr val="dk1"/>
                </a:solidFill>
                <a:latin typeface="Gill Sans"/>
                <a:ea typeface="Gill Sans"/>
                <a:cs typeface="Gill Sans"/>
                <a:sym typeface="Gill Sans"/>
              </a:rPr>
              <a:t>ERÄTAUKO-KESKUSTELUN KAAVA</a:t>
            </a:r>
            <a:endParaRPr b="1" i="0" sz="400" u="none" cap="none" strike="noStrike">
              <a:solidFill>
                <a:srgbClr val="000000"/>
              </a:solidFill>
              <a:latin typeface="Gill Sans"/>
              <a:ea typeface="Gill Sans"/>
              <a:cs typeface="Gill Sans"/>
              <a:sym typeface="Gill Sans"/>
            </a:endParaRPr>
          </a:p>
        </p:txBody>
      </p:sp>
      <p:pic>
        <p:nvPicPr>
          <p:cNvPr id="158" name="Google Shape;158;p8"/>
          <p:cNvPicPr preferRelativeResize="0"/>
          <p:nvPr/>
        </p:nvPicPr>
        <p:blipFill rotWithShape="1">
          <a:blip r:embed="rId5">
            <a:alphaModFix/>
          </a:blip>
          <a:srcRect b="0" l="0" r="0" t="0"/>
          <a:stretch/>
        </p:blipFill>
        <p:spPr>
          <a:xfrm>
            <a:off x="7951265" y="3254766"/>
            <a:ext cx="778159" cy="778158"/>
          </a:xfrm>
          <a:prstGeom prst="rect">
            <a:avLst/>
          </a:prstGeom>
          <a:noFill/>
          <a:ln>
            <a:noFill/>
          </a:ln>
        </p:spPr>
      </p:pic>
      <p:pic>
        <p:nvPicPr>
          <p:cNvPr id="159" name="Google Shape;159;p8"/>
          <p:cNvPicPr preferRelativeResize="0"/>
          <p:nvPr/>
        </p:nvPicPr>
        <p:blipFill rotWithShape="1">
          <a:blip r:embed="rId6">
            <a:alphaModFix/>
          </a:blip>
          <a:srcRect b="0" l="0" r="0" t="0"/>
          <a:stretch/>
        </p:blipFill>
        <p:spPr>
          <a:xfrm>
            <a:off x="172840" y="4391946"/>
            <a:ext cx="2513459" cy="5800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g3d9a4f04fa0_0_0"/>
          <p:cNvPicPr preferRelativeResize="0"/>
          <p:nvPr/>
        </p:nvPicPr>
        <p:blipFill rotWithShape="1">
          <a:blip r:embed="rId3">
            <a:alphaModFix/>
          </a:blip>
          <a:srcRect b="0" l="0" r="0" t="0"/>
          <a:stretch/>
        </p:blipFill>
        <p:spPr>
          <a:xfrm>
            <a:off x="5735525" y="459550"/>
            <a:ext cx="778150" cy="778150"/>
          </a:xfrm>
          <a:prstGeom prst="rect">
            <a:avLst/>
          </a:prstGeom>
          <a:noFill/>
          <a:ln>
            <a:noFill/>
          </a:ln>
        </p:spPr>
      </p:pic>
      <p:sp>
        <p:nvSpPr>
          <p:cNvPr id="165" name="Google Shape;165;g3d9a4f04fa0_0_0"/>
          <p:cNvSpPr txBox="1"/>
          <p:nvPr/>
        </p:nvSpPr>
        <p:spPr>
          <a:xfrm>
            <a:off x="5647380" y="1515222"/>
            <a:ext cx="3153300" cy="854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1" lang="fi" sz="1700" u="sng" cap="none" strike="noStrike">
                <a:solidFill>
                  <a:schemeClr val="lt1"/>
                </a:solidFill>
                <a:latin typeface="Gill Sans"/>
                <a:ea typeface="Gill Sans"/>
                <a:cs typeface="Gill Sans"/>
                <a:sym typeface="Gill Sans"/>
                <a:hlinkClick r:id="rId4">
                  <a:extLst>
                    <a:ext uri="{A12FA001-AC4F-418D-AE19-62706E023703}">
                      <ahyp:hlinkClr val="tx"/>
                    </a:ext>
                  </a:extLst>
                </a:hlinkClick>
                <a:extLst>
                  <a:ext uri="http://customooxmlschemas.google.com/">
                    <go:slidesCustomData xmlns:go="http://customooxmlschemas.google.com/" textRoundtripDataId="1"/>
                  </a:ext>
                </a:extLst>
              </a:rPr>
              <a:t>Rakentavan keskustelun pelisäännöt</a:t>
            </a:r>
            <a:r>
              <a:rPr i="1" lang="fi" sz="1700" u="none" cap="none" strike="noStrike">
                <a:solidFill>
                  <a:schemeClr val="lt1"/>
                </a:solidFill>
                <a:latin typeface="Gill Sans"/>
                <a:ea typeface="Gill Sans"/>
                <a:cs typeface="Gill Sans"/>
                <a:sym typeface="Gill Sans"/>
                <a:extLst>
                  <a:ext uri="http://customooxmlschemas.google.com/">
                    <go:slidesCustomData xmlns:go="http://customooxmlschemas.google.com/" textRoundtripDataId="2"/>
                  </a:ext>
                </a:extLst>
              </a:rPr>
              <a:t> luovat perustaa yhteiselle keskustelulle.</a:t>
            </a:r>
            <a:endParaRPr i="1" sz="1700" u="none" cap="none" strike="noStrike">
              <a:solidFill>
                <a:schemeClr val="lt1"/>
              </a:solidFill>
              <a:latin typeface="Gill Sans"/>
              <a:ea typeface="Gill Sans"/>
              <a:cs typeface="Gill Sans"/>
              <a:sym typeface="Gill Sans"/>
            </a:endParaRPr>
          </a:p>
        </p:txBody>
      </p:sp>
      <p:sp>
        <p:nvSpPr>
          <p:cNvPr id="166" name="Google Shape;166;g3d9a4f04fa0_0_0"/>
          <p:cNvSpPr txBox="1"/>
          <p:nvPr/>
        </p:nvSpPr>
        <p:spPr>
          <a:xfrm>
            <a:off x="382550" y="1110850"/>
            <a:ext cx="4883700" cy="3106500"/>
          </a:xfrm>
          <a:prstGeom prst="rect">
            <a:avLst/>
          </a:prstGeom>
          <a:noFill/>
          <a:ln>
            <a:noFill/>
          </a:ln>
        </p:spPr>
        <p:txBody>
          <a:bodyPr anchorCtr="0" anchor="t" bIns="34275" lIns="68575" spcFirstLastPara="1" rIns="68575" wrap="square" tIns="34275">
            <a:noAutofit/>
          </a:bodyPr>
          <a:lstStyle/>
          <a:p>
            <a:pPr indent="0" lvl="0" marL="342900" marR="0" rtl="0" algn="l">
              <a:lnSpc>
                <a:spcPct val="90000"/>
              </a:lnSpc>
              <a:spcBef>
                <a:spcPts val="0"/>
              </a:spcBef>
              <a:spcAft>
                <a:spcPts val="0"/>
              </a:spcAft>
              <a:buClr>
                <a:srgbClr val="000000"/>
              </a:buClr>
              <a:buSzPts val="1743"/>
              <a:buFont typeface="Arial"/>
              <a:buNone/>
            </a:pPr>
            <a:r>
              <a:t/>
            </a:r>
            <a:endParaRPr b="1" i="0" sz="1743" u="none" cap="none" strike="noStrike">
              <a:solidFill>
                <a:srgbClr val="000000"/>
              </a:solidFill>
              <a:latin typeface="Gill Sans"/>
              <a:ea typeface="Gill Sans"/>
              <a:cs typeface="Gill Sans"/>
              <a:sym typeface="Gill Sans"/>
            </a:endParaRPr>
          </a:p>
          <a:p>
            <a:pPr indent="-364649" lvl="0" marL="381000" marR="0" rtl="0" algn="l">
              <a:lnSpc>
                <a:spcPct val="90000"/>
              </a:lnSpc>
              <a:spcBef>
                <a:spcPts val="0"/>
              </a:spcBef>
              <a:spcAft>
                <a:spcPts val="0"/>
              </a:spcAft>
              <a:buClr>
                <a:srgbClr val="000000"/>
              </a:buClr>
              <a:buSzPts val="1743"/>
              <a:buFont typeface="Calibri"/>
              <a:buAutoNum type="arabicPeriod"/>
            </a:pPr>
            <a:r>
              <a:rPr b="1" i="0" lang="fi" sz="1743" u="none" cap="none" strike="noStrike">
                <a:solidFill>
                  <a:srgbClr val="000000"/>
                </a:solidFill>
                <a:latin typeface="Gill Sans"/>
                <a:ea typeface="Gill Sans"/>
                <a:cs typeface="Gill Sans"/>
                <a:sym typeface="Gill Sans"/>
              </a:rPr>
              <a:t>Kuuntelen </a:t>
            </a:r>
            <a:r>
              <a:rPr b="0" i="0" lang="fi" sz="1743" u="none" cap="none" strike="noStrike">
                <a:solidFill>
                  <a:srgbClr val="000000"/>
                </a:solidFill>
                <a:latin typeface="Gill Sans"/>
                <a:ea typeface="Gill Sans"/>
                <a:cs typeface="Gill Sans"/>
                <a:sym typeface="Gill Sans"/>
              </a:rPr>
              <a:t>toisia, en keskeytä tai käynnistä sivukeskusteluja. </a:t>
            </a:r>
            <a:br>
              <a:rPr b="0" i="0" lang="fi" sz="1743" u="none" cap="none" strike="noStrike">
                <a:solidFill>
                  <a:srgbClr val="000000"/>
                </a:solidFill>
                <a:latin typeface="Gill Sans"/>
                <a:ea typeface="Gill Sans"/>
                <a:cs typeface="Gill Sans"/>
                <a:sym typeface="Gill Sans"/>
              </a:rPr>
            </a:br>
            <a:endParaRPr b="0" i="0" sz="1743" u="none" cap="none" strike="noStrike">
              <a:solidFill>
                <a:srgbClr val="000000"/>
              </a:solidFill>
              <a:latin typeface="Gill Sans"/>
              <a:ea typeface="Gill Sans"/>
              <a:cs typeface="Gill Sans"/>
              <a:sym typeface="Gill Sans"/>
            </a:endParaRPr>
          </a:p>
          <a:p>
            <a:pPr indent="-364649" lvl="0" marL="381000" marR="0" rtl="0" algn="l">
              <a:lnSpc>
                <a:spcPct val="90000"/>
              </a:lnSpc>
              <a:spcBef>
                <a:spcPts val="0"/>
              </a:spcBef>
              <a:spcAft>
                <a:spcPts val="0"/>
              </a:spcAft>
              <a:buClr>
                <a:srgbClr val="000000"/>
              </a:buClr>
              <a:buSzPts val="1743"/>
              <a:buFont typeface="Calibri"/>
              <a:buAutoNum type="arabicPeriod"/>
            </a:pPr>
            <a:r>
              <a:rPr b="1" i="0" lang="fi" sz="1743" u="none" cap="none" strike="noStrike">
                <a:solidFill>
                  <a:srgbClr val="000000"/>
                </a:solidFill>
                <a:latin typeface="Gill Sans"/>
                <a:ea typeface="Gill Sans"/>
                <a:cs typeface="Gill Sans"/>
                <a:sym typeface="Gill Sans"/>
              </a:rPr>
              <a:t>Kerron </a:t>
            </a:r>
            <a:r>
              <a:rPr b="0" i="0" lang="fi" sz="1743" u="none" cap="none" strike="noStrike">
                <a:solidFill>
                  <a:srgbClr val="000000"/>
                </a:solidFill>
                <a:latin typeface="Gill Sans"/>
                <a:ea typeface="Gill Sans"/>
                <a:cs typeface="Gill Sans"/>
                <a:sym typeface="Gill Sans"/>
              </a:rPr>
              <a:t>omia kokemuksiani ja ajatuksiani.</a:t>
            </a:r>
            <a:br>
              <a:rPr b="0" i="0" lang="fi" sz="1743" u="none" cap="none" strike="noStrike">
                <a:solidFill>
                  <a:srgbClr val="000000"/>
                </a:solidFill>
                <a:latin typeface="Gill Sans"/>
                <a:ea typeface="Gill Sans"/>
                <a:cs typeface="Gill Sans"/>
                <a:sym typeface="Gill Sans"/>
              </a:rPr>
            </a:br>
            <a:endParaRPr b="0" i="0" sz="1743" u="none" cap="none" strike="noStrike">
              <a:solidFill>
                <a:srgbClr val="000000"/>
              </a:solidFill>
              <a:latin typeface="Gill Sans"/>
              <a:ea typeface="Gill Sans"/>
              <a:cs typeface="Gill Sans"/>
              <a:sym typeface="Gill Sans"/>
            </a:endParaRPr>
          </a:p>
          <a:p>
            <a:pPr indent="-364649" lvl="0" marL="381000" marR="0" rtl="0" algn="l">
              <a:lnSpc>
                <a:spcPct val="90000"/>
              </a:lnSpc>
              <a:spcBef>
                <a:spcPts val="0"/>
              </a:spcBef>
              <a:spcAft>
                <a:spcPts val="0"/>
              </a:spcAft>
              <a:buClr>
                <a:srgbClr val="000000"/>
              </a:buClr>
              <a:buSzPts val="1743"/>
              <a:buFont typeface="Calibri"/>
              <a:buAutoNum type="arabicPeriod"/>
            </a:pPr>
            <a:r>
              <a:rPr b="1" i="0" lang="fi" sz="1743" u="none" cap="none" strike="noStrike">
                <a:solidFill>
                  <a:srgbClr val="000000"/>
                </a:solidFill>
                <a:latin typeface="Gill Sans"/>
                <a:ea typeface="Gill Sans"/>
                <a:cs typeface="Gill Sans"/>
                <a:sym typeface="Gill Sans"/>
              </a:rPr>
              <a:t>Annan tilaa</a:t>
            </a:r>
            <a:r>
              <a:rPr b="0" i="0" lang="fi" sz="1743" u="none" cap="none" strike="noStrike">
                <a:solidFill>
                  <a:srgbClr val="000000"/>
                </a:solidFill>
                <a:latin typeface="Gill Sans"/>
                <a:ea typeface="Gill Sans"/>
                <a:cs typeface="Gill Sans"/>
                <a:sym typeface="Gill Sans"/>
              </a:rPr>
              <a:t> keskeneräisyydelle ja eri näkökulmille.</a:t>
            </a:r>
            <a:br>
              <a:rPr b="0" i="0" lang="fi" sz="1743" u="none" cap="none" strike="noStrike">
                <a:solidFill>
                  <a:srgbClr val="000000"/>
                </a:solidFill>
                <a:latin typeface="Gill Sans"/>
                <a:ea typeface="Gill Sans"/>
                <a:cs typeface="Gill Sans"/>
                <a:sym typeface="Gill Sans"/>
              </a:rPr>
            </a:br>
            <a:endParaRPr b="0" i="0" sz="1743" u="none" cap="none" strike="noStrike">
              <a:solidFill>
                <a:srgbClr val="000000"/>
              </a:solidFill>
              <a:latin typeface="Gill Sans"/>
              <a:ea typeface="Gill Sans"/>
              <a:cs typeface="Gill Sans"/>
              <a:sym typeface="Gill Sans"/>
            </a:endParaRPr>
          </a:p>
          <a:p>
            <a:pPr indent="-364649" lvl="0" marL="381000" marR="0" rtl="0" algn="l">
              <a:lnSpc>
                <a:spcPct val="90000"/>
              </a:lnSpc>
              <a:spcBef>
                <a:spcPts val="0"/>
              </a:spcBef>
              <a:spcAft>
                <a:spcPts val="0"/>
              </a:spcAft>
              <a:buClr>
                <a:srgbClr val="000000"/>
              </a:buClr>
              <a:buSzPts val="1743"/>
              <a:buFont typeface="Calibri"/>
              <a:buAutoNum type="arabicPeriod"/>
            </a:pPr>
            <a:r>
              <a:rPr b="1" i="0" lang="fi" sz="1743" u="none" cap="none" strike="noStrike">
                <a:solidFill>
                  <a:srgbClr val="000000"/>
                </a:solidFill>
                <a:latin typeface="Gill Sans"/>
                <a:ea typeface="Gill Sans"/>
                <a:cs typeface="Gill Sans"/>
                <a:sym typeface="Gill Sans"/>
              </a:rPr>
              <a:t>Kunnioitan</a:t>
            </a:r>
            <a:r>
              <a:rPr b="0" i="0" lang="fi" sz="1743" u="none" cap="none" strike="noStrike">
                <a:solidFill>
                  <a:srgbClr val="000000"/>
                </a:solidFill>
                <a:latin typeface="Gill Sans"/>
                <a:ea typeface="Gill Sans"/>
                <a:cs typeface="Gill Sans"/>
                <a:sym typeface="Gill Sans"/>
              </a:rPr>
              <a:t> toisia ja keskustelun luottamuksellisuutta.</a:t>
            </a:r>
            <a:endParaRPr b="0" i="0" sz="1743" u="none" cap="none" strike="noStrike">
              <a:solidFill>
                <a:srgbClr val="000000"/>
              </a:solidFill>
              <a:latin typeface="Gill Sans"/>
              <a:ea typeface="Gill Sans"/>
              <a:cs typeface="Gill Sans"/>
              <a:sym typeface="Gill Sans"/>
            </a:endParaRPr>
          </a:p>
          <a:p>
            <a:pPr indent="-228600" lvl="0" marL="381000" marR="0" rtl="0" algn="l">
              <a:lnSpc>
                <a:spcPct val="90000"/>
              </a:lnSpc>
              <a:spcBef>
                <a:spcPts val="0"/>
              </a:spcBef>
              <a:spcAft>
                <a:spcPts val="0"/>
              </a:spcAft>
              <a:buClr>
                <a:schemeClr val="dk1"/>
              </a:buClr>
              <a:buSzPts val="2220"/>
              <a:buFont typeface="Calibri"/>
              <a:buNone/>
            </a:pPr>
            <a:r>
              <a:t/>
            </a:r>
            <a:endParaRPr b="0" i="0" sz="2220" u="none" cap="none" strike="noStrike">
              <a:solidFill>
                <a:srgbClr val="000000"/>
              </a:solidFill>
              <a:latin typeface="Gill Sans"/>
              <a:ea typeface="Gill Sans"/>
              <a:cs typeface="Gill Sans"/>
              <a:sym typeface="Gill Sans"/>
            </a:endParaRPr>
          </a:p>
        </p:txBody>
      </p:sp>
      <p:sp>
        <p:nvSpPr>
          <p:cNvPr id="167" name="Google Shape;167;g3d9a4f04fa0_0_0"/>
          <p:cNvSpPr txBox="1"/>
          <p:nvPr/>
        </p:nvSpPr>
        <p:spPr>
          <a:xfrm>
            <a:off x="358746" y="371400"/>
            <a:ext cx="48837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fi" sz="2100" u="none" cap="none" strike="noStrike">
                <a:solidFill>
                  <a:schemeClr val="dk1"/>
                </a:solidFill>
                <a:latin typeface="Gill Sans"/>
                <a:ea typeface="Gill Sans"/>
                <a:cs typeface="Gill Sans"/>
                <a:sym typeface="Gill Sans"/>
                <a:extLst>
                  <a:ext uri="http://customooxmlschemas.google.com/">
                    <go:slidesCustomData xmlns:go="http://customooxmlschemas.google.com/" textRoundtripDataId="3"/>
                  </a:ext>
                </a:extLst>
              </a:rPr>
              <a:t>RAKENTAVAN KESKUSTELUN PELISÄÄNNÖT</a:t>
            </a:r>
            <a:endParaRPr b="1" i="0" sz="400" u="none" cap="none" strike="noStrike">
              <a:solidFill>
                <a:srgbClr val="000000"/>
              </a:solidFill>
              <a:latin typeface="Gill Sans"/>
              <a:ea typeface="Gill Sans"/>
              <a:cs typeface="Gill Sans"/>
              <a:sym typeface="Gill Sans"/>
            </a:endParaRPr>
          </a:p>
        </p:txBody>
      </p:sp>
      <p:pic>
        <p:nvPicPr>
          <p:cNvPr id="168" name="Google Shape;168;g3d9a4f04fa0_0_0"/>
          <p:cNvPicPr preferRelativeResize="0"/>
          <p:nvPr/>
        </p:nvPicPr>
        <p:blipFill rotWithShape="1">
          <a:blip r:embed="rId5">
            <a:alphaModFix/>
          </a:blip>
          <a:srcRect b="0" l="0" r="0" t="0"/>
          <a:stretch/>
        </p:blipFill>
        <p:spPr>
          <a:xfrm>
            <a:off x="7873140" y="2369316"/>
            <a:ext cx="778159" cy="778158"/>
          </a:xfrm>
          <a:prstGeom prst="rect">
            <a:avLst/>
          </a:prstGeom>
          <a:noFill/>
          <a:ln>
            <a:noFill/>
          </a:ln>
        </p:spPr>
      </p:pic>
      <p:pic>
        <p:nvPicPr>
          <p:cNvPr id="169" name="Google Shape;169;g3d9a4f04fa0_0_0"/>
          <p:cNvPicPr preferRelativeResize="0"/>
          <p:nvPr/>
        </p:nvPicPr>
        <p:blipFill rotWithShape="1">
          <a:blip r:embed="rId6">
            <a:alphaModFix/>
          </a:blip>
          <a:srcRect b="0" l="0" r="0" t="0"/>
          <a:stretch/>
        </p:blipFill>
        <p:spPr>
          <a:xfrm>
            <a:off x="172840" y="4391946"/>
            <a:ext cx="2513459" cy="5800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nvSpPr>
        <p:spPr>
          <a:xfrm>
            <a:off x="5647375" y="1480250"/>
            <a:ext cx="3395400" cy="854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i="1" lang="fi" sz="1700" u="none" cap="none" strike="noStrike">
                <a:solidFill>
                  <a:schemeClr val="lt1"/>
                </a:solidFill>
                <a:latin typeface="Gill Sans"/>
                <a:ea typeface="Gill Sans"/>
                <a:cs typeface="Gill Sans"/>
                <a:sym typeface="Gill Sans"/>
                <a:extLst>
                  <a:ext uri="http://customooxmlschemas.google.com/">
                    <go:slidesCustomData xmlns:go="http://customooxmlschemas.google.com/" textRoundtripDataId="4"/>
                  </a:ext>
                </a:extLst>
              </a:rPr>
              <a:t>Löydät lisää valmista sanoitusta ohjaukseen ja eri tilanteisiin </a:t>
            </a:r>
            <a:r>
              <a:rPr b="1" i="1" lang="fi" sz="1700" u="sng" cap="none" strike="noStrike">
                <a:solidFill>
                  <a:schemeClr val="lt1"/>
                </a:solidFill>
                <a:latin typeface="Gill Sans"/>
                <a:ea typeface="Gill Sans"/>
                <a:cs typeface="Gill Sans"/>
                <a:sym typeface="Gill Sans"/>
                <a:hlinkClick r:id="rId3">
                  <a:extLst>
                    <a:ext uri="{A12FA001-AC4F-418D-AE19-62706E023703}">
                      <ahyp:hlinkClr val="tx"/>
                    </a:ext>
                  </a:extLst>
                </a:hlinkClick>
                <a:extLst>
                  <a:ext uri="http://customooxmlschemas.google.com/">
                    <go:slidesCustomData xmlns:go="http://customooxmlschemas.google.com/" textRoundtripDataId="5"/>
                  </a:ext>
                </a:extLst>
              </a:rPr>
              <a:t>Erätauko-ohjauskorteista</a:t>
            </a:r>
            <a:endParaRPr b="1" i="1" sz="1700" u="none" cap="none" strike="noStrike">
              <a:solidFill>
                <a:schemeClr val="lt1"/>
              </a:solidFill>
              <a:latin typeface="Gill Sans"/>
              <a:ea typeface="Gill Sans"/>
              <a:cs typeface="Gill Sans"/>
              <a:sym typeface="Gill Sans"/>
            </a:endParaRPr>
          </a:p>
        </p:txBody>
      </p:sp>
      <p:sp>
        <p:nvSpPr>
          <p:cNvPr id="175" name="Google Shape;175;p9"/>
          <p:cNvSpPr txBox="1"/>
          <p:nvPr/>
        </p:nvSpPr>
        <p:spPr>
          <a:xfrm>
            <a:off x="382550" y="1110850"/>
            <a:ext cx="4883700" cy="3106500"/>
          </a:xfrm>
          <a:prstGeom prst="rect">
            <a:avLst/>
          </a:prstGeom>
          <a:noFill/>
          <a:ln>
            <a:noFill/>
          </a:ln>
        </p:spPr>
        <p:txBody>
          <a:bodyPr anchorCtr="0" anchor="t" bIns="34275" lIns="68575" spcFirstLastPara="1" rIns="68575" wrap="square" tIns="34275">
            <a:normAutofit/>
          </a:bodyPr>
          <a:lstStyle/>
          <a:p>
            <a:pPr indent="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61950" lvl="0" marL="381000" marR="0" rtl="0" algn="l">
              <a:lnSpc>
                <a:spcPct val="100000"/>
              </a:lnSpc>
              <a:spcBef>
                <a:spcPts val="0"/>
              </a:spcBef>
              <a:spcAft>
                <a:spcPts val="0"/>
              </a:spcAft>
              <a:buClr>
                <a:schemeClr val="dk1"/>
              </a:buClr>
              <a:buSzPts val="1700"/>
              <a:buFont typeface="Calibri"/>
              <a:buChar char="●"/>
            </a:pPr>
            <a:r>
              <a:rPr b="1" i="0" lang="fi" sz="1700" u="sng" cap="none" strike="noStrike">
                <a:solidFill>
                  <a:schemeClr val="dk1"/>
                </a:solidFill>
                <a:latin typeface="Gill Sans"/>
                <a:ea typeface="Gill Sans"/>
                <a:cs typeface="Gill Sans"/>
                <a:sym typeface="Gill Sans"/>
                <a:hlinkClick r:id="rId4">
                  <a:extLst>
                    <a:ext uri="{A12FA001-AC4F-418D-AE19-62706E023703}">
                      <ahyp:hlinkClr val="tx"/>
                    </a:ext>
                  </a:extLst>
                </a:hlinkClick>
              </a:rPr>
              <a:t>Osallistujien rohkaiseminen puhumaan omista kokemuksista</a:t>
            </a:r>
            <a:br>
              <a:rPr b="0" i="0" lang="fi" sz="1700" u="none" cap="none" strike="noStrike">
                <a:solidFill>
                  <a:schemeClr val="dk1"/>
                </a:solidFill>
                <a:latin typeface="Arial"/>
                <a:ea typeface="Arial"/>
                <a:cs typeface="Arial"/>
                <a:sym typeface="Arial"/>
              </a:rPr>
            </a:br>
            <a:endParaRPr b="0" i="0" sz="1700" u="none" cap="none" strike="noStrike">
              <a:solidFill>
                <a:schemeClr val="dk1"/>
              </a:solidFill>
              <a:latin typeface="Arial"/>
              <a:ea typeface="Arial"/>
              <a:cs typeface="Arial"/>
              <a:sym typeface="Arial"/>
            </a:endParaRPr>
          </a:p>
          <a:p>
            <a:pPr indent="-361950" lvl="0" marL="381000" marR="0" rtl="0" algn="l">
              <a:lnSpc>
                <a:spcPct val="100000"/>
              </a:lnSpc>
              <a:spcBef>
                <a:spcPts val="0"/>
              </a:spcBef>
              <a:spcAft>
                <a:spcPts val="0"/>
              </a:spcAft>
              <a:buClr>
                <a:schemeClr val="dk1"/>
              </a:buClr>
              <a:buSzPts val="1700"/>
              <a:buFont typeface="Calibri"/>
              <a:buChar char="●"/>
            </a:pPr>
            <a:r>
              <a:rPr b="1" i="0" lang="fi" sz="1700" u="sng" cap="none" strike="noStrike">
                <a:solidFill>
                  <a:schemeClr val="dk1"/>
                </a:solidFill>
                <a:latin typeface="Gill Sans"/>
                <a:ea typeface="Gill Sans"/>
                <a:cs typeface="Gill Sans"/>
                <a:sym typeface="Gill Sans"/>
                <a:hlinkClick r:id="rId5">
                  <a:extLst>
                    <a:ext uri="{A12FA001-AC4F-418D-AE19-62706E023703}">
                      <ahyp:hlinkClr val="tx"/>
                    </a:ext>
                  </a:extLst>
                </a:hlinkClick>
              </a:rPr>
              <a:t>Hiljaiset äänet aktiivisiksi keskustelussa</a:t>
            </a:r>
            <a:br>
              <a:rPr b="1" i="0" lang="fi" sz="1700" u="sng" cap="none" strike="noStrike">
                <a:solidFill>
                  <a:schemeClr val="dk1"/>
                </a:solidFill>
                <a:latin typeface="Gill Sans"/>
                <a:ea typeface="Gill Sans"/>
                <a:cs typeface="Gill Sans"/>
                <a:sym typeface="Gill Sans"/>
                <a:hlinkClick r:id="rId6">
                  <a:extLst>
                    <a:ext uri="{A12FA001-AC4F-418D-AE19-62706E023703}">
                      <ahyp:hlinkClr val="tx"/>
                    </a:ext>
                  </a:extLst>
                </a:hlinkClick>
              </a:rPr>
            </a:br>
            <a:endParaRPr b="1" i="0" sz="1700" u="none" cap="none" strike="noStrike">
              <a:solidFill>
                <a:schemeClr val="dk1"/>
              </a:solidFill>
              <a:latin typeface="Gill Sans"/>
              <a:ea typeface="Gill Sans"/>
              <a:cs typeface="Gill Sans"/>
              <a:sym typeface="Gill Sans"/>
            </a:endParaRPr>
          </a:p>
          <a:p>
            <a:pPr indent="-361950" lvl="0" marL="381000" marR="0" rtl="0" algn="l">
              <a:lnSpc>
                <a:spcPct val="100000"/>
              </a:lnSpc>
              <a:spcBef>
                <a:spcPts val="0"/>
              </a:spcBef>
              <a:spcAft>
                <a:spcPts val="0"/>
              </a:spcAft>
              <a:buClr>
                <a:schemeClr val="dk1"/>
              </a:buClr>
              <a:buSzPts val="1700"/>
              <a:buFont typeface="Calibri"/>
              <a:buChar char="●"/>
            </a:pPr>
            <a:r>
              <a:rPr b="1" i="0" lang="fi" sz="1700" u="sng" cap="none" strike="noStrike">
                <a:solidFill>
                  <a:schemeClr val="dk1"/>
                </a:solidFill>
                <a:latin typeface="Gill Sans"/>
                <a:ea typeface="Gill Sans"/>
                <a:cs typeface="Gill Sans"/>
                <a:sym typeface="Gill Sans"/>
                <a:hlinkClick r:id="rId7">
                  <a:extLst>
                    <a:ext uri="{A12FA001-AC4F-418D-AE19-62706E023703}">
                      <ahyp:hlinkClr val="tx"/>
                    </a:ext>
                  </a:extLst>
                </a:hlinkClick>
              </a:rPr>
              <a:t>Mitä tehdä, kun joku dominoi?</a:t>
            </a:r>
            <a:endParaRPr b="1" i="0" sz="1700" u="none" cap="none" strike="noStrike">
              <a:solidFill>
                <a:schemeClr val="dk1"/>
              </a:solidFill>
              <a:latin typeface="Gill Sans"/>
              <a:ea typeface="Gill Sans"/>
              <a:cs typeface="Gill Sans"/>
              <a:sym typeface="Gill Sans"/>
            </a:endParaRPr>
          </a:p>
          <a:p>
            <a:pPr indent="-228600" lvl="0" marL="38100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Gill Sans"/>
              <a:ea typeface="Gill Sans"/>
              <a:cs typeface="Gill Sans"/>
              <a:sym typeface="Gill Sans"/>
            </a:endParaRPr>
          </a:p>
        </p:txBody>
      </p:sp>
      <p:sp>
        <p:nvSpPr>
          <p:cNvPr id="176" name="Google Shape;176;p9"/>
          <p:cNvSpPr txBox="1"/>
          <p:nvPr/>
        </p:nvSpPr>
        <p:spPr>
          <a:xfrm>
            <a:off x="358739" y="371394"/>
            <a:ext cx="75429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fi" sz="2100" u="none" cap="none" strike="noStrike">
                <a:solidFill>
                  <a:schemeClr val="dk1"/>
                </a:solidFill>
                <a:latin typeface="Gill Sans"/>
                <a:ea typeface="Gill Sans"/>
                <a:cs typeface="Gill Sans"/>
                <a:sym typeface="Gill Sans"/>
              </a:rPr>
              <a:t>KESKUSTELUN OHJAUSTOIMET</a:t>
            </a:r>
            <a:endParaRPr b="1" i="0" sz="400" u="none" cap="none" strike="noStrike">
              <a:solidFill>
                <a:srgbClr val="000000"/>
              </a:solidFill>
              <a:latin typeface="Gill Sans"/>
              <a:ea typeface="Gill Sans"/>
              <a:cs typeface="Gill Sans"/>
              <a:sym typeface="Gill Sans"/>
            </a:endParaRPr>
          </a:p>
        </p:txBody>
      </p:sp>
      <p:pic>
        <p:nvPicPr>
          <p:cNvPr id="177" name="Google Shape;177;p9"/>
          <p:cNvPicPr preferRelativeResize="0"/>
          <p:nvPr/>
        </p:nvPicPr>
        <p:blipFill rotWithShape="1">
          <a:blip r:embed="rId8">
            <a:alphaModFix/>
          </a:blip>
          <a:srcRect b="0" l="0" r="0" t="0"/>
          <a:stretch/>
        </p:blipFill>
        <p:spPr>
          <a:xfrm>
            <a:off x="7901640" y="2667216"/>
            <a:ext cx="778159" cy="778158"/>
          </a:xfrm>
          <a:prstGeom prst="rect">
            <a:avLst/>
          </a:prstGeom>
          <a:noFill/>
          <a:ln>
            <a:noFill/>
          </a:ln>
        </p:spPr>
      </p:pic>
      <p:pic>
        <p:nvPicPr>
          <p:cNvPr id="178" name="Google Shape;178;p9"/>
          <p:cNvPicPr preferRelativeResize="0"/>
          <p:nvPr/>
        </p:nvPicPr>
        <p:blipFill rotWithShape="1">
          <a:blip r:embed="rId9">
            <a:alphaModFix/>
          </a:blip>
          <a:srcRect b="0" l="0" r="0" t="0"/>
          <a:stretch/>
        </p:blipFill>
        <p:spPr>
          <a:xfrm>
            <a:off x="172840" y="4391946"/>
            <a:ext cx="2513459" cy="580029"/>
          </a:xfrm>
          <a:prstGeom prst="rect">
            <a:avLst/>
          </a:prstGeom>
          <a:noFill/>
          <a:ln>
            <a:noFill/>
          </a:ln>
        </p:spPr>
      </p:pic>
      <p:pic>
        <p:nvPicPr>
          <p:cNvPr id="179" name="Google Shape;179;p9"/>
          <p:cNvPicPr preferRelativeResize="0"/>
          <p:nvPr/>
        </p:nvPicPr>
        <p:blipFill rotWithShape="1">
          <a:blip r:embed="rId10">
            <a:alphaModFix/>
          </a:blip>
          <a:srcRect b="0" l="0" r="0" t="0"/>
          <a:stretch/>
        </p:blipFill>
        <p:spPr>
          <a:xfrm>
            <a:off x="5735525" y="459550"/>
            <a:ext cx="778150" cy="77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0"/>
          <p:cNvSpPr txBox="1"/>
          <p:nvPr/>
        </p:nvSpPr>
        <p:spPr>
          <a:xfrm>
            <a:off x="5647375" y="1328100"/>
            <a:ext cx="3395400" cy="2285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i="1" lang="fi" sz="1700" u="none" cap="none" strike="noStrike">
                <a:solidFill>
                  <a:schemeClr val="lt1"/>
                </a:solidFill>
                <a:latin typeface="Gill Sans"/>
                <a:ea typeface="Gill Sans"/>
                <a:cs typeface="Gill Sans"/>
                <a:sym typeface="Gill Sans"/>
              </a:rPr>
              <a:t>Kun olet määritellyt keskustelun tavoitteet ja kohderyhmän, pysähdy pohtimaan mikä saa kohderyhmän tulemaan paikalle keskusteluun.</a:t>
            </a:r>
            <a:endParaRPr i="1" sz="1700" u="none" cap="none" strike="noStrike">
              <a:solidFill>
                <a:schemeClr val="l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700"/>
              <a:buFont typeface="Arial"/>
              <a:buNone/>
            </a:pPr>
            <a:r>
              <a:rPr b="1" i="1" lang="fi" sz="1700" u="sng" cap="none" strike="noStrike">
                <a:solidFill>
                  <a:schemeClr val="lt1"/>
                </a:solidFill>
                <a:latin typeface="Gill Sans"/>
                <a:ea typeface="Gill Sans"/>
                <a:cs typeface="Gill Sans"/>
                <a:sym typeface="Gill Sans"/>
                <a:hlinkClick r:id="rId3">
                  <a:extLst>
                    <a:ext uri="{A12FA001-AC4F-418D-AE19-62706E023703}">
                      <ahyp:hlinkClr val="tx"/>
                    </a:ext>
                  </a:extLst>
                </a:hlinkClick>
              </a:rPr>
              <a:t>Kutsuminen keskusteluun -työkalu.</a:t>
            </a:r>
            <a:endParaRPr b="1" i="1" sz="1700" u="none" cap="none" strike="noStrike">
              <a:solidFill>
                <a:schemeClr val="lt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700"/>
              <a:buFont typeface="Arial"/>
              <a:buNone/>
            </a:pPr>
            <a:r>
              <a:t/>
            </a:r>
            <a:endParaRPr b="0" i="1" sz="2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1" sz="2100" u="none" cap="none" strike="noStrike">
              <a:solidFill>
                <a:schemeClr val="lt1"/>
              </a:solidFill>
              <a:latin typeface="Arial"/>
              <a:ea typeface="Arial"/>
              <a:cs typeface="Arial"/>
              <a:sym typeface="Arial"/>
            </a:endParaRPr>
          </a:p>
        </p:txBody>
      </p:sp>
      <p:sp>
        <p:nvSpPr>
          <p:cNvPr id="185" name="Google Shape;185;p10"/>
          <p:cNvSpPr txBox="1"/>
          <p:nvPr/>
        </p:nvSpPr>
        <p:spPr>
          <a:xfrm>
            <a:off x="382550" y="1110850"/>
            <a:ext cx="4723500" cy="3106500"/>
          </a:xfrm>
          <a:prstGeom prst="rect">
            <a:avLst/>
          </a:prstGeom>
          <a:noFill/>
          <a:ln>
            <a:noFill/>
          </a:ln>
        </p:spPr>
        <p:txBody>
          <a:bodyPr anchorCtr="0" anchor="t" bIns="34275" lIns="68575" spcFirstLastPara="1" rIns="68575" wrap="square" tIns="34275">
            <a:normAutofit fontScale="77500" lnSpcReduction="20000"/>
          </a:bodyPr>
          <a:lstStyle/>
          <a:p>
            <a:pPr indent="-331978" lvl="0" marL="457200" marR="0" rtl="0" algn="l">
              <a:lnSpc>
                <a:spcPct val="100000"/>
              </a:lnSpc>
              <a:spcBef>
                <a:spcPts val="0"/>
              </a:spcBef>
              <a:spcAft>
                <a:spcPts val="0"/>
              </a:spcAft>
              <a:buClr>
                <a:srgbClr val="000000"/>
              </a:buClr>
              <a:buSzPct val="100000"/>
              <a:buFont typeface="Gill Sans"/>
              <a:buAutoNum type="arabicPeriod"/>
            </a:pPr>
            <a:r>
              <a:rPr b="1" i="0" lang="fi" sz="2100" u="none" cap="none" strike="noStrike">
                <a:solidFill>
                  <a:srgbClr val="000000"/>
                </a:solidFill>
                <a:latin typeface="Gill Sans"/>
                <a:ea typeface="Gill Sans"/>
                <a:cs typeface="Gill Sans"/>
                <a:sym typeface="Gill Sans"/>
              </a:rPr>
              <a:t>Määrittele keskustelun </a:t>
            </a:r>
            <a:r>
              <a:rPr b="1" i="0" lang="fi" sz="2100" u="sng" cap="none" strike="noStrike">
                <a:solidFill>
                  <a:schemeClr val="dk1"/>
                </a:solidFill>
                <a:latin typeface="Gill Sans"/>
                <a:ea typeface="Gill Sans"/>
                <a:cs typeface="Gill Sans"/>
                <a:sym typeface="Gill Sans"/>
                <a:hlinkClick r:id="rId4">
                  <a:extLst>
                    <a:ext uri="{A12FA001-AC4F-418D-AE19-62706E023703}">
                      <ahyp:hlinkClr val="tx"/>
                    </a:ext>
                  </a:extLst>
                </a:hlinkClick>
              </a:rPr>
              <a:t>tarve ja tavoitteet</a:t>
            </a:r>
            <a:r>
              <a:rPr b="1" i="0" lang="fi" sz="2100" u="none" cap="none" strike="noStrike">
                <a:solidFill>
                  <a:srgbClr val="000000"/>
                </a:solidFill>
                <a:latin typeface="Gill Sans"/>
                <a:ea typeface="Gill Sans"/>
                <a:cs typeface="Gill Sans"/>
                <a:sym typeface="Gill Sans"/>
              </a:rPr>
              <a:t>. </a:t>
            </a:r>
            <a:br>
              <a:rPr b="1" i="0" lang="fi" sz="2100" u="none" cap="none" strike="noStrike">
                <a:solidFill>
                  <a:srgbClr val="000000"/>
                </a:solidFill>
                <a:latin typeface="Gill Sans"/>
                <a:ea typeface="Gill Sans"/>
                <a:cs typeface="Gill Sans"/>
                <a:sym typeface="Gill Sans"/>
              </a:rPr>
            </a:br>
            <a:endParaRPr b="1" i="0" sz="2100" u="none" cap="none" strike="noStrike">
              <a:solidFill>
                <a:srgbClr val="000000"/>
              </a:solidFill>
              <a:latin typeface="Gill Sans"/>
              <a:ea typeface="Gill Sans"/>
              <a:cs typeface="Gill Sans"/>
              <a:sym typeface="Gill Sans"/>
            </a:endParaRPr>
          </a:p>
          <a:p>
            <a:pPr indent="-331978" lvl="0" marL="457200" marR="0" rtl="0" algn="l">
              <a:lnSpc>
                <a:spcPct val="100000"/>
              </a:lnSpc>
              <a:spcBef>
                <a:spcPts val="0"/>
              </a:spcBef>
              <a:spcAft>
                <a:spcPts val="0"/>
              </a:spcAft>
              <a:buClr>
                <a:srgbClr val="000000"/>
              </a:buClr>
              <a:buSzPct val="100000"/>
              <a:buFont typeface="Gill Sans"/>
              <a:buAutoNum type="arabicPeriod"/>
            </a:pPr>
            <a:r>
              <a:rPr b="1" i="0" lang="fi" sz="2100" u="sng" cap="none" strike="noStrike">
                <a:solidFill>
                  <a:schemeClr val="dk1"/>
                </a:solidFill>
                <a:latin typeface="Gill Sans"/>
                <a:ea typeface="Gill Sans"/>
                <a:cs typeface="Gill Sans"/>
                <a:sym typeface="Gill Sans"/>
                <a:hlinkClick r:id="rId5">
                  <a:extLst>
                    <a:ext uri="{A12FA001-AC4F-418D-AE19-62706E023703}">
                      <ahyp:hlinkClr val="tx"/>
                    </a:ext>
                  </a:extLst>
                </a:hlinkClick>
              </a:rPr>
              <a:t>Tunnista keskustelun kohderyhmä</a:t>
            </a:r>
            <a:r>
              <a:rPr b="1" i="0" lang="fi" sz="2100" u="none" cap="none" strike="noStrike">
                <a:solidFill>
                  <a:srgbClr val="000000"/>
                </a:solidFill>
                <a:latin typeface="Gill Sans"/>
                <a:ea typeface="Gill Sans"/>
                <a:cs typeface="Gill Sans"/>
                <a:sym typeface="Gill Sans"/>
              </a:rPr>
              <a:t> tarpeen ja tavoitteen pohjalta.</a:t>
            </a:r>
            <a:br>
              <a:rPr b="1" i="0" lang="fi" sz="2100" u="none" cap="none" strike="noStrike">
                <a:solidFill>
                  <a:srgbClr val="000000"/>
                </a:solidFill>
                <a:latin typeface="Gill Sans"/>
                <a:ea typeface="Gill Sans"/>
                <a:cs typeface="Gill Sans"/>
                <a:sym typeface="Gill Sans"/>
              </a:rPr>
            </a:br>
            <a:endParaRPr b="1" i="0" sz="2100" u="none" cap="none" strike="noStrike">
              <a:solidFill>
                <a:srgbClr val="000000"/>
              </a:solidFill>
              <a:latin typeface="Gill Sans"/>
              <a:ea typeface="Gill Sans"/>
              <a:cs typeface="Gill Sans"/>
              <a:sym typeface="Gill Sans"/>
            </a:endParaRPr>
          </a:p>
          <a:p>
            <a:pPr indent="-331978" lvl="0" marL="457200" marR="0" rtl="0" algn="l">
              <a:lnSpc>
                <a:spcPct val="100000"/>
              </a:lnSpc>
              <a:spcBef>
                <a:spcPts val="0"/>
              </a:spcBef>
              <a:spcAft>
                <a:spcPts val="0"/>
              </a:spcAft>
              <a:buClr>
                <a:srgbClr val="000000"/>
              </a:buClr>
              <a:buSzPct val="100000"/>
              <a:buFont typeface="Gill Sans"/>
              <a:buAutoNum type="arabicPeriod"/>
            </a:pPr>
            <a:r>
              <a:rPr b="1" i="0" lang="fi" sz="2100" u="none" cap="none" strike="noStrike">
                <a:solidFill>
                  <a:srgbClr val="000000"/>
                </a:solidFill>
                <a:latin typeface="Gill Sans"/>
                <a:ea typeface="Gill Sans"/>
                <a:cs typeface="Gill Sans"/>
                <a:sym typeface="Gill Sans"/>
              </a:rPr>
              <a:t>Löydä parhaat kontaktihenkilöt, joiden kautta saat kohderyhmän paikalle.</a:t>
            </a:r>
            <a:br>
              <a:rPr b="1" i="0" lang="fi" sz="2100" u="none" cap="none" strike="noStrike">
                <a:solidFill>
                  <a:srgbClr val="000000"/>
                </a:solidFill>
                <a:latin typeface="Gill Sans"/>
                <a:ea typeface="Gill Sans"/>
                <a:cs typeface="Gill Sans"/>
                <a:sym typeface="Gill Sans"/>
              </a:rPr>
            </a:br>
            <a:endParaRPr b="1" i="0" sz="2100" u="none" cap="none" strike="noStrike">
              <a:solidFill>
                <a:srgbClr val="000000"/>
              </a:solidFill>
              <a:latin typeface="Gill Sans"/>
              <a:ea typeface="Gill Sans"/>
              <a:cs typeface="Gill Sans"/>
              <a:sym typeface="Gill Sans"/>
            </a:endParaRPr>
          </a:p>
          <a:p>
            <a:pPr indent="-331978" lvl="0" marL="457200" marR="0" rtl="0" algn="l">
              <a:lnSpc>
                <a:spcPct val="100000"/>
              </a:lnSpc>
              <a:spcBef>
                <a:spcPts val="0"/>
              </a:spcBef>
              <a:spcAft>
                <a:spcPts val="0"/>
              </a:spcAft>
              <a:buClr>
                <a:srgbClr val="000000"/>
              </a:buClr>
              <a:buSzPct val="100000"/>
              <a:buFont typeface="Gill Sans"/>
              <a:buAutoNum type="arabicPeriod"/>
            </a:pPr>
            <a:r>
              <a:rPr b="1" i="0" lang="fi" sz="2100" u="none" cap="none" strike="noStrike">
                <a:solidFill>
                  <a:srgbClr val="000000"/>
                </a:solidFill>
                <a:latin typeface="Gill Sans"/>
                <a:ea typeface="Gill Sans"/>
                <a:cs typeface="Gill Sans"/>
                <a:sym typeface="Gill Sans"/>
              </a:rPr>
              <a:t>Kutsu kontaktihenkilöt mukaan keskusteluun ja neuvottele heidän kanssaan kutsujen levittämisestä.</a:t>
            </a:r>
            <a:br>
              <a:rPr b="1" i="0" lang="fi" sz="2100" u="none" cap="none" strike="noStrike">
                <a:solidFill>
                  <a:srgbClr val="000000"/>
                </a:solidFill>
                <a:latin typeface="Gill Sans"/>
                <a:ea typeface="Gill Sans"/>
                <a:cs typeface="Gill Sans"/>
                <a:sym typeface="Gill Sans"/>
              </a:rPr>
            </a:br>
            <a:endParaRPr b="1" i="0" sz="2100" u="none" cap="none" strike="noStrike">
              <a:solidFill>
                <a:srgbClr val="000000"/>
              </a:solidFill>
              <a:latin typeface="Gill Sans"/>
              <a:ea typeface="Gill Sans"/>
              <a:cs typeface="Gill Sans"/>
              <a:sym typeface="Gill Sans"/>
            </a:endParaRPr>
          </a:p>
          <a:p>
            <a:pPr indent="-331978" lvl="0" marL="457200" marR="0" rtl="0" algn="l">
              <a:lnSpc>
                <a:spcPct val="100000"/>
              </a:lnSpc>
              <a:spcBef>
                <a:spcPts val="0"/>
              </a:spcBef>
              <a:spcAft>
                <a:spcPts val="0"/>
              </a:spcAft>
              <a:buClr>
                <a:srgbClr val="000000"/>
              </a:buClr>
              <a:buSzPct val="100000"/>
              <a:buFont typeface="Gill Sans"/>
              <a:buAutoNum type="arabicPeriod"/>
            </a:pPr>
            <a:r>
              <a:rPr b="1" i="0" lang="fi" sz="2100" u="none" cap="none" strike="noStrike">
                <a:solidFill>
                  <a:srgbClr val="000000"/>
                </a:solidFill>
                <a:latin typeface="Gill Sans"/>
                <a:ea typeface="Gill Sans"/>
                <a:cs typeface="Gill Sans"/>
                <a:sym typeface="Gill Sans"/>
              </a:rPr>
              <a:t>Kohdenna kutsut oikeisiin kanaviin ja kutsu kohderyhmän kielellä.</a:t>
            </a:r>
            <a:endParaRPr b="1" i="0" sz="2100" u="none" cap="none" strike="noStrike">
              <a:solidFill>
                <a:srgbClr val="000000"/>
              </a:solidFill>
              <a:latin typeface="Gill Sans"/>
              <a:ea typeface="Gill Sans"/>
              <a:cs typeface="Gill Sans"/>
              <a:sym typeface="Gill Sans"/>
            </a:endParaRPr>
          </a:p>
          <a:p>
            <a:pPr indent="-228600" lvl="0" marL="381000" marR="0" rtl="0" algn="l">
              <a:lnSpc>
                <a:spcPct val="100000"/>
              </a:lnSpc>
              <a:spcBef>
                <a:spcPts val="0"/>
              </a:spcBef>
              <a:spcAft>
                <a:spcPts val="0"/>
              </a:spcAft>
              <a:buClr>
                <a:schemeClr val="dk1"/>
              </a:buClr>
              <a:buSzPct val="100000"/>
              <a:buFont typeface="Calibri"/>
              <a:buNone/>
            </a:pPr>
            <a:r>
              <a:t/>
            </a:r>
            <a:endParaRPr b="0" i="0" sz="2400" u="none" cap="none" strike="noStrike">
              <a:solidFill>
                <a:srgbClr val="000000"/>
              </a:solidFill>
              <a:latin typeface="Gill Sans"/>
              <a:ea typeface="Gill Sans"/>
              <a:cs typeface="Gill Sans"/>
              <a:sym typeface="Gill Sans"/>
            </a:endParaRPr>
          </a:p>
        </p:txBody>
      </p:sp>
      <p:sp>
        <p:nvSpPr>
          <p:cNvPr id="186" name="Google Shape;186;p10"/>
          <p:cNvSpPr txBox="1"/>
          <p:nvPr/>
        </p:nvSpPr>
        <p:spPr>
          <a:xfrm>
            <a:off x="358739" y="371394"/>
            <a:ext cx="7542900" cy="392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fi" sz="2100" u="none" cap="none" strike="noStrike">
                <a:solidFill>
                  <a:schemeClr val="dk1"/>
                </a:solidFill>
                <a:latin typeface="Gill Sans"/>
                <a:ea typeface="Gill Sans"/>
                <a:cs typeface="Gill Sans"/>
                <a:sym typeface="Gill Sans"/>
              </a:rPr>
              <a:t>KESKUSTELUUN KUTSUMINEN</a:t>
            </a:r>
            <a:endParaRPr b="1" i="0" sz="400" u="none" cap="none" strike="noStrike">
              <a:solidFill>
                <a:srgbClr val="000000"/>
              </a:solidFill>
              <a:latin typeface="Gill Sans"/>
              <a:ea typeface="Gill Sans"/>
              <a:cs typeface="Gill Sans"/>
              <a:sym typeface="Gill Sans"/>
            </a:endParaRPr>
          </a:p>
        </p:txBody>
      </p:sp>
      <p:pic>
        <p:nvPicPr>
          <p:cNvPr id="187" name="Google Shape;187;p10"/>
          <p:cNvPicPr preferRelativeResize="0"/>
          <p:nvPr/>
        </p:nvPicPr>
        <p:blipFill rotWithShape="1">
          <a:blip r:embed="rId6">
            <a:alphaModFix/>
          </a:blip>
          <a:srcRect b="0" l="0" r="0" t="0"/>
          <a:stretch/>
        </p:blipFill>
        <p:spPr>
          <a:xfrm>
            <a:off x="7901640" y="3131891"/>
            <a:ext cx="778159" cy="778158"/>
          </a:xfrm>
          <a:prstGeom prst="rect">
            <a:avLst/>
          </a:prstGeom>
          <a:noFill/>
          <a:ln>
            <a:noFill/>
          </a:ln>
        </p:spPr>
      </p:pic>
      <p:pic>
        <p:nvPicPr>
          <p:cNvPr id="188" name="Google Shape;188;p10"/>
          <p:cNvPicPr preferRelativeResize="0"/>
          <p:nvPr/>
        </p:nvPicPr>
        <p:blipFill rotWithShape="1">
          <a:blip r:embed="rId7">
            <a:alphaModFix/>
          </a:blip>
          <a:srcRect b="0" l="0" r="0" t="0"/>
          <a:stretch/>
        </p:blipFill>
        <p:spPr>
          <a:xfrm>
            <a:off x="172840" y="4391946"/>
            <a:ext cx="2513459" cy="580029"/>
          </a:xfrm>
          <a:prstGeom prst="rect">
            <a:avLst/>
          </a:prstGeom>
          <a:noFill/>
          <a:ln>
            <a:noFill/>
          </a:ln>
        </p:spPr>
      </p:pic>
      <p:pic>
        <p:nvPicPr>
          <p:cNvPr id="189" name="Google Shape;189;p10"/>
          <p:cNvPicPr preferRelativeResize="0"/>
          <p:nvPr/>
        </p:nvPicPr>
        <p:blipFill rotWithShape="1">
          <a:blip r:embed="rId8">
            <a:alphaModFix/>
          </a:blip>
          <a:srcRect b="0" l="0" r="0" t="0"/>
          <a:stretch/>
        </p:blipFill>
        <p:spPr>
          <a:xfrm>
            <a:off x="5647375" y="469400"/>
            <a:ext cx="778150" cy="778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nvSpPr>
        <p:spPr>
          <a:xfrm>
            <a:off x="391400" y="380600"/>
            <a:ext cx="3593700" cy="36189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i="0" lang="fi" sz="2000" u="none" cap="none" strike="noStrike">
                <a:solidFill>
                  <a:schemeClr val="dk1"/>
                </a:solidFill>
                <a:latin typeface="Gill Sans"/>
                <a:ea typeface="Gill Sans"/>
                <a:cs typeface="Gill Sans"/>
                <a:sym typeface="Gill Sans"/>
              </a:rPr>
              <a:t>NÄMÄ TARVITSET </a:t>
            </a:r>
            <a:endParaRPr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br>
              <a:rPr b="0" i="0" lang="fi" sz="1200" u="none" cap="none" strike="noStrike">
                <a:solidFill>
                  <a:schemeClr val="dk1"/>
                </a:solidFill>
                <a:latin typeface="Gill Sans"/>
                <a:ea typeface="Gill Sans"/>
                <a:cs typeface="Gill Sans"/>
                <a:sym typeface="Gill Sans"/>
              </a:rPr>
            </a:b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r>
              <a:t/>
            </a: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Gill Sans"/>
              <a:ea typeface="Gill Sans"/>
              <a:cs typeface="Gill Sans"/>
              <a:sym typeface="Gill Sans"/>
            </a:endParaRPr>
          </a:p>
          <a:p>
            <a:pPr indent="-330200" lvl="0" marL="457200" marR="0" rtl="0" algn="l">
              <a:lnSpc>
                <a:spcPct val="100000"/>
              </a:lnSpc>
              <a:spcBef>
                <a:spcPts val="0"/>
              </a:spcBef>
              <a:spcAft>
                <a:spcPts val="0"/>
              </a:spcAft>
              <a:buClr>
                <a:schemeClr val="dk1"/>
              </a:buClr>
              <a:buSzPts val="1600"/>
              <a:buFont typeface="Gill Sans"/>
              <a:buChar char="●"/>
            </a:pPr>
            <a:r>
              <a:rPr b="1" i="0" lang="fi" sz="1600" u="sng" cap="none" strike="noStrike">
                <a:solidFill>
                  <a:schemeClr val="dk1"/>
                </a:solidFill>
                <a:latin typeface="Gill Sans"/>
                <a:ea typeface="Gill Sans"/>
                <a:cs typeface="Gill Sans"/>
                <a:sym typeface="Gill Sans"/>
                <a:hlinkClick r:id="rId3">
                  <a:extLst>
                    <a:ext uri="{A12FA001-AC4F-418D-AE19-62706E023703}">
                      <ahyp:hlinkClr val="tx"/>
                    </a:ext>
                  </a:extLst>
                </a:hlinkClick>
              </a:rPr>
              <a:t>Keskusteluohje</a:t>
            </a:r>
            <a:br>
              <a:rPr b="1" i="0" lang="fi" sz="1600" u="none" cap="none" strike="noStrike">
                <a:solidFill>
                  <a:schemeClr val="dk1"/>
                </a:solidFill>
                <a:latin typeface="Gill Sans"/>
                <a:ea typeface="Gill Sans"/>
                <a:cs typeface="Gill Sans"/>
                <a:sym typeface="Gill Sans"/>
              </a:rPr>
            </a:br>
            <a:endParaRPr b="1" i="0" sz="1600" u="none" cap="none" strike="noStrike">
              <a:solidFill>
                <a:schemeClr val="dk1"/>
              </a:solidFill>
              <a:latin typeface="Gill Sans"/>
              <a:ea typeface="Gill Sans"/>
              <a:cs typeface="Gill Sans"/>
              <a:sym typeface="Gill Sans"/>
            </a:endParaRPr>
          </a:p>
          <a:p>
            <a:pPr indent="-330200" lvl="0" marL="457200" marR="0" rtl="0" algn="l">
              <a:lnSpc>
                <a:spcPct val="100000"/>
              </a:lnSpc>
              <a:spcBef>
                <a:spcPts val="0"/>
              </a:spcBef>
              <a:spcAft>
                <a:spcPts val="0"/>
              </a:spcAft>
              <a:buClr>
                <a:schemeClr val="dk1"/>
              </a:buClr>
              <a:buSzPts val="1600"/>
              <a:buFont typeface="Gill Sans"/>
              <a:buChar char="●"/>
            </a:pPr>
            <a:r>
              <a:rPr b="1" i="0" lang="fi" sz="1600" u="sng" cap="none" strike="noStrike">
                <a:solidFill>
                  <a:schemeClr val="dk1"/>
                </a:solidFill>
                <a:latin typeface="Gill Sans"/>
                <a:ea typeface="Gill Sans"/>
                <a:cs typeface="Gill Sans"/>
                <a:sym typeface="Gill Sans"/>
                <a:hlinkClick r:id="rId4">
                  <a:extLst>
                    <a:ext uri="{A12FA001-AC4F-418D-AE19-62706E023703}">
                      <ahyp:hlinkClr val="tx"/>
                    </a:ext>
                  </a:extLst>
                </a:hlinkClick>
              </a:rPr>
              <a:t>Erätauko-ohjauskortti </a:t>
            </a:r>
            <a:br>
              <a:rPr b="1" i="0" lang="fi" sz="1600" u="none" cap="none" strike="noStrike">
                <a:solidFill>
                  <a:schemeClr val="dk1"/>
                </a:solidFill>
                <a:latin typeface="Gill Sans"/>
                <a:ea typeface="Gill Sans"/>
                <a:cs typeface="Gill Sans"/>
                <a:sym typeface="Gill Sans"/>
              </a:rPr>
            </a:br>
            <a:endParaRPr b="1" i="0" sz="1600" u="none" cap="none" strike="noStrike">
              <a:solidFill>
                <a:schemeClr val="dk1"/>
              </a:solidFill>
              <a:latin typeface="Gill Sans"/>
              <a:ea typeface="Gill Sans"/>
              <a:cs typeface="Gill Sans"/>
              <a:sym typeface="Gill Sans"/>
            </a:endParaRPr>
          </a:p>
          <a:p>
            <a:pPr indent="-330200" lvl="0" marL="457200" marR="0" rtl="0" algn="l">
              <a:lnSpc>
                <a:spcPct val="100000"/>
              </a:lnSpc>
              <a:spcBef>
                <a:spcPts val="0"/>
              </a:spcBef>
              <a:spcAft>
                <a:spcPts val="0"/>
              </a:spcAft>
              <a:buClr>
                <a:schemeClr val="dk1"/>
              </a:buClr>
              <a:buSzPts val="1600"/>
              <a:buFont typeface="Gill Sans"/>
              <a:buChar char="●"/>
            </a:pPr>
            <a:r>
              <a:rPr b="1" i="0" lang="fi" sz="1600" u="sng" cap="none" strike="noStrike">
                <a:solidFill>
                  <a:schemeClr val="dk1"/>
                </a:solidFill>
                <a:latin typeface="Gill Sans"/>
                <a:ea typeface="Gill Sans"/>
                <a:cs typeface="Gill Sans"/>
                <a:sym typeface="Gill Sans"/>
                <a:hlinkClick r:id="rId5">
                  <a:extLst>
                    <a:ext uri="{A12FA001-AC4F-418D-AE19-62706E023703}">
                      <ahyp:hlinkClr val="tx"/>
                    </a:ext>
                  </a:extLst>
                </a:hlinkClick>
              </a:rPr>
              <a:t>Rakentavan keskustelun pelisäännöt</a:t>
            </a:r>
            <a:br>
              <a:rPr b="1" i="0" lang="fi" sz="1600" u="sng" cap="none" strike="noStrike">
                <a:solidFill>
                  <a:schemeClr val="dk1"/>
                </a:solidFill>
                <a:latin typeface="Gill Sans"/>
                <a:ea typeface="Gill Sans"/>
                <a:cs typeface="Gill Sans"/>
                <a:sym typeface="Gill Sans"/>
                <a:hlinkClick r:id="rId6">
                  <a:extLst>
                    <a:ext uri="{A12FA001-AC4F-418D-AE19-62706E023703}">
                      <ahyp:hlinkClr val="tx"/>
                    </a:ext>
                  </a:extLst>
                </a:hlinkClick>
              </a:rPr>
            </a:br>
            <a:endParaRPr b="1" i="0" sz="16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Gill Sans"/>
              <a:ea typeface="Gill Sans"/>
              <a:cs typeface="Gill Sans"/>
              <a:sym typeface="Gill Sans"/>
            </a:endParaRPr>
          </a:p>
        </p:txBody>
      </p:sp>
      <p:pic>
        <p:nvPicPr>
          <p:cNvPr id="196" name="Google Shape;196;p12"/>
          <p:cNvPicPr preferRelativeResize="0"/>
          <p:nvPr/>
        </p:nvPicPr>
        <p:blipFill rotWithShape="1">
          <a:blip r:embed="rId7">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3"/>
          <p:cNvSpPr txBox="1"/>
          <p:nvPr/>
        </p:nvSpPr>
        <p:spPr>
          <a:xfrm>
            <a:off x="391412" y="380606"/>
            <a:ext cx="3675000" cy="44499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i="0" lang="fi" sz="2000" u="none" cap="none" strike="noStrike">
                <a:solidFill>
                  <a:schemeClr val="dk1"/>
                </a:solidFill>
                <a:latin typeface="Gill Sans"/>
                <a:ea typeface="Gill Sans"/>
                <a:cs typeface="Gill Sans"/>
                <a:sym typeface="Gill Sans"/>
              </a:rPr>
              <a:t>ERÄTAUKO-TYÖKALUT</a:t>
            </a:r>
            <a:endParaRPr i="0" sz="20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br>
              <a:rPr b="0" i="0" lang="fi" sz="1200" u="none" cap="none" strike="noStrike">
                <a:solidFill>
                  <a:schemeClr val="dk1"/>
                </a:solidFill>
                <a:latin typeface="Gill Sans"/>
                <a:ea typeface="Gill Sans"/>
                <a:cs typeface="Gill Sans"/>
                <a:sym typeface="Gill Sans"/>
              </a:rPr>
            </a:b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sng" cap="none" strike="noStrike">
                <a:solidFill>
                  <a:schemeClr val="dk1"/>
                </a:solidFill>
                <a:latin typeface="Gill Sans"/>
                <a:ea typeface="Gill Sans"/>
                <a:cs typeface="Gill Sans"/>
                <a:sym typeface="Gill Sans"/>
                <a:hlinkClick r:id="rId3">
                  <a:extLst>
                    <a:ext uri="{A12FA001-AC4F-418D-AE19-62706E023703}">
                      <ahyp:hlinkClr val="tx"/>
                    </a:ext>
                  </a:extLst>
                </a:hlinkClick>
              </a:rPr>
              <a:t>www.eratauko.fi/tyokalut/</a:t>
            </a:r>
            <a:r>
              <a:rPr b="1" i="0" lang="fi" sz="1400" u="none" cap="none" strike="noStrike">
                <a:solidFill>
                  <a:schemeClr val="dk1"/>
                </a:solidFill>
                <a:latin typeface="Gill Sans"/>
                <a:ea typeface="Gill Sans"/>
                <a:cs typeface="Gill Sans"/>
                <a:sym typeface="Gill Sans"/>
              </a:rPr>
              <a:t>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“Työkaluja valmisteluun – aloita, valmistele ja kutsu!”</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“Parhaat ohjauskeinot Erätauko-keskusteluun”</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“Vinkkejä tiukkoihin paikkoihin”</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“Työkalut keskustelun paketointiin ja siitä oppimiseen”</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Gill Sans"/>
              <a:ea typeface="Gill Sans"/>
              <a:cs typeface="Gill Sans"/>
              <a:sym typeface="Gill Sans"/>
            </a:endParaRPr>
          </a:p>
        </p:txBody>
      </p:sp>
      <p:pic>
        <p:nvPicPr>
          <p:cNvPr id="203" name="Google Shape;203;p13"/>
          <p:cNvPicPr preferRelativeResize="0"/>
          <p:nvPr/>
        </p:nvPicPr>
        <p:blipFill rotWithShape="1">
          <a:blip r:embed="rId4">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4"/>
          <p:cNvSpPr txBox="1"/>
          <p:nvPr/>
        </p:nvSpPr>
        <p:spPr>
          <a:xfrm>
            <a:off x="391412" y="380606"/>
            <a:ext cx="3675000" cy="37305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br>
              <a:rPr b="0" i="0" lang="fi" sz="1200" u="none" cap="none" strike="noStrike">
                <a:solidFill>
                  <a:schemeClr val="dk1"/>
                </a:solidFill>
                <a:latin typeface="Gill Sans"/>
                <a:ea typeface="Gill Sans"/>
                <a:cs typeface="Gill Sans"/>
                <a:sym typeface="Gill Sans"/>
              </a:rPr>
            </a:br>
            <a:endParaRPr b="0" i="0" sz="1200" u="none" cap="none" strike="noStrike">
              <a:solidFill>
                <a:schemeClr val="dk1"/>
              </a:solidFill>
              <a:latin typeface="Gill Sans"/>
              <a:ea typeface="Gill Sans"/>
              <a:cs typeface="Gill Sans"/>
              <a:sym typeface="Gill Sans"/>
            </a:endParaRPr>
          </a:p>
          <a:p>
            <a:pPr indent="0" lvl="0" marL="0" marR="50800" rtl="0" algn="l">
              <a:lnSpc>
                <a:spcPct val="115000"/>
              </a:lnSpc>
              <a:spcBef>
                <a:spcPts val="0"/>
              </a:spcBef>
              <a:spcAft>
                <a:spcPts val="0"/>
              </a:spcAft>
              <a:buClr>
                <a:srgbClr val="000000"/>
              </a:buClr>
              <a:buSzPts val="1500"/>
              <a:buFont typeface="Arial"/>
              <a:buNone/>
            </a:pPr>
            <a:r>
              <a:t/>
            </a:r>
            <a:endParaRPr b="0" i="0" sz="1500" u="none" cap="none" strike="noStrike">
              <a:solidFill>
                <a:schemeClr val="dk1"/>
              </a:solidFill>
              <a:latin typeface="Gill Sans"/>
              <a:ea typeface="Gill Sans"/>
              <a:cs typeface="Gill Sans"/>
              <a:sym typeface="Gill Sans"/>
            </a:endParaRPr>
          </a:p>
          <a:p>
            <a:pPr indent="0" lvl="0" marL="0" marR="50800" rtl="0" algn="l">
              <a:lnSpc>
                <a:spcPct val="115000"/>
              </a:lnSpc>
              <a:spcBef>
                <a:spcPts val="0"/>
              </a:spcBef>
              <a:spcAft>
                <a:spcPts val="0"/>
              </a:spcAft>
              <a:buClr>
                <a:schemeClr val="dk1"/>
              </a:buClr>
              <a:buSzPts val="2000"/>
              <a:buFont typeface="Arial"/>
              <a:buNone/>
            </a:pPr>
            <a:r>
              <a:rPr b="0" i="0" lang="fi" sz="1500" u="none" cap="none" strike="noStrike">
                <a:solidFill>
                  <a:schemeClr val="dk1"/>
                </a:solidFill>
                <a:latin typeface="Gill Sans"/>
                <a:ea typeface="Gill Sans"/>
                <a:cs typeface="Gill Sans"/>
                <a:sym typeface="Gill Sans"/>
              </a:rPr>
              <a:t>Tutustu lisää:</a:t>
            </a:r>
            <a:br>
              <a:rPr b="0" i="0" lang="fi" sz="1500" u="none" cap="none" strike="noStrike">
                <a:solidFill>
                  <a:schemeClr val="dk1"/>
                </a:solidFill>
                <a:latin typeface="Gill Sans"/>
                <a:ea typeface="Gill Sans"/>
                <a:cs typeface="Gill Sans"/>
                <a:sym typeface="Gill Sans"/>
              </a:rPr>
            </a:br>
            <a:r>
              <a:rPr b="1" i="0" lang="fi" sz="1500" u="sng" cap="none" strike="noStrike">
                <a:solidFill>
                  <a:schemeClr val="dk1"/>
                </a:solidFill>
                <a:latin typeface="Gill Sans"/>
                <a:ea typeface="Gill Sans"/>
                <a:cs typeface="Gill Sans"/>
                <a:sym typeface="Gill Sans"/>
                <a:hlinkClick r:id="rId3">
                  <a:extLst>
                    <a:ext uri="{A12FA001-AC4F-418D-AE19-62706E023703}">
                      <ahyp:hlinkClr val="tx"/>
                    </a:ext>
                  </a:extLst>
                </a:hlinkClick>
              </a:rPr>
              <a:t>www.eratauko.fi</a:t>
            </a:r>
            <a:endParaRPr b="0" i="0" sz="15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2000"/>
              <a:buFont typeface="Arial"/>
              <a:buNone/>
            </a:pPr>
            <a:r>
              <a:t/>
            </a:r>
            <a:endParaRPr b="0" i="0" sz="15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2000"/>
              <a:buFont typeface="Arial"/>
              <a:buNone/>
            </a:pPr>
            <a:r>
              <a:rPr b="0" i="0" lang="fi" sz="1500" u="none" cap="none" strike="noStrike">
                <a:solidFill>
                  <a:schemeClr val="dk1"/>
                </a:solidFill>
                <a:latin typeface="Gill Sans"/>
                <a:ea typeface="Gill Sans"/>
                <a:cs typeface="Gill Sans"/>
                <a:sym typeface="Gill Sans"/>
              </a:rPr>
              <a:t>etunimi.sukunimi@eratauko.fi</a:t>
            </a:r>
            <a:endParaRPr b="0" i="0" sz="15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2000"/>
              <a:buFont typeface="Arial"/>
              <a:buNone/>
            </a:pPr>
            <a:r>
              <a:rPr b="0" i="0" lang="fi" sz="1500" u="none" cap="none" strike="noStrike">
                <a:solidFill>
                  <a:schemeClr val="dk1"/>
                </a:solidFill>
                <a:latin typeface="Gill Sans"/>
                <a:ea typeface="Gill Sans"/>
                <a:cs typeface="Gill Sans"/>
                <a:sym typeface="Gill Sans"/>
              </a:rPr>
              <a:t>@erataukosaatio / IG </a:t>
            </a:r>
            <a:endParaRPr b="0" i="0" sz="15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1500"/>
              <a:buFont typeface="Arial"/>
              <a:buNone/>
            </a:pPr>
            <a:r>
              <a:rPr b="0" i="0" lang="fi" sz="1500" u="none" cap="none" strike="noStrike">
                <a:solidFill>
                  <a:schemeClr val="dk1"/>
                </a:solidFill>
                <a:latin typeface="Gill Sans"/>
                <a:ea typeface="Gill Sans"/>
                <a:cs typeface="Gill Sans"/>
                <a:sym typeface="Gill Sans"/>
              </a:rPr>
              <a:t>Erätauko säätiö / Facebook</a:t>
            </a:r>
            <a:br>
              <a:rPr b="0" i="0" lang="fi" sz="1500" u="none" cap="none" strike="noStrike">
                <a:solidFill>
                  <a:schemeClr val="dk1"/>
                </a:solidFill>
                <a:latin typeface="Gill Sans"/>
                <a:ea typeface="Gill Sans"/>
                <a:cs typeface="Gill Sans"/>
                <a:sym typeface="Gill Sans"/>
              </a:rPr>
            </a:br>
            <a:r>
              <a:rPr b="0" i="0" lang="fi" sz="1500" u="none" cap="none" strike="noStrike">
                <a:solidFill>
                  <a:schemeClr val="dk1"/>
                </a:solidFill>
                <a:latin typeface="Gill Sans"/>
                <a:ea typeface="Gill Sans"/>
                <a:cs typeface="Gill Sans"/>
                <a:sym typeface="Gill Sans"/>
              </a:rPr>
              <a:t>#erätauko #timeoutdialogue #dialogpaus </a:t>
            </a:r>
            <a:endParaRPr b="0" i="0" sz="15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2000"/>
              <a:buFont typeface="Arial"/>
              <a:buNone/>
            </a:pPr>
            <a:r>
              <a:t/>
            </a:r>
            <a:endParaRPr b="0" i="0" sz="1500" u="none" cap="none" strike="noStrike">
              <a:solidFill>
                <a:schemeClr val="dk1"/>
              </a:solidFill>
              <a:uFill>
                <a:noFill/>
              </a:uFill>
              <a:latin typeface="Gill Sans"/>
              <a:ea typeface="Gill Sans"/>
              <a:cs typeface="Gill Sans"/>
              <a:sym typeface="Gill Sans"/>
              <a:hlinkClick r:id="rId4">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i="0" lang="fi" sz="1400" u="sng" cap="none" strike="noStrike">
                <a:solidFill>
                  <a:schemeClr val="dk1"/>
                </a:solidFill>
                <a:latin typeface="Gill Sans"/>
                <a:ea typeface="Gill Sans"/>
                <a:cs typeface="Gill Sans"/>
                <a:sym typeface="Gill Sans"/>
                <a:hlinkClick r:id="rId5">
                  <a:extLst>
                    <a:ext uri="{A12FA001-AC4F-418D-AE19-62706E023703}">
                      <ahyp:hlinkClr val="tx"/>
                    </a:ext>
                  </a:extLst>
                </a:hlinkClick>
              </a:rPr>
              <a:t>Tilaa Erätauko-säätiön uutiskirje!</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Gill Sans"/>
              <a:ea typeface="Gill Sans"/>
              <a:cs typeface="Gill Sans"/>
              <a:sym typeface="Gill Sans"/>
            </a:endParaRPr>
          </a:p>
        </p:txBody>
      </p:sp>
      <p:pic>
        <p:nvPicPr>
          <p:cNvPr id="210" name="Google Shape;210;p14"/>
          <p:cNvPicPr preferRelativeResize="0"/>
          <p:nvPr/>
        </p:nvPicPr>
        <p:blipFill rotWithShape="1">
          <a:blip r:embed="rId6">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391412" y="380606"/>
            <a:ext cx="3675000" cy="38190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i="0" lang="fi" sz="1700" u="none" cap="none" strike="noStrike">
                <a:solidFill>
                  <a:schemeClr val="dk1"/>
                </a:solidFill>
                <a:latin typeface="Gill Sans"/>
                <a:ea typeface="Gill Sans"/>
                <a:cs typeface="Gill Sans"/>
                <a:sym typeface="Gill Sans"/>
              </a:rPr>
              <a:t>MIKÄ ERÄTAUKO-MENETELMÄ?</a:t>
            </a: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r>
              <a:t/>
            </a: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266700" lvl="0" marL="342900" marR="0" rtl="0" algn="l">
              <a:lnSpc>
                <a:spcPct val="100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Tapa käynnistää ja käydä </a:t>
            </a:r>
            <a:r>
              <a:rPr b="1" i="0" lang="fi" sz="1400" u="none" cap="none" strike="noStrike">
                <a:solidFill>
                  <a:schemeClr val="dk1"/>
                </a:solidFill>
                <a:latin typeface="Gill Sans"/>
                <a:ea typeface="Gill Sans"/>
                <a:cs typeface="Gill Sans"/>
                <a:sym typeface="Gill Sans"/>
              </a:rPr>
              <a:t>rakentavaa yhteiskunnallista keskustelua</a:t>
            </a:r>
            <a:r>
              <a:rPr b="0" i="0" lang="fi" sz="1400" u="none" cap="none" strike="noStrike">
                <a:solidFill>
                  <a:schemeClr val="dk1"/>
                </a:solidFill>
                <a:latin typeface="Gill Sans"/>
                <a:ea typeface="Gill Sans"/>
                <a:cs typeface="Gill Sans"/>
                <a:sym typeface="Gill Sans"/>
              </a:rPr>
              <a:t> – mahdollisuus pysähtyä ja harkita asioita rauhassa.</a:t>
            </a:r>
            <a:br>
              <a:rPr b="0" i="0" lang="fi" sz="1400" u="none" cap="none" strike="noStrike">
                <a:solidFill>
                  <a:schemeClr val="dk1"/>
                </a:solidFill>
                <a:latin typeface="Gill Sans"/>
                <a:ea typeface="Gill Sans"/>
                <a:cs typeface="Gill Sans"/>
                <a:sym typeface="Gill Sans"/>
              </a:rPr>
            </a:br>
            <a:endParaRPr b="0" i="0" sz="1400" u="none" cap="none" strike="noStrike">
              <a:solidFill>
                <a:schemeClr val="dk1"/>
              </a:solidFill>
              <a:latin typeface="Gill Sans"/>
              <a:ea typeface="Gill Sans"/>
              <a:cs typeface="Gill Sans"/>
              <a:sym typeface="Gill Sans"/>
            </a:endParaRPr>
          </a:p>
          <a:p>
            <a:pPr indent="-266700" lvl="0" marL="342900" marR="0" rtl="0" algn="l">
              <a:lnSpc>
                <a:spcPct val="100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Voit tuoda eri </a:t>
            </a:r>
            <a:r>
              <a:rPr b="1" i="0" lang="fi" sz="1400" u="none" cap="none" strike="noStrike">
                <a:solidFill>
                  <a:schemeClr val="dk1"/>
                </a:solidFill>
                <a:latin typeface="Gill Sans"/>
                <a:ea typeface="Gill Sans"/>
                <a:cs typeface="Gill Sans"/>
                <a:sym typeface="Gill Sans"/>
              </a:rPr>
              <a:t>lähtökohdista</a:t>
            </a:r>
            <a:r>
              <a:rPr b="0" i="0" lang="fi" sz="1400" u="none" cap="none" strike="noStrike">
                <a:solidFill>
                  <a:schemeClr val="dk1"/>
                </a:solidFill>
                <a:latin typeface="Gill Sans"/>
                <a:ea typeface="Gill Sans"/>
                <a:cs typeface="Gill Sans"/>
                <a:sym typeface="Gill Sans"/>
              </a:rPr>
              <a:t> tulevia ihmisiä käymään mahdollisimman tasavertaista keskustelua - myös heidät, jotka herkästi jäävät keskusteluiden ulkopuolelle.</a:t>
            </a:r>
            <a:br>
              <a:rPr b="0" i="0" lang="fi" sz="1400" u="none" cap="none" strike="noStrike">
                <a:solidFill>
                  <a:schemeClr val="dk1"/>
                </a:solidFill>
                <a:latin typeface="Gill Sans"/>
                <a:ea typeface="Gill Sans"/>
                <a:cs typeface="Gill Sans"/>
                <a:sym typeface="Gill Sans"/>
              </a:rPr>
            </a:br>
            <a:endParaRPr b="0" i="0" sz="1400" u="none" cap="none" strike="noStrike">
              <a:solidFill>
                <a:schemeClr val="dk1"/>
              </a:solidFill>
              <a:latin typeface="Gill Sans"/>
              <a:ea typeface="Gill Sans"/>
              <a:cs typeface="Gill Sans"/>
              <a:sym typeface="Gill Sans"/>
            </a:endParaRPr>
          </a:p>
          <a:p>
            <a:pPr indent="-266700" lvl="0" marL="342900" marR="0" rtl="0" algn="l">
              <a:lnSpc>
                <a:spcPct val="100000"/>
              </a:lnSpc>
              <a:spcBef>
                <a:spcPts val="0"/>
              </a:spcBef>
              <a:spcAft>
                <a:spcPts val="0"/>
              </a:spcAft>
              <a:buClr>
                <a:schemeClr val="dk1"/>
              </a:buClr>
              <a:buSzPts val="1400"/>
              <a:buFont typeface="Gill Sans"/>
              <a:buChar char="●"/>
            </a:pPr>
            <a:r>
              <a:rPr b="1" i="0" lang="fi" sz="1400" u="none" cap="none" strike="noStrike">
                <a:solidFill>
                  <a:schemeClr val="dk1"/>
                </a:solidFill>
                <a:latin typeface="Gill Sans"/>
                <a:ea typeface="Gill Sans"/>
                <a:cs typeface="Gill Sans"/>
                <a:sym typeface="Gill Sans"/>
              </a:rPr>
              <a:t>Keskustelun </a:t>
            </a:r>
            <a:r>
              <a:rPr b="0" i="0" lang="fi" sz="1400" u="none" cap="none" strike="noStrike">
                <a:solidFill>
                  <a:schemeClr val="dk1"/>
                </a:solidFill>
                <a:latin typeface="Gill Sans"/>
                <a:ea typeface="Gill Sans"/>
                <a:cs typeface="Gill Sans"/>
                <a:sym typeface="Gill Sans"/>
              </a:rPr>
              <a:t>voi järjestää aiheesta kuin aiheesta aina kun halutaan syventää ymmärrystä.</a:t>
            </a:r>
            <a:endParaRPr b="0" i="0" sz="1000" u="none" cap="none" strike="noStrike">
              <a:solidFill>
                <a:srgbClr val="000000"/>
              </a:solidFill>
              <a:latin typeface="Calibri"/>
              <a:ea typeface="Calibri"/>
              <a:cs typeface="Calibri"/>
              <a:sym typeface="Calibri"/>
            </a:endParaRPr>
          </a:p>
        </p:txBody>
      </p:sp>
      <p:pic>
        <p:nvPicPr>
          <p:cNvPr id="88" name="Google Shape;88;p2"/>
          <p:cNvPicPr preferRelativeResize="0"/>
          <p:nvPr/>
        </p:nvPicPr>
        <p:blipFill rotWithShape="1">
          <a:blip r:embed="rId3">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txBox="1"/>
          <p:nvPr/>
        </p:nvSpPr>
        <p:spPr>
          <a:xfrm>
            <a:off x="391412" y="380606"/>
            <a:ext cx="3675000" cy="43422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i="0" lang="fi" sz="1700" u="none" cap="none" strike="noStrike">
                <a:solidFill>
                  <a:schemeClr val="dk1"/>
                </a:solidFill>
                <a:latin typeface="Gill Sans"/>
                <a:ea typeface="Gill Sans"/>
                <a:cs typeface="Gill Sans"/>
                <a:sym typeface="Gill Sans"/>
              </a:rPr>
              <a:t>MIKÄ ERÄTAUKO-MENETELMÄ?</a:t>
            </a:r>
            <a:br>
              <a:rPr b="0" i="0" lang="fi" sz="1200" u="none" cap="none" strike="noStrike">
                <a:solidFill>
                  <a:schemeClr val="dk1"/>
                </a:solidFill>
                <a:latin typeface="Gill Sans"/>
                <a:ea typeface="Gill Sans"/>
                <a:cs typeface="Gill Sans"/>
                <a:sym typeface="Gill Sans"/>
              </a:rPr>
            </a:br>
            <a:br>
              <a:rPr b="0" i="0" lang="fi" sz="1200" u="none" cap="none" strike="noStrike">
                <a:solidFill>
                  <a:schemeClr val="dk1"/>
                </a:solidFill>
                <a:latin typeface="Gill Sans"/>
                <a:ea typeface="Gill Sans"/>
                <a:cs typeface="Gill Sans"/>
                <a:sym typeface="Gill Sans"/>
              </a:rPr>
            </a:br>
            <a:endParaRPr b="0" i="0" sz="12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r>
              <a:t/>
            </a:r>
            <a:endParaRPr b="0" i="0" sz="1200" u="none" cap="none" strike="noStrike">
              <a:solidFill>
                <a:schemeClr val="dk1"/>
              </a:solidFill>
              <a:latin typeface="Gill Sans"/>
              <a:ea typeface="Gill Sans"/>
              <a:cs typeface="Gill Sans"/>
              <a:sym typeface="Gill Sans"/>
            </a:endParaRPr>
          </a:p>
          <a:p>
            <a:pPr indent="-266700" lvl="0" marL="342900" marR="0" rtl="0" algn="l">
              <a:lnSpc>
                <a:spcPct val="100000"/>
              </a:lnSpc>
              <a:spcBef>
                <a:spcPts val="0"/>
              </a:spcBef>
              <a:spcAft>
                <a:spcPts val="0"/>
              </a:spcAft>
              <a:buClr>
                <a:schemeClr val="dk1"/>
              </a:buClr>
              <a:buSzPts val="1400"/>
              <a:buFont typeface="Gill Sans"/>
              <a:buChar char="●"/>
            </a:pPr>
            <a:r>
              <a:rPr b="1" i="0" lang="fi" sz="1400" u="none" cap="none" strike="noStrike">
                <a:solidFill>
                  <a:schemeClr val="dk1"/>
                </a:solidFill>
                <a:latin typeface="Gill Sans"/>
                <a:ea typeface="Gill Sans"/>
                <a:cs typeface="Gill Sans"/>
                <a:sym typeface="Gill Sans"/>
              </a:rPr>
              <a:t>Puolirakenteellinen</a:t>
            </a:r>
            <a:r>
              <a:rPr b="0" i="0" lang="fi" sz="1400" u="none" cap="none" strike="noStrike">
                <a:solidFill>
                  <a:schemeClr val="dk1"/>
                </a:solidFill>
                <a:latin typeface="Gill Sans"/>
                <a:ea typeface="Gill Sans"/>
                <a:cs typeface="Gill Sans"/>
                <a:sym typeface="Gill Sans"/>
              </a:rPr>
              <a:t> keskustelumenetelmä, joka on avoimesti ja ilmaiseksi kenen tahansa käytettävissä</a:t>
            </a:r>
            <a:br>
              <a:rPr b="0" i="0" lang="fi" sz="1400" u="none" cap="none" strike="noStrike">
                <a:solidFill>
                  <a:schemeClr val="dk1"/>
                </a:solidFill>
                <a:latin typeface="Gill Sans"/>
                <a:ea typeface="Gill Sans"/>
                <a:cs typeface="Gill Sans"/>
                <a:sym typeface="Gill Sans"/>
              </a:rPr>
            </a:br>
            <a:endParaRPr b="0" i="0" sz="1400" u="none" cap="none" strike="noStrike">
              <a:solidFill>
                <a:schemeClr val="dk1"/>
              </a:solidFill>
              <a:latin typeface="Gill Sans"/>
              <a:ea typeface="Gill Sans"/>
              <a:cs typeface="Gill Sans"/>
              <a:sym typeface="Gill Sans"/>
            </a:endParaRPr>
          </a:p>
          <a:p>
            <a:pPr indent="-266700" lvl="0" marL="342900" marR="0" rtl="0" algn="l">
              <a:lnSpc>
                <a:spcPct val="100000"/>
              </a:lnSpc>
              <a:spcBef>
                <a:spcPts val="0"/>
              </a:spcBef>
              <a:spcAft>
                <a:spcPts val="0"/>
              </a:spcAft>
              <a:buClr>
                <a:schemeClr val="dk1"/>
              </a:buClr>
              <a:buSzPts val="1400"/>
              <a:buFont typeface="Gill Sans"/>
              <a:buChar char="●"/>
            </a:pPr>
            <a:r>
              <a:rPr lang="fi" u="none">
                <a:solidFill>
                  <a:schemeClr val="dk1"/>
                </a:solidFill>
                <a:highlight>
                  <a:schemeClr val="lt1"/>
                </a:highlight>
                <a:latin typeface="Gill Sans"/>
                <a:ea typeface="Gill Sans"/>
                <a:cs typeface="Gill Sans"/>
                <a:sym typeface="Gill Sans"/>
              </a:rPr>
              <a:t>Menetelmä ja materiaaleja k</a:t>
            </a:r>
            <a:r>
              <a:rPr b="0" i="0" lang="fi" sz="1400" u="sng" cap="none" strike="noStrike">
                <a:solidFill>
                  <a:schemeClr val="dk1"/>
                </a:solidFill>
                <a:highlight>
                  <a:schemeClr val="lt1"/>
                </a:highlight>
                <a:latin typeface="Gill Sans"/>
                <a:ea typeface="Gill Sans"/>
                <a:cs typeface="Gill Sans"/>
                <a:sym typeface="Gill Sans"/>
                <a:hlinkClick r:id="rId3">
                  <a:extLst>
                    <a:ext uri="{A12FA001-AC4F-418D-AE19-62706E023703}">
                      <ahyp:hlinkClr val="tx"/>
                    </a:ext>
                  </a:extLst>
                </a:hlinkClick>
              </a:rPr>
              <a:t>ehitetty</a:t>
            </a:r>
            <a:r>
              <a:rPr lang="fi" u="sng">
                <a:solidFill>
                  <a:schemeClr val="dk1"/>
                </a:solidFill>
                <a:highlight>
                  <a:schemeClr val="lt1"/>
                </a:highlight>
                <a:latin typeface="Gill Sans"/>
                <a:ea typeface="Gill Sans"/>
                <a:cs typeface="Gill Sans"/>
                <a:sym typeface="Gill Sans"/>
                <a:hlinkClick r:id="rId4">
                  <a:extLst>
                    <a:ext uri="{A12FA001-AC4F-418D-AE19-62706E023703}">
                      <ahyp:hlinkClr val="tx"/>
                    </a:ext>
                  </a:extLst>
                </a:hlinkClick>
              </a:rPr>
              <a:t> Sitrassa</a:t>
            </a:r>
            <a:r>
              <a:rPr b="0" i="0" lang="fi" sz="1400" u="sng" cap="none" strike="noStrike">
                <a:solidFill>
                  <a:schemeClr val="dk1"/>
                </a:solidFill>
                <a:highlight>
                  <a:schemeClr val="lt1"/>
                </a:highlight>
                <a:latin typeface="Gill Sans"/>
                <a:ea typeface="Gill Sans"/>
                <a:cs typeface="Gill Sans"/>
                <a:sym typeface="Gill Sans"/>
                <a:hlinkClick r:id="rId5">
                  <a:extLst>
                    <a:ext uri="{A12FA001-AC4F-418D-AE19-62706E023703}">
                      <ahyp:hlinkClr val="tx"/>
                    </a:ext>
                  </a:extLst>
                </a:hlinkClick>
              </a:rPr>
              <a:t> vuosina 2016 - 2019</a:t>
            </a:r>
            <a:r>
              <a:rPr lang="fi">
                <a:solidFill>
                  <a:schemeClr val="dk1"/>
                </a:solidFill>
                <a:highlight>
                  <a:schemeClr val="lt1"/>
                </a:highlight>
                <a:latin typeface="Gill Sans"/>
                <a:ea typeface="Gill Sans"/>
                <a:cs typeface="Gill Sans"/>
                <a:sym typeface="Gill Sans"/>
              </a:rPr>
              <a:t> ja Erätauko-säätiössä 2019-</a:t>
            </a:r>
            <a:br>
              <a:rPr b="0" i="0" lang="fi" sz="1400" u="none" cap="none" strike="noStrike">
                <a:solidFill>
                  <a:schemeClr val="dk1"/>
                </a:solidFill>
                <a:highlight>
                  <a:schemeClr val="lt1"/>
                </a:highlight>
                <a:latin typeface="Gill Sans"/>
                <a:ea typeface="Gill Sans"/>
                <a:cs typeface="Gill Sans"/>
                <a:sym typeface="Gill Sans"/>
              </a:rPr>
            </a:br>
            <a:endParaRPr b="0" i="0" sz="1400" u="none" cap="none" strike="noStrike">
              <a:solidFill>
                <a:schemeClr val="dk1"/>
              </a:solidFill>
              <a:highlight>
                <a:schemeClr val="lt1"/>
              </a:highlight>
              <a:latin typeface="Gill Sans"/>
              <a:ea typeface="Gill Sans"/>
              <a:cs typeface="Gill Sans"/>
              <a:sym typeface="Gill Sans"/>
            </a:endParaRPr>
          </a:p>
          <a:p>
            <a:pPr indent="-266700" lvl="0" marL="342900" marR="0" rtl="0" algn="l">
              <a:lnSpc>
                <a:spcPct val="100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v. 2019 perustettu </a:t>
            </a:r>
            <a:r>
              <a:rPr b="1" i="0" lang="fi" sz="1400" u="none" cap="none" strike="noStrike">
                <a:solidFill>
                  <a:schemeClr val="dk1"/>
                </a:solidFill>
                <a:latin typeface="Gill Sans"/>
                <a:ea typeface="Gill Sans"/>
                <a:cs typeface="Gill Sans"/>
                <a:sym typeface="Gill Sans"/>
              </a:rPr>
              <a:t>Erätauko-säätiö</a:t>
            </a:r>
            <a:r>
              <a:rPr b="0" i="0" lang="fi" sz="1400" u="none" cap="none" strike="noStrike">
                <a:solidFill>
                  <a:schemeClr val="dk1"/>
                </a:solidFill>
                <a:latin typeface="Gill Sans"/>
                <a:ea typeface="Gill Sans"/>
                <a:cs typeface="Gill Sans"/>
                <a:sym typeface="Gill Sans"/>
              </a:rPr>
              <a:t> vastaa menetelmän kehittämisest</a:t>
            </a:r>
            <a:r>
              <a:rPr b="0" i="0" lang="fi" sz="1400" u="none" cap="none" strike="noStrike">
                <a:solidFill>
                  <a:schemeClr val="dk1"/>
                </a:solidFill>
                <a:highlight>
                  <a:schemeClr val="lt1"/>
                </a:highlight>
                <a:latin typeface="Gill Sans"/>
                <a:ea typeface="Gill Sans"/>
                <a:cs typeface="Gill Sans"/>
                <a:sym typeface="Gill Sans"/>
              </a:rPr>
              <a:t>ä, uusien materiaalien luomisesta </a:t>
            </a:r>
            <a:r>
              <a:rPr b="0" i="0" lang="fi" sz="1400" u="none" cap="none" strike="noStrike">
                <a:solidFill>
                  <a:schemeClr val="dk1"/>
                </a:solidFill>
                <a:latin typeface="Gill Sans"/>
                <a:ea typeface="Gill Sans"/>
                <a:cs typeface="Gill Sans"/>
                <a:sym typeface="Gill Sans"/>
              </a:rPr>
              <a:t>ja tukee yhdessä muiden toimijoiden kanssa menetelmän käyttöönottoa</a:t>
            </a:r>
            <a:endParaRPr b="0" i="0" sz="1400" u="none" cap="none" strike="noStrike">
              <a:solidFill>
                <a:schemeClr val="dk1"/>
              </a:solidFill>
              <a:latin typeface="Gill Sans"/>
              <a:ea typeface="Gill Sans"/>
              <a:cs typeface="Gill Sans"/>
              <a:sym typeface="Gill Sans"/>
            </a:endParaRPr>
          </a:p>
          <a:p>
            <a:pPr indent="0" lvl="0" marL="34290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libri"/>
              <a:ea typeface="Calibri"/>
              <a:cs typeface="Calibri"/>
              <a:sym typeface="Calibri"/>
            </a:endParaRPr>
          </a:p>
        </p:txBody>
      </p:sp>
      <p:pic>
        <p:nvPicPr>
          <p:cNvPr id="95" name="Google Shape;95;p3"/>
          <p:cNvPicPr preferRelativeResize="0"/>
          <p:nvPr/>
        </p:nvPicPr>
        <p:blipFill rotWithShape="1">
          <a:blip r:embed="rId6">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3d8d9768a0d_0_0"/>
          <p:cNvSpPr txBox="1"/>
          <p:nvPr/>
        </p:nvSpPr>
        <p:spPr>
          <a:xfrm>
            <a:off x="391412" y="380606"/>
            <a:ext cx="3675000" cy="42654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lang="fi" sz="1700">
                <a:solidFill>
                  <a:schemeClr val="dk1"/>
                </a:solidFill>
                <a:highlight>
                  <a:schemeClr val="lt1"/>
                </a:highlight>
                <a:latin typeface="Gill Sans"/>
                <a:ea typeface="Gill Sans"/>
                <a:cs typeface="Gill Sans"/>
                <a:sym typeface="Gill Sans"/>
              </a:rPr>
              <a:t>HYVIN SANOTTU -kansalaiskysely</a:t>
            </a:r>
            <a:endParaRPr b="1" i="0" sz="1700" u="none" cap="none" strike="noStrike">
              <a:solidFill>
                <a:schemeClr val="dk1"/>
              </a:solidFill>
              <a:highlight>
                <a:schemeClr val="lt1"/>
              </a:highlight>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r>
              <a:t/>
            </a:r>
            <a:endParaRPr sz="12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a:solidFill>
                  <a:schemeClr val="dk1"/>
                </a:solidFill>
                <a:latin typeface="Gill Sans"/>
                <a:ea typeface="Gill Sans"/>
                <a:cs typeface="Gill Sans"/>
                <a:sym typeface="Gill Sans"/>
              </a:rPr>
              <a:t>72 % </a:t>
            </a:r>
            <a:r>
              <a:rPr lang="fi">
                <a:solidFill>
                  <a:schemeClr val="dk1"/>
                </a:solidFill>
                <a:latin typeface="Gill Sans"/>
                <a:ea typeface="Gill Sans"/>
                <a:cs typeface="Gill Sans"/>
                <a:sym typeface="Gill Sans"/>
              </a:rPr>
              <a:t>	kokee keskustelukulttuurin huonontuneen</a:t>
            </a:r>
            <a:endParaRPr>
              <a:solidFill>
                <a:schemeClr val="dk1"/>
              </a:solidFill>
              <a:latin typeface="Gill Sans"/>
              <a:ea typeface="Gill Sans"/>
              <a:cs typeface="Gill Sans"/>
              <a:sym typeface="Gill Sans"/>
            </a:endParaRPr>
          </a:p>
          <a:p>
            <a:pPr indent="0" lvl="0" marL="342900" marR="0" rtl="0" algn="l">
              <a:lnSpc>
                <a:spcPct val="100000"/>
              </a:lnSpc>
              <a:spcBef>
                <a:spcPts val="0"/>
              </a:spcBef>
              <a:spcAft>
                <a:spcPts val="0"/>
              </a:spcAft>
              <a:buClr>
                <a:srgbClr val="000000"/>
              </a:buClr>
              <a:buSzPts val="1400"/>
              <a:buFont typeface="Arial"/>
              <a:buNone/>
            </a:pPr>
            <a:r>
              <a:t/>
            </a:r>
            <a:endParaRPr>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a:solidFill>
                  <a:schemeClr val="dk1"/>
                </a:solidFill>
                <a:latin typeface="Gill Sans"/>
                <a:ea typeface="Gill Sans"/>
                <a:cs typeface="Gill Sans"/>
                <a:sym typeface="Gill Sans"/>
              </a:rPr>
              <a:t>25 %</a:t>
            </a:r>
            <a:r>
              <a:rPr lang="fi">
                <a:solidFill>
                  <a:schemeClr val="dk1"/>
                </a:solidFill>
                <a:latin typeface="Gill Sans"/>
                <a:ea typeface="Gill Sans"/>
                <a:cs typeface="Gill Sans"/>
                <a:sym typeface="Gill Sans"/>
              </a:rPr>
              <a:t> 	ei halua osallistua yhteiskunnalliseen keskusteluun, sillä pelkää muiden reaktioita</a:t>
            </a:r>
            <a:endParaRPr>
              <a:solidFill>
                <a:schemeClr val="dk1"/>
              </a:solidFill>
              <a:latin typeface="Gill Sans"/>
              <a:ea typeface="Gill Sans"/>
              <a:cs typeface="Gill Sans"/>
              <a:sym typeface="Gill Sans"/>
            </a:endParaRPr>
          </a:p>
          <a:p>
            <a:pPr indent="0" lvl="0" marL="342900" marR="0" rtl="0" algn="l">
              <a:lnSpc>
                <a:spcPct val="100000"/>
              </a:lnSpc>
              <a:spcBef>
                <a:spcPts val="0"/>
              </a:spcBef>
              <a:spcAft>
                <a:spcPts val="0"/>
              </a:spcAft>
              <a:buClr>
                <a:srgbClr val="000000"/>
              </a:buClr>
              <a:buSzPts val="1400"/>
              <a:buFont typeface="Arial"/>
              <a:buNone/>
            </a:pPr>
            <a:r>
              <a:t/>
            </a:r>
            <a:endParaRPr>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a:solidFill>
                  <a:schemeClr val="dk1"/>
                </a:solidFill>
                <a:latin typeface="Gill Sans"/>
                <a:ea typeface="Gill Sans"/>
                <a:cs typeface="Gill Sans"/>
                <a:sym typeface="Gill Sans"/>
              </a:rPr>
              <a:t>86 %</a:t>
            </a:r>
            <a:r>
              <a:rPr lang="fi">
                <a:solidFill>
                  <a:schemeClr val="dk1"/>
                </a:solidFill>
                <a:latin typeface="Gill Sans"/>
                <a:ea typeface="Gill Sans"/>
                <a:cs typeface="Gill Sans"/>
                <a:sym typeface="Gill Sans"/>
              </a:rPr>
              <a:t> 	kaipaa lisää kunnioitusta median ja somen keskusteluihin</a:t>
            </a:r>
            <a:endParaRPr>
              <a:solidFill>
                <a:schemeClr val="dk1"/>
              </a:solidFill>
              <a:latin typeface="Gill Sans"/>
              <a:ea typeface="Gill Sans"/>
              <a:cs typeface="Gill Sans"/>
              <a:sym typeface="Gill Sans"/>
            </a:endParaRPr>
          </a:p>
          <a:p>
            <a:pPr indent="0" lvl="0" marL="342900" marR="0" rtl="0" algn="l">
              <a:lnSpc>
                <a:spcPct val="100000"/>
              </a:lnSpc>
              <a:spcBef>
                <a:spcPts val="0"/>
              </a:spcBef>
              <a:spcAft>
                <a:spcPts val="0"/>
              </a:spcAft>
              <a:buClr>
                <a:srgbClr val="000000"/>
              </a:buClr>
              <a:buSzPts val="1400"/>
              <a:buFont typeface="Arial"/>
              <a:buNone/>
            </a:pPr>
            <a:r>
              <a:t/>
            </a:r>
            <a:endParaRPr>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a:solidFill>
                  <a:schemeClr val="dk1"/>
                </a:solidFill>
                <a:latin typeface="Gill Sans"/>
                <a:ea typeface="Gill Sans"/>
                <a:cs typeface="Gill Sans"/>
                <a:sym typeface="Gill Sans"/>
              </a:rPr>
              <a:t>77 %</a:t>
            </a:r>
            <a:r>
              <a:rPr lang="fi">
                <a:solidFill>
                  <a:schemeClr val="dk1"/>
                </a:solidFill>
                <a:latin typeface="Gill Sans"/>
                <a:ea typeface="Gill Sans"/>
                <a:cs typeface="Gill Sans"/>
                <a:sym typeface="Gill Sans"/>
              </a:rPr>
              <a:t> 	nauttii syvällisistä keskusteluista</a:t>
            </a:r>
            <a:endParaRPr>
              <a:solidFill>
                <a:schemeClr val="dk1"/>
              </a:solidFill>
              <a:latin typeface="Gill Sans"/>
              <a:ea typeface="Gill Sans"/>
              <a:cs typeface="Gill Sans"/>
              <a:sym typeface="Gill Sans"/>
            </a:endParaRPr>
          </a:p>
          <a:p>
            <a:pPr indent="0" lvl="0" marL="342900" marR="0" rtl="0" algn="l">
              <a:lnSpc>
                <a:spcPct val="100000"/>
              </a:lnSpc>
              <a:spcBef>
                <a:spcPts val="0"/>
              </a:spcBef>
              <a:spcAft>
                <a:spcPts val="0"/>
              </a:spcAft>
              <a:buClr>
                <a:srgbClr val="000000"/>
              </a:buClr>
              <a:buSzPts val="1400"/>
              <a:buFont typeface="Arial"/>
              <a:buNone/>
            </a:pPr>
            <a:r>
              <a:t/>
            </a:r>
            <a:endParaRPr>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b="1" lang="fi">
                <a:solidFill>
                  <a:schemeClr val="dk1"/>
                </a:solidFill>
                <a:latin typeface="Gill Sans"/>
                <a:ea typeface="Gill Sans"/>
                <a:cs typeface="Gill Sans"/>
                <a:sym typeface="Gill Sans"/>
              </a:rPr>
              <a:t>61 %</a:t>
            </a:r>
            <a:r>
              <a:rPr lang="fi">
                <a:solidFill>
                  <a:schemeClr val="dk1"/>
                </a:solidFill>
                <a:latin typeface="Gill Sans"/>
                <a:ea typeface="Gill Sans"/>
                <a:cs typeface="Gill Sans"/>
                <a:sym typeface="Gill Sans"/>
              </a:rPr>
              <a:t> 	kaipaa lisää mahdollisuuksia käydä rauhallista keskustelua</a:t>
            </a:r>
            <a:endParaRPr>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0"/>
              <a:buFont typeface="Arial"/>
              <a:buNone/>
            </a:pPr>
            <a:br>
              <a:rPr lang="fi" sz="1000">
                <a:latin typeface="Calibri"/>
                <a:ea typeface="Calibri"/>
                <a:cs typeface="Calibri"/>
                <a:sym typeface="Calibri"/>
              </a:rPr>
            </a:br>
            <a:r>
              <a:rPr lang="fi" sz="1000">
                <a:latin typeface="Calibri"/>
                <a:ea typeface="Calibri"/>
                <a:cs typeface="Calibri"/>
                <a:sym typeface="Calibri"/>
              </a:rPr>
              <a:t>Hyvin sanottu / Yle ja Erätauko-säätiö 2025</a:t>
            </a:r>
            <a:endParaRPr sz="1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fi" sz="1000">
                <a:latin typeface="Calibri"/>
                <a:ea typeface="Calibri"/>
                <a:cs typeface="Calibri"/>
                <a:sym typeface="Calibri"/>
              </a:rPr>
              <a:t>https://yle.fi/aihe/a/20-10009062</a:t>
            </a:r>
            <a:endParaRPr sz="10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sz="1000">
              <a:latin typeface="Calibri"/>
              <a:ea typeface="Calibri"/>
              <a:cs typeface="Calibri"/>
              <a:sym typeface="Calibri"/>
            </a:endParaRPr>
          </a:p>
        </p:txBody>
      </p:sp>
      <p:pic>
        <p:nvPicPr>
          <p:cNvPr id="102" name="Google Shape;102;g3d8d9768a0d_0_0"/>
          <p:cNvPicPr preferRelativeResize="0"/>
          <p:nvPr/>
        </p:nvPicPr>
        <p:blipFill rotWithShape="1">
          <a:blip r:embed="rId3">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d8d9768a0d_0_6"/>
          <p:cNvSpPr txBox="1"/>
          <p:nvPr/>
        </p:nvSpPr>
        <p:spPr>
          <a:xfrm>
            <a:off x="391412" y="380606"/>
            <a:ext cx="3675000" cy="4142100"/>
          </a:xfrm>
          <a:prstGeom prst="rect">
            <a:avLst/>
          </a:prstGeom>
          <a:noFill/>
          <a:ln>
            <a:noFill/>
          </a:ln>
        </p:spPr>
        <p:txBody>
          <a:bodyPr anchorCtr="0" anchor="t" bIns="69375" lIns="69375" spcFirstLastPara="1" rIns="69375" wrap="square" tIns="69375">
            <a:spAutoFit/>
          </a:bodyPr>
          <a:lstStyle/>
          <a:p>
            <a:pPr indent="0" lvl="0" marL="0" marR="0" rtl="0" algn="l">
              <a:lnSpc>
                <a:spcPct val="100000"/>
              </a:lnSpc>
              <a:spcBef>
                <a:spcPts val="0"/>
              </a:spcBef>
              <a:spcAft>
                <a:spcPts val="0"/>
              </a:spcAft>
              <a:buClr>
                <a:schemeClr val="dk1"/>
              </a:buClr>
              <a:buSzPts val="800"/>
              <a:buFont typeface="Arial"/>
              <a:buNone/>
            </a:pPr>
            <a:r>
              <a:rPr b="1" lang="fi" sz="1700">
                <a:solidFill>
                  <a:schemeClr val="dk1"/>
                </a:solidFill>
                <a:latin typeface="Gill Sans"/>
                <a:ea typeface="Gill Sans"/>
                <a:cs typeface="Gill Sans"/>
                <a:sym typeface="Gill Sans"/>
              </a:rPr>
              <a:t>OECD LUOTTAMUSARVIOINTI</a:t>
            </a:r>
            <a:br>
              <a:rPr b="1" lang="fi" sz="1700">
                <a:solidFill>
                  <a:schemeClr val="dk1"/>
                </a:solidFill>
                <a:latin typeface="Gill Sans"/>
                <a:ea typeface="Gill Sans"/>
                <a:cs typeface="Gill Sans"/>
                <a:sym typeface="Gill Sans"/>
              </a:rPr>
            </a:br>
            <a:r>
              <a:rPr lang="fi" sz="1700">
                <a:solidFill>
                  <a:schemeClr val="dk1"/>
                </a:solidFill>
                <a:latin typeface="Gill Sans"/>
                <a:ea typeface="Gill Sans"/>
                <a:cs typeface="Gill Sans"/>
                <a:sym typeface="Gill Sans"/>
              </a:rPr>
              <a:t>(2021)</a:t>
            </a:r>
            <a:endParaRPr i="0" sz="17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r>
              <a:t/>
            </a:r>
            <a:endParaRPr sz="1200">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chemeClr val="dk1"/>
              </a:buClr>
              <a:buSzPts val="800"/>
              <a:buFont typeface="Arial"/>
              <a:buNone/>
            </a:pPr>
            <a:r>
              <a:t/>
            </a:r>
            <a:endParaRPr sz="1200">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b="1" lang="fi">
                <a:solidFill>
                  <a:schemeClr val="dk1"/>
                </a:solidFill>
                <a:latin typeface="Gill Sans"/>
                <a:ea typeface="Gill Sans"/>
                <a:cs typeface="Gill Sans"/>
                <a:sym typeface="Gill Sans"/>
              </a:rPr>
              <a:t>Luottamuksessa </a:t>
            </a:r>
            <a:r>
              <a:rPr lang="fi">
                <a:solidFill>
                  <a:schemeClr val="dk1"/>
                </a:solidFill>
                <a:latin typeface="Gill Sans"/>
                <a:ea typeface="Gill Sans"/>
                <a:cs typeface="Gill Sans"/>
                <a:sym typeface="Gill Sans"/>
              </a:rPr>
              <a:t>on merkittäviä alueellisia ja väestöryhmien välisiä </a:t>
            </a:r>
            <a:r>
              <a:rPr b="1" lang="fi">
                <a:solidFill>
                  <a:schemeClr val="dk1"/>
                </a:solidFill>
                <a:latin typeface="Gill Sans"/>
                <a:ea typeface="Gill Sans"/>
                <a:cs typeface="Gill Sans"/>
                <a:sym typeface="Gill Sans"/>
              </a:rPr>
              <a:t>eroja. </a:t>
            </a:r>
            <a:endParaRPr b="1">
              <a:solidFill>
                <a:schemeClr val="dk1"/>
              </a:solidFill>
              <a:latin typeface="Gill Sans"/>
              <a:ea typeface="Gill Sans"/>
              <a:cs typeface="Gill Sans"/>
              <a:sym typeface="Gill Sans"/>
            </a:endParaRPr>
          </a:p>
          <a:p>
            <a:pPr indent="-317500" lvl="1" marL="914400" marR="0" rtl="0" algn="l">
              <a:lnSpc>
                <a:spcPct val="100000"/>
              </a:lnSpc>
              <a:spcBef>
                <a:spcPts val="0"/>
              </a:spcBef>
              <a:spcAft>
                <a:spcPts val="0"/>
              </a:spcAft>
              <a:buClr>
                <a:schemeClr val="dk1"/>
              </a:buClr>
              <a:buSzPts val="1400"/>
              <a:buFont typeface="Gill Sans"/>
              <a:buChar char="○"/>
            </a:pPr>
            <a:r>
              <a:rPr lang="fi">
                <a:solidFill>
                  <a:schemeClr val="dk1"/>
                </a:solidFill>
                <a:latin typeface="Gill Sans"/>
                <a:ea typeface="Gill Sans"/>
                <a:cs typeface="Gill Sans"/>
                <a:sym typeface="Gill Sans"/>
              </a:rPr>
              <a:t>Mihin se voi johtaa?</a:t>
            </a:r>
            <a:br>
              <a:rPr lang="fi">
                <a:solidFill>
                  <a:schemeClr val="dk1"/>
                </a:solidFill>
                <a:latin typeface="Gill Sans"/>
                <a:ea typeface="Gill Sans"/>
                <a:cs typeface="Gill Sans"/>
                <a:sym typeface="Gill Sans"/>
              </a:rPr>
            </a:br>
            <a:endParaRPr>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b="1" lang="fi">
                <a:solidFill>
                  <a:schemeClr val="dk1"/>
                </a:solidFill>
                <a:latin typeface="Gill Sans"/>
                <a:ea typeface="Gill Sans"/>
                <a:cs typeface="Gill Sans"/>
                <a:sym typeface="Gill Sans"/>
              </a:rPr>
              <a:t>Mutta mitä korkeampi luottamus, </a:t>
            </a:r>
            <a:r>
              <a:rPr lang="fi">
                <a:solidFill>
                  <a:schemeClr val="dk1"/>
                </a:solidFill>
                <a:latin typeface="Gill Sans"/>
                <a:ea typeface="Gill Sans"/>
                <a:cs typeface="Gill Sans"/>
                <a:sym typeface="Gill Sans"/>
              </a:rPr>
              <a:t>sitä vahvempi usko omiin mahdollisuuksiin vaikuttaa eikö niin?</a:t>
            </a:r>
            <a:r>
              <a:rPr b="1" lang="fi">
                <a:solidFill>
                  <a:schemeClr val="dk1"/>
                </a:solidFill>
                <a:latin typeface="Gill Sans"/>
                <a:ea typeface="Gill Sans"/>
                <a:cs typeface="Gill Sans"/>
                <a:sym typeface="Gill Sans"/>
              </a:rPr>
              <a:t> Ei.</a:t>
            </a:r>
            <a:endParaRPr b="1">
              <a:solidFill>
                <a:schemeClr val="dk1"/>
              </a:solidFill>
              <a:latin typeface="Gill Sans"/>
              <a:ea typeface="Gill Sans"/>
              <a:cs typeface="Gill Sans"/>
              <a:sym typeface="Gill Sans"/>
            </a:endParaRPr>
          </a:p>
          <a:p>
            <a:pPr indent="0" lvl="0" marL="914400" marR="0" rtl="0" algn="l">
              <a:lnSpc>
                <a:spcPct val="100000"/>
              </a:lnSpc>
              <a:spcBef>
                <a:spcPts val="0"/>
              </a:spcBef>
              <a:spcAft>
                <a:spcPts val="0"/>
              </a:spcAft>
              <a:buNone/>
            </a:pPr>
            <a:r>
              <a:t/>
            </a:r>
            <a:endParaRPr>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lang="fi">
                <a:solidFill>
                  <a:schemeClr val="dk1"/>
                </a:solidFill>
                <a:latin typeface="Gill Sans"/>
                <a:ea typeface="Gill Sans"/>
                <a:cs typeface="Gill Sans"/>
                <a:sym typeface="Gill Sans"/>
              </a:rPr>
              <a:t>OECD korostaakin, että tiettyjen väestöryhmien mahdollista syrjäytymistä olisi torjuttava Suomessa</a:t>
            </a:r>
            <a:r>
              <a:rPr b="1" lang="fi">
                <a:solidFill>
                  <a:schemeClr val="dk1"/>
                </a:solidFill>
                <a:latin typeface="Gill Sans"/>
                <a:ea typeface="Gill Sans"/>
                <a:cs typeface="Gill Sans"/>
                <a:sym typeface="Gill Sans"/>
              </a:rPr>
              <a:t> edistämällä laajempaa sosiaalista vuoropuhelua</a:t>
            </a:r>
            <a:r>
              <a:rPr lang="fi">
                <a:solidFill>
                  <a:schemeClr val="dk1"/>
                </a:solidFill>
                <a:latin typeface="Gill Sans"/>
                <a:ea typeface="Gill Sans"/>
                <a:cs typeface="Gill Sans"/>
                <a:sym typeface="Gill Sans"/>
              </a:rPr>
              <a:t>.</a:t>
            </a:r>
            <a:endParaRPr>
              <a:solidFill>
                <a:schemeClr val="dk1"/>
              </a:solidFill>
              <a:latin typeface="Gill Sans"/>
              <a:ea typeface="Gill Sans"/>
              <a:cs typeface="Gill Sans"/>
              <a:sym typeface="Gill Sans"/>
            </a:endParaRPr>
          </a:p>
          <a:p>
            <a:pPr indent="0" lvl="0" marL="342900" marR="0" rtl="0" algn="l">
              <a:lnSpc>
                <a:spcPct val="100000"/>
              </a:lnSpc>
              <a:spcBef>
                <a:spcPts val="0"/>
              </a:spcBef>
              <a:spcAft>
                <a:spcPts val="0"/>
              </a:spcAft>
              <a:buClr>
                <a:srgbClr val="000000"/>
              </a:buClr>
              <a:buSzPts val="1400"/>
              <a:buFont typeface="Arial"/>
              <a:buNone/>
            </a:pPr>
            <a:r>
              <a:t/>
            </a:r>
            <a:endParaRPr>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rPr lang="fi" sz="1000">
                <a:latin typeface="Calibri"/>
                <a:ea typeface="Calibri"/>
                <a:cs typeface="Calibri"/>
                <a:sym typeface="Calibri"/>
              </a:rPr>
              <a:t>https://avoinhallinto.fi/materiaali/suosituksia-suomelle-oecdn-luottamusarvioinnin-tulokset-2021/</a:t>
            </a:r>
            <a:endParaRPr sz="1000">
              <a:latin typeface="Calibri"/>
              <a:ea typeface="Calibri"/>
              <a:cs typeface="Calibri"/>
              <a:sym typeface="Calibri"/>
            </a:endParaRPr>
          </a:p>
        </p:txBody>
      </p:sp>
      <p:pic>
        <p:nvPicPr>
          <p:cNvPr id="109" name="Google Shape;109;g3d8d9768a0d_0_6"/>
          <p:cNvPicPr preferRelativeResize="0"/>
          <p:nvPr/>
        </p:nvPicPr>
        <p:blipFill rotWithShape="1">
          <a:blip r:embed="rId3">
            <a:alphaModFix/>
          </a:blip>
          <a:srcRect b="0" l="0" r="0" t="0"/>
          <a:stretch/>
        </p:blipFill>
        <p:spPr>
          <a:xfrm>
            <a:off x="1617294" y="4582726"/>
            <a:ext cx="973362" cy="2246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nvSpPr>
        <p:spPr>
          <a:xfrm>
            <a:off x="629169" y="1314454"/>
            <a:ext cx="7885800" cy="3263400"/>
          </a:xfrm>
          <a:prstGeom prst="rect">
            <a:avLst/>
          </a:prstGeom>
          <a:noFill/>
          <a:ln>
            <a:noFill/>
          </a:ln>
        </p:spPr>
        <p:txBody>
          <a:bodyPr anchorCtr="0" anchor="ctr" bIns="34275" lIns="68575" spcFirstLastPara="1" rIns="68575" wrap="square" tIns="34275">
            <a:noAutofit/>
          </a:bodyPr>
          <a:lstStyle/>
          <a:p>
            <a:pPr indent="0" lvl="0" marL="0" marR="0" rtl="0" algn="ctr">
              <a:lnSpc>
                <a:spcPct val="130000"/>
              </a:lnSpc>
              <a:spcBef>
                <a:spcPts val="0"/>
              </a:spcBef>
              <a:spcAft>
                <a:spcPts val="0"/>
              </a:spcAft>
              <a:buClr>
                <a:srgbClr val="000000"/>
              </a:buClr>
              <a:buSzPts val="1800"/>
              <a:buFont typeface="Arial"/>
              <a:buNone/>
            </a:pPr>
            <a:r>
              <a:rPr b="1" i="0" lang="fi" sz="1800" u="none" cap="none" strike="noStrike">
                <a:solidFill>
                  <a:schemeClr val="dk1"/>
                </a:solidFill>
                <a:latin typeface="Gill Sans"/>
                <a:ea typeface="Gill Sans"/>
                <a:cs typeface="Gill Sans"/>
                <a:sym typeface="Gill Sans"/>
              </a:rPr>
              <a:t>Dialogi </a:t>
            </a:r>
            <a:r>
              <a:rPr b="0" i="0" lang="fi" sz="1800" u="none" cap="none" strike="noStrike">
                <a:solidFill>
                  <a:schemeClr val="dk1"/>
                </a:solidFill>
                <a:latin typeface="Gill Sans"/>
                <a:ea typeface="Gill Sans"/>
                <a:cs typeface="Gill Sans"/>
                <a:sym typeface="Gill Sans"/>
              </a:rPr>
              <a:t>on rakentava ja tasavertainen tapa keskustella, jossa tähdätään</a:t>
            </a:r>
            <a:endParaRPr b="0" i="0" sz="1800" u="none" cap="none" strike="noStrike">
              <a:solidFill>
                <a:schemeClr val="dk1"/>
              </a:solidFill>
              <a:latin typeface="Gill Sans"/>
              <a:ea typeface="Gill Sans"/>
              <a:cs typeface="Gill Sans"/>
              <a:sym typeface="Gill Sans"/>
            </a:endParaRPr>
          </a:p>
          <a:p>
            <a:pPr indent="0" lvl="0" marL="0" marR="0" rtl="0" algn="ctr">
              <a:lnSpc>
                <a:spcPct val="130000"/>
              </a:lnSpc>
              <a:spcBef>
                <a:spcPts val="0"/>
              </a:spcBef>
              <a:spcAft>
                <a:spcPts val="0"/>
              </a:spcAft>
              <a:buClr>
                <a:srgbClr val="000000"/>
              </a:buClr>
              <a:buSzPts val="1800"/>
              <a:buFont typeface="Arial"/>
              <a:buNone/>
            </a:pPr>
            <a:r>
              <a:rPr b="0" i="0" lang="fi" sz="1800" u="none" cap="none" strike="noStrike">
                <a:solidFill>
                  <a:schemeClr val="dk1"/>
                </a:solidFill>
                <a:latin typeface="Gill Sans"/>
                <a:ea typeface="Gill Sans"/>
                <a:cs typeface="Gill Sans"/>
                <a:sym typeface="Gill Sans"/>
              </a:rPr>
              <a:t>toisten ymmärtämiseen, mutta ei yksimielisyyteen. Parhaimmillaan</a:t>
            </a:r>
            <a:endParaRPr b="0" i="0" sz="1800" u="none" cap="none" strike="noStrike">
              <a:solidFill>
                <a:schemeClr val="dk1"/>
              </a:solidFill>
              <a:latin typeface="Gill Sans"/>
              <a:ea typeface="Gill Sans"/>
              <a:cs typeface="Gill Sans"/>
              <a:sym typeface="Gill Sans"/>
            </a:endParaRPr>
          </a:p>
          <a:p>
            <a:pPr indent="0" lvl="0" marL="0" marR="0" rtl="0" algn="ctr">
              <a:lnSpc>
                <a:spcPct val="130000"/>
              </a:lnSpc>
              <a:spcBef>
                <a:spcPts val="0"/>
              </a:spcBef>
              <a:spcAft>
                <a:spcPts val="0"/>
              </a:spcAft>
              <a:buClr>
                <a:srgbClr val="000000"/>
              </a:buClr>
              <a:buSzPts val="1800"/>
              <a:buFont typeface="Arial"/>
              <a:buNone/>
            </a:pPr>
            <a:r>
              <a:rPr b="0" i="0" lang="fi" sz="1800" u="none" cap="none" strike="noStrike">
                <a:solidFill>
                  <a:schemeClr val="dk1"/>
                </a:solidFill>
                <a:latin typeface="Gill Sans"/>
                <a:ea typeface="Gill Sans"/>
                <a:cs typeface="Gill Sans"/>
                <a:sym typeface="Gill Sans"/>
              </a:rPr>
              <a:t>dialogissa syntyy ennalta-arvaamattomia oivalluksia ja uutta ajattelua.</a:t>
            </a:r>
            <a:endParaRPr b="0" i="0" sz="1800" u="none" cap="none" strike="noStrike">
              <a:solidFill>
                <a:schemeClr val="dk1"/>
              </a:solidFill>
              <a:latin typeface="Gill Sans"/>
              <a:ea typeface="Gill Sans"/>
              <a:cs typeface="Gill Sans"/>
              <a:sym typeface="Gill Sans"/>
            </a:endParaRPr>
          </a:p>
          <a:p>
            <a:pPr indent="0" lvl="0" marL="0" marR="0" rtl="0" algn="ctr">
              <a:lnSpc>
                <a:spcPct val="13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a:p>
            <a:pPr indent="0" lvl="0" marL="0" marR="0" rtl="0" algn="ctr">
              <a:lnSpc>
                <a:spcPct val="13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ill Sans"/>
              <a:ea typeface="Gill Sans"/>
              <a:cs typeface="Gill Sans"/>
              <a:sym typeface="Gill Sans"/>
            </a:endParaRPr>
          </a:p>
        </p:txBody>
      </p:sp>
      <p:pic>
        <p:nvPicPr>
          <p:cNvPr id="115" name="Google Shape;115;p4"/>
          <p:cNvPicPr preferRelativeResize="0"/>
          <p:nvPr/>
        </p:nvPicPr>
        <p:blipFill rotWithShape="1">
          <a:blip r:embed="rId3">
            <a:alphaModFix/>
          </a:blip>
          <a:srcRect b="0" l="0" r="0" t="0"/>
          <a:stretch/>
        </p:blipFill>
        <p:spPr>
          <a:xfrm>
            <a:off x="3314867" y="4400550"/>
            <a:ext cx="2242464" cy="5174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p:nvPr/>
        </p:nvSpPr>
        <p:spPr>
          <a:xfrm>
            <a:off x="0" y="0"/>
            <a:ext cx="4572000" cy="5143500"/>
          </a:xfrm>
          <a:prstGeom prst="rect">
            <a:avLst/>
          </a:prstGeom>
          <a:solidFill>
            <a:srgbClr val="FFE006"/>
          </a:solidFill>
          <a:ln cap="flat" cmpd="sng" w="9525">
            <a:solidFill>
              <a:srgbClr val="FFE0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518237" y="534310"/>
            <a:ext cx="5311800" cy="427200"/>
          </a:xfrm>
          <a:prstGeom prst="rect">
            <a:avLst/>
          </a:prstGeom>
          <a:noFill/>
          <a:ln>
            <a:noFill/>
          </a:ln>
        </p:spPr>
        <p:txBody>
          <a:bodyPr anchorCtr="0" anchor="t" bIns="51500" lIns="51500" spcFirstLastPara="1" rIns="51500" wrap="square" tIns="51500">
            <a:spAutoFit/>
          </a:bodyPr>
          <a:lstStyle/>
          <a:p>
            <a:pPr indent="0" lvl="0" marL="0" marR="0" rtl="0" algn="l">
              <a:lnSpc>
                <a:spcPct val="100000"/>
              </a:lnSpc>
              <a:spcBef>
                <a:spcPts val="0"/>
              </a:spcBef>
              <a:spcAft>
                <a:spcPts val="0"/>
              </a:spcAft>
              <a:buClr>
                <a:srgbClr val="000000"/>
              </a:buClr>
              <a:buSzPts val="2100"/>
              <a:buFont typeface="Arial"/>
              <a:buNone/>
            </a:pPr>
            <a:r>
              <a:rPr b="1" i="0" lang="fi" sz="2100" u="none" cap="none" strike="noStrike">
                <a:solidFill>
                  <a:srgbClr val="000000"/>
                </a:solidFill>
                <a:latin typeface="Gill Sans"/>
                <a:ea typeface="Gill Sans"/>
                <a:cs typeface="Gill Sans"/>
                <a:sym typeface="Gill Sans"/>
                <a:extLst>
                  <a:ext uri="http://customooxmlschemas.google.com/">
                    <go:slidesCustomData xmlns:go="http://customooxmlschemas.google.com/" textRoundtripDataId="0"/>
                  </a:ext>
                </a:extLst>
              </a:rPr>
              <a:t>ERÄTAUKO-MENETELMÄ</a:t>
            </a:r>
            <a:endParaRPr b="1" i="0" sz="2100" u="none" cap="none" strike="noStrike">
              <a:solidFill>
                <a:srgbClr val="000000"/>
              </a:solidFill>
              <a:latin typeface="Gill Sans"/>
              <a:ea typeface="Gill Sans"/>
              <a:cs typeface="Gill Sans"/>
              <a:sym typeface="Gill Sans"/>
            </a:endParaRPr>
          </a:p>
        </p:txBody>
      </p:sp>
      <p:sp>
        <p:nvSpPr>
          <p:cNvPr id="122" name="Google Shape;122;p5"/>
          <p:cNvSpPr txBox="1"/>
          <p:nvPr/>
        </p:nvSpPr>
        <p:spPr>
          <a:xfrm>
            <a:off x="537275" y="917125"/>
            <a:ext cx="3918900" cy="2320500"/>
          </a:xfrm>
          <a:prstGeom prst="rect">
            <a:avLst/>
          </a:prstGeom>
          <a:noFill/>
          <a:ln>
            <a:noFill/>
          </a:ln>
        </p:spPr>
        <p:txBody>
          <a:bodyPr anchorCtr="0" anchor="t" bIns="51500" lIns="51500" spcFirstLastPara="1" rIns="51500" wrap="square" tIns="51500">
            <a:spAutoFit/>
          </a:bodyPr>
          <a:lstStyle/>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b="1" i="0" lang="fi" sz="1400" u="none" cap="none" strike="noStrike">
                <a:solidFill>
                  <a:schemeClr val="dk1"/>
                </a:solidFill>
                <a:latin typeface="Gill Sans"/>
                <a:ea typeface="Gill Sans"/>
                <a:cs typeface="Gill Sans"/>
                <a:sym typeface="Gill Sans"/>
              </a:rPr>
              <a:t>Todellisuuksien </a:t>
            </a:r>
            <a:r>
              <a:rPr b="0" i="0" lang="fi" sz="1400" u="none" cap="none" strike="noStrike">
                <a:solidFill>
                  <a:schemeClr val="dk1"/>
                </a:solidFill>
                <a:latin typeface="Gill Sans"/>
                <a:ea typeface="Gill Sans"/>
                <a:cs typeface="Gill Sans"/>
                <a:sym typeface="Gill Sans"/>
              </a:rPr>
              <a:t>tunnistamista ja</a:t>
            </a:r>
            <a:r>
              <a:rPr b="1" i="0" lang="fi" sz="1400" u="none" cap="none" strike="noStrike">
                <a:solidFill>
                  <a:schemeClr val="dk1"/>
                </a:solidFill>
                <a:latin typeface="Gill Sans"/>
                <a:ea typeface="Gill Sans"/>
                <a:cs typeface="Gill Sans"/>
                <a:sym typeface="Gill Sans"/>
              </a:rPr>
              <a:t> näkökulmien </a:t>
            </a:r>
            <a:r>
              <a:rPr b="0" i="0" lang="fi" sz="1400" u="none" cap="none" strike="noStrike">
                <a:solidFill>
                  <a:schemeClr val="dk1"/>
                </a:solidFill>
                <a:latin typeface="Gill Sans"/>
                <a:ea typeface="Gill Sans"/>
                <a:cs typeface="Gill Sans"/>
                <a:sym typeface="Gill Sans"/>
              </a:rPr>
              <a:t>syvempää ymmärrystä</a:t>
            </a:r>
            <a:br>
              <a:rPr b="1" i="0" lang="fi" sz="1400" u="none" cap="none" strike="noStrike">
                <a:solidFill>
                  <a:schemeClr val="dk1"/>
                </a:solidFill>
                <a:latin typeface="Gill Sans"/>
                <a:ea typeface="Gill Sans"/>
                <a:cs typeface="Gill Sans"/>
                <a:sym typeface="Gill Sans"/>
              </a:rPr>
            </a:br>
            <a:endParaRPr b="1" i="0" sz="1400" u="none" cap="none" strike="noStrike">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Rauhantyötä </a:t>
            </a:r>
            <a:r>
              <a:rPr b="1" i="0" lang="fi" sz="1400" u="none" cap="none" strike="noStrike">
                <a:solidFill>
                  <a:schemeClr val="dk1"/>
                </a:solidFill>
                <a:latin typeface="Gill Sans"/>
                <a:ea typeface="Gill Sans"/>
                <a:cs typeface="Gill Sans"/>
                <a:sym typeface="Gill Sans"/>
              </a:rPr>
              <a:t>rauhan aikana</a:t>
            </a:r>
            <a:endParaRPr b="1"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a:p>
            <a:pPr indent="-317500" lvl="0" marL="457200" marR="0" rtl="0" algn="l">
              <a:lnSpc>
                <a:spcPct val="100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Dialogisuudesta </a:t>
            </a:r>
            <a:r>
              <a:rPr b="1" i="0" lang="fi" sz="1400" u="none" cap="none" strike="noStrike">
                <a:solidFill>
                  <a:schemeClr val="dk1"/>
                </a:solidFill>
                <a:latin typeface="Gill Sans"/>
                <a:ea typeface="Gill Sans"/>
                <a:cs typeface="Gill Sans"/>
                <a:sym typeface="Gill Sans"/>
              </a:rPr>
              <a:t>kansalaistaito</a:t>
            </a:r>
            <a:endParaRPr b="1" i="0" sz="1400" u="none" cap="none" strike="noStrike">
              <a:solidFill>
                <a:schemeClr val="dk1"/>
              </a:solidFill>
              <a:latin typeface="Gill Sans"/>
              <a:ea typeface="Gill Sans"/>
              <a:cs typeface="Gill Sans"/>
              <a:sym typeface="Gill Sans"/>
            </a:endParaRPr>
          </a:p>
          <a:p>
            <a:pPr indent="0" lvl="0" marL="45720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Gill Sans"/>
              <a:ea typeface="Gill Sans"/>
              <a:cs typeface="Gill Sans"/>
              <a:sym typeface="Gill Sans"/>
            </a:endParaRPr>
          </a:p>
        </p:txBody>
      </p:sp>
      <p:pic>
        <p:nvPicPr>
          <p:cNvPr id="123" name="Google Shape;123;p5"/>
          <p:cNvPicPr preferRelativeResize="0"/>
          <p:nvPr/>
        </p:nvPicPr>
        <p:blipFill rotWithShape="1">
          <a:blip r:embed="rId3">
            <a:alphaModFix/>
          </a:blip>
          <a:srcRect b="0" l="0" r="0" t="0"/>
          <a:stretch/>
        </p:blipFill>
        <p:spPr>
          <a:xfrm>
            <a:off x="429413" y="3994923"/>
            <a:ext cx="2189160" cy="934776"/>
          </a:xfrm>
          <a:prstGeom prst="rect">
            <a:avLst/>
          </a:prstGeom>
          <a:noFill/>
          <a:ln>
            <a:noFill/>
          </a:ln>
        </p:spPr>
      </p:pic>
      <p:pic>
        <p:nvPicPr>
          <p:cNvPr id="124" name="Google Shape;124;p5"/>
          <p:cNvPicPr preferRelativeResize="0"/>
          <p:nvPr/>
        </p:nvPicPr>
        <p:blipFill rotWithShape="1">
          <a:blip r:embed="rId4">
            <a:alphaModFix/>
          </a:blip>
          <a:srcRect b="8862" l="0" r="0" t="10277"/>
          <a:stretch/>
        </p:blipFill>
        <p:spPr>
          <a:xfrm>
            <a:off x="4905025" y="294450"/>
            <a:ext cx="4052800" cy="4635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p:nvPr/>
        </p:nvSpPr>
        <p:spPr>
          <a:xfrm>
            <a:off x="0" y="0"/>
            <a:ext cx="4572000" cy="5143500"/>
          </a:xfrm>
          <a:prstGeom prst="rect">
            <a:avLst/>
          </a:prstGeom>
          <a:solidFill>
            <a:srgbClr val="FFE006"/>
          </a:solidFill>
          <a:ln cap="flat" cmpd="sng" w="9525">
            <a:solidFill>
              <a:srgbClr val="FFE0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6"/>
          <p:cNvSpPr txBox="1"/>
          <p:nvPr/>
        </p:nvSpPr>
        <p:spPr>
          <a:xfrm>
            <a:off x="518237" y="534310"/>
            <a:ext cx="5311800" cy="427200"/>
          </a:xfrm>
          <a:prstGeom prst="rect">
            <a:avLst/>
          </a:prstGeom>
          <a:noFill/>
          <a:ln>
            <a:noFill/>
          </a:ln>
        </p:spPr>
        <p:txBody>
          <a:bodyPr anchorCtr="0" anchor="t" bIns="51500" lIns="51500" spcFirstLastPara="1" rIns="51500" wrap="square" tIns="51500">
            <a:spAutoFit/>
          </a:bodyPr>
          <a:lstStyle/>
          <a:p>
            <a:pPr indent="0" lvl="0" marL="0" marR="0" rtl="0" algn="l">
              <a:lnSpc>
                <a:spcPct val="100000"/>
              </a:lnSpc>
              <a:spcBef>
                <a:spcPts val="0"/>
              </a:spcBef>
              <a:spcAft>
                <a:spcPts val="0"/>
              </a:spcAft>
              <a:buClr>
                <a:srgbClr val="000000"/>
              </a:buClr>
              <a:buSzPts val="2100"/>
              <a:buFont typeface="Arial"/>
              <a:buNone/>
            </a:pPr>
            <a:r>
              <a:rPr b="1" i="0" lang="fi" sz="2100" u="none" cap="none" strike="noStrike">
                <a:solidFill>
                  <a:srgbClr val="000000"/>
                </a:solidFill>
                <a:latin typeface="Gill Sans"/>
                <a:ea typeface="Gill Sans"/>
                <a:cs typeface="Gill Sans"/>
                <a:sym typeface="Gill Sans"/>
              </a:rPr>
              <a:t>ERÄTAUKO-MENETELMÄ</a:t>
            </a:r>
            <a:endParaRPr b="1" i="0" sz="2100" u="none" cap="none" strike="noStrike">
              <a:solidFill>
                <a:srgbClr val="000000"/>
              </a:solidFill>
              <a:latin typeface="Gill Sans"/>
              <a:ea typeface="Gill Sans"/>
              <a:cs typeface="Gill Sans"/>
              <a:sym typeface="Gill Sans"/>
            </a:endParaRPr>
          </a:p>
        </p:txBody>
      </p:sp>
      <p:sp>
        <p:nvSpPr>
          <p:cNvPr id="131" name="Google Shape;131;p6"/>
          <p:cNvSpPr txBox="1"/>
          <p:nvPr/>
        </p:nvSpPr>
        <p:spPr>
          <a:xfrm>
            <a:off x="537277" y="917126"/>
            <a:ext cx="4674000" cy="2970000"/>
          </a:xfrm>
          <a:prstGeom prst="rect">
            <a:avLst/>
          </a:prstGeom>
          <a:noFill/>
          <a:ln>
            <a:noFill/>
          </a:ln>
        </p:spPr>
        <p:txBody>
          <a:bodyPr anchorCtr="0" anchor="t" bIns="51500" lIns="51500" spcFirstLastPara="1" rIns="51500" wrap="square" tIns="51500">
            <a:spAutoFit/>
          </a:bodyPr>
          <a:lstStyle/>
          <a:p>
            <a:pPr indent="0" lvl="0" marL="0" marR="0" rtl="0" algn="l">
              <a:lnSpc>
                <a:spcPct val="115000"/>
              </a:lnSpc>
              <a:spcBef>
                <a:spcPts val="0"/>
              </a:spcBef>
              <a:spcAft>
                <a:spcPts val="0"/>
              </a:spcAft>
              <a:buClr>
                <a:srgbClr val="000000"/>
              </a:buClr>
              <a:buSzPts val="400"/>
              <a:buFont typeface="Arial"/>
              <a:buNone/>
            </a:pPr>
            <a:r>
              <a:t/>
            </a:r>
            <a:endParaRPr b="1" i="0" sz="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1100"/>
              <a:buFont typeface="Arial"/>
              <a:buNone/>
            </a:pPr>
            <a:br>
              <a:rPr b="1" i="0" lang="fi" sz="1400" u="none" cap="none" strike="noStrike">
                <a:solidFill>
                  <a:schemeClr val="dk1"/>
                </a:solidFill>
                <a:latin typeface="Gill Sans"/>
                <a:ea typeface="Gill Sans"/>
                <a:cs typeface="Gill Sans"/>
                <a:sym typeface="Gill Sans"/>
              </a:rPr>
            </a:br>
            <a:r>
              <a:rPr b="1" i="0" lang="fi" sz="1400" u="none" cap="none" strike="noStrike">
                <a:solidFill>
                  <a:schemeClr val="dk1"/>
                </a:solidFill>
                <a:latin typeface="Gill Sans"/>
                <a:ea typeface="Gill Sans"/>
                <a:cs typeface="Gill Sans"/>
                <a:sym typeface="Gill Sans"/>
              </a:rPr>
              <a:t>EI:</a:t>
            </a:r>
            <a:endParaRPr b="0"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sovittelua</a:t>
            </a:r>
            <a:endParaRPr b="0"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ratkaisu- eikä päätöksentekotavoitetta</a:t>
            </a:r>
            <a:endParaRPr b="0"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nopea ratkaisu / taikatemppu</a:t>
            </a:r>
            <a:endParaRPr b="0" i="0" sz="1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1100"/>
              <a:buFont typeface="Arial"/>
              <a:buNone/>
            </a:pPr>
            <a:br>
              <a:rPr b="1" i="0" lang="fi" sz="1400" u="none" cap="none" strike="noStrike">
                <a:solidFill>
                  <a:schemeClr val="dk1"/>
                </a:solidFill>
                <a:latin typeface="Gill Sans"/>
                <a:ea typeface="Gill Sans"/>
                <a:cs typeface="Gill Sans"/>
                <a:sym typeface="Gill Sans"/>
              </a:rPr>
            </a:br>
            <a:endParaRPr b="1" i="0" sz="1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1400"/>
              <a:buFont typeface="Arial"/>
              <a:buNone/>
            </a:pPr>
            <a:r>
              <a:rPr b="1" i="0" lang="fi" sz="1400" u="none" cap="none" strike="noStrike">
                <a:solidFill>
                  <a:schemeClr val="dk1"/>
                </a:solidFill>
                <a:latin typeface="Gill Sans"/>
                <a:ea typeface="Gill Sans"/>
                <a:cs typeface="Gill Sans"/>
                <a:sym typeface="Gill Sans"/>
              </a:rPr>
              <a:t>KYLLÄ: </a:t>
            </a:r>
            <a:endParaRPr b="1"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syvemmän ymmärryksen lisäämistä</a:t>
            </a:r>
            <a:endParaRPr b="0"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luottamuksen rakentamista</a:t>
            </a:r>
            <a:endParaRPr b="0"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osallisuuden vahvistamista</a:t>
            </a:r>
            <a:endParaRPr b="0" i="0" sz="1400" u="none" cap="none" strike="noStrik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00"/>
              <a:buFont typeface="Arial"/>
              <a:buNone/>
            </a:pPr>
            <a:r>
              <a:t/>
            </a:r>
            <a:endParaRPr b="0" i="0" sz="2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100"/>
              <a:buFont typeface="Arial"/>
              <a:buNone/>
            </a:pPr>
            <a:r>
              <a:t/>
            </a:r>
            <a:endParaRPr b="0" i="0" sz="100" u="none" cap="none" strike="noStrike">
              <a:solidFill>
                <a:srgbClr val="000000"/>
              </a:solidFill>
              <a:latin typeface="Gill Sans"/>
              <a:ea typeface="Gill Sans"/>
              <a:cs typeface="Gill Sans"/>
              <a:sym typeface="Gill Sans"/>
            </a:endParaRPr>
          </a:p>
        </p:txBody>
      </p:sp>
      <p:pic>
        <p:nvPicPr>
          <p:cNvPr id="132" name="Google Shape;132;p6"/>
          <p:cNvPicPr preferRelativeResize="0"/>
          <p:nvPr/>
        </p:nvPicPr>
        <p:blipFill rotWithShape="1">
          <a:blip r:embed="rId3">
            <a:alphaModFix/>
          </a:blip>
          <a:srcRect b="0" l="0" r="0" t="0"/>
          <a:stretch/>
        </p:blipFill>
        <p:spPr>
          <a:xfrm>
            <a:off x="429413" y="3994923"/>
            <a:ext cx="2189160" cy="934776"/>
          </a:xfrm>
          <a:prstGeom prst="rect">
            <a:avLst/>
          </a:prstGeom>
          <a:noFill/>
          <a:ln>
            <a:noFill/>
          </a:ln>
        </p:spPr>
      </p:pic>
      <p:pic>
        <p:nvPicPr>
          <p:cNvPr id="133" name="Google Shape;133;p6"/>
          <p:cNvPicPr preferRelativeResize="0"/>
          <p:nvPr/>
        </p:nvPicPr>
        <p:blipFill rotWithShape="1">
          <a:blip r:embed="rId4">
            <a:alphaModFix/>
          </a:blip>
          <a:srcRect b="8862" l="0" r="0" t="10277"/>
          <a:stretch/>
        </p:blipFill>
        <p:spPr>
          <a:xfrm>
            <a:off x="4905025" y="294450"/>
            <a:ext cx="4052800" cy="4635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p:nvPr/>
        </p:nvSpPr>
        <p:spPr>
          <a:xfrm>
            <a:off x="0" y="0"/>
            <a:ext cx="4572000" cy="5143500"/>
          </a:xfrm>
          <a:prstGeom prst="rect">
            <a:avLst/>
          </a:prstGeom>
          <a:solidFill>
            <a:srgbClr val="FFE006"/>
          </a:solidFill>
          <a:ln cap="flat" cmpd="sng" w="9525">
            <a:solidFill>
              <a:srgbClr val="FFE00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7"/>
          <p:cNvSpPr txBox="1"/>
          <p:nvPr/>
        </p:nvSpPr>
        <p:spPr>
          <a:xfrm>
            <a:off x="518237" y="534310"/>
            <a:ext cx="5311800" cy="427200"/>
          </a:xfrm>
          <a:prstGeom prst="rect">
            <a:avLst/>
          </a:prstGeom>
          <a:noFill/>
          <a:ln>
            <a:noFill/>
          </a:ln>
        </p:spPr>
        <p:txBody>
          <a:bodyPr anchorCtr="0" anchor="t" bIns="51500" lIns="51500" spcFirstLastPara="1" rIns="51500" wrap="square" tIns="51500">
            <a:spAutoFit/>
          </a:bodyPr>
          <a:lstStyle/>
          <a:p>
            <a:pPr indent="0" lvl="0" marL="0" marR="0" rtl="0" algn="l">
              <a:lnSpc>
                <a:spcPct val="100000"/>
              </a:lnSpc>
              <a:spcBef>
                <a:spcPts val="0"/>
              </a:spcBef>
              <a:spcAft>
                <a:spcPts val="0"/>
              </a:spcAft>
              <a:buClr>
                <a:srgbClr val="000000"/>
              </a:buClr>
              <a:buSzPts val="2100"/>
              <a:buFont typeface="Arial"/>
              <a:buNone/>
            </a:pPr>
            <a:r>
              <a:rPr b="1" i="0" lang="fi" sz="2100" u="none" cap="none" strike="noStrike">
                <a:solidFill>
                  <a:srgbClr val="000000"/>
                </a:solidFill>
                <a:latin typeface="Gill Sans"/>
                <a:ea typeface="Gill Sans"/>
                <a:cs typeface="Gill Sans"/>
                <a:sym typeface="Gill Sans"/>
              </a:rPr>
              <a:t>ERÄTAUKO-MENETELMÄ</a:t>
            </a:r>
            <a:endParaRPr b="1" i="0" sz="2100" u="none" cap="none" strike="noStrike">
              <a:solidFill>
                <a:srgbClr val="000000"/>
              </a:solidFill>
              <a:latin typeface="Gill Sans"/>
              <a:ea typeface="Gill Sans"/>
              <a:cs typeface="Gill Sans"/>
              <a:sym typeface="Gill Sans"/>
            </a:endParaRPr>
          </a:p>
        </p:txBody>
      </p:sp>
      <p:sp>
        <p:nvSpPr>
          <p:cNvPr id="140" name="Google Shape;140;p7"/>
          <p:cNvSpPr txBox="1"/>
          <p:nvPr/>
        </p:nvSpPr>
        <p:spPr>
          <a:xfrm>
            <a:off x="518225" y="1002550"/>
            <a:ext cx="3818700" cy="3462000"/>
          </a:xfrm>
          <a:prstGeom prst="rect">
            <a:avLst/>
          </a:prstGeom>
          <a:noFill/>
          <a:ln>
            <a:noFill/>
          </a:ln>
        </p:spPr>
        <p:txBody>
          <a:bodyPr anchorCtr="0" anchor="t" bIns="51500" lIns="51500" spcFirstLastPara="1" rIns="51500" wrap="square" tIns="51500">
            <a:spAutoFit/>
          </a:bodyPr>
          <a:lstStyle/>
          <a:p>
            <a:pPr indent="0" lvl="0" marL="0" marR="0" rtl="0" algn="l">
              <a:lnSpc>
                <a:spcPct val="115000"/>
              </a:lnSpc>
              <a:spcBef>
                <a:spcPts val="0"/>
              </a:spcBef>
              <a:spcAft>
                <a:spcPts val="0"/>
              </a:spcAft>
              <a:buClr>
                <a:schemeClr val="dk1"/>
              </a:buClr>
              <a:buSzPts val="1100"/>
              <a:buFont typeface="Arial"/>
              <a:buNone/>
            </a:pPr>
            <a:r>
              <a:t/>
            </a:r>
            <a:endParaRPr b="1" i="0" sz="1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1100"/>
              <a:buFont typeface="Arial"/>
              <a:buNone/>
            </a:pPr>
            <a:r>
              <a:rPr b="1" i="0" lang="fi" sz="1400" u="none" cap="none" strike="noStrike">
                <a:solidFill>
                  <a:schemeClr val="dk1"/>
                </a:solidFill>
                <a:latin typeface="Gill Sans"/>
                <a:ea typeface="Gill Sans"/>
                <a:cs typeface="Gill Sans"/>
                <a:sym typeface="Gill Sans"/>
              </a:rPr>
              <a:t>Pyrkimys moniäänisyyteen</a:t>
            </a:r>
            <a:endParaRPr b="1" i="0" sz="1400" u="none" cap="none" strike="noStrike">
              <a:solidFill>
                <a:schemeClr val="dk1"/>
              </a:solidFill>
              <a:latin typeface="Gill Sans"/>
              <a:ea typeface="Gill Sans"/>
              <a:cs typeface="Gill Sans"/>
              <a:sym typeface="Gill Sans"/>
            </a:endParaRPr>
          </a:p>
          <a:p>
            <a:pPr indent="-317500" lvl="0" marL="4572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Ei pelkästään erimieliset “vastakohdat” vaan mukaan kutsutaan </a:t>
            </a:r>
            <a:r>
              <a:rPr b="1" i="0" lang="fi" sz="1400" u="none" cap="none" strike="noStrike">
                <a:solidFill>
                  <a:schemeClr val="dk1"/>
                </a:solidFill>
                <a:latin typeface="Gill Sans"/>
                <a:ea typeface="Gill Sans"/>
                <a:cs typeface="Gill Sans"/>
                <a:sym typeface="Gill Sans"/>
              </a:rPr>
              <a:t>kaikki</a:t>
            </a:r>
            <a:endParaRPr b="1" i="0" sz="1400" u="none" cap="none" strike="noStrike">
              <a:solidFill>
                <a:schemeClr val="dk1"/>
              </a:solidFill>
              <a:latin typeface="Gill Sans"/>
              <a:ea typeface="Gill Sans"/>
              <a:cs typeface="Gill Sans"/>
              <a:sym typeface="Gill Sans"/>
            </a:endParaRPr>
          </a:p>
          <a:p>
            <a:pPr indent="-317500" lvl="1" marL="9144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“Hiljaiset äänet”: ketkä eivät tavallisesti osallistu keskusteluihin?</a:t>
            </a:r>
            <a:br>
              <a:rPr b="0" i="0" lang="fi" sz="1400" u="none" cap="none" strike="noStrike">
                <a:solidFill>
                  <a:schemeClr val="dk1"/>
                </a:solidFill>
                <a:latin typeface="Gill Sans"/>
                <a:ea typeface="Gill Sans"/>
                <a:cs typeface="Gill Sans"/>
                <a:sym typeface="Gill Sans"/>
              </a:rPr>
            </a:br>
            <a:endParaRPr b="0" i="0" sz="14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chemeClr val="dk1"/>
              </a:buClr>
              <a:buSzPts val="1100"/>
              <a:buFont typeface="Arial"/>
              <a:buNone/>
            </a:pPr>
            <a:r>
              <a:rPr b="1" i="0" lang="fi" sz="1400" u="sng" cap="none" strike="noStrike">
                <a:solidFill>
                  <a:schemeClr val="hlink"/>
                </a:solidFill>
                <a:latin typeface="Gill Sans"/>
                <a:ea typeface="Gill Sans"/>
                <a:cs typeface="Gill Sans"/>
                <a:sym typeface="Gill Sans"/>
                <a:hlinkClick r:id="rId3"/>
              </a:rPr>
              <a:t>Kokemuspuhe</a:t>
            </a:r>
            <a:endParaRPr b="1" i="0" sz="1400" u="none" cap="none" strike="noStrike">
              <a:solidFill>
                <a:schemeClr val="dk1"/>
              </a:solidFill>
              <a:latin typeface="Gill Sans"/>
              <a:ea typeface="Gill Sans"/>
              <a:cs typeface="Gill Sans"/>
              <a:sym typeface="Gill Sans"/>
            </a:endParaRPr>
          </a:p>
          <a:p>
            <a:pPr indent="-342900" lvl="0" marL="4826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Tasavertaisemman kohtaamisen mahdollistaminen</a:t>
            </a:r>
            <a:endParaRPr b="0" i="0" sz="1400" u="none" cap="none" strike="noStrike">
              <a:solidFill>
                <a:schemeClr val="dk1"/>
              </a:solidFill>
              <a:latin typeface="Gill Sans"/>
              <a:ea typeface="Gill Sans"/>
              <a:cs typeface="Gill Sans"/>
              <a:sym typeface="Gill Sans"/>
            </a:endParaRPr>
          </a:p>
          <a:p>
            <a:pPr indent="-342900" lvl="0" marL="4826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Poikkeaa tietopuheesta</a:t>
            </a:r>
            <a:endParaRPr b="0" i="0" sz="1400" u="none" cap="none" strike="noStrike">
              <a:solidFill>
                <a:schemeClr val="dk1"/>
              </a:solidFill>
              <a:latin typeface="Gill Sans"/>
              <a:ea typeface="Gill Sans"/>
              <a:cs typeface="Gill Sans"/>
              <a:sym typeface="Gill Sans"/>
            </a:endParaRPr>
          </a:p>
          <a:p>
            <a:pPr indent="-342900" lvl="0" marL="482600" marR="0" rtl="0" algn="l">
              <a:lnSpc>
                <a:spcPct val="115000"/>
              </a:lnSpc>
              <a:spcBef>
                <a:spcPts val="0"/>
              </a:spcBef>
              <a:spcAft>
                <a:spcPts val="0"/>
              </a:spcAft>
              <a:buClr>
                <a:schemeClr val="dk1"/>
              </a:buClr>
              <a:buSzPts val="1400"/>
              <a:buFont typeface="Gill Sans"/>
              <a:buChar char="●"/>
            </a:pPr>
            <a:r>
              <a:rPr b="0" i="0" lang="fi" sz="1400" u="none" cap="none" strike="noStrike">
                <a:solidFill>
                  <a:schemeClr val="dk1"/>
                </a:solidFill>
                <a:latin typeface="Gill Sans"/>
                <a:ea typeface="Gill Sans"/>
                <a:cs typeface="Gill Sans"/>
                <a:sym typeface="Gill Sans"/>
              </a:rPr>
              <a:t>Mahdollistaa uudenlaiset oivallukset</a:t>
            </a:r>
            <a:endParaRPr b="0" i="0" sz="1400" u="none" cap="none" strike="noStrike">
              <a:solidFill>
                <a:schemeClr val="dk1"/>
              </a:solidFill>
              <a:latin typeface="Gill Sans"/>
              <a:ea typeface="Gill Sans"/>
              <a:cs typeface="Gill Sans"/>
              <a:sym typeface="Gill Sans"/>
            </a:endParaRPr>
          </a:p>
          <a:p>
            <a:pPr indent="0" lvl="0" marL="1397000" marR="0" rtl="0" algn="l">
              <a:lnSpc>
                <a:spcPct val="115000"/>
              </a:lnSpc>
              <a:spcBef>
                <a:spcPts val="0"/>
              </a:spcBef>
              <a:spcAft>
                <a:spcPts val="0"/>
              </a:spcAft>
              <a:buClr>
                <a:schemeClr val="dk1"/>
              </a:buClr>
              <a:buSzPts val="1100"/>
              <a:buFont typeface="Arial"/>
              <a:buNone/>
            </a:pPr>
            <a:r>
              <a:t/>
            </a:r>
            <a:endParaRPr b="0" i="0" sz="1300" u="none" cap="none" strike="noStrike">
              <a:solidFill>
                <a:schemeClr val="dk1"/>
              </a:solidFill>
              <a:latin typeface="Gill Sans"/>
              <a:ea typeface="Gill Sans"/>
              <a:cs typeface="Gill Sans"/>
              <a:sym typeface="Gill Sans"/>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Gill Sans"/>
              <a:ea typeface="Gill Sans"/>
              <a:cs typeface="Gill Sans"/>
              <a:sym typeface="Gill Sans"/>
            </a:endParaRPr>
          </a:p>
        </p:txBody>
      </p:sp>
      <p:pic>
        <p:nvPicPr>
          <p:cNvPr id="141" name="Google Shape;141;p7"/>
          <p:cNvPicPr preferRelativeResize="0"/>
          <p:nvPr/>
        </p:nvPicPr>
        <p:blipFill rotWithShape="1">
          <a:blip r:embed="rId4">
            <a:alphaModFix/>
          </a:blip>
          <a:srcRect b="0" l="0" r="0" t="0"/>
          <a:stretch/>
        </p:blipFill>
        <p:spPr>
          <a:xfrm>
            <a:off x="439538" y="4116423"/>
            <a:ext cx="2189160" cy="934776"/>
          </a:xfrm>
          <a:prstGeom prst="rect">
            <a:avLst/>
          </a:prstGeom>
          <a:noFill/>
          <a:ln>
            <a:noFill/>
          </a:ln>
        </p:spPr>
      </p:pic>
      <p:pic>
        <p:nvPicPr>
          <p:cNvPr id="142" name="Google Shape;142;p7"/>
          <p:cNvPicPr preferRelativeResize="0"/>
          <p:nvPr/>
        </p:nvPicPr>
        <p:blipFill rotWithShape="1">
          <a:blip r:embed="rId5">
            <a:alphaModFix/>
          </a:blip>
          <a:srcRect b="8862" l="0" r="0" t="10277"/>
          <a:stretch/>
        </p:blipFill>
        <p:spPr>
          <a:xfrm>
            <a:off x="4905025" y="294450"/>
            <a:ext cx="4052800" cy="4635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