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8" r:id="rId4"/>
    <p:sldMasterId id="2147483689" r:id="rId5"/>
    <p:sldMasterId id="214748369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y="5143500" cx="9144000"/>
  <p:notesSz cx="6858000" cy="9144000"/>
  <p:embeddedFontLst>
    <p:embeddedFont>
      <p:font typeface="Gill Sans"/>
      <p:regular r:id="rId24"/>
      <p:bold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font" Target="fonts/GillSans-regular.fntdata"/><Relationship Id="rId23" Type="http://schemas.openxmlformats.org/officeDocument/2006/relationships/slide" Target="slides/slide1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25" Type="http://schemas.openxmlformats.org/officeDocument/2006/relationships/font" Target="fonts/GillSans-bold.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2eb04657d54_0_301:notes"/>
          <p:cNvSpPr txBox="1"/>
          <p:nvPr>
            <p:ph idx="1" type="body"/>
          </p:nvPr>
        </p:nvSpPr>
        <p:spPr>
          <a:xfrm>
            <a:off x="685944" y="4400957"/>
            <a:ext cx="5486100" cy="36003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32" name="Google Shape;232;g2eb04657d54_0_301: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2eb04657d54_0_381: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7" name="Google Shape;327;g2eb04657d54_0_381: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28" name="Google Shape;328;g2eb04657d54_0_381: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g2eb04657d54_0_608: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6" name="Google Shape;336;g2eb04657d54_0_60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37" name="Google Shape;337;g2eb04657d54_0_60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g2eb04657d54_0_389: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5" name="Google Shape;345;g2eb04657d54_0_389: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46" name="Google Shape;346;g2eb04657d54_0_389: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2eb04657d54_0_39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g2eb04657d54_0_397: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55" name="Google Shape;355;g2eb04657d54_0_397: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2eb04657d54_0_405: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3" name="Google Shape;363;g2eb04657d54_0_405: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64" name="Google Shape;364;g2eb04657d54_0_405: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2eb04657d54_0_413: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g2eb04657d54_0_413: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2efdc30ee2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2efdc30ee2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2c588ab2638_0_2: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g2c588ab2638_0_2: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eb04657d54_0_309: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g2eb04657d54_0_309: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2eb04657d54_0_315: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g2eb04657d54_0_315: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2eb04657d54_0_32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5" name="Google Shape;265;g2eb04657d54_0_32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66" name="Google Shape;266;g2eb04657d54_0_32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SzPts val="800"/>
              <a:buNone/>
            </a:pPr>
            <a:fld id="{00000000-1234-1234-1234-123412341234}" type="slidenum">
              <a:rPr lang="fi" sz="800"/>
              <a:t>‹#›</a:t>
            </a:fld>
            <a:endParaRPr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2eb04657d54_0_33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g2eb04657d54_0_33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76" name="Google Shape;276;g2eb04657d54_0_33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g2eb04657d54_0_357:notes"/>
          <p:cNvSpPr/>
          <p:nvPr>
            <p:ph idx="2" type="sldImg"/>
          </p:nvPr>
        </p:nvSpPr>
        <p:spPr>
          <a:xfrm>
            <a:off x="1974347" y="1143000"/>
            <a:ext cx="29094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g2eb04657d54_0_357: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01" name="Google Shape;301;g2eb04657d54_0_357: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800"/>
              <a:buFont typeface="Arial"/>
              <a:buNone/>
            </a:pPr>
            <a:fld id="{00000000-1234-1234-1234-123412341234}" type="slidenum">
              <a:rPr lang="fi" sz="800"/>
              <a:t>‹#›</a:t>
            </a:fld>
            <a:endParaRPr sz="8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2eb04657d54_0_365: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9" name="Google Shape;309;g2eb04657d54_0_365: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0" name="Google Shape;310;g2eb04657d54_0_365: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g2eb04657d54_0_37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8" name="Google Shape;318;g2eb04657d54_0_37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9" name="Google Shape;319;g2eb04657d54_0_37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7.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7.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6" name="Shape 56"/>
        <p:cNvGrpSpPr/>
        <p:nvPr/>
      </p:nvGrpSpPr>
      <p:grpSpPr>
        <a:xfrm>
          <a:off x="0" y="0"/>
          <a:ext cx="0" cy="0"/>
          <a:chOff x="0" y="0"/>
          <a:chExt cx="0" cy="0"/>
        </a:xfrm>
      </p:grpSpPr>
      <p:sp>
        <p:nvSpPr>
          <p:cNvPr id="57" name="Google Shape;57;p1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8" name="Google Shape;58;p1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9" name="Google Shape;59;p1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0" name="Shape 60"/>
        <p:cNvGrpSpPr/>
        <p:nvPr/>
      </p:nvGrpSpPr>
      <p:grpSpPr>
        <a:xfrm>
          <a:off x="0" y="0"/>
          <a:ext cx="0" cy="0"/>
          <a:chOff x="0" y="0"/>
          <a:chExt cx="0" cy="0"/>
        </a:xfrm>
      </p:grpSpPr>
      <p:sp>
        <p:nvSpPr>
          <p:cNvPr id="61" name="Google Shape;61;p15"/>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2" name="Google Shape;62;p1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3" name="Google Shape;63;p1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4" name="Google Shape;64;p1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5" name="Shape 65"/>
        <p:cNvGrpSpPr/>
        <p:nvPr/>
      </p:nvGrpSpPr>
      <p:grpSpPr>
        <a:xfrm>
          <a:off x="0" y="0"/>
          <a:ext cx="0" cy="0"/>
          <a:chOff x="0" y="0"/>
          <a:chExt cx="0" cy="0"/>
        </a:xfrm>
      </p:grpSpPr>
      <p:sp>
        <p:nvSpPr>
          <p:cNvPr id="66" name="Google Shape;66;p16"/>
          <p:cNvSpPr/>
          <p:nvPr/>
        </p:nvSpPr>
        <p:spPr>
          <a:xfrm>
            <a:off x="0" y="0"/>
            <a:ext cx="91449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67" name="Google Shape;67;p16"/>
          <p:cNvPicPr preferRelativeResize="0"/>
          <p:nvPr/>
        </p:nvPicPr>
        <p:blipFill rotWithShape="1">
          <a:blip r:embed="rId2">
            <a:alphaModFix/>
          </a:blip>
          <a:srcRect b="0" l="0" r="0" t="0"/>
          <a:stretch/>
        </p:blipFill>
        <p:spPr>
          <a:xfrm>
            <a:off x="5843528" y="291728"/>
            <a:ext cx="4122856" cy="4239441"/>
          </a:xfrm>
          <a:prstGeom prst="rect">
            <a:avLst/>
          </a:prstGeom>
          <a:noFill/>
          <a:ln>
            <a:noFill/>
          </a:ln>
        </p:spPr>
      </p:pic>
      <p:sp>
        <p:nvSpPr>
          <p:cNvPr id="68" name="Google Shape;68;p1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9" name="Google Shape;69;p1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0" name="Google Shape;70;p1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1" name="Google Shape;71;p16"/>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72" name="Shape 72"/>
        <p:cNvGrpSpPr/>
        <p:nvPr/>
      </p:nvGrpSpPr>
      <p:grpSpPr>
        <a:xfrm>
          <a:off x="0" y="0"/>
          <a:ext cx="0" cy="0"/>
          <a:chOff x="0" y="0"/>
          <a:chExt cx="0" cy="0"/>
        </a:xfrm>
      </p:grpSpPr>
      <p:sp>
        <p:nvSpPr>
          <p:cNvPr id="73" name="Google Shape;73;p17"/>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74" name="Google Shape;74;p17"/>
          <p:cNvPicPr preferRelativeResize="0"/>
          <p:nvPr/>
        </p:nvPicPr>
        <p:blipFill rotWithShape="1">
          <a:blip r:embed="rId2">
            <a:alphaModFix amt="21000"/>
          </a:blip>
          <a:srcRect b="0" l="0" r="0" t="0"/>
          <a:stretch/>
        </p:blipFill>
        <p:spPr>
          <a:xfrm>
            <a:off x="5843528" y="291728"/>
            <a:ext cx="4122856" cy="4239441"/>
          </a:xfrm>
          <a:prstGeom prst="rect">
            <a:avLst/>
          </a:prstGeom>
          <a:noFill/>
          <a:ln>
            <a:noFill/>
          </a:ln>
        </p:spPr>
      </p:pic>
      <p:sp>
        <p:nvSpPr>
          <p:cNvPr id="75" name="Google Shape;75;p1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6" name="Google Shape;76;p1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7" name="Google Shape;77;p1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8" name="Google Shape;78;p17"/>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79" name="Shape 79"/>
        <p:cNvGrpSpPr/>
        <p:nvPr/>
      </p:nvGrpSpPr>
      <p:grpSpPr>
        <a:xfrm>
          <a:off x="0" y="0"/>
          <a:ext cx="0" cy="0"/>
          <a:chOff x="0" y="0"/>
          <a:chExt cx="0" cy="0"/>
        </a:xfrm>
      </p:grpSpPr>
      <p:sp>
        <p:nvSpPr>
          <p:cNvPr id="80" name="Google Shape;80;p18"/>
          <p:cNvSpPr/>
          <p:nvPr/>
        </p:nvSpPr>
        <p:spPr>
          <a:xfrm>
            <a:off x="7244491" y="0"/>
            <a:ext cx="19005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1" name="Google Shape;81;p18"/>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2" name="Google Shape;82;p18"/>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3" name="Google Shape;83;p18"/>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84" name="Google Shape;84;p18"/>
          <p:cNvPicPr preferRelativeResize="0"/>
          <p:nvPr/>
        </p:nvPicPr>
        <p:blipFill rotWithShape="1">
          <a:blip r:embed="rId2">
            <a:alphaModFix/>
          </a:blip>
          <a:srcRect b="0" l="0" r="0" t="0"/>
          <a:stretch/>
        </p:blipFill>
        <p:spPr>
          <a:xfrm>
            <a:off x="5908464" y="214115"/>
            <a:ext cx="4253120" cy="437338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85" name="Shape 85"/>
        <p:cNvGrpSpPr/>
        <p:nvPr/>
      </p:nvGrpSpPr>
      <p:grpSpPr>
        <a:xfrm>
          <a:off x="0" y="0"/>
          <a:ext cx="0" cy="0"/>
          <a:chOff x="0" y="0"/>
          <a:chExt cx="0" cy="0"/>
        </a:xfrm>
      </p:grpSpPr>
      <p:sp>
        <p:nvSpPr>
          <p:cNvPr id="86" name="Google Shape;86;p19"/>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7" name="Google Shape;87;p19"/>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8" name="Google Shape;88;p19"/>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9" name="Google Shape;89;p19"/>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0" name="Google Shape;90;p19"/>
          <p:cNvPicPr preferRelativeResize="0"/>
          <p:nvPr/>
        </p:nvPicPr>
        <p:blipFill rotWithShape="1">
          <a:blip r:embed="rId2">
            <a:alphaModFix amt="13000"/>
          </a:blip>
          <a:srcRect b="0" l="0" r="0" t="0"/>
          <a:stretch/>
        </p:blipFill>
        <p:spPr>
          <a:xfrm>
            <a:off x="1505319" y="175692"/>
            <a:ext cx="4660219" cy="479199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91" name="Shape 91"/>
        <p:cNvGrpSpPr/>
        <p:nvPr/>
      </p:nvGrpSpPr>
      <p:grpSpPr>
        <a:xfrm>
          <a:off x="0" y="0"/>
          <a:ext cx="0" cy="0"/>
          <a:chOff x="0" y="0"/>
          <a:chExt cx="0" cy="0"/>
        </a:xfrm>
      </p:grpSpPr>
      <p:sp>
        <p:nvSpPr>
          <p:cNvPr id="92" name="Google Shape;92;p20"/>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3" name="Google Shape;93;p20"/>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4" name="Google Shape;94;p20"/>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5" name="Google Shape;95;p20"/>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6" name="Google Shape;96;p20"/>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97" name="Shape 97"/>
        <p:cNvGrpSpPr/>
        <p:nvPr/>
      </p:nvGrpSpPr>
      <p:grpSpPr>
        <a:xfrm>
          <a:off x="0" y="0"/>
          <a:ext cx="0" cy="0"/>
          <a:chOff x="0" y="0"/>
          <a:chExt cx="0" cy="0"/>
        </a:xfrm>
      </p:grpSpPr>
      <p:sp>
        <p:nvSpPr>
          <p:cNvPr id="98" name="Google Shape;98;p21"/>
          <p:cNvSpPr/>
          <p:nvPr/>
        </p:nvSpPr>
        <p:spPr>
          <a:xfrm>
            <a:off x="0" y="0"/>
            <a:ext cx="59085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9" name="Google Shape;99;p21"/>
          <p:cNvSpPr/>
          <p:nvPr/>
        </p:nvSpPr>
        <p:spPr>
          <a:xfrm>
            <a:off x="5355625" y="0"/>
            <a:ext cx="3789300" cy="5143500"/>
          </a:xfrm>
          <a:prstGeom prst="rect">
            <a:avLst/>
          </a:prstGeom>
          <a:solidFill>
            <a:schemeClr val="dk1"/>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0" name="Google Shape;100;p21"/>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1" name="Google Shape;101;p21"/>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2" name="Google Shape;102;p21"/>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03" name="Shape 103"/>
        <p:cNvGrpSpPr/>
        <p:nvPr/>
      </p:nvGrpSpPr>
      <p:grpSpPr>
        <a:xfrm>
          <a:off x="0" y="0"/>
          <a:ext cx="0" cy="0"/>
          <a:chOff x="0" y="0"/>
          <a:chExt cx="0" cy="0"/>
        </a:xfrm>
      </p:grpSpPr>
      <p:sp>
        <p:nvSpPr>
          <p:cNvPr id="104" name="Google Shape;104;p22"/>
          <p:cNvSpPr/>
          <p:nvPr/>
        </p:nvSpPr>
        <p:spPr>
          <a:xfrm>
            <a:off x="4434227" y="0"/>
            <a:ext cx="47106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5" name="Google Shape;105;p22"/>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6" name="Google Shape;106;p22"/>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7" name="Google Shape;107;p22"/>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08" name="Google Shape;108;p22"/>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9" name="Shape 109"/>
        <p:cNvGrpSpPr/>
        <p:nvPr/>
      </p:nvGrpSpPr>
      <p:grpSpPr>
        <a:xfrm>
          <a:off x="0" y="0"/>
          <a:ext cx="0" cy="0"/>
          <a:chOff x="0" y="0"/>
          <a:chExt cx="0" cy="0"/>
        </a:xfrm>
      </p:grpSpPr>
      <p:sp>
        <p:nvSpPr>
          <p:cNvPr id="110" name="Google Shape;110;p23"/>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11" name="Google Shape;111;p2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2" name="Google Shape;112;p2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3" name="Google Shape;113;p2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4" name="Google Shape;114;p23"/>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15" name="Shape 115"/>
        <p:cNvGrpSpPr/>
        <p:nvPr/>
      </p:nvGrpSpPr>
      <p:grpSpPr>
        <a:xfrm>
          <a:off x="0" y="0"/>
          <a:ext cx="0" cy="0"/>
          <a:chOff x="0" y="0"/>
          <a:chExt cx="0" cy="0"/>
        </a:xfrm>
      </p:grpSpPr>
      <p:sp>
        <p:nvSpPr>
          <p:cNvPr id="116" name="Google Shape;116;p2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7" name="Google Shape;117;p2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8" name="Google Shape;118;p2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9" name="Google Shape;119;p24"/>
          <p:cNvPicPr preferRelativeResize="0"/>
          <p:nvPr/>
        </p:nvPicPr>
        <p:blipFill rotWithShape="1">
          <a:blip r:embed="rId2">
            <a:alphaModFix amt="7000"/>
          </a:blip>
          <a:srcRect b="0" l="0" r="0" t="0"/>
          <a:stretch/>
        </p:blipFill>
        <p:spPr>
          <a:xfrm>
            <a:off x="1854314" y="500451"/>
            <a:ext cx="4028566" cy="414248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20" name="Shape 120"/>
        <p:cNvGrpSpPr/>
        <p:nvPr/>
      </p:nvGrpSpPr>
      <p:grpSpPr>
        <a:xfrm>
          <a:off x="0" y="0"/>
          <a:ext cx="0" cy="0"/>
          <a:chOff x="0" y="0"/>
          <a:chExt cx="0" cy="0"/>
        </a:xfrm>
      </p:grpSpPr>
      <p:sp>
        <p:nvSpPr>
          <p:cNvPr id="121" name="Google Shape;121;p25"/>
          <p:cNvSpPr/>
          <p:nvPr/>
        </p:nvSpPr>
        <p:spPr>
          <a:xfrm>
            <a:off x="0" y="3927784"/>
            <a:ext cx="9144900" cy="12153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22" name="Google Shape;122;p2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3" name="Google Shape;123;p2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4" name="Google Shape;124;p2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25" name="Shape 125"/>
        <p:cNvGrpSpPr/>
        <p:nvPr/>
      </p:nvGrpSpPr>
      <p:grpSpPr>
        <a:xfrm>
          <a:off x="0" y="0"/>
          <a:ext cx="0" cy="0"/>
          <a:chOff x="0" y="0"/>
          <a:chExt cx="0" cy="0"/>
        </a:xfrm>
      </p:grpSpPr>
      <p:sp>
        <p:nvSpPr>
          <p:cNvPr id="126" name="Google Shape;126;p26"/>
          <p:cNvSpPr txBox="1"/>
          <p:nvPr>
            <p:ph type="ctrTitle"/>
          </p:nvPr>
        </p:nvSpPr>
        <p:spPr>
          <a:xfrm>
            <a:off x="685865" y="1594448"/>
            <a:ext cx="77730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7" name="Google Shape;127;p26"/>
          <p:cNvSpPr txBox="1"/>
          <p:nvPr>
            <p:ph idx="1" type="subTitle"/>
          </p:nvPr>
        </p:nvSpPr>
        <p:spPr>
          <a:xfrm>
            <a:off x="1371731" y="2880293"/>
            <a:ext cx="64014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8" name="Google Shape;128;p2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9" name="Google Shape;129;p2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0" name="Google Shape;130;p2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7"/>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3" name="Google Shape;133;p27"/>
          <p:cNvSpPr txBox="1"/>
          <p:nvPr>
            <p:ph idx="1" type="body"/>
          </p:nvPr>
        </p:nvSpPr>
        <p:spPr>
          <a:xfrm>
            <a:off x="457244"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4" name="Google Shape;134;p27"/>
          <p:cNvSpPr txBox="1"/>
          <p:nvPr>
            <p:ph idx="2" type="body"/>
          </p:nvPr>
        </p:nvSpPr>
        <p:spPr>
          <a:xfrm>
            <a:off x="4709610"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5" name="Google Shape;135;p2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6" name="Google Shape;136;p2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7" name="Google Shape;137;p2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8" name="Shape 138"/>
        <p:cNvGrpSpPr/>
        <p:nvPr/>
      </p:nvGrpSpPr>
      <p:grpSpPr>
        <a:xfrm>
          <a:off x="0" y="0"/>
          <a:ext cx="0" cy="0"/>
          <a:chOff x="0" y="0"/>
          <a:chExt cx="0" cy="0"/>
        </a:xfrm>
      </p:grpSpPr>
      <p:sp>
        <p:nvSpPr>
          <p:cNvPr id="139" name="Google Shape;139;p28"/>
          <p:cNvSpPr txBox="1"/>
          <p:nvPr>
            <p:ph type="title"/>
          </p:nvPr>
        </p:nvSpPr>
        <p:spPr>
          <a:xfrm>
            <a:off x="311700" y="445025"/>
            <a:ext cx="8520600" cy="572700"/>
          </a:xfrm>
          <a:prstGeom prst="rect">
            <a:avLst/>
          </a:prstGeom>
        </p:spPr>
        <p:txBody>
          <a:bodyPr anchorCtr="0" anchor="t" bIns="0" lIns="0" spcFirstLastPara="1" rIns="0" wrap="square" tIns="0">
            <a:spAutoFit/>
          </a:bodyPr>
          <a:lstStyle>
            <a:lvl1pPr lvl="0" rtl="0">
              <a:spcBef>
                <a:spcPts val="0"/>
              </a:spcBef>
              <a:spcAft>
                <a:spcPts val="0"/>
              </a:spcAft>
              <a:buSzPts val="800"/>
              <a:buNone/>
              <a:defRPr/>
            </a:lvl1pPr>
            <a:lvl2pPr lvl="1" rtl="0">
              <a:spcBef>
                <a:spcPts val="0"/>
              </a:spcBef>
              <a:spcAft>
                <a:spcPts val="0"/>
              </a:spcAft>
              <a:buSzPts val="800"/>
              <a:buNone/>
              <a:defRPr/>
            </a:lvl2pPr>
            <a:lvl3pPr lvl="2" rtl="0">
              <a:spcBef>
                <a:spcPts val="0"/>
              </a:spcBef>
              <a:spcAft>
                <a:spcPts val="0"/>
              </a:spcAft>
              <a:buSzPts val="800"/>
              <a:buNone/>
              <a:defRPr/>
            </a:lvl3pPr>
            <a:lvl4pPr lvl="3" rtl="0">
              <a:spcBef>
                <a:spcPts val="0"/>
              </a:spcBef>
              <a:spcAft>
                <a:spcPts val="0"/>
              </a:spcAft>
              <a:buSzPts val="800"/>
              <a:buNone/>
              <a:defRPr/>
            </a:lvl4pPr>
            <a:lvl5pPr lvl="4" rtl="0">
              <a:spcBef>
                <a:spcPts val="0"/>
              </a:spcBef>
              <a:spcAft>
                <a:spcPts val="0"/>
              </a:spcAft>
              <a:buSzPts val="800"/>
              <a:buNone/>
              <a:defRPr/>
            </a:lvl5pPr>
            <a:lvl6pPr lvl="5" rtl="0">
              <a:spcBef>
                <a:spcPts val="0"/>
              </a:spcBef>
              <a:spcAft>
                <a:spcPts val="0"/>
              </a:spcAft>
              <a:buSzPts val="800"/>
              <a:buNone/>
              <a:defRPr/>
            </a:lvl6pPr>
            <a:lvl7pPr lvl="6" rtl="0">
              <a:spcBef>
                <a:spcPts val="0"/>
              </a:spcBef>
              <a:spcAft>
                <a:spcPts val="0"/>
              </a:spcAft>
              <a:buSzPts val="800"/>
              <a:buNone/>
              <a:defRPr/>
            </a:lvl7pPr>
            <a:lvl8pPr lvl="7" rtl="0">
              <a:spcBef>
                <a:spcPts val="0"/>
              </a:spcBef>
              <a:spcAft>
                <a:spcPts val="0"/>
              </a:spcAft>
              <a:buSzPts val="800"/>
              <a:buNone/>
              <a:defRPr/>
            </a:lvl8pPr>
            <a:lvl9pPr lvl="8" rtl="0">
              <a:spcBef>
                <a:spcPts val="0"/>
              </a:spcBef>
              <a:spcAft>
                <a:spcPts val="0"/>
              </a:spcAft>
              <a:buSzPts val="800"/>
              <a:buNone/>
              <a:defRPr/>
            </a:lvl9pPr>
          </a:lstStyle>
          <a:p/>
        </p:txBody>
      </p:sp>
      <p:sp>
        <p:nvSpPr>
          <p:cNvPr id="140" name="Google Shape;140;p28"/>
          <p:cNvSpPr txBox="1"/>
          <p:nvPr>
            <p:ph idx="1" type="body"/>
          </p:nvPr>
        </p:nvSpPr>
        <p:spPr>
          <a:xfrm>
            <a:off x="311700" y="1152475"/>
            <a:ext cx="8520600" cy="3416400"/>
          </a:xfrm>
          <a:prstGeom prst="rect">
            <a:avLst/>
          </a:prstGeom>
        </p:spPr>
        <p:txBody>
          <a:bodyPr anchorCtr="0" anchor="t" bIns="0" lIns="0" spcFirstLastPara="1" rIns="0" wrap="square" tIns="0">
            <a:spAutoFit/>
          </a:bodyPr>
          <a:lstStyle>
            <a:lvl1pPr indent="-228600" lvl="0" marL="457200" rtl="0">
              <a:spcBef>
                <a:spcPts val="0"/>
              </a:spcBef>
              <a:spcAft>
                <a:spcPts val="0"/>
              </a:spcAft>
              <a:buSzPts val="800"/>
              <a:buNone/>
              <a:defRPr/>
            </a:lvl1pPr>
            <a:lvl2pPr indent="-228600" lvl="1" marL="914400" rtl="0">
              <a:spcBef>
                <a:spcPts val="0"/>
              </a:spcBef>
              <a:spcAft>
                <a:spcPts val="0"/>
              </a:spcAft>
              <a:buSzPts val="800"/>
              <a:buNone/>
              <a:defRPr/>
            </a:lvl2pPr>
            <a:lvl3pPr indent="-228600" lvl="2" marL="1371600" rtl="0">
              <a:spcBef>
                <a:spcPts val="0"/>
              </a:spcBef>
              <a:spcAft>
                <a:spcPts val="0"/>
              </a:spcAft>
              <a:buSzPts val="800"/>
              <a:buNone/>
              <a:defRPr/>
            </a:lvl3pPr>
            <a:lvl4pPr indent="-228600" lvl="3" marL="1828800" rtl="0">
              <a:spcBef>
                <a:spcPts val="0"/>
              </a:spcBef>
              <a:spcAft>
                <a:spcPts val="0"/>
              </a:spcAft>
              <a:buSzPts val="800"/>
              <a:buNone/>
              <a:defRPr/>
            </a:lvl4pPr>
            <a:lvl5pPr indent="-228600" lvl="4" marL="2286000" rtl="0">
              <a:spcBef>
                <a:spcPts val="0"/>
              </a:spcBef>
              <a:spcAft>
                <a:spcPts val="0"/>
              </a:spcAft>
              <a:buSzPts val="800"/>
              <a:buNone/>
              <a:defRPr/>
            </a:lvl5pPr>
            <a:lvl6pPr indent="-228600" lvl="5" marL="2743200" rtl="0">
              <a:spcBef>
                <a:spcPts val="0"/>
              </a:spcBef>
              <a:spcAft>
                <a:spcPts val="0"/>
              </a:spcAft>
              <a:buSzPts val="800"/>
              <a:buNone/>
              <a:defRPr/>
            </a:lvl6pPr>
            <a:lvl7pPr indent="-228600" lvl="6" marL="3200400" rtl="0">
              <a:spcBef>
                <a:spcPts val="0"/>
              </a:spcBef>
              <a:spcAft>
                <a:spcPts val="0"/>
              </a:spcAft>
              <a:buSzPts val="800"/>
              <a:buNone/>
              <a:defRPr/>
            </a:lvl7pPr>
            <a:lvl8pPr indent="-228600" lvl="7" marL="3657600" rtl="0">
              <a:spcBef>
                <a:spcPts val="0"/>
              </a:spcBef>
              <a:spcAft>
                <a:spcPts val="0"/>
              </a:spcAft>
              <a:buSzPts val="800"/>
              <a:buNone/>
              <a:defRPr/>
            </a:lvl8pPr>
            <a:lvl9pPr indent="-228600" lvl="8" marL="4114800" rtl="0">
              <a:spcBef>
                <a:spcPts val="0"/>
              </a:spcBef>
              <a:spcAft>
                <a:spcPts val="0"/>
              </a:spcAft>
              <a:buSzPts val="800"/>
              <a:buNone/>
              <a:defRPr/>
            </a:lvl9pPr>
          </a:lstStyle>
          <a:p/>
        </p:txBody>
      </p:sp>
      <p:sp>
        <p:nvSpPr>
          <p:cNvPr id="141" name="Google Shape;141;p28"/>
          <p:cNvSpPr txBox="1"/>
          <p:nvPr>
            <p:ph idx="12" type="sldNum"/>
          </p:nvPr>
        </p:nvSpPr>
        <p:spPr>
          <a:xfrm>
            <a:off x="8472458" y="4663217"/>
            <a:ext cx="548700" cy="153900"/>
          </a:xfrm>
          <a:prstGeom prst="rect">
            <a:avLst/>
          </a:prstGeom>
        </p:spPr>
        <p:txBody>
          <a:bodyPr anchorCtr="0" anchor="t" bIns="0" lIns="0" spcFirstLastPara="1" rIns="0" wrap="square" tIns="0">
            <a:sp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8" name="Shape 148"/>
        <p:cNvGrpSpPr/>
        <p:nvPr/>
      </p:nvGrpSpPr>
      <p:grpSpPr>
        <a:xfrm>
          <a:off x="0" y="0"/>
          <a:ext cx="0" cy="0"/>
          <a:chOff x="0" y="0"/>
          <a:chExt cx="0" cy="0"/>
        </a:xfrm>
      </p:grpSpPr>
      <p:sp>
        <p:nvSpPr>
          <p:cNvPr id="149" name="Google Shape;149;p30"/>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0" name="Google Shape;150;p30"/>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1" name="Google Shape;151;p30"/>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52" name="Shape 152"/>
        <p:cNvGrpSpPr/>
        <p:nvPr/>
      </p:nvGrpSpPr>
      <p:grpSpPr>
        <a:xfrm>
          <a:off x="0" y="0"/>
          <a:ext cx="0" cy="0"/>
          <a:chOff x="0" y="0"/>
          <a:chExt cx="0" cy="0"/>
        </a:xfrm>
      </p:grpSpPr>
      <p:sp>
        <p:nvSpPr>
          <p:cNvPr id="153" name="Google Shape;153;p31"/>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54" name="Google Shape;154;p31"/>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5" name="Google Shape;155;p31"/>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6" name="Google Shape;156;p31"/>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57" name="Google Shape;157;p31"/>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8" name="Shape 158"/>
        <p:cNvGrpSpPr/>
        <p:nvPr/>
      </p:nvGrpSpPr>
      <p:grpSpPr>
        <a:xfrm>
          <a:off x="0" y="0"/>
          <a:ext cx="0" cy="0"/>
          <a:chOff x="0" y="0"/>
          <a:chExt cx="0" cy="0"/>
        </a:xfrm>
      </p:grpSpPr>
      <p:sp>
        <p:nvSpPr>
          <p:cNvPr id="159" name="Google Shape;159;p32"/>
          <p:cNvSpPr/>
          <p:nvPr/>
        </p:nvSpPr>
        <p:spPr>
          <a:xfrm>
            <a:off x="0" y="0"/>
            <a:ext cx="91449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160" name="Google Shape;160;p32"/>
          <p:cNvPicPr preferRelativeResize="0"/>
          <p:nvPr/>
        </p:nvPicPr>
        <p:blipFill rotWithShape="1">
          <a:blip r:embed="rId2">
            <a:alphaModFix/>
          </a:blip>
          <a:srcRect b="0" l="0" r="0" t="0"/>
          <a:stretch/>
        </p:blipFill>
        <p:spPr>
          <a:xfrm>
            <a:off x="5843526" y="291728"/>
            <a:ext cx="4122856" cy="4239441"/>
          </a:xfrm>
          <a:prstGeom prst="rect">
            <a:avLst/>
          </a:prstGeom>
          <a:noFill/>
          <a:ln>
            <a:noFill/>
          </a:ln>
        </p:spPr>
      </p:pic>
      <p:sp>
        <p:nvSpPr>
          <p:cNvPr id="161" name="Google Shape;161;p32"/>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2" name="Google Shape;162;p32"/>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3" name="Google Shape;163;p32"/>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4" name="Google Shape;164;p32"/>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65" name="Shape 165"/>
        <p:cNvGrpSpPr/>
        <p:nvPr/>
      </p:nvGrpSpPr>
      <p:grpSpPr>
        <a:xfrm>
          <a:off x="0" y="0"/>
          <a:ext cx="0" cy="0"/>
          <a:chOff x="0" y="0"/>
          <a:chExt cx="0" cy="0"/>
        </a:xfrm>
      </p:grpSpPr>
      <p:sp>
        <p:nvSpPr>
          <p:cNvPr id="166" name="Google Shape;166;p33"/>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167" name="Google Shape;167;p33"/>
          <p:cNvPicPr preferRelativeResize="0"/>
          <p:nvPr/>
        </p:nvPicPr>
        <p:blipFill rotWithShape="1">
          <a:blip r:embed="rId2">
            <a:alphaModFix amt="21000"/>
          </a:blip>
          <a:srcRect b="0" l="0" r="0" t="0"/>
          <a:stretch/>
        </p:blipFill>
        <p:spPr>
          <a:xfrm>
            <a:off x="5843526" y="291728"/>
            <a:ext cx="4122856" cy="4239441"/>
          </a:xfrm>
          <a:prstGeom prst="rect">
            <a:avLst/>
          </a:prstGeom>
          <a:noFill/>
          <a:ln>
            <a:noFill/>
          </a:ln>
        </p:spPr>
      </p:pic>
      <p:sp>
        <p:nvSpPr>
          <p:cNvPr id="168" name="Google Shape;168;p33"/>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9" name="Google Shape;169;p33"/>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0" name="Google Shape;170;p33"/>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1" name="Google Shape;171;p33"/>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72" name="Shape 172"/>
        <p:cNvGrpSpPr/>
        <p:nvPr/>
      </p:nvGrpSpPr>
      <p:grpSpPr>
        <a:xfrm>
          <a:off x="0" y="0"/>
          <a:ext cx="0" cy="0"/>
          <a:chOff x="0" y="0"/>
          <a:chExt cx="0" cy="0"/>
        </a:xfrm>
      </p:grpSpPr>
      <p:sp>
        <p:nvSpPr>
          <p:cNvPr id="173" name="Google Shape;173;p34"/>
          <p:cNvSpPr/>
          <p:nvPr/>
        </p:nvSpPr>
        <p:spPr>
          <a:xfrm>
            <a:off x="7244491" y="0"/>
            <a:ext cx="19005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4" name="Google Shape;174;p34"/>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5" name="Google Shape;175;p34"/>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6" name="Google Shape;176;p34"/>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7" name="Google Shape;177;p34"/>
          <p:cNvPicPr preferRelativeResize="0"/>
          <p:nvPr/>
        </p:nvPicPr>
        <p:blipFill rotWithShape="1">
          <a:blip r:embed="rId2">
            <a:alphaModFix/>
          </a:blip>
          <a:srcRect b="0" l="0" r="0" t="0"/>
          <a:stretch/>
        </p:blipFill>
        <p:spPr>
          <a:xfrm>
            <a:off x="5908463" y="214115"/>
            <a:ext cx="4253120" cy="4373388"/>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78" name="Shape 178"/>
        <p:cNvGrpSpPr/>
        <p:nvPr/>
      </p:nvGrpSpPr>
      <p:grpSpPr>
        <a:xfrm>
          <a:off x="0" y="0"/>
          <a:ext cx="0" cy="0"/>
          <a:chOff x="0" y="0"/>
          <a:chExt cx="0" cy="0"/>
        </a:xfrm>
      </p:grpSpPr>
      <p:sp>
        <p:nvSpPr>
          <p:cNvPr id="179" name="Google Shape;179;p35"/>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0" name="Google Shape;180;p35"/>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1" name="Google Shape;181;p35"/>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2" name="Google Shape;182;p35"/>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3" name="Google Shape;183;p35"/>
          <p:cNvPicPr preferRelativeResize="0"/>
          <p:nvPr/>
        </p:nvPicPr>
        <p:blipFill rotWithShape="1">
          <a:blip r:embed="rId2">
            <a:alphaModFix amt="13000"/>
          </a:blip>
          <a:srcRect b="0" l="0" r="0" t="0"/>
          <a:stretch/>
        </p:blipFill>
        <p:spPr>
          <a:xfrm>
            <a:off x="1505319" y="175691"/>
            <a:ext cx="4660219" cy="4791999"/>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84" name="Shape 184"/>
        <p:cNvGrpSpPr/>
        <p:nvPr/>
      </p:nvGrpSpPr>
      <p:grpSpPr>
        <a:xfrm>
          <a:off x="0" y="0"/>
          <a:ext cx="0" cy="0"/>
          <a:chOff x="0" y="0"/>
          <a:chExt cx="0" cy="0"/>
        </a:xfrm>
      </p:grpSpPr>
      <p:sp>
        <p:nvSpPr>
          <p:cNvPr id="185" name="Google Shape;185;p36"/>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6" name="Google Shape;186;p36"/>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7" name="Google Shape;187;p36"/>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8" name="Google Shape;188;p36"/>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9" name="Google Shape;189;p36"/>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90" name="Shape 190"/>
        <p:cNvGrpSpPr/>
        <p:nvPr/>
      </p:nvGrpSpPr>
      <p:grpSpPr>
        <a:xfrm>
          <a:off x="0" y="0"/>
          <a:ext cx="0" cy="0"/>
          <a:chOff x="0" y="0"/>
          <a:chExt cx="0" cy="0"/>
        </a:xfrm>
      </p:grpSpPr>
      <p:sp>
        <p:nvSpPr>
          <p:cNvPr id="191" name="Google Shape;191;p37"/>
          <p:cNvSpPr/>
          <p:nvPr/>
        </p:nvSpPr>
        <p:spPr>
          <a:xfrm>
            <a:off x="0" y="0"/>
            <a:ext cx="59085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2" name="Google Shape;192;p37"/>
          <p:cNvSpPr/>
          <p:nvPr/>
        </p:nvSpPr>
        <p:spPr>
          <a:xfrm>
            <a:off x="5355625" y="0"/>
            <a:ext cx="3789000" cy="5143500"/>
          </a:xfrm>
          <a:prstGeom prst="rect">
            <a:avLst/>
          </a:prstGeom>
          <a:solidFill>
            <a:schemeClr val="dk1"/>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3" name="Google Shape;193;p37"/>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4" name="Google Shape;194;p37"/>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5" name="Google Shape;195;p37"/>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96" name="Shape 196"/>
        <p:cNvGrpSpPr/>
        <p:nvPr/>
      </p:nvGrpSpPr>
      <p:grpSpPr>
        <a:xfrm>
          <a:off x="0" y="0"/>
          <a:ext cx="0" cy="0"/>
          <a:chOff x="0" y="0"/>
          <a:chExt cx="0" cy="0"/>
        </a:xfrm>
      </p:grpSpPr>
      <p:sp>
        <p:nvSpPr>
          <p:cNvPr id="197" name="Google Shape;197;p38"/>
          <p:cNvSpPr/>
          <p:nvPr/>
        </p:nvSpPr>
        <p:spPr>
          <a:xfrm>
            <a:off x="4434227" y="0"/>
            <a:ext cx="47106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8" name="Google Shape;198;p38"/>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9" name="Google Shape;199;p38"/>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0" name="Google Shape;200;p38"/>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1" name="Google Shape;201;p38"/>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202" name="Shape 202"/>
        <p:cNvGrpSpPr/>
        <p:nvPr/>
      </p:nvGrpSpPr>
      <p:grpSpPr>
        <a:xfrm>
          <a:off x="0" y="0"/>
          <a:ext cx="0" cy="0"/>
          <a:chOff x="0" y="0"/>
          <a:chExt cx="0" cy="0"/>
        </a:xfrm>
      </p:grpSpPr>
      <p:sp>
        <p:nvSpPr>
          <p:cNvPr id="203" name="Google Shape;203;p39"/>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4" name="Google Shape;204;p39"/>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5" name="Google Shape;205;p39"/>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6" name="Google Shape;206;p39"/>
          <p:cNvPicPr preferRelativeResize="0"/>
          <p:nvPr/>
        </p:nvPicPr>
        <p:blipFill rotWithShape="1">
          <a:blip r:embed="rId2">
            <a:alphaModFix amt="7000"/>
          </a:blip>
          <a:srcRect b="0" l="0" r="0" t="0"/>
          <a:stretch/>
        </p:blipFill>
        <p:spPr>
          <a:xfrm>
            <a:off x="1854314" y="500449"/>
            <a:ext cx="4028566" cy="4142484"/>
          </a:xfrm>
          <a:prstGeom prst="rect">
            <a:avLst/>
          </a:prstGeom>
          <a:noFill/>
          <a:ln>
            <a:noFill/>
          </a:ln>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07" name="Shape 207"/>
        <p:cNvGrpSpPr/>
        <p:nvPr/>
      </p:nvGrpSpPr>
      <p:grpSpPr>
        <a:xfrm>
          <a:off x="0" y="0"/>
          <a:ext cx="0" cy="0"/>
          <a:chOff x="0" y="0"/>
          <a:chExt cx="0" cy="0"/>
        </a:xfrm>
      </p:grpSpPr>
      <p:sp>
        <p:nvSpPr>
          <p:cNvPr id="208" name="Google Shape;208;p40"/>
          <p:cNvSpPr/>
          <p:nvPr/>
        </p:nvSpPr>
        <p:spPr>
          <a:xfrm>
            <a:off x="0" y="3927784"/>
            <a:ext cx="9144900" cy="12153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209" name="Google Shape;209;p40"/>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0" name="Google Shape;210;p40"/>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1" name="Google Shape;211;p40"/>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212" name="Shape 212"/>
        <p:cNvGrpSpPr/>
        <p:nvPr/>
      </p:nvGrpSpPr>
      <p:grpSpPr>
        <a:xfrm>
          <a:off x="0" y="0"/>
          <a:ext cx="0" cy="0"/>
          <a:chOff x="0" y="0"/>
          <a:chExt cx="0" cy="0"/>
        </a:xfrm>
      </p:grpSpPr>
      <p:sp>
        <p:nvSpPr>
          <p:cNvPr id="213" name="Google Shape;213;p41"/>
          <p:cNvSpPr txBox="1"/>
          <p:nvPr>
            <p:ph type="ctrTitle"/>
          </p:nvPr>
        </p:nvSpPr>
        <p:spPr>
          <a:xfrm>
            <a:off x="685865" y="1594448"/>
            <a:ext cx="7773000" cy="10800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4" name="Google Shape;214;p41"/>
          <p:cNvSpPr txBox="1"/>
          <p:nvPr>
            <p:ph idx="1" type="subTitle"/>
          </p:nvPr>
        </p:nvSpPr>
        <p:spPr>
          <a:xfrm>
            <a:off x="1371731" y="2880293"/>
            <a:ext cx="6401400" cy="12858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5" name="Google Shape;215;p41"/>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6" name="Google Shape;216;p41"/>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7" name="Google Shape;217;p41"/>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18" name="Shape 218"/>
        <p:cNvGrpSpPr/>
        <p:nvPr/>
      </p:nvGrpSpPr>
      <p:grpSpPr>
        <a:xfrm>
          <a:off x="0" y="0"/>
          <a:ext cx="0" cy="0"/>
          <a:chOff x="0" y="0"/>
          <a:chExt cx="0" cy="0"/>
        </a:xfrm>
      </p:grpSpPr>
      <p:sp>
        <p:nvSpPr>
          <p:cNvPr id="219" name="Google Shape;219;p42"/>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0" name="Google Shape;220;p42"/>
          <p:cNvSpPr txBox="1"/>
          <p:nvPr>
            <p:ph idx="1" type="body"/>
          </p:nvPr>
        </p:nvSpPr>
        <p:spPr>
          <a:xfrm>
            <a:off x="457244"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21" name="Google Shape;221;p42"/>
          <p:cNvSpPr txBox="1"/>
          <p:nvPr>
            <p:ph idx="2" type="body"/>
          </p:nvPr>
        </p:nvSpPr>
        <p:spPr>
          <a:xfrm>
            <a:off x="4709610"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22" name="Google Shape;222;p42"/>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3" name="Google Shape;223;p42"/>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4" name="Google Shape;224;p42"/>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25" name="Shape 225"/>
        <p:cNvGrpSpPr/>
        <p:nvPr/>
      </p:nvGrpSpPr>
      <p:grpSpPr>
        <a:xfrm>
          <a:off x="0" y="0"/>
          <a:ext cx="0" cy="0"/>
          <a:chOff x="0" y="0"/>
          <a:chExt cx="0" cy="0"/>
        </a:xfrm>
      </p:grpSpPr>
      <p:sp>
        <p:nvSpPr>
          <p:cNvPr id="226" name="Google Shape;226;p43"/>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7" name="Google Shape;227;p43"/>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8" name="Google Shape;228;p43"/>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9" name="Google Shape;229;p43"/>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6" Type="http://schemas.openxmlformats.org/officeDocument/2006/relationships/theme" Target="../theme/theme2.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7.xml"/><Relationship Id="rId10" Type="http://schemas.openxmlformats.org/officeDocument/2006/relationships/slideLayout" Target="../slideLayouts/slideLayout36.xml"/><Relationship Id="rId13" Type="http://schemas.openxmlformats.org/officeDocument/2006/relationships/slideLayout" Target="../slideLayouts/slideLayout39.xml"/><Relationship Id="rId12" Type="http://schemas.openxmlformats.org/officeDocument/2006/relationships/slideLayout" Target="../slideLayouts/slideLayout38.xml"/><Relationship Id="rId1" Type="http://schemas.openxmlformats.org/officeDocument/2006/relationships/slideLayout" Target="../slideLayouts/slideLayout27.xml"/><Relationship Id="rId2" Type="http://schemas.openxmlformats.org/officeDocument/2006/relationships/slideLayout" Target="../slideLayouts/slideLayout28.xml"/><Relationship Id="rId3" Type="http://schemas.openxmlformats.org/officeDocument/2006/relationships/slideLayout" Target="../slideLayouts/slideLayout29.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5" Type="http://schemas.openxmlformats.org/officeDocument/2006/relationships/theme" Target="../theme/theme4.xml"/><Relationship Id="rId14" Type="http://schemas.openxmlformats.org/officeDocument/2006/relationships/slideLayout" Target="../slideLayouts/slideLayout40.xml"/><Relationship Id="rId5" Type="http://schemas.openxmlformats.org/officeDocument/2006/relationships/slideLayout" Target="../slideLayouts/slideLayout31.xml"/><Relationship Id="rId6" Type="http://schemas.openxmlformats.org/officeDocument/2006/relationships/slideLayout" Target="../slideLayouts/slideLayout32.xml"/><Relationship Id="rId7" Type="http://schemas.openxmlformats.org/officeDocument/2006/relationships/slideLayout" Target="../slideLayouts/slideLayout33.xml"/><Relationship Id="rId8"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457244" y="1182978"/>
            <a:ext cx="8230500" cy="1467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53" name="Google Shape;53;p1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4" name="Google Shape;54;p1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2" name="Shape 142"/>
        <p:cNvGrpSpPr/>
        <p:nvPr/>
      </p:nvGrpSpPr>
      <p:grpSpPr>
        <a:xfrm>
          <a:off x="0" y="0"/>
          <a:ext cx="0" cy="0"/>
          <a:chOff x="0" y="0"/>
          <a:chExt cx="0" cy="0"/>
        </a:xfrm>
      </p:grpSpPr>
      <p:sp>
        <p:nvSpPr>
          <p:cNvPr id="143" name="Google Shape;143;p29"/>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44" name="Google Shape;144;p29"/>
          <p:cNvSpPr txBox="1"/>
          <p:nvPr>
            <p:ph idx="1" type="body"/>
          </p:nvPr>
        </p:nvSpPr>
        <p:spPr>
          <a:xfrm>
            <a:off x="457244" y="1182978"/>
            <a:ext cx="8230500" cy="3394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145" name="Google Shape;145;p29"/>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6" name="Google Shape;146;p29"/>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7" name="Google Shape;147;p29"/>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hyperlink" Target="https://www.eratauko.fi/tyokalu/virittaytymisaktiviteettej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hyperlink" Target="https://www.youtube.com/watch?v=HvvAvR5fC4c&amp;feature=youtu.b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4"/>
          <p:cNvSpPr txBox="1"/>
          <p:nvPr/>
        </p:nvSpPr>
        <p:spPr>
          <a:xfrm>
            <a:off x="1249493" y="1087019"/>
            <a:ext cx="6645900" cy="1776000"/>
          </a:xfrm>
          <a:prstGeom prst="rect">
            <a:avLst/>
          </a:prstGeom>
          <a:noFill/>
          <a:ln>
            <a:noFill/>
          </a:ln>
        </p:spPr>
        <p:txBody>
          <a:bodyPr anchorCtr="0" anchor="t" bIns="25725" lIns="51475" spcFirstLastPara="1" rIns="51475" wrap="square" tIns="25725">
            <a:spAutoFit/>
          </a:bodyPr>
          <a:lstStyle/>
          <a:p>
            <a:pPr indent="0" lvl="0" marL="0" marR="0" rtl="0" algn="l">
              <a:lnSpc>
                <a:spcPct val="100000"/>
              </a:lnSpc>
              <a:spcBef>
                <a:spcPts val="0"/>
              </a:spcBef>
              <a:spcAft>
                <a:spcPts val="0"/>
              </a:spcAft>
              <a:buNone/>
            </a:pPr>
            <a:r>
              <a:rPr b="1" lang="fi" sz="2900">
                <a:highlight>
                  <a:srgbClr val="FFFFFF"/>
                </a:highlight>
                <a:latin typeface="Gill Sans"/>
                <a:ea typeface="Gill Sans"/>
                <a:cs typeface="Gill Sans"/>
                <a:sym typeface="Gill Sans"/>
              </a:rPr>
              <a:t>Erätauko-keskustelu </a:t>
            </a:r>
            <a:endParaRPr b="1" sz="2900">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None/>
            </a:pPr>
            <a:r>
              <a:rPr b="1" lang="fi" sz="2900">
                <a:highlight>
                  <a:srgbClr val="FFFFFF"/>
                </a:highlight>
                <a:latin typeface="Gill Sans"/>
                <a:ea typeface="Gill Sans"/>
                <a:cs typeface="Gill Sans"/>
                <a:sym typeface="Gill Sans"/>
              </a:rPr>
              <a:t>osaamisen huomaamisesta</a:t>
            </a:r>
            <a:endParaRPr b="1" i="0" sz="2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0" sz="2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0" sz="1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1" sz="1300" u="none" cap="none" strike="noStrike">
              <a:solidFill>
                <a:srgbClr val="000000"/>
              </a:solidFill>
              <a:latin typeface="Gill Sans"/>
              <a:ea typeface="Gill Sans"/>
              <a:cs typeface="Gill Sans"/>
              <a:sym typeface="Gill Sans"/>
            </a:endParaRPr>
          </a:p>
        </p:txBody>
      </p:sp>
      <p:cxnSp>
        <p:nvCxnSpPr>
          <p:cNvPr id="235" name="Google Shape;235;p44"/>
          <p:cNvCxnSpPr/>
          <p:nvPr/>
        </p:nvCxnSpPr>
        <p:spPr>
          <a:xfrm flipH="1" rot="10800000">
            <a:off x="1249491" y="3939607"/>
            <a:ext cx="6645900" cy="43800"/>
          </a:xfrm>
          <a:prstGeom prst="straightConnector1">
            <a:avLst/>
          </a:prstGeom>
          <a:noFill/>
          <a:ln cap="flat" cmpd="sng" w="19050">
            <a:solidFill>
              <a:srgbClr val="FFE006"/>
            </a:solidFill>
            <a:prstDash val="solid"/>
            <a:round/>
            <a:headEnd len="sm" w="sm" type="none"/>
            <a:tailEnd len="sm" w="sm" type="none"/>
          </a:ln>
        </p:spPr>
      </p:cxnSp>
      <p:pic>
        <p:nvPicPr>
          <p:cNvPr id="236" name="Google Shape;236;p44"/>
          <p:cNvPicPr preferRelativeResize="0"/>
          <p:nvPr/>
        </p:nvPicPr>
        <p:blipFill rotWithShape="1">
          <a:blip r:embed="rId3">
            <a:alphaModFix/>
          </a:blip>
          <a:srcRect b="0" l="0" r="0" t="0"/>
          <a:stretch/>
        </p:blipFill>
        <p:spPr>
          <a:xfrm>
            <a:off x="3989919" y="4549746"/>
            <a:ext cx="1164894" cy="268843"/>
          </a:xfrm>
          <a:prstGeom prst="rect">
            <a:avLst/>
          </a:prstGeom>
          <a:noFill/>
          <a:ln>
            <a:noFill/>
          </a:ln>
        </p:spPr>
      </p:pic>
      <p:sp>
        <p:nvSpPr>
          <p:cNvPr id="237" name="Google Shape;237;p44"/>
          <p:cNvSpPr/>
          <p:nvPr/>
        </p:nvSpPr>
        <p:spPr>
          <a:xfrm>
            <a:off x="4457700" y="2457474"/>
            <a:ext cx="228600" cy="228600"/>
          </a:xfrm>
          <a:prstGeom prst="rect">
            <a:avLst/>
          </a:prstGeom>
          <a:noFill/>
          <a:ln>
            <a:noFill/>
          </a:ln>
        </p:spPr>
        <p:txBody>
          <a:bodyPr anchorCtr="0" anchor="t" bIns="34250" lIns="68550" spcFirstLastPara="1" rIns="68550" wrap="square" tIns="34250">
            <a:noAutofit/>
          </a:bodyPr>
          <a:lstStyle/>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p:txBody>
      </p:sp>
      <p:sp>
        <p:nvSpPr>
          <p:cNvPr id="238" name="Google Shape;238;p44"/>
          <p:cNvSpPr txBox="1"/>
          <p:nvPr/>
        </p:nvSpPr>
        <p:spPr>
          <a:xfrm>
            <a:off x="1159950" y="2178900"/>
            <a:ext cx="7037100" cy="1320600"/>
          </a:xfrm>
          <a:prstGeom prst="rect">
            <a:avLst/>
          </a:prstGeom>
          <a:noFill/>
          <a:ln>
            <a:noFill/>
          </a:ln>
        </p:spPr>
        <p:txBody>
          <a:bodyPr anchorCtr="0" anchor="t" bIns="72550" lIns="145150" spcFirstLastPara="1" rIns="145150" wrap="square" tIns="72550">
            <a:noAutofit/>
          </a:bodyPr>
          <a:lstStyle/>
          <a:p>
            <a:pPr indent="0" lvl="0" marL="0" marR="0" rtl="0" algn="l">
              <a:lnSpc>
                <a:spcPct val="115000"/>
              </a:lnSpc>
              <a:spcBef>
                <a:spcPts val="0"/>
              </a:spcBef>
              <a:spcAft>
                <a:spcPts val="0"/>
              </a:spcAft>
              <a:buNone/>
            </a:pPr>
            <a:r>
              <a:rPr lang="fi" sz="1600">
                <a:solidFill>
                  <a:schemeClr val="dk1"/>
                </a:solidFill>
                <a:latin typeface="Gill Sans"/>
                <a:ea typeface="Gill Sans"/>
                <a:cs typeface="Gill Sans"/>
                <a:sym typeface="Gill Sans"/>
              </a:rPr>
              <a:t>Erätauko-keskustelun käsikirjoitus </a:t>
            </a:r>
            <a:endParaRPr sz="16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rPr lang="fi" sz="1600">
                <a:solidFill>
                  <a:schemeClr val="dk1"/>
                </a:solidFill>
                <a:latin typeface="Gill Sans"/>
                <a:ea typeface="Gill Sans"/>
                <a:cs typeface="Gill Sans"/>
                <a:sym typeface="Gill Sans"/>
              </a:rPr>
              <a:t>Kesto 45 tai 75 min</a:t>
            </a:r>
            <a:endParaRPr sz="1600">
              <a:solidFill>
                <a:schemeClr val="dk1"/>
              </a:solidFill>
              <a:latin typeface="Gill Sans"/>
              <a:ea typeface="Gill Sans"/>
              <a:cs typeface="Gill Sans"/>
              <a:sym typeface="Gill Sans"/>
            </a:endParaRPr>
          </a:p>
          <a:p>
            <a:pPr indent="0" lvl="0" marL="0" rtl="0" algn="l">
              <a:spcBef>
                <a:spcPts val="0"/>
              </a:spcBef>
              <a:spcAft>
                <a:spcPts val="0"/>
              </a:spcAft>
              <a:buSzPts val="1900"/>
              <a:buNone/>
            </a:pPr>
            <a:r>
              <a:t/>
            </a:r>
            <a:endParaRPr>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Keskustelun teema: </a:t>
            </a:r>
            <a:r>
              <a:rPr i="1" lang="fi" sz="1200">
                <a:solidFill>
                  <a:schemeClr val="dk1"/>
                </a:solidFill>
                <a:latin typeface="Gill Sans"/>
                <a:ea typeface="Gill Sans"/>
                <a:cs typeface="Gill Sans"/>
                <a:sym typeface="Gill Sans"/>
              </a:rPr>
              <a:t>“</a:t>
            </a:r>
            <a:r>
              <a:rPr b="1" i="1" lang="fi" sz="1200">
                <a:solidFill>
                  <a:schemeClr val="dk1"/>
                </a:solidFill>
                <a:latin typeface="Gill Sans"/>
                <a:ea typeface="Gill Sans"/>
                <a:cs typeface="Gill Sans"/>
                <a:sym typeface="Gill Sans"/>
              </a:rPr>
              <a:t>Osaamisen huomaaminen</a:t>
            </a:r>
            <a:r>
              <a:rPr b="1" i="1" lang="fi" sz="1200">
                <a:solidFill>
                  <a:schemeClr val="dk1"/>
                </a:solidFill>
                <a:latin typeface="Gill Sans"/>
                <a:ea typeface="Gill Sans"/>
                <a:cs typeface="Gill Sans"/>
                <a:sym typeface="Gill Sans"/>
              </a:rPr>
              <a:t>”. </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Voit tarkentaa teemaa omalle porukalle sopivaksi.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Esimerkiksi</a:t>
            </a:r>
            <a:r>
              <a:rPr b="1" i="1" lang="fi" sz="1200">
                <a:solidFill>
                  <a:schemeClr val="dk1"/>
                </a:solidFill>
                <a:latin typeface="Gill Sans"/>
                <a:ea typeface="Gill Sans"/>
                <a:cs typeface="Gill Sans"/>
                <a:sym typeface="Gill Sans"/>
              </a:rPr>
              <a:t>: “Mikä merkitys osaamisen huomaamisella on tässä yhteisössä?”</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Versio: 27. Maaliskuu 2024</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pic>
        <p:nvPicPr>
          <p:cNvPr id="330" name="Google Shape;330;p53"/>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31" name="Google Shape;331;p53"/>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2" name="Google Shape;332;p53"/>
          <p:cNvSpPr txBox="1"/>
          <p:nvPr/>
        </p:nvSpPr>
        <p:spPr>
          <a:xfrm>
            <a:off x="606900" y="351824"/>
            <a:ext cx="3780900" cy="42660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osaamisesta</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8</a:t>
            </a:r>
            <a:r>
              <a:rPr i="0" lang="fi" sz="1100" u="none" cap="none" strike="noStrike">
                <a:solidFill>
                  <a:schemeClr val="dk1"/>
                </a:solidFill>
                <a:latin typeface="Gill Sans"/>
                <a:ea typeface="Gill Sans"/>
                <a:cs typeface="Gill Sans"/>
                <a:sym typeface="Gill Sans"/>
              </a:rPr>
              <a:t> 	Aloitus, pelisäännöt</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chemeClr val="dk1"/>
                </a:solidFill>
                <a:latin typeface="Gill Sans"/>
                <a:ea typeface="Gill Sans"/>
                <a:cs typeface="Gill Sans"/>
                <a:sym typeface="Gill Sans"/>
              </a:rPr>
              <a:t>5 	Alustus ja oma pohdinta / pariporina</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25</a:t>
            </a:r>
            <a:r>
              <a:rPr b="1" i="0" lang="fi" sz="1100" u="none" cap="none" strike="noStrike">
                <a:solidFill>
                  <a:schemeClr val="dk1"/>
                </a:solidFill>
                <a:latin typeface="Gill Sans"/>
                <a:ea typeface="Gill Sans"/>
                <a:cs typeface="Gill Sans"/>
                <a:sym typeface="Gill Sans"/>
              </a:rPr>
              <a:t> 	Avataan yhteinen keskustelu</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Oivallusten kirjoittaminen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3</a:t>
            </a:r>
            <a:r>
              <a:rPr b="0" i="0" lang="fi" sz="1100" u="none" cap="none" strike="noStrike">
                <a:solidFill>
                  <a:schemeClr val="dk1"/>
                </a:solidFill>
                <a:latin typeface="Gill Sans"/>
                <a:ea typeface="Gill Sans"/>
                <a:cs typeface="Gill Sans"/>
                <a:sym typeface="Gill Sans"/>
              </a:rPr>
              <a:t>	Oivallusten kertominen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Kiitos ja lopetus</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Yhteensä </a:t>
            </a:r>
            <a:r>
              <a:rPr lang="fi" sz="1100">
                <a:solidFill>
                  <a:schemeClr val="dk1"/>
                </a:solidFill>
                <a:latin typeface="Gill Sans"/>
                <a:ea typeface="Gill Sans"/>
                <a:cs typeface="Gill Sans"/>
                <a:sym typeface="Gill Sans"/>
              </a:rPr>
              <a:t>45</a:t>
            </a:r>
            <a:r>
              <a:rPr b="0" i="0" lang="fi" sz="1100" u="none" cap="none" strike="noStrike">
                <a:solidFill>
                  <a:schemeClr val="dk1"/>
                </a:solidFill>
                <a:latin typeface="Gill Sans"/>
                <a:ea typeface="Gill Sans"/>
                <a:cs typeface="Gill Sans"/>
                <a:sym typeface="Gill Sans"/>
              </a:rPr>
              <a:t> min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chemeClr val="dk1"/>
                </a:solidFill>
                <a:latin typeface="Gill Sans"/>
                <a:ea typeface="Gill Sans"/>
                <a:cs typeface="Gill Sans"/>
                <a:sym typeface="Gill Sans"/>
              </a:rPr>
              <a:t>Oikealla sanoitus- ja ohjausvinkkejä ohjaajalle</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Perusfontti - sano esimerkiksi näin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1" lang="fi" sz="1100" u="none" cap="none" strike="noStrike">
                <a:solidFill>
                  <a:schemeClr val="dk1"/>
                </a:solidFill>
                <a:latin typeface="Gill Sans"/>
                <a:ea typeface="Gill Sans"/>
                <a:cs typeface="Gill Sans"/>
                <a:sym typeface="Gill Sans"/>
              </a:rPr>
              <a:t>Kursivoitu fontti - ohjaajalle apua keskusteluun</a:t>
            </a:r>
            <a:endParaRPr b="0" i="1"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i="1" sz="1100">
              <a:solidFill>
                <a:schemeClr val="dk1"/>
              </a:solidFill>
              <a:latin typeface="Gill Sans"/>
              <a:ea typeface="Gill Sans"/>
              <a:cs typeface="Gill Sans"/>
              <a:sym typeface="Gill Sans"/>
            </a:endParaRPr>
          </a:p>
        </p:txBody>
      </p:sp>
      <p:sp>
        <p:nvSpPr>
          <p:cNvPr id="333" name="Google Shape;333;p53"/>
          <p:cNvSpPr txBox="1"/>
          <p:nvPr/>
        </p:nvSpPr>
        <p:spPr>
          <a:xfrm>
            <a:off x="4849600" y="112800"/>
            <a:ext cx="3961200" cy="4951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äskeisestä jakamisesta. Nyt kysyn teiltä, että</a:t>
            </a:r>
            <a:r>
              <a:rPr lang="fi" sz="1000">
                <a:latin typeface="Gill Sans"/>
                <a:ea typeface="Gill Sans"/>
                <a:cs typeface="Gill Sans"/>
                <a:sym typeface="Gill Sans"/>
              </a:rPr>
              <a:t> miltä teistä tuntuu puhua omasta osaamisestasi?</a:t>
            </a:r>
            <a:r>
              <a:rPr b="0" i="0" lang="fi" sz="1000" u="none" cap="none" strike="noStrike">
                <a:solidFill>
                  <a:srgbClr val="000000"/>
                </a:solidFill>
                <a:latin typeface="Gill Sans"/>
                <a:ea typeface="Gill Sans"/>
                <a:cs typeface="Gill Sans"/>
                <a:sym typeface="Gill Sans"/>
              </a:rPr>
              <a:t> Onko se </a:t>
            </a:r>
            <a:r>
              <a:rPr lang="fi" sz="1000">
                <a:latin typeface="Gill Sans"/>
                <a:ea typeface="Gill Sans"/>
                <a:cs typeface="Gill Sans"/>
                <a:sym typeface="Gill Sans"/>
              </a:rPr>
              <a:t>helppoa vai vaikeaa?</a:t>
            </a:r>
            <a:r>
              <a:rPr b="0" i="0" lang="fi" sz="1000" u="none" cap="none" strike="noStrike">
                <a:solidFill>
                  <a:srgbClr val="000000"/>
                </a:solidFill>
                <a:latin typeface="Gill Sans"/>
                <a:ea typeface="Gill Sans"/>
                <a:cs typeface="Gill Sans"/>
                <a:sym typeface="Gill Sans"/>
              </a:rPr>
              <a:t> Voitte hetken aikaa pohtia rauhassa</a:t>
            </a:r>
            <a:r>
              <a:rPr lang="fi" sz="1000">
                <a:solidFill>
                  <a:srgbClr val="000000"/>
                </a:solidFill>
                <a:latin typeface="Gill Sans"/>
                <a:ea typeface="Gill Sans"/>
                <a:cs typeface="Gill Sans"/>
                <a:sym typeface="Gill Sans"/>
              </a:rPr>
              <a:t>. </a:t>
            </a:r>
            <a:r>
              <a:rPr lang="fi" sz="1000">
                <a:highlight>
                  <a:srgbClr val="FFE006"/>
                </a:highlight>
                <a:latin typeface="Gill Sans"/>
                <a:ea typeface="Gill Sans"/>
                <a:cs typeface="Gill Sans"/>
                <a:sym typeface="Gill Sans"/>
              </a:rPr>
              <a:t>Voit keskustella hetken parin kanssa. </a:t>
            </a:r>
            <a:r>
              <a:rPr b="0" i="0" lang="fi" sz="1000" u="none" cap="none" strike="noStrike">
                <a:solidFill>
                  <a:srgbClr val="000000"/>
                </a:solidFill>
                <a:latin typeface="Gill Sans"/>
                <a:ea typeface="Gill Sans"/>
                <a:cs typeface="Gill Sans"/>
                <a:sym typeface="Gill Sans"/>
              </a:rPr>
              <a:t>Noin. Kuka haluaisi aloittaa?...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Millaisia ajatuks</a:t>
            </a:r>
            <a:r>
              <a:rPr lang="fi" sz="1000">
                <a:latin typeface="Gill Sans"/>
                <a:ea typeface="Gill Sans"/>
                <a:cs typeface="Gill Sans"/>
                <a:sym typeface="Gill Sans"/>
              </a:rPr>
              <a:t>ia tai </a:t>
            </a:r>
            <a:r>
              <a:rPr b="0" i="0" lang="fi" sz="1000" u="none" cap="none" strike="noStrike">
                <a:solidFill>
                  <a:srgbClr val="000000"/>
                </a:solidFill>
                <a:latin typeface="Gill Sans"/>
                <a:ea typeface="Gill Sans"/>
                <a:cs typeface="Gill Sans"/>
                <a:sym typeface="Gill Sans"/>
              </a:rPr>
              <a:t>kokemuksia teillä muilla tuli mieleen, kun kuuntelitte äskeistä?</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292100" lvl="0" marL="457200" rtl="0" algn="l">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Kirjaa itsellesi muistiin, mistä teemoista olette keskustelleet</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1" lang="fi" sz="1000" u="none" cap="none" strike="noStrike">
                <a:solidFill>
                  <a:srgbClr val="000000"/>
                </a:solidFill>
                <a:latin typeface="Gill Sans"/>
                <a:ea typeface="Gill Sans"/>
                <a:cs typeface="Gill Sans"/>
                <a:sym typeface="Gill Sans"/>
              </a:rPr>
              <a:t>Apukysymyksiä ohjaajalle: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100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Voitte jatkaa keskustelua näistä teemoista tai poimia seuraavaksi kysymyksiä seuraavalla sivulla.</a:t>
            </a:r>
            <a:endParaRPr i="1" sz="10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Tarkoitus ei ole kysyä läpi kaikkea, vaan poimia 4-5 kysymystä.</a:t>
            </a:r>
            <a:endParaRPr i="1" sz="10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Tärkeimpiä kysymyksiä voi toistaa muutamiakin kertoja. </a:t>
            </a:r>
            <a:endParaRPr i="1" sz="10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Voit hyödyntää välillä yksilöpohdintaa uuden kysymyksen yhteydessä. </a:t>
            </a:r>
            <a:endParaRPr i="1" sz="10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Voit kysyä suoraan joltakulta, jos keskustelua on vaikeaa saada käyntiin. </a:t>
            </a:r>
            <a:endParaRPr i="1" sz="10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Muistuta tarpeen mukaan rakentavan keskustelun pelisäännöistä, joihin on yhdessä sitouduttu. </a:t>
            </a:r>
            <a:endParaRPr i="1" sz="10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Pidä huolta, että hiljaisemmatkin saavat kertoa ja että aktiiviset eivät täytä kaikkea tilaa.</a:t>
            </a:r>
            <a:endParaRPr b="1" sz="1000">
              <a:latin typeface="Gill Sans"/>
              <a:ea typeface="Gill Sans"/>
              <a:cs typeface="Gill Sans"/>
              <a:sym typeface="Gill Sans"/>
            </a:endParaRPr>
          </a:p>
          <a:p>
            <a:pPr indent="457200" lvl="0" marL="2743200" rtl="0" algn="l">
              <a:lnSpc>
                <a:spcPct val="115000"/>
              </a:lnSpc>
              <a:spcBef>
                <a:spcPts val="1000"/>
              </a:spcBef>
              <a:spcAft>
                <a:spcPts val="1000"/>
              </a:spcAft>
              <a:buNone/>
            </a:pPr>
            <a:r>
              <a:rPr b="1" lang="fi" sz="1000">
                <a:latin typeface="Gill Sans"/>
                <a:ea typeface="Gill Sans"/>
                <a:cs typeface="Gill Sans"/>
                <a:sym typeface="Gill Sans"/>
              </a:rPr>
              <a:t>20</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pic>
        <p:nvPicPr>
          <p:cNvPr id="339" name="Google Shape;339;p54"/>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40" name="Google Shape;340;p54"/>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41" name="Google Shape;341;p54"/>
          <p:cNvSpPr txBox="1"/>
          <p:nvPr/>
        </p:nvSpPr>
        <p:spPr>
          <a:xfrm>
            <a:off x="533800" y="247499"/>
            <a:ext cx="3780900" cy="42660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sz="1000">
                <a:solidFill>
                  <a:schemeClr val="dk1"/>
                </a:solidFill>
                <a:latin typeface="Gill Sans"/>
                <a:ea typeface="Gill Sans"/>
                <a:cs typeface="Gill Sans"/>
                <a:sym typeface="Gill Sans"/>
              </a:rPr>
              <a:t>Sanoittaminen:</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Miltä omasta osaamisesta puhuminen tuntuu?</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Onko osaamiselle helppo tai vaikea löytää sopivia kuvaavia sanoja? Mistä se mielestäsi johtuu?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Millaisissa tilanteissa omasta osaamisesta kertominen on ollut vaikeaa?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b="1" lang="fi" sz="1000">
                <a:solidFill>
                  <a:schemeClr val="dk1"/>
                </a:solidFill>
                <a:latin typeface="Gill Sans"/>
                <a:ea typeface="Gill Sans"/>
                <a:cs typeface="Gill Sans"/>
                <a:sym typeface="Gill Sans"/>
              </a:rPr>
              <a:t>Tunteet:</a:t>
            </a:r>
            <a:endParaRPr b="1"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Miltä oman osaamisen pohtiminen tuntuu?</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Mikä tuntuu hankalalta ja miksi?</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Mitä tunteita oman osaamisen huomaaminen herättää?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Onko tullut tilanteita joissa olet kokenut, että oma osaaminen ei riitäkään?</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b="1" lang="fi" sz="1000">
                <a:solidFill>
                  <a:schemeClr val="dk1"/>
                </a:solidFill>
                <a:latin typeface="Gill Sans"/>
                <a:ea typeface="Gill Sans"/>
                <a:cs typeface="Gill Sans"/>
                <a:sym typeface="Gill Sans"/>
              </a:rPr>
              <a:t>Siirrettävyys:</a:t>
            </a:r>
            <a:endParaRPr b="1"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Oletko huomannut käyttäväsi eri elämänalueilla tiettyä osaamista? (ihmissuhteet, työ, harrastus, vapaa-aika, opiskelu…)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Onko osaamisesta tietyllä elämän osa-alueella ollut hyötyä muualla? Tai oletko ajatellut että voisit jatkossa hyödyntää sitä jollakin muulla elämän osa-alueella?</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Mihin voisit käyttää tätä osaamista, jota sinulla jo on?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b="1" lang="fi" sz="1000">
                <a:solidFill>
                  <a:schemeClr val="dk1"/>
                </a:solidFill>
                <a:latin typeface="Gill Sans"/>
                <a:ea typeface="Gill Sans"/>
                <a:cs typeface="Gill Sans"/>
                <a:sym typeface="Gill Sans"/>
              </a:rPr>
              <a:t>Voit myös hyödyntää harjoitusta, jossa listataan osaamisia</a:t>
            </a:r>
            <a:endParaRPr b="1"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Ota paperia ja kynä.</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Listaa, missä kaikessa olet hyvä. Se voi liittyä arkeen, työhön, ihmissuhteisiin, harrastuksiin, opintoihin, mihin vaan. Älä ole ujo tai itsekriittinen, vaan anna palaa ja listaa kaikki, mitä mieleen tulee.</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Jaetaan sitten yhteisesti. </a:t>
            </a:r>
            <a:endParaRPr sz="1000">
              <a:solidFill>
                <a:schemeClr val="dk1"/>
              </a:solidFill>
              <a:latin typeface="Gill Sans"/>
              <a:ea typeface="Gill Sans"/>
              <a:cs typeface="Gill Sans"/>
              <a:sym typeface="Gill Sans"/>
            </a:endParaRPr>
          </a:p>
        </p:txBody>
      </p:sp>
      <p:sp>
        <p:nvSpPr>
          <p:cNvPr id="342" name="Google Shape;342;p54"/>
          <p:cNvSpPr txBox="1"/>
          <p:nvPr/>
        </p:nvSpPr>
        <p:spPr>
          <a:xfrm>
            <a:off x="4830150" y="230300"/>
            <a:ext cx="3961200" cy="46485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fi" sz="1000">
                <a:latin typeface="Gill Sans"/>
                <a:ea typeface="Gill Sans"/>
                <a:cs typeface="Gill Sans"/>
                <a:sym typeface="Gill Sans"/>
              </a:rPr>
              <a:t>Osaamisen merkitys ja eri yhteydet:</a:t>
            </a:r>
            <a:endParaRPr b="1"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Mieti osaamisia eri yhteyksissä, esimerkiksi työssä, ihmissuhteissa, harrastuksissa, opiskelussa. Missä eri yhteyksissä osaaminen on sinulle erityisen tärkeää?</a:t>
            </a:r>
            <a:endParaRPr sz="1000">
              <a:latin typeface="Gill Sans"/>
              <a:ea typeface="Gill Sans"/>
              <a:cs typeface="Gill Sans"/>
              <a:sym typeface="Gill Sans"/>
            </a:endParaRPr>
          </a:p>
          <a:p>
            <a:pPr indent="0" lvl="0" marL="0" rtl="0" algn="l">
              <a:lnSpc>
                <a:spcPct val="100000"/>
              </a:lnSpc>
              <a:spcBef>
                <a:spcPts val="0"/>
              </a:spcBef>
              <a:spcAft>
                <a:spcPts val="0"/>
              </a:spcAft>
              <a:buNone/>
            </a:pPr>
            <a:r>
              <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b="1" lang="fi" sz="1000">
                <a:latin typeface="Gill Sans"/>
                <a:ea typeface="Gill Sans"/>
                <a:cs typeface="Gill Sans"/>
                <a:sym typeface="Gill Sans"/>
              </a:rPr>
              <a:t>Energia: </a:t>
            </a:r>
            <a:endParaRPr b="1"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Missä yhteydessä viimeksi koit olevasi elementissäsi tai tekeväsi jotakin itsellesi luontevaa?</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Mistä saat energiaa? Mikä on saanut sinut huomaamaan, että osaat jotakin tai olet hyvä jossakin? </a:t>
            </a:r>
            <a:endParaRPr sz="1000">
              <a:latin typeface="Gill Sans"/>
              <a:ea typeface="Gill Sans"/>
              <a:cs typeface="Gill Sans"/>
              <a:sym typeface="Gill Sans"/>
            </a:endParaRPr>
          </a:p>
          <a:p>
            <a:pPr indent="0" lvl="0" marL="0" rtl="0" algn="l">
              <a:lnSpc>
                <a:spcPct val="100000"/>
              </a:lnSpc>
              <a:spcBef>
                <a:spcPts val="0"/>
              </a:spcBef>
              <a:spcAft>
                <a:spcPts val="0"/>
              </a:spcAft>
              <a:buNone/>
            </a:pPr>
            <a:r>
              <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b="1" lang="fi" sz="1000">
                <a:latin typeface="Gill Sans"/>
                <a:ea typeface="Gill Sans"/>
                <a:cs typeface="Gill Sans"/>
                <a:sym typeface="Gill Sans"/>
              </a:rPr>
              <a:t>Kehut ja muut peilinä:</a:t>
            </a:r>
            <a:endParaRPr b="1"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Usein omaa osaamista saattaa pitää itsestään selvänä, mutta toisen on helpompi huomata se.</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Millaisia kehuja tai kannustusta olet saanut esimerkiksi pomolta, kollegalta, ystävältä tai perheenjäseneltä?</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Mitä paras ystävä tai sinut hyvin tunteva ihminen sanoisi, missä olet hyvä?</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Onko joku muu huomannut osaamistasi?</a:t>
            </a:r>
            <a:endParaRPr sz="1000">
              <a:latin typeface="Gill Sans"/>
              <a:ea typeface="Gill Sans"/>
              <a:cs typeface="Gill Sans"/>
              <a:sym typeface="Gill Sans"/>
            </a:endParaRPr>
          </a:p>
          <a:p>
            <a:pPr indent="0" lvl="0" marL="0" rtl="0" algn="l">
              <a:lnSpc>
                <a:spcPct val="100000"/>
              </a:lnSpc>
              <a:spcBef>
                <a:spcPts val="0"/>
              </a:spcBef>
              <a:spcAft>
                <a:spcPts val="0"/>
              </a:spcAft>
              <a:buNone/>
            </a:pPr>
            <a:r>
              <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b="1" lang="fi" sz="1000">
                <a:latin typeface="Gill Sans"/>
                <a:ea typeface="Gill Sans"/>
                <a:cs typeface="Gill Sans"/>
                <a:sym typeface="Gill Sans"/>
              </a:rPr>
              <a:t>Kerro tästä tilanteesta:</a:t>
            </a:r>
            <a:endParaRPr b="1"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Milloin viimeksi koit, että osaamistasi arvostettiin? Kerro tästä tilanteesta.</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Kenen kanssa olet jutellut osaamisestasi? Kerro tästä tilanteesta.</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Onko sinulla jotain sinulle erityistä osaamista, mitä jollakulla toisella ei ole? Oletko oivaltanut osaavasi jotain, mitä joku toinen ei osaa? </a:t>
            </a:r>
            <a:endParaRPr sz="1000">
              <a:latin typeface="Gill Sans"/>
              <a:ea typeface="Gill Sans"/>
              <a:cs typeface="Gill Sans"/>
              <a:sym typeface="Gill Sans"/>
            </a:endParaRPr>
          </a:p>
          <a:p>
            <a:pPr indent="0" lvl="0" marL="0" rtl="0" algn="l">
              <a:lnSpc>
                <a:spcPct val="100000"/>
              </a:lnSpc>
              <a:spcBef>
                <a:spcPts val="0"/>
              </a:spcBef>
              <a:spcAft>
                <a:spcPts val="0"/>
              </a:spcAft>
              <a:buNone/>
            </a:pPr>
            <a:r>
              <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b="1" lang="fi" sz="1000">
                <a:latin typeface="Gill Sans"/>
                <a:ea typeface="Gill Sans"/>
                <a:cs typeface="Gill Sans"/>
                <a:sym typeface="Gill Sans"/>
              </a:rPr>
              <a:t>Kiinnostuksen ja motivaation merkitys:</a:t>
            </a:r>
            <a:endParaRPr b="1"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Onko se mitä osaat usein sellaista josta olet myöskin kiinnostunut?</a:t>
            </a:r>
            <a:endParaRPr sz="1000">
              <a:latin typeface="Gill Sans"/>
              <a:ea typeface="Gill Sans"/>
              <a:cs typeface="Gill Sans"/>
              <a:sym typeface="Gill Sans"/>
            </a:endParaRPr>
          </a:p>
          <a:p>
            <a:pPr indent="0" lvl="0" marL="0" rtl="0" algn="l">
              <a:lnSpc>
                <a:spcPct val="100000"/>
              </a:lnSpc>
              <a:spcBef>
                <a:spcPts val="0"/>
              </a:spcBef>
              <a:spcAft>
                <a:spcPts val="0"/>
              </a:spcAft>
              <a:buNone/>
            </a:pPr>
            <a:r>
              <a:rPr lang="fi" sz="1000">
                <a:latin typeface="Gill Sans"/>
                <a:ea typeface="Gill Sans"/>
                <a:cs typeface="Gill Sans"/>
                <a:sym typeface="Gill Sans"/>
              </a:rPr>
              <a:t>Onko jotain sellaista, mistä olet kiinnostunut mutta et vielä osaa kovin hyvin?</a:t>
            </a:r>
            <a:endParaRPr sz="1000">
              <a:latin typeface="Gill Sans"/>
              <a:ea typeface="Gill Sans"/>
              <a:cs typeface="Gill Sans"/>
              <a:sym typeface="Gill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pic>
        <p:nvPicPr>
          <p:cNvPr id="348" name="Google Shape;348;p55"/>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49" name="Google Shape;349;p55"/>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50" name="Google Shape;350;p55"/>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osaamisesta</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8</a:t>
            </a:r>
            <a:r>
              <a:rPr i="0" lang="fi" sz="1100" u="none" cap="none" strike="noStrike">
                <a:solidFill>
                  <a:schemeClr val="dk1"/>
                </a:solidFill>
                <a:latin typeface="Gill Sans"/>
                <a:ea typeface="Gill Sans"/>
                <a:cs typeface="Gill Sans"/>
                <a:sym typeface="Gill Sans"/>
              </a:rPr>
              <a:t> 	Aloitus, pelisäännöt</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chemeClr val="dk1"/>
                </a:solidFill>
                <a:latin typeface="Gill Sans"/>
                <a:ea typeface="Gill Sans"/>
                <a:cs typeface="Gill Sans"/>
                <a:sym typeface="Gill Sans"/>
              </a:rPr>
              <a:t>5 	Alustus ja oma pohdinta / pariporina</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25</a:t>
            </a:r>
            <a:r>
              <a:rPr b="0" i="0" lang="fi" sz="1100" u="none" cap="none" strike="noStrike">
                <a:solidFill>
                  <a:schemeClr val="dk1"/>
                </a:solidFill>
                <a:latin typeface="Gill Sans"/>
                <a:ea typeface="Gill Sans"/>
                <a:cs typeface="Gill Sans"/>
                <a:sym typeface="Gill Sans"/>
              </a:rPr>
              <a:t> 	Avataan yhteinen keskustelu</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2</a:t>
            </a:r>
            <a:r>
              <a:rPr b="1" i="0" lang="fi" sz="1100" u="none" cap="none" strike="noStrike">
                <a:solidFill>
                  <a:schemeClr val="dk1"/>
                </a:solidFill>
                <a:latin typeface="Gill Sans"/>
                <a:ea typeface="Gill Sans"/>
                <a:cs typeface="Gill Sans"/>
                <a:sym typeface="Gill Sans"/>
              </a:rPr>
              <a:t> 	Oivallusten kirjoittaminen</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3</a:t>
            </a:r>
            <a:r>
              <a:rPr b="0" i="0" lang="fi" sz="1100" u="none" cap="none" strike="noStrike">
                <a:solidFill>
                  <a:schemeClr val="dk1"/>
                </a:solidFill>
                <a:latin typeface="Gill Sans"/>
                <a:ea typeface="Gill Sans"/>
                <a:cs typeface="Gill Sans"/>
                <a:sym typeface="Gill Sans"/>
              </a:rPr>
              <a:t>	Oivallusten kertominen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Kiitos ja lopetus</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Yhteensä </a:t>
            </a:r>
            <a:r>
              <a:rPr lang="fi" sz="1100">
                <a:solidFill>
                  <a:schemeClr val="dk1"/>
                </a:solidFill>
                <a:latin typeface="Gill Sans"/>
                <a:ea typeface="Gill Sans"/>
                <a:cs typeface="Gill Sans"/>
                <a:sym typeface="Gill Sans"/>
              </a:rPr>
              <a:t>45</a:t>
            </a:r>
            <a:r>
              <a:rPr b="0" i="0" lang="fi" sz="1100" u="none" cap="none" strike="noStrike">
                <a:solidFill>
                  <a:schemeClr val="dk1"/>
                </a:solidFill>
                <a:latin typeface="Gill Sans"/>
                <a:ea typeface="Gill Sans"/>
                <a:cs typeface="Gill Sans"/>
                <a:sym typeface="Gill Sans"/>
              </a:rPr>
              <a:t> min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chemeClr val="dk1"/>
                </a:solidFill>
                <a:latin typeface="Gill Sans"/>
                <a:ea typeface="Gill Sans"/>
                <a:cs typeface="Gill Sans"/>
                <a:sym typeface="Gill Sans"/>
              </a:rPr>
              <a:t>Oikealla sanoitus- ja ohjausvinkkejä ohjaajalle</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Perusfontti - sano esimerkiksi näin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1" lang="fi" sz="1100" u="none" cap="none" strike="noStrike">
                <a:solidFill>
                  <a:schemeClr val="dk1"/>
                </a:solidFill>
                <a:latin typeface="Gill Sans"/>
                <a:ea typeface="Gill Sans"/>
                <a:cs typeface="Gill Sans"/>
                <a:sym typeface="Gill Sans"/>
              </a:rPr>
              <a:t>Kursivoitu fontti - ohjaajalle apua keskusteluun</a:t>
            </a:r>
            <a:endParaRPr b="0" i="1"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b="0" i="0" sz="1100" u="none" cap="none" strike="noStrike">
              <a:solidFill>
                <a:srgbClr val="FF0000"/>
              </a:solidFill>
              <a:latin typeface="Gill Sans"/>
              <a:ea typeface="Gill Sans"/>
              <a:cs typeface="Gill Sans"/>
              <a:sym typeface="Gill Sans"/>
            </a:endParaRPr>
          </a:p>
        </p:txBody>
      </p:sp>
      <p:sp>
        <p:nvSpPr>
          <p:cNvPr id="351" name="Google Shape;351;p55"/>
          <p:cNvSpPr txBox="1"/>
          <p:nvPr/>
        </p:nvSpPr>
        <p:spPr>
          <a:xfrm>
            <a:off x="4854800" y="230300"/>
            <a:ext cx="3965700" cy="4833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kirjoittaminen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hyvästä ja rakentavasta keskustelusta! Olette jakaneet kokemuksianne liittyen esimerkiksi </a:t>
            </a:r>
            <a:r>
              <a:rPr lang="fi" sz="1000">
                <a:highlight>
                  <a:srgbClr val="FFE006"/>
                </a:highlight>
                <a:latin typeface="Gill Sans"/>
                <a:ea typeface="Gill Sans"/>
                <a:cs typeface="Gill Sans"/>
                <a:sym typeface="Gill Sans"/>
              </a:rPr>
              <a:t>muodollisesta osaamisesta (esim. ammattitutkinto, yliopistotutkinto) tai epämuodollisesta koulutuksesta (esim. harrastustoiminnassa opittua, vapaaehtoistoiminnassa opittua)</a:t>
            </a:r>
            <a:r>
              <a:rPr b="0" i="0" lang="fi" sz="1000" u="none" cap="none" strike="noStrike">
                <a:solidFill>
                  <a:srgbClr val="000000"/>
                </a:solidFill>
                <a:highlight>
                  <a:srgbClr val="FFE006"/>
                </a:highlight>
                <a:latin typeface="Gill Sans"/>
                <a:ea typeface="Gill Sans"/>
                <a:cs typeface="Gill Sans"/>
                <a:sym typeface="Gill Sans"/>
              </a:rPr>
              <a:t>…</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just">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Kokoa ja kerro lyhyesti, mistä teemoista on puhuttu</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Seuraavaksi kirjoitamme, mitä oivalluksia, tunteita tai ajatuksia yhteisestä keskustelustamme sinulle </a:t>
            </a:r>
            <a:r>
              <a:rPr lang="fi" sz="1000">
                <a:latin typeface="Gill Sans"/>
                <a:ea typeface="Gill Sans"/>
                <a:cs typeface="Gill Sans"/>
                <a:sym typeface="Gill Sans"/>
              </a:rPr>
              <a:t>muodostui</a:t>
            </a:r>
            <a:r>
              <a:rPr b="0" i="0" lang="fi" sz="1000" u="none" cap="none" strike="noStrike">
                <a:solidFill>
                  <a:srgbClr val="000000"/>
                </a:solidFill>
                <a:latin typeface="Gill Sans"/>
                <a:ea typeface="Gill Sans"/>
                <a:cs typeface="Gill Sans"/>
                <a:sym typeface="Gill Sans"/>
              </a:rPr>
              <a:t>. Voit myös piirtää, jos se tuntuu helpommalta.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Kirjoita omaan paperiisi</a:t>
            </a:r>
            <a:r>
              <a:rPr lang="fi" sz="1000">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muutama oivallus, tunne tai jokin tärkeä ajatus, joka sinulle jäi mieleen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Tähän on aikaa muutama minuutti.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Valitse </a:t>
            </a:r>
            <a:r>
              <a:rPr b="0" i="0" lang="fi" sz="1000" u="none" cap="none" strike="noStrike">
                <a:solidFill>
                  <a:srgbClr val="000000"/>
                </a:solidFill>
                <a:highlight>
                  <a:srgbClr val="FFE006"/>
                </a:highlight>
                <a:latin typeface="Gill Sans"/>
                <a:ea typeface="Gill Sans"/>
                <a:cs typeface="Gill Sans"/>
                <a:sym typeface="Gill Sans"/>
              </a:rPr>
              <a:t>yksi</a:t>
            </a:r>
            <a:r>
              <a:rPr b="0" i="0" lang="fi" sz="1000" u="none" cap="none" strike="noStrike">
                <a:solidFill>
                  <a:srgbClr val="000000"/>
                </a:solidFill>
                <a:latin typeface="Gill Sans"/>
                <a:ea typeface="Gill Sans"/>
                <a:cs typeface="Gill Sans"/>
                <a:sym typeface="Gill Sans"/>
              </a:rPr>
              <a:t>, jonka haluat jakaa tässä yhdessä kaikkien</a:t>
            </a:r>
            <a:r>
              <a:rPr lang="fi" sz="1000">
                <a:latin typeface="Gill Sans"/>
                <a:ea typeface="Gill Sans"/>
                <a:cs typeface="Gill Sans"/>
                <a:sym typeface="Gill Sans"/>
              </a:rPr>
              <a:t> kanssa</a:t>
            </a:r>
            <a:r>
              <a:rPr b="0" i="0" lang="fi" sz="1000" u="none" cap="none" strike="noStrike">
                <a:solidFill>
                  <a:srgbClr val="000000"/>
                </a:solidFill>
                <a:latin typeface="Gill Sans"/>
                <a:ea typeface="Gill Sans"/>
                <a:cs typeface="Gill Sans"/>
                <a:sym typeface="Gill Sans"/>
              </a:rPr>
              <a:t>.</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highlight>
                  <a:srgbClr val="FFE006"/>
                </a:highlight>
                <a:latin typeface="Gill Sans"/>
                <a:ea typeface="Gill Sans"/>
                <a:cs typeface="Gill Sans"/>
                <a:sym typeface="Gill Sans"/>
              </a:rPr>
              <a:t>Voit myös pohtia, että kenen olisi hyvä jatkaa keskustelua tästä aiheesta ja missä?</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rPr b="1" lang="fi" sz="1000">
                <a:latin typeface="Gill Sans"/>
                <a:ea typeface="Gill Sans"/>
                <a:cs typeface="Gill Sans"/>
                <a:sym typeface="Gill Sans"/>
              </a:rPr>
              <a:t>2</a:t>
            </a:r>
            <a:r>
              <a:rPr b="1" i="0" lang="fi" sz="1000" u="none" cap="none" strike="noStrike">
                <a:solidFill>
                  <a:srgbClr val="000000"/>
                </a:solidFill>
                <a:latin typeface="Gill Sans"/>
                <a:ea typeface="Gill Sans"/>
                <a:cs typeface="Gill Sans"/>
                <a:sym typeface="Gill Sans"/>
              </a:rPr>
              <a:t> min</a:t>
            </a:r>
            <a:endParaRPr b="0"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pic>
        <p:nvPicPr>
          <p:cNvPr id="357" name="Google Shape;357;p56"/>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58" name="Google Shape;358;p56"/>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59" name="Google Shape;359;p56"/>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osaamisesta</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8</a:t>
            </a:r>
            <a:r>
              <a:rPr i="0" lang="fi" sz="1100" u="none" cap="none" strike="noStrike">
                <a:solidFill>
                  <a:schemeClr val="dk1"/>
                </a:solidFill>
                <a:latin typeface="Gill Sans"/>
                <a:ea typeface="Gill Sans"/>
                <a:cs typeface="Gill Sans"/>
                <a:sym typeface="Gill Sans"/>
              </a:rPr>
              <a:t> 	Aloitus, pelisäännöt</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chemeClr val="dk1"/>
                </a:solidFill>
                <a:latin typeface="Gill Sans"/>
                <a:ea typeface="Gill Sans"/>
                <a:cs typeface="Gill Sans"/>
                <a:sym typeface="Gill Sans"/>
              </a:rPr>
              <a:t>5 	Alustus ja oma pohdinta / pariporina</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25</a:t>
            </a:r>
            <a:r>
              <a:rPr b="0" i="0" lang="fi" sz="1100" u="none" cap="none" strike="noStrike">
                <a:solidFill>
                  <a:schemeClr val="dk1"/>
                </a:solidFill>
                <a:latin typeface="Gill Sans"/>
                <a:ea typeface="Gill Sans"/>
                <a:cs typeface="Gill Sans"/>
                <a:sym typeface="Gill Sans"/>
              </a:rPr>
              <a:t> 	Avataan yhteinen keskustelu</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Oivallusten kirjoittaminen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Oivallusten kertominen</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Kiitos ja lopetus</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Yhteensä </a:t>
            </a:r>
            <a:r>
              <a:rPr lang="fi" sz="1100">
                <a:solidFill>
                  <a:schemeClr val="dk1"/>
                </a:solidFill>
                <a:latin typeface="Gill Sans"/>
                <a:ea typeface="Gill Sans"/>
                <a:cs typeface="Gill Sans"/>
                <a:sym typeface="Gill Sans"/>
              </a:rPr>
              <a:t>45</a:t>
            </a:r>
            <a:r>
              <a:rPr b="0" i="0" lang="fi" sz="1100" u="none" cap="none" strike="noStrike">
                <a:solidFill>
                  <a:schemeClr val="dk1"/>
                </a:solidFill>
                <a:latin typeface="Gill Sans"/>
                <a:ea typeface="Gill Sans"/>
                <a:cs typeface="Gill Sans"/>
                <a:sym typeface="Gill Sans"/>
              </a:rPr>
              <a:t> min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chemeClr val="dk1"/>
                </a:solidFill>
                <a:latin typeface="Gill Sans"/>
                <a:ea typeface="Gill Sans"/>
                <a:cs typeface="Gill Sans"/>
                <a:sym typeface="Gill Sans"/>
              </a:rPr>
              <a:t>Oikealla sanoitus- ja ohjausvinkkejä ohjaajalle</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Perusfontti - sano esimerkiksi näin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1" lang="fi" sz="1100" u="none" cap="none" strike="noStrike">
                <a:solidFill>
                  <a:schemeClr val="dk1"/>
                </a:solidFill>
                <a:latin typeface="Gill Sans"/>
                <a:ea typeface="Gill Sans"/>
                <a:cs typeface="Gill Sans"/>
                <a:sym typeface="Gill Sans"/>
              </a:rPr>
              <a:t>Kursivoitu fontti - ohjaajalle apua keskusteluun</a:t>
            </a:r>
            <a:endParaRPr b="0" i="1"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b="0" i="0" sz="1100" u="none" cap="none" strike="noStrike">
              <a:solidFill>
                <a:srgbClr val="FF0000"/>
              </a:solidFill>
              <a:latin typeface="Gill Sans"/>
              <a:ea typeface="Gill Sans"/>
              <a:cs typeface="Gill Sans"/>
              <a:sym typeface="Gill Sans"/>
            </a:endParaRPr>
          </a:p>
        </p:txBody>
      </p:sp>
      <p:sp>
        <p:nvSpPr>
          <p:cNvPr id="360" name="Google Shape;360;p56"/>
          <p:cNvSpPr txBox="1"/>
          <p:nvPr/>
        </p:nvSpPr>
        <p:spPr>
          <a:xfrm>
            <a:off x="4856175" y="230300"/>
            <a:ext cx="4077900" cy="5615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kertominen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Nyt pyydän, että yhdellä lauseella jokainen teistä jakaisi yhden oivalluksen, tunteen tai tär</a:t>
            </a:r>
            <a:r>
              <a:rPr lang="fi" sz="1000">
                <a:latin typeface="Gill Sans"/>
                <a:ea typeface="Gill Sans"/>
                <a:cs typeface="Gill Sans"/>
                <a:sym typeface="Gill Sans"/>
              </a:rPr>
              <a:t>keän </a:t>
            </a:r>
            <a:r>
              <a:rPr b="0" i="0" lang="fi" sz="1000" u="none" cap="none" strike="noStrike">
                <a:solidFill>
                  <a:srgbClr val="000000"/>
                </a:solidFill>
                <a:latin typeface="Gill Sans"/>
                <a:ea typeface="Gill Sans"/>
                <a:cs typeface="Gill Sans"/>
                <a:sym typeface="Gill Sans"/>
              </a:rPr>
              <a:t>ajatuksen, joka tästä keskustelusta tai aiheesta sinulle jäi.</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Aloitetaan vaikkapa sinusta…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152400" lvl="0" marL="330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Valitse aloittajaksi sellainen henkilö, joka on todennäköisesti valmis kertomaan omasta oivalluksestaan.</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Kuka jatkaisi tästä?</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lang="fi" sz="1000">
                <a:latin typeface="Gill Sans"/>
                <a:ea typeface="Gill Sans"/>
                <a:cs typeface="Gill Sans"/>
                <a:sym typeface="Gill Sans"/>
              </a:rPr>
              <a:t>Kiitos kaikille. </a:t>
            </a:r>
            <a:r>
              <a:rPr b="0" i="0" lang="fi" sz="1000" u="none" cap="none" strike="noStrike">
                <a:solidFill>
                  <a:srgbClr val="000000"/>
                </a:solidFill>
                <a:latin typeface="Gill Sans"/>
                <a:ea typeface="Gill Sans"/>
                <a:cs typeface="Gill Sans"/>
                <a:sym typeface="Gill Sans"/>
              </a:rPr>
              <a:t>Kysyn vielä, että</a:t>
            </a:r>
            <a:r>
              <a:rPr lang="fi" sz="1000">
                <a:latin typeface="Gill Sans"/>
                <a:ea typeface="Gill Sans"/>
                <a:cs typeface="Gill Sans"/>
                <a:sym typeface="Gill Sans"/>
              </a:rPr>
              <a:t>:</a:t>
            </a:r>
            <a:endParaRPr sz="1000">
              <a:latin typeface="Gill Sans"/>
              <a:ea typeface="Gill Sans"/>
              <a:cs typeface="Gill Sans"/>
              <a:sym typeface="Gill Sans"/>
            </a:endParaRPr>
          </a:p>
          <a:p>
            <a:pPr indent="-292100" lvl="0" marL="457200" marR="0" rtl="0" algn="l">
              <a:lnSpc>
                <a:spcPct val="115000"/>
              </a:lnSpc>
              <a:spcBef>
                <a:spcPts val="1000"/>
              </a:spcBef>
              <a:spcAft>
                <a:spcPts val="0"/>
              </a:spcAft>
              <a:buClr>
                <a:srgbClr val="000000"/>
              </a:buClr>
              <a:buSzPts val="1000"/>
              <a:buFont typeface="Gill Sans"/>
              <a:buChar char="●"/>
            </a:pPr>
            <a:r>
              <a:rPr lang="fi" sz="1000">
                <a:highlight>
                  <a:srgbClr val="FFE006"/>
                </a:highlight>
                <a:latin typeface="Gill Sans"/>
                <a:ea typeface="Gill Sans"/>
                <a:cs typeface="Gill Sans"/>
                <a:sym typeface="Gill Sans"/>
              </a:rPr>
              <a:t>K</a:t>
            </a:r>
            <a:r>
              <a:rPr b="0" i="0" lang="fi" sz="1000" u="none" cap="none" strike="noStrike">
                <a:solidFill>
                  <a:srgbClr val="000000"/>
                </a:solidFill>
                <a:highlight>
                  <a:srgbClr val="FFE006"/>
                </a:highlight>
                <a:latin typeface="Gill Sans"/>
                <a:ea typeface="Gill Sans"/>
                <a:cs typeface="Gill Sans"/>
                <a:sym typeface="Gill Sans"/>
              </a:rPr>
              <a:t>eiden ja missä tulisi mielestänne jatkaa keskustelua tästä aiheesta?</a:t>
            </a:r>
            <a:endParaRPr b="0" i="0" sz="1000" u="none" cap="none" strike="noStrike">
              <a:solidFill>
                <a:srgbClr val="000000"/>
              </a:solidFill>
              <a:highlight>
                <a:srgbClr val="FFE006"/>
              </a:highlight>
              <a:latin typeface="Gill Sans"/>
              <a:ea typeface="Gill Sans"/>
              <a:cs typeface="Gill Sans"/>
              <a:sym typeface="Gill Sans"/>
            </a:endParaRPr>
          </a:p>
          <a:p>
            <a:pPr indent="-292100" lvl="0" marL="457200" marR="0" rtl="0" algn="just">
              <a:lnSpc>
                <a:spcPct val="115000"/>
              </a:lnSpc>
              <a:spcBef>
                <a:spcPts val="1000"/>
              </a:spcBef>
              <a:spcAft>
                <a:spcPts val="0"/>
              </a:spcAft>
              <a:buSzPts val="1000"/>
              <a:buFont typeface="Gill Sans"/>
              <a:buChar char="●"/>
            </a:pPr>
            <a:r>
              <a:rPr lang="fi" sz="1000">
                <a:highlight>
                  <a:srgbClr val="FFE006"/>
                </a:highlight>
                <a:latin typeface="Gill Sans"/>
                <a:ea typeface="Gill Sans"/>
                <a:cs typeface="Gill Sans"/>
                <a:sym typeface="Gill Sans"/>
              </a:rPr>
              <a:t>Mistä aiheesta haluaisitte keskustella seuraavaksi?</a:t>
            </a:r>
            <a:endParaRPr sz="1000">
              <a:highlight>
                <a:srgbClr val="FFE006"/>
              </a:highlight>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pic>
        <p:nvPicPr>
          <p:cNvPr id="366" name="Google Shape;366;p57"/>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67" name="Google Shape;367;p57"/>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68" name="Google Shape;368;p57"/>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osaamisesta</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8</a:t>
            </a:r>
            <a:r>
              <a:rPr i="0" lang="fi" sz="1100" u="none" cap="none" strike="noStrike">
                <a:solidFill>
                  <a:schemeClr val="dk1"/>
                </a:solidFill>
                <a:latin typeface="Gill Sans"/>
                <a:ea typeface="Gill Sans"/>
                <a:cs typeface="Gill Sans"/>
                <a:sym typeface="Gill Sans"/>
              </a:rPr>
              <a:t> 	Aloitus, pelisäännöt</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5</a:t>
            </a:r>
            <a:r>
              <a:rPr i="0" lang="fi" sz="1100" u="none" cap="none" strike="noStrike">
                <a:solidFill>
                  <a:schemeClr val="dk1"/>
                </a:solidFill>
                <a:latin typeface="Gill Sans"/>
                <a:ea typeface="Gill Sans"/>
                <a:cs typeface="Gill Sans"/>
                <a:sym typeface="Gill Sans"/>
              </a:rPr>
              <a:t> 	Alustus ja oma pohdinta / pariporina</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25</a:t>
            </a:r>
            <a:r>
              <a:rPr b="0" i="0" lang="fi" sz="1100" u="none" cap="none" strike="noStrike">
                <a:solidFill>
                  <a:schemeClr val="dk1"/>
                </a:solidFill>
                <a:latin typeface="Gill Sans"/>
                <a:ea typeface="Gill Sans"/>
                <a:cs typeface="Gill Sans"/>
                <a:sym typeface="Gill Sans"/>
              </a:rPr>
              <a:t> 	Avataan yhteinen keskustelu</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Oivallusten kirjoittaminen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3</a:t>
            </a:r>
            <a:r>
              <a:rPr i="0" lang="fi" sz="1100" u="none" cap="none" strike="noStrike">
                <a:solidFill>
                  <a:schemeClr val="dk1"/>
                </a:solidFill>
                <a:latin typeface="Gill Sans"/>
                <a:ea typeface="Gill Sans"/>
                <a:cs typeface="Gill Sans"/>
                <a:sym typeface="Gill Sans"/>
              </a:rPr>
              <a:t>	Oivallusten kertominen</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1" lang="fi" sz="1100">
                <a:solidFill>
                  <a:schemeClr val="dk1"/>
                </a:solidFill>
                <a:latin typeface="Gill Sans"/>
                <a:ea typeface="Gill Sans"/>
                <a:cs typeface="Gill Sans"/>
                <a:sym typeface="Gill Sans"/>
              </a:rPr>
              <a:t>2</a:t>
            </a:r>
            <a:r>
              <a:rPr b="1" i="0" lang="fi" sz="1100" u="none" cap="none" strike="noStrike">
                <a:solidFill>
                  <a:schemeClr val="dk1"/>
                </a:solidFill>
                <a:latin typeface="Gill Sans"/>
                <a:ea typeface="Gill Sans"/>
                <a:cs typeface="Gill Sans"/>
                <a:sym typeface="Gill Sans"/>
              </a:rPr>
              <a:t>	Kiitos ja lopetus</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Yhteensä </a:t>
            </a:r>
            <a:r>
              <a:rPr lang="fi" sz="1100">
                <a:solidFill>
                  <a:schemeClr val="dk1"/>
                </a:solidFill>
                <a:latin typeface="Gill Sans"/>
                <a:ea typeface="Gill Sans"/>
                <a:cs typeface="Gill Sans"/>
                <a:sym typeface="Gill Sans"/>
              </a:rPr>
              <a:t>45</a:t>
            </a:r>
            <a:r>
              <a:rPr b="0" i="0" lang="fi" sz="1100" u="none" cap="none" strike="noStrike">
                <a:solidFill>
                  <a:schemeClr val="dk1"/>
                </a:solidFill>
                <a:latin typeface="Gill Sans"/>
                <a:ea typeface="Gill Sans"/>
                <a:cs typeface="Gill Sans"/>
                <a:sym typeface="Gill Sans"/>
              </a:rPr>
              <a:t> min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chemeClr val="dk1"/>
                </a:solidFill>
                <a:latin typeface="Gill Sans"/>
                <a:ea typeface="Gill Sans"/>
                <a:cs typeface="Gill Sans"/>
                <a:sym typeface="Gill Sans"/>
              </a:rPr>
              <a:t>Oikealla sanoitus- ja ohjausvinkkejä ohjaajalle</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Perusfontti - sano esimerkiksi näin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1" lang="fi" sz="1100" u="none" cap="none" strike="noStrike">
                <a:solidFill>
                  <a:schemeClr val="dk1"/>
                </a:solidFill>
                <a:latin typeface="Gill Sans"/>
                <a:ea typeface="Gill Sans"/>
                <a:cs typeface="Gill Sans"/>
                <a:sym typeface="Gill Sans"/>
              </a:rPr>
              <a:t>Kursivoitu fontti - ohjaajalle apua keskusteluun</a:t>
            </a:r>
            <a:endParaRPr b="0" i="1"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b="0" i="0" sz="1100" u="none" cap="none" strike="noStrike">
              <a:solidFill>
                <a:srgbClr val="FF0000"/>
              </a:solidFill>
              <a:latin typeface="Gill Sans"/>
              <a:ea typeface="Gill Sans"/>
              <a:cs typeface="Gill Sans"/>
              <a:sym typeface="Gill Sans"/>
            </a:endParaRPr>
          </a:p>
        </p:txBody>
      </p:sp>
      <p:sp>
        <p:nvSpPr>
          <p:cNvPr id="369" name="Google Shape;369;p57"/>
          <p:cNvSpPr txBox="1"/>
          <p:nvPr/>
        </p:nvSpPr>
        <p:spPr>
          <a:xfrm>
            <a:off x="4855100" y="351825"/>
            <a:ext cx="3965700" cy="4879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Kiitos ja lopetus</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Miltä tämä Erätauko-keskustelu ja aihe tuntui?</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Minkälainen fiilis tai tunnelma teille jäi yhteisestä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292100" lvl="0" marL="457200" rtl="0" algn="just">
              <a:lnSpc>
                <a:spcPct val="115000"/>
              </a:lnSpc>
              <a:spcBef>
                <a:spcPts val="0"/>
              </a:spcBef>
              <a:spcAft>
                <a:spcPts val="0"/>
              </a:spcAft>
              <a:buClr>
                <a:schemeClr val="dk1"/>
              </a:buClr>
              <a:buSzPts val="1000"/>
              <a:buFont typeface="Gill Sans"/>
              <a:buChar char="●"/>
            </a:pPr>
            <a:r>
              <a:rPr lang="fi" sz="1000">
                <a:solidFill>
                  <a:schemeClr val="dk1"/>
                </a:solidFill>
                <a:highlight>
                  <a:srgbClr val="FFE006"/>
                </a:highlight>
                <a:latin typeface="Gill Sans"/>
                <a:ea typeface="Gill Sans"/>
                <a:cs typeface="Gill Sans"/>
                <a:sym typeface="Gill Sans"/>
              </a:rPr>
              <a:t>Onnistuinko keskustelun ohjaajana?</a:t>
            </a:r>
            <a:endParaRPr sz="1000">
              <a:solidFill>
                <a:schemeClr val="dk1"/>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chemeClr val="dk1"/>
                </a:solidFill>
                <a:highlight>
                  <a:srgbClr val="FFE006"/>
                </a:highlight>
                <a:latin typeface="Gill Sans"/>
                <a:ea typeface="Gill Sans"/>
                <a:cs typeface="Gill Sans"/>
                <a:sym typeface="Gill Sans"/>
              </a:rPr>
              <a:t>Ko</a:t>
            </a:r>
            <a:r>
              <a:rPr lang="fi" sz="1000">
                <a:solidFill>
                  <a:schemeClr val="dk1"/>
                </a:solidFill>
                <a:highlight>
                  <a:srgbClr val="FFE006"/>
                </a:highlight>
                <a:latin typeface="Gill Sans"/>
                <a:ea typeface="Gill Sans"/>
                <a:cs typeface="Gill Sans"/>
                <a:sym typeface="Gill Sans"/>
              </a:rPr>
              <a:t>koan </a:t>
            </a:r>
            <a:r>
              <a:rPr b="0" i="0" lang="fi" sz="1000" u="none" cap="none" strike="noStrike">
                <a:solidFill>
                  <a:schemeClr val="dk1"/>
                </a:solidFill>
                <a:highlight>
                  <a:srgbClr val="FFE006"/>
                </a:highlight>
                <a:latin typeface="Gill Sans"/>
                <a:ea typeface="Gill Sans"/>
                <a:cs typeface="Gill Sans"/>
                <a:sym typeface="Gill Sans"/>
              </a:rPr>
              <a:t>oivallukset ja jaan ne myöhemmin teille. Voimme toivottavasti jossain vaiheessa jatkaa keskustelua!</a:t>
            </a:r>
            <a:endParaRPr b="0" i="0" sz="1000" u="none" cap="none" strike="noStrike">
              <a:solidFill>
                <a:schemeClr val="dk1"/>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chemeClr val="dk1"/>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chemeClr val="dk1"/>
                </a:solidFill>
                <a:highlight>
                  <a:srgbClr val="FFE006"/>
                </a:highlight>
                <a:latin typeface="Gill Sans"/>
                <a:ea typeface="Gill Sans"/>
                <a:cs typeface="Gill Sans"/>
                <a:sym typeface="Gill Sans"/>
              </a:rPr>
              <a:t>Voinko ottaa tästä porukasta kuvan ja jakaa sen somessa? Voit myös itse kertoa, että olet ollut mukana  ja käynyt #Erätauko -keskustelun aiheesta. </a:t>
            </a:r>
            <a:endParaRPr sz="1000">
              <a:solidFill>
                <a:schemeClr val="dk1"/>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chemeClr val="dk1"/>
                </a:solidFill>
                <a:highlight>
                  <a:srgbClr val="FFE006"/>
                </a:highlight>
                <a:latin typeface="Gill Sans"/>
                <a:ea typeface="Gill Sans"/>
                <a:cs typeface="Gill Sans"/>
                <a:sym typeface="Gill Sans"/>
              </a:rPr>
              <a:t>Älä kuitenkaan kerro ilman lupaa</a:t>
            </a:r>
            <a:r>
              <a:rPr lang="fi" sz="1000">
                <a:solidFill>
                  <a:schemeClr val="dk1"/>
                </a:solidFill>
                <a:highlight>
                  <a:srgbClr val="FFE006"/>
                </a:highlight>
                <a:latin typeface="Gill Sans"/>
                <a:ea typeface="Gill Sans"/>
                <a:cs typeface="Gill Sans"/>
                <a:sym typeface="Gill Sans"/>
              </a:rPr>
              <a:t> mitään sellaista, mikä paljastaa toisen henkilöllisyyden. </a:t>
            </a:r>
            <a:r>
              <a:rPr b="0" i="0" lang="fi" sz="1000" u="none" cap="none" strike="noStrike">
                <a:solidFill>
                  <a:schemeClr val="dk1"/>
                </a:solidFill>
                <a:highlight>
                  <a:srgbClr val="FFE006"/>
                </a:highlight>
                <a:latin typeface="Gill Sans"/>
                <a:ea typeface="Gill Sans"/>
                <a:cs typeface="Gill Sans"/>
                <a:sym typeface="Gill Sans"/>
              </a:rPr>
              <a:t>Omia ajatuksiasi ja oivalluksiasi voit jakaa vapaasti.</a:t>
            </a:r>
            <a:endParaRPr b="0" i="0" sz="1000" u="none" cap="none" strike="noStrike">
              <a:solidFill>
                <a:schemeClr val="dk1"/>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Kiitos vielä ja hyvää päivän/viikon jatkoa!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457200" lvl="0" marL="2743200" rtl="0" algn="just">
              <a:lnSpc>
                <a:spcPct val="115000"/>
              </a:lnSpc>
              <a:spcBef>
                <a:spcPts val="0"/>
              </a:spcBef>
              <a:spcAft>
                <a:spcPts val="0"/>
              </a:spcAft>
              <a:buClr>
                <a:schemeClr val="dk1"/>
              </a:buClr>
              <a:buSzPts val="700"/>
              <a:buFont typeface="Arial"/>
              <a:buNone/>
            </a:pPr>
            <a:r>
              <a:t/>
            </a:r>
            <a:endParaRPr b="1" sz="1000">
              <a:solidFill>
                <a:schemeClr val="dk1"/>
              </a:solidFill>
              <a:latin typeface="Gill Sans"/>
              <a:ea typeface="Gill Sans"/>
              <a:cs typeface="Gill Sans"/>
              <a:sym typeface="Gill Sans"/>
            </a:endParaRPr>
          </a:p>
          <a:p>
            <a:pPr indent="457200" lvl="0" marL="2743200" rtl="0" algn="just">
              <a:lnSpc>
                <a:spcPct val="115000"/>
              </a:lnSpc>
              <a:spcBef>
                <a:spcPts val="0"/>
              </a:spcBef>
              <a:spcAft>
                <a:spcPts val="0"/>
              </a:spcAft>
              <a:buClr>
                <a:schemeClr val="dk1"/>
              </a:buClr>
              <a:buSzPts val="700"/>
              <a:buFont typeface="Arial"/>
              <a:buNone/>
            </a:pPr>
            <a:r>
              <a:rPr b="1" lang="fi" sz="1000">
                <a:solidFill>
                  <a:schemeClr val="dk1"/>
                </a:solidFill>
                <a:latin typeface="Gill Sans"/>
                <a:ea typeface="Gill Sans"/>
                <a:cs typeface="Gill Sans"/>
                <a:sym typeface="Gill Sans"/>
              </a:rPr>
              <a:t>2 min</a:t>
            </a:r>
            <a:endParaRPr b="1" sz="1000">
              <a:solidFill>
                <a:schemeClr val="dk1"/>
              </a:solidFill>
              <a:latin typeface="Gill Sans"/>
              <a:ea typeface="Gill Sans"/>
              <a:cs typeface="Gill Sans"/>
              <a:sym typeface="Gill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8"/>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75" name="Google Shape;375;p58"/>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76" name="Google Shape;376;p58"/>
          <p:cNvSpPr txBox="1"/>
          <p:nvPr/>
        </p:nvSpPr>
        <p:spPr>
          <a:xfrm>
            <a:off x="1025125" y="482200"/>
            <a:ext cx="70938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Hurraa! Ohjasit juuri Erätauko-keskustelun. Mahtavaa! Miten tänään sujui?</a:t>
            </a:r>
            <a:endParaRPr b="1" sz="1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Harjoittelin dialogia etukäteen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Kutsuin mukaan osallistujia eri taustoista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Valmistelin keskustelutilan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Harjoittelimme ennen keskustelua hyödyntämällä aktiviteetteja</a:t>
            </a:r>
            <a:endParaRPr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None/>
            </a:pPr>
            <a:r>
              <a:rPr lang="fi">
                <a:solidFill>
                  <a:schemeClr val="dk1"/>
                </a:solidFill>
                <a:latin typeface="Gill Sans"/>
                <a:ea typeface="Gill Sans"/>
                <a:cs typeface="Gill Sans"/>
                <a:sym typeface="Gill Sans"/>
              </a:rPr>
              <a:t>Keskustelussa</a:t>
            </a:r>
            <a:endParaRPr>
              <a:solidFill>
                <a:schemeClr val="dk1"/>
              </a:solidFill>
              <a:latin typeface="Gill Sans"/>
              <a:ea typeface="Gill Sans"/>
              <a:cs typeface="Gill Sans"/>
              <a:sym typeface="Gill Sans"/>
            </a:endParaRPr>
          </a:p>
          <a:p>
            <a:pPr indent="-311150" lvl="0" marL="457200" rtl="0" algn="l">
              <a:lnSpc>
                <a:spcPct val="115000"/>
              </a:lnSpc>
              <a:spcBef>
                <a:spcPts val="100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Kävimme yhdessä läpi rakentavan keskustelun pelisäännöt</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rakentavan keskustelun pelisääntöjä noudatettiin</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Kerroin, että keskustelu on luottamuksellinen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Seurasin puheenvuorojen määrää ja kiitin heitä, jotka jakoivat ajatuksiaan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Kehuin ja kannustin osallistumaan keskusteluun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kaikilla on halutessaan tilaa ja mahdollisuus osallistua </a:t>
            </a:r>
            <a:endParaRPr b="1" sz="1300">
              <a:solidFill>
                <a:schemeClr val="dk1"/>
              </a:solidFill>
            </a:endParaRPr>
          </a:p>
          <a:p>
            <a:pPr indent="0" lvl="0" marL="0" rtl="0" algn="l">
              <a:spcBef>
                <a:spcPts val="1000"/>
              </a:spcBef>
              <a:spcAft>
                <a:spcPts val="0"/>
              </a:spcAft>
              <a:buNone/>
            </a:pPr>
            <a:r>
              <a:rPr lang="fi" sz="1200">
                <a:solidFill>
                  <a:schemeClr val="dk1"/>
                </a:solidFill>
                <a:latin typeface="Gill Sans"/>
                <a:ea typeface="Gill Sans"/>
                <a:cs typeface="Gill Sans"/>
                <a:sym typeface="Gill Sans"/>
              </a:rPr>
              <a:t>Huom! Jokainen keskustelu on erilainen, eikä kaikissa tarvita kaikkia ohjauskeinoja. On kuitenkin tärkeää, että </a:t>
            </a:r>
            <a:r>
              <a:rPr b="1" lang="fi" sz="1200">
                <a:solidFill>
                  <a:schemeClr val="dk1"/>
                </a:solidFill>
                <a:latin typeface="Gill Sans"/>
                <a:ea typeface="Gill Sans"/>
                <a:cs typeface="Gill Sans"/>
                <a:sym typeface="Gill Sans"/>
              </a:rPr>
              <a:t>lihavoidut</a:t>
            </a:r>
            <a:r>
              <a:rPr lang="fi" sz="1200">
                <a:solidFill>
                  <a:schemeClr val="dk1"/>
                </a:solidFill>
                <a:latin typeface="Gill Sans"/>
                <a:ea typeface="Gill Sans"/>
                <a:cs typeface="Gill Sans"/>
                <a:sym typeface="Gill Sans"/>
              </a:rPr>
              <a:t> kohdat tulee tehtyä.</a:t>
            </a:r>
            <a:endParaRPr sz="1100">
              <a:solidFill>
                <a:schemeClr val="dk1"/>
              </a:solidFill>
              <a:latin typeface="Gill Sans"/>
              <a:ea typeface="Gill Sans"/>
              <a:cs typeface="Gill Sans"/>
              <a:sym typeface="Gill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59"/>
          <p:cNvSpPr txBox="1"/>
          <p:nvPr>
            <p:ph type="title"/>
          </p:nvPr>
        </p:nvSpPr>
        <p:spPr>
          <a:xfrm>
            <a:off x="1442810" y="187654"/>
            <a:ext cx="6259500" cy="292500"/>
          </a:xfrm>
          <a:prstGeom prst="rect">
            <a:avLst/>
          </a:prstGeom>
        </p:spPr>
        <p:txBody>
          <a:bodyPr anchorCtr="0" anchor="t" bIns="0" lIns="0" spcFirstLastPara="1" rIns="0" wrap="square" tIns="0">
            <a:spAutoFit/>
          </a:bodyPr>
          <a:lstStyle/>
          <a:p>
            <a:pPr indent="0" lvl="0" marL="0" rtl="0" algn="l">
              <a:spcBef>
                <a:spcPts val="0"/>
              </a:spcBef>
              <a:spcAft>
                <a:spcPts val="0"/>
              </a:spcAft>
              <a:buNone/>
            </a:pPr>
            <a:r>
              <a:t/>
            </a:r>
            <a:endParaRPr/>
          </a:p>
        </p:txBody>
      </p:sp>
      <p:pic>
        <p:nvPicPr>
          <p:cNvPr id="382" name="Google Shape;382;p59"/>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4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4" name="Google Shape;244;p4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5" name="Google Shape;245;p45"/>
          <p:cNvSpPr txBox="1"/>
          <p:nvPr/>
        </p:nvSpPr>
        <p:spPr>
          <a:xfrm>
            <a:off x="1549223" y="608428"/>
            <a:ext cx="6045600" cy="4961400"/>
          </a:xfrm>
          <a:prstGeom prst="rect">
            <a:avLst/>
          </a:prstGeom>
          <a:noFill/>
          <a:ln>
            <a:noFill/>
          </a:ln>
        </p:spPr>
        <p:txBody>
          <a:bodyPr anchorCtr="0" anchor="t" bIns="72550" lIns="145150" spcFirstLastPara="1" rIns="145150" wrap="square" tIns="72550">
            <a:noAutofit/>
          </a:bodyPr>
          <a:lstStyle/>
          <a:p>
            <a:pPr indent="0" lvl="0" marL="0" rtl="0" algn="ctr">
              <a:spcBef>
                <a:spcPts val="0"/>
              </a:spcBef>
              <a:spcAft>
                <a:spcPts val="0"/>
              </a:spcAft>
              <a:buClr>
                <a:schemeClr val="dk1"/>
              </a:buClr>
              <a:buSzPts val="1100"/>
              <a:buFont typeface="Arial"/>
              <a:buNone/>
            </a:pPr>
            <a:r>
              <a:rPr b="1" lang="fi" sz="1300">
                <a:solidFill>
                  <a:schemeClr val="dk1"/>
                </a:solidFill>
                <a:latin typeface="Gill Sans"/>
                <a:ea typeface="Gill Sans"/>
                <a:cs typeface="Gill Sans"/>
                <a:sym typeface="Gill Sans"/>
              </a:rPr>
              <a:t>Erätauko-dialogin periaatteet ja käsikirjoitus</a:t>
            </a:r>
            <a:endParaRPr b="1" sz="1300">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Tämä keskustelun käsikirjoitus on tukenasi, kun ohjaat Erätauko-dialogia osaamisen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huomaamisesta. Voit vetää keskustelun joko verkossa tai kasvokkain.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Erätauko-dialogia osaamisen huomaamisesta ohjaavat seuraavat periaatteet:</a:t>
            </a:r>
            <a:endParaRPr sz="1100">
              <a:solidFill>
                <a:schemeClr val="dk1"/>
              </a:solidFill>
              <a:latin typeface="Gill Sans"/>
              <a:ea typeface="Gill Sans"/>
              <a:cs typeface="Gill Sans"/>
              <a:sym typeface="Gill Sans"/>
            </a:endParaRPr>
          </a:p>
          <a:p>
            <a:pPr indent="-298450" lvl="0" marL="457200" rtl="0" algn="l">
              <a:spcBef>
                <a:spcPts val="0"/>
              </a:spcBef>
              <a:spcAft>
                <a:spcPts val="0"/>
              </a:spcAft>
              <a:buClr>
                <a:schemeClr val="dk1"/>
              </a:buClr>
              <a:buSzPts val="1100"/>
              <a:buFont typeface="Gill Sans"/>
              <a:buChar char="●"/>
            </a:pPr>
            <a:r>
              <a:rPr lang="fi" sz="1100">
                <a:solidFill>
                  <a:schemeClr val="dk1"/>
                </a:solidFill>
                <a:latin typeface="Gill Sans"/>
                <a:ea typeface="Gill Sans"/>
                <a:cs typeface="Gill Sans"/>
                <a:sym typeface="Gill Sans"/>
              </a:rPr>
              <a:t>Myönteisyys ja ihmisen arvostaminen</a:t>
            </a:r>
            <a:endParaRPr sz="1100">
              <a:solidFill>
                <a:schemeClr val="dk1"/>
              </a:solidFill>
              <a:latin typeface="Gill Sans"/>
              <a:ea typeface="Gill Sans"/>
              <a:cs typeface="Gill Sans"/>
              <a:sym typeface="Gill Sans"/>
            </a:endParaRPr>
          </a:p>
          <a:p>
            <a:pPr indent="-298450" lvl="0" marL="457200" rtl="0" algn="l">
              <a:spcBef>
                <a:spcPts val="0"/>
              </a:spcBef>
              <a:spcAft>
                <a:spcPts val="0"/>
              </a:spcAft>
              <a:buClr>
                <a:schemeClr val="dk1"/>
              </a:buClr>
              <a:buSzPts val="1100"/>
              <a:buFont typeface="Gill Sans"/>
              <a:buChar char="●"/>
            </a:pPr>
            <a:r>
              <a:rPr lang="fi" sz="1100">
                <a:solidFill>
                  <a:schemeClr val="dk1"/>
                </a:solidFill>
                <a:latin typeface="Gill Sans"/>
                <a:ea typeface="Gill Sans"/>
                <a:cs typeface="Gill Sans"/>
                <a:sym typeface="Gill Sans"/>
              </a:rPr>
              <a:t>Keskitytään osaamiseen, jota osallistujilla on - ei siihen, mitä ei ole. Osaamisen arviointi, vertailu ja arvottaminen eivät ole keskusteluun sopiva lähtökohta.</a:t>
            </a:r>
            <a:endParaRPr sz="1100">
              <a:solidFill>
                <a:schemeClr val="dk1"/>
              </a:solidFill>
              <a:latin typeface="Gill Sans"/>
              <a:ea typeface="Gill Sans"/>
              <a:cs typeface="Gill Sans"/>
              <a:sym typeface="Gill Sans"/>
            </a:endParaRPr>
          </a:p>
          <a:p>
            <a:pPr indent="-298450" lvl="0" marL="457200" rtl="0" algn="l">
              <a:spcBef>
                <a:spcPts val="0"/>
              </a:spcBef>
              <a:spcAft>
                <a:spcPts val="0"/>
              </a:spcAft>
              <a:buClr>
                <a:schemeClr val="dk1"/>
              </a:buClr>
              <a:buSzPts val="1100"/>
              <a:buFont typeface="Gill Sans"/>
              <a:buChar char="●"/>
            </a:pPr>
            <a:r>
              <a:rPr lang="fi" sz="1100">
                <a:solidFill>
                  <a:schemeClr val="dk1"/>
                </a:solidFill>
                <a:latin typeface="Gill Sans"/>
                <a:ea typeface="Gill Sans"/>
                <a:cs typeface="Gill Sans"/>
                <a:sym typeface="Gill Sans"/>
              </a:rPr>
              <a:t>Missä vain syntynyt osaaminen on arvokasta - oli se sitten työelämä, arki, harrastus, vapaaaika, perhe-elämä, koulutus jne.</a:t>
            </a:r>
            <a:endParaRPr sz="11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Jokaisessa keskustelussa on tärkeää virittäytyminen tasavertaiseen ja luottamukselliseen ilmapiiriin, syventyminen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Ohjeista löydät sivun vasemmalta puolelta keskustelun etenemisen ja oikealta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esimerkkisanoitusta. Hyödynnä käsikirjoitus ja sovita juuri omaan keskusteluusi sopivaksi! </a:t>
            </a:r>
            <a:endParaRPr sz="11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100">
              <a:solidFill>
                <a:schemeClr val="dk1"/>
              </a:solidFill>
              <a:latin typeface="Gill Sans"/>
              <a:ea typeface="Gill Sans"/>
              <a:cs typeface="Gill Sans"/>
              <a:sym typeface="Gill Sans"/>
            </a:endParaRPr>
          </a:p>
          <a:p>
            <a:pPr indent="0" lvl="0" marL="0" marR="0" rtl="0" algn="l">
              <a:lnSpc>
                <a:spcPct val="100000"/>
              </a:lnSpc>
              <a:spcBef>
                <a:spcPts val="200"/>
              </a:spcBef>
              <a:spcAft>
                <a:spcPts val="0"/>
              </a:spcAft>
              <a:buNone/>
            </a:pPr>
            <a:r>
              <a:t/>
            </a:r>
            <a:endParaRPr sz="11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1" name="Google Shape;251;p4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2" name="Google Shape;252;p46"/>
          <p:cNvSpPr txBox="1"/>
          <p:nvPr/>
        </p:nvSpPr>
        <p:spPr>
          <a:xfrm>
            <a:off x="1498500" y="507350"/>
            <a:ext cx="61470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Ohjaajalle</a:t>
            </a:r>
            <a:endParaRPr b="1" sz="13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menetelmä, joka tukee dialogi- ja keskustelutaitojen oppimista.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nuorille kokonaisuuteen kuuluu myös </a:t>
            </a:r>
            <a:r>
              <a:rPr lang="fi" sz="1100" u="sng">
                <a:solidFill>
                  <a:schemeClr val="hlink"/>
                </a:solidFill>
                <a:latin typeface="Gill Sans"/>
                <a:ea typeface="Gill Sans"/>
                <a:cs typeface="Gill Sans"/>
                <a:sym typeface="Gill Sans"/>
                <a:hlinkClick r:id="rId3"/>
              </a:rPr>
              <a:t>erilaisia aktiviteetteja</a:t>
            </a:r>
            <a:r>
              <a:rPr lang="fi" sz="1100">
                <a:solidFill>
                  <a:schemeClr val="dk1"/>
                </a:solidFill>
                <a:latin typeface="Gill Sans"/>
                <a:ea typeface="Gill Sans"/>
                <a:cs typeface="Gill Sans"/>
                <a:sym typeface="Gill Sans"/>
              </a:rPr>
              <a:t>, joiden avulla voit harjoitella omia ja ryhmän dialogi- sekä keskustelutaitoja. Harjoittelu voi tapahtua joko hyvissä ajoin tai vaihtoehtoisesti juuri ennen omaa Erätauko-keskustelua.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Jokainen Erätauko-keskustelu on oppimiskokemus ja seuraavassa keskustelussa voi taas hyödyntää oppimaansa.</a:t>
            </a:r>
            <a:r>
              <a:rPr b="1" lang="fi" sz="1100">
                <a:solidFill>
                  <a:schemeClr val="dk1"/>
                </a:solidFill>
                <a:latin typeface="Gill Sans"/>
                <a:ea typeface="Gill Sans"/>
                <a:cs typeface="Gill Sans"/>
                <a:sym typeface="Gill Sans"/>
              </a:rPr>
              <a:t> </a:t>
            </a:r>
            <a:r>
              <a:rPr lang="fi" sz="1100">
                <a:solidFill>
                  <a:schemeClr val="dk1"/>
                </a:solidFill>
                <a:latin typeface="Gill Sans"/>
                <a:ea typeface="Gill Sans"/>
                <a:cs typeface="Gill Sans"/>
                <a:sym typeface="Gill Sans"/>
              </a:rPr>
              <a:t>Mitä enemmän Erätauko-keskusteluja ohjaat, sitä enemmän opit. Ikinä ei tule valmiiksi, eikä se haittaa.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b="1" i="1" lang="fi" sz="1100">
                <a:solidFill>
                  <a:schemeClr val="dk1"/>
                </a:solidFill>
                <a:latin typeface="Gill Sans"/>
                <a:ea typeface="Gill Sans"/>
                <a:cs typeface="Gill Sans"/>
                <a:sym typeface="Gill Sans"/>
              </a:rPr>
              <a:t>Erätauko-keskustelussa varmista ohjaajana ainakin nämä asiat:</a:t>
            </a:r>
            <a:endParaRPr b="1" i="1"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Käy läpi rakentavan keskustelun pelisäännöt ja muistuta tarvittaessa niistä keskustelussa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Varmista, että jokaisella on tasapuolinen mahdollisuus kertoa omia kokemuksia tai ajatuksia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Jaa osallistujille paperia ja kynä ajatusten ja oivallusten kirjoittamista varten</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i="1" sz="1100">
              <a:solidFill>
                <a:schemeClr val="dk1"/>
              </a:solidFill>
            </a:endParaRPr>
          </a:p>
          <a:p>
            <a:pPr indent="0" lvl="0" marL="0" marR="0" rtl="0" algn="l">
              <a:lnSpc>
                <a:spcPct val="100000"/>
              </a:lnSpc>
              <a:spcBef>
                <a:spcPts val="200"/>
              </a:spcBef>
              <a:spcAft>
                <a:spcPts val="0"/>
              </a:spcAft>
              <a:buNone/>
            </a:pPr>
            <a:r>
              <a:t/>
            </a:r>
            <a:endParaRPr sz="1200">
              <a:solidFill>
                <a:schemeClr val="dk1"/>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47"/>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8" name="Google Shape;258;p47"/>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9" name="Google Shape;259;p47"/>
          <p:cNvSpPr txBox="1"/>
          <p:nvPr/>
        </p:nvSpPr>
        <p:spPr>
          <a:xfrm>
            <a:off x="4771575" y="2017825"/>
            <a:ext cx="2965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75min</a:t>
            </a:r>
            <a:r>
              <a:rPr lang="fi" sz="1200">
                <a:solidFill>
                  <a:schemeClr val="dk1"/>
                </a:solidFill>
                <a:latin typeface="Gill Sans"/>
                <a:ea typeface="Gill Sans"/>
                <a:cs typeface="Gill Sans"/>
                <a:sym typeface="Gill Sans"/>
              </a:rPr>
              <a:t>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40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10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Kiitos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75 min</a:t>
            </a:r>
            <a:endParaRPr i="1" sz="1100"/>
          </a:p>
        </p:txBody>
      </p:sp>
      <p:sp>
        <p:nvSpPr>
          <p:cNvPr id="260" name="Google Shape;260;p47"/>
          <p:cNvSpPr txBox="1"/>
          <p:nvPr/>
        </p:nvSpPr>
        <p:spPr>
          <a:xfrm>
            <a:off x="1268100" y="495900"/>
            <a:ext cx="6607800" cy="1653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700" u="sng">
                <a:solidFill>
                  <a:srgbClr val="231F20"/>
                </a:solidFill>
                <a:latin typeface="Gill Sans"/>
                <a:ea typeface="Gill Sans"/>
                <a:cs typeface="Gill Sans"/>
                <a:sym typeface="Gill Sans"/>
              </a:rPr>
              <a:t>Eripituiset keskustelut</a:t>
            </a:r>
            <a:endParaRPr b="1" sz="1700" u="sng">
              <a:solidFill>
                <a:srgbClr val="231F2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b="1" sz="1200" u="sng">
              <a:solidFill>
                <a:srgbClr val="231F2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Kaikki ajat ovat suuntaa-antavia ja niiden on tarkoitus antaa käsitys ajasta mikä kuhunkin vaiheeseen kannattaa suurinpiirtein käyttää. Niitä ei ole tarkoitettu noudatettavan täsmällisesti aloitusta ja lopetusta lukuun ottamatta. Tässä näet kaksi eri ajastettua käsikirjoitusta, 45 minuutin ja 75 minuutin keskusteluun. Voit valita kumman tahansa, riippuen siitä, paljonko aikaa sinulla on käytettävissä. Mikäli haluat pidentää keskustelun 90 minuuttiin, lisää aikaa keskustelun syventämiseen, yhteenvetoon ja purkuun.</a:t>
            </a:r>
            <a:endParaRPr sz="1300"/>
          </a:p>
        </p:txBody>
      </p:sp>
      <p:sp>
        <p:nvSpPr>
          <p:cNvPr id="261" name="Google Shape;261;p47"/>
          <p:cNvSpPr txBox="1"/>
          <p:nvPr/>
        </p:nvSpPr>
        <p:spPr>
          <a:xfrm>
            <a:off x="1335475" y="1992875"/>
            <a:ext cx="44550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45min</a:t>
            </a:r>
            <a:r>
              <a:rPr lang="fi" sz="1000">
                <a:solidFill>
                  <a:schemeClr val="dk1"/>
                </a:solidFill>
                <a:latin typeface="Gill Sans"/>
                <a:ea typeface="Gill Sans"/>
                <a:cs typeface="Gill Sans"/>
                <a:sym typeface="Gill Sans"/>
              </a:rPr>
              <a:t>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8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 ja oma pohdinta/pariporina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Kiitos ja lopetus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45 min</a:t>
            </a:r>
            <a:r>
              <a:rPr i="1" lang="fi" sz="1300">
                <a:solidFill>
                  <a:schemeClr val="dk1"/>
                </a:solidFill>
                <a:latin typeface="Gill Sans"/>
                <a:ea typeface="Gill Sans"/>
                <a:cs typeface="Gill Sans"/>
                <a:sym typeface="Gill Sans"/>
              </a:rPr>
              <a:t>	</a:t>
            </a:r>
            <a:r>
              <a:rPr lang="fi" sz="1200">
                <a:solidFill>
                  <a:schemeClr val="dk1"/>
                </a:solidFill>
                <a:latin typeface="Gill Sans"/>
                <a:ea typeface="Gill Sans"/>
                <a:cs typeface="Gill Sans"/>
                <a:sym typeface="Gill Sans"/>
              </a:rPr>
              <a:t>			       													</a:t>
            </a:r>
            <a:endParaRPr sz="1300"/>
          </a:p>
        </p:txBody>
      </p:sp>
      <p:sp>
        <p:nvSpPr>
          <p:cNvPr id="262" name="Google Shape;262;p47"/>
          <p:cNvSpPr txBox="1"/>
          <p:nvPr/>
        </p:nvSpPr>
        <p:spPr>
          <a:xfrm>
            <a:off x="1272725" y="4082825"/>
            <a:ext cx="6607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Seuraava käsikirjoitus on toteutettu 45 minuutin keskusteluun, jos järjestät 75 minuutin dialogin, voit muokata käsikirjoitusta esimerkin mukaan</a:t>
            </a:r>
            <a:endParaRPr sz="13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8"/>
          <p:cNvSpPr/>
          <p:nvPr/>
        </p:nvSpPr>
        <p:spPr>
          <a:xfrm>
            <a:off x="606959" y="895647"/>
            <a:ext cx="3590400" cy="908100"/>
          </a:xfrm>
          <a:prstGeom prst="rect">
            <a:avLst/>
          </a:prstGeom>
          <a:noFill/>
          <a:ln cap="flat" cmpd="sng" w="9525">
            <a:solidFill>
              <a:schemeClr val="dk2"/>
            </a:solidFill>
            <a:prstDash val="solid"/>
            <a:round/>
            <a:headEnd len="sm" w="sm" type="none"/>
            <a:tailEnd len="sm" w="sm" type="none"/>
          </a:ln>
        </p:spPr>
        <p:txBody>
          <a:bodyPr anchorCtr="0" anchor="ctr" bIns="145150" lIns="145150" spcFirstLastPara="1" rIns="145150" wrap="square" tIns="145150">
            <a:noAutofit/>
          </a:bodyPr>
          <a:lstStyle/>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highlight>
                <a:srgbClr val="F3F3F3"/>
              </a:highlight>
              <a:latin typeface="Arial"/>
              <a:ea typeface="Arial"/>
              <a:cs typeface="Arial"/>
              <a:sym typeface="Arial"/>
            </a:endParaRPr>
          </a:p>
        </p:txBody>
      </p:sp>
      <p:pic>
        <p:nvPicPr>
          <p:cNvPr id="269" name="Google Shape;269;p48"/>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sp>
        <p:nvSpPr>
          <p:cNvPr id="270" name="Google Shape;270;p48"/>
          <p:cNvSpPr txBox="1"/>
          <p:nvPr/>
        </p:nvSpPr>
        <p:spPr>
          <a:xfrm>
            <a:off x="606959" y="386247"/>
            <a:ext cx="3781200" cy="3782400"/>
          </a:xfrm>
          <a:prstGeom prst="rect">
            <a:avLst/>
          </a:prstGeom>
          <a:noFill/>
          <a:ln>
            <a:noFill/>
          </a:ln>
        </p:spPr>
        <p:txBody>
          <a:bodyPr anchorCtr="0" anchor="t" bIns="51525" lIns="51525" spcFirstLastPara="1" rIns="51525" wrap="square" tIns="51525">
            <a:noAutofit/>
          </a:bodyPr>
          <a:lstStyle/>
          <a:p>
            <a:pPr indent="0" lvl="0" marL="0" marR="0" rtl="0" algn="l">
              <a:lnSpc>
                <a:spcPct val="100000"/>
              </a:lnSpc>
              <a:spcBef>
                <a:spcPts val="0"/>
              </a:spcBef>
              <a:spcAft>
                <a:spcPts val="0"/>
              </a:spcAft>
              <a:buClr>
                <a:schemeClr val="dk1"/>
              </a:buClr>
              <a:buSzPts val="600"/>
              <a:buFont typeface="Arial"/>
              <a:buNone/>
            </a:pPr>
            <a:r>
              <a:rPr b="1" lang="fi">
                <a:latin typeface="Gill Sans"/>
                <a:ea typeface="Gill Sans"/>
                <a:cs typeface="Gill Sans"/>
                <a:sym typeface="Gill Sans"/>
              </a:rPr>
              <a:t>Erätauko-keskustelu osaamisesta</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rPr b="1" i="0" lang="fi" sz="1100" u="none" cap="none" strike="noStrike">
                <a:solidFill>
                  <a:schemeClr val="dk1"/>
                </a:solidFill>
                <a:latin typeface="Gill Sans"/>
                <a:ea typeface="Gill Sans"/>
                <a:cs typeface="Gill Sans"/>
                <a:sym typeface="Gill Sans"/>
              </a:rPr>
              <a:t>LUKUOHJE: </a:t>
            </a:r>
            <a:endParaRPr b="1" i="0"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400"/>
              <a:buFont typeface="Arial"/>
              <a:buNone/>
            </a:pPr>
            <a:r>
              <a:rPr lang="fi" sz="1100">
                <a:solidFill>
                  <a:schemeClr val="dk1"/>
                </a:solidFill>
                <a:latin typeface="Gill Sans"/>
                <a:ea typeface="Gill Sans"/>
                <a:cs typeface="Gill Sans"/>
                <a:sym typeface="Gill Sans"/>
              </a:rPr>
              <a:t>Perusfontti - sano esimerkiksi näin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i="1" lang="fi" sz="1100">
                <a:solidFill>
                  <a:schemeClr val="dk1"/>
                </a:solidFill>
                <a:latin typeface="Gill Sans"/>
                <a:ea typeface="Gill Sans"/>
                <a:cs typeface="Gill Sans"/>
                <a:sym typeface="Gill Sans"/>
              </a:rPr>
              <a:t>Kursivoitu fontti - ohjaajalle apua keskusteluun</a:t>
            </a:r>
            <a:endParaRPr i="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sz="1100">
              <a:solidFill>
                <a:schemeClr val="dk1"/>
              </a:solidFill>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sz="2200"/>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1" lang="fi" sz="1100">
                <a:solidFill>
                  <a:schemeClr val="dk1"/>
                </a:solidFill>
                <a:latin typeface="Gill Sans"/>
                <a:ea typeface="Gill Sans"/>
                <a:cs typeface="Gill Sans"/>
                <a:sym typeface="Gill Sans"/>
              </a:rPr>
              <a:t>8	Aloitus</a:t>
            </a:r>
            <a:endParaRPr b="1"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5	Alustus ja oma pohdinta/ pariporina</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25	Avataan yhteinen keskustelu</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	Oivallusten kirjoittaminen</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3	Oivallusten kertominen</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	Kiitos ja lopetus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Yhteensä </a:t>
            </a:r>
            <a:r>
              <a:rPr lang="fi" sz="1100">
                <a:solidFill>
                  <a:schemeClr val="dk1"/>
                </a:solidFill>
                <a:latin typeface="Gill Sans"/>
                <a:ea typeface="Gill Sans"/>
                <a:cs typeface="Gill Sans"/>
                <a:sym typeface="Gill Sans"/>
              </a:rPr>
              <a:t>45</a:t>
            </a:r>
            <a:r>
              <a:rPr b="0" i="0" lang="fi" sz="1100" u="none" cap="none" strike="noStrike">
                <a:solidFill>
                  <a:schemeClr val="dk1"/>
                </a:solidFill>
                <a:latin typeface="Gill Sans"/>
                <a:ea typeface="Gill Sans"/>
                <a:cs typeface="Gill Sans"/>
                <a:sym typeface="Gill Sans"/>
              </a:rPr>
              <a:t> min</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600"/>
              <a:buFont typeface="Arial"/>
              <a:buNone/>
            </a:pPr>
            <a:r>
              <a:t/>
            </a:r>
            <a:endParaRPr b="0" i="1" sz="1100" u="none" cap="none" strike="noStrike">
              <a:solidFill>
                <a:schemeClr val="dk1"/>
              </a:solidFill>
              <a:latin typeface="Gill Sans"/>
              <a:ea typeface="Gill Sans"/>
              <a:cs typeface="Gill Sans"/>
              <a:sym typeface="Gill Sans"/>
            </a:endParaRPr>
          </a:p>
        </p:txBody>
      </p:sp>
      <p:cxnSp>
        <p:nvCxnSpPr>
          <p:cNvPr id="271" name="Google Shape;271;p48"/>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272" name="Google Shape;272;p48"/>
          <p:cNvSpPr txBox="1"/>
          <p:nvPr/>
        </p:nvSpPr>
        <p:spPr>
          <a:xfrm>
            <a:off x="4835100" y="219500"/>
            <a:ext cx="4138800" cy="4287600"/>
          </a:xfrm>
          <a:prstGeom prst="rect">
            <a:avLst/>
          </a:prstGeom>
          <a:noFill/>
          <a:ln>
            <a:noFill/>
          </a:ln>
        </p:spPr>
        <p:txBody>
          <a:bodyPr anchorCtr="0" anchor="t" bIns="51525" lIns="51525" spcFirstLastPara="1" rIns="51525" wrap="square" tIns="51525">
            <a:noAutofit/>
          </a:bodyPr>
          <a:lstStyle/>
          <a:p>
            <a:pPr indent="0" lvl="0" marL="0" marR="0" rtl="0" algn="ctr">
              <a:lnSpc>
                <a:spcPct val="100000"/>
              </a:lnSpc>
              <a:spcBef>
                <a:spcPts val="0"/>
              </a:spcBef>
              <a:spcAft>
                <a:spcPts val="0"/>
              </a:spcAft>
              <a:buClr>
                <a:srgbClr val="000000"/>
              </a:buClr>
              <a:buSzPts val="1400"/>
              <a:buFont typeface="Arial"/>
              <a:buNone/>
            </a:pPr>
            <a:r>
              <a:rPr b="1" i="0" lang="fi" sz="1200" u="none" cap="none" strike="noStrike">
                <a:solidFill>
                  <a:srgbClr val="000000"/>
                </a:solidFill>
                <a:latin typeface="Gill Sans"/>
                <a:ea typeface="Gill Sans"/>
                <a:cs typeface="Gill Sans"/>
                <a:sym typeface="Gill Sans"/>
              </a:rPr>
              <a:t>Aloitus </a:t>
            </a:r>
            <a:endParaRPr sz="1000">
              <a:solidFill>
                <a:schemeClr val="dk1"/>
              </a:solidFill>
              <a:latin typeface="Gill Sans"/>
              <a:ea typeface="Gill Sans"/>
              <a:cs typeface="Gill Sans"/>
              <a:sym typeface="Gill Sans"/>
            </a:endParaRPr>
          </a:p>
          <a:p>
            <a:pPr indent="736600" lvl="0" marL="2171700" rtl="0" algn="l">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lang="fi" sz="900">
                <a:solidFill>
                  <a:schemeClr val="dk1"/>
                </a:solidFill>
                <a:latin typeface="Gill Sans"/>
                <a:ea typeface="Gill Sans"/>
                <a:cs typeface="Gill Sans"/>
                <a:sym typeface="Gill Sans"/>
              </a:rPr>
              <a:t>Tervetuloa Erätauko-keskusteluun osaamisen huomaamisesta! Tässä keskustelussa tarkoitus on huomata osaamista, joka voi olla tietoja, taitoja, vahvuuksia, asenteita ja muita asioita, joissa on hyvä. </a:t>
            </a:r>
            <a:endParaRPr sz="9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sz="9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lang="fi" sz="900">
                <a:solidFill>
                  <a:schemeClr val="dk1"/>
                </a:solidFill>
                <a:latin typeface="Gill Sans"/>
                <a:ea typeface="Gill Sans"/>
                <a:cs typeface="Gill Sans"/>
                <a:sym typeface="Gill Sans"/>
              </a:rPr>
              <a:t>Osaamista kertyy jokaiselle monissa ympäristöissä, mutta aina oman osaamisen huomaaminen ei ole helppoa. Vuorovaikutuksella ja muilla ihmisillä on keskeinen rooli oman osaamisen huomaamisessa. Hyvä tapa huomata omaa osaamista onkin tasavertainen ja luottamuksellinen keskustelu. Tässä keskustelussa keskustellaan osaamisesta laajasti eli saa vapaasti puhua osaamisesta mihin vaan liittyen</a:t>
            </a:r>
            <a:r>
              <a:rPr lang="fi" sz="900">
                <a:solidFill>
                  <a:schemeClr val="dk1"/>
                </a:solidFill>
                <a:highlight>
                  <a:srgbClr val="FFE006"/>
                </a:highlight>
                <a:latin typeface="Gill Sans"/>
                <a:ea typeface="Gill Sans"/>
                <a:cs typeface="Gill Sans"/>
                <a:sym typeface="Gill Sans"/>
              </a:rPr>
              <a:t> (TAI …keskustellaan osaamisesta liittyen erityisesti X). </a:t>
            </a:r>
            <a:endParaRPr sz="900">
              <a:solidFill>
                <a:schemeClr val="dk1"/>
              </a:solidFill>
              <a:highlight>
                <a:srgbClr val="FFE006"/>
              </a:highlight>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sz="9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lang="fi" sz="900">
                <a:solidFill>
                  <a:schemeClr val="dk1"/>
                </a:solidFill>
                <a:latin typeface="Gill Sans"/>
                <a:ea typeface="Gill Sans"/>
                <a:cs typeface="Gill Sans"/>
                <a:sym typeface="Gill Sans"/>
              </a:rPr>
              <a:t>Minä toimin keskustelun ohjaajana. Emme pyri tänään yksimieliseen lopputulokseen, vaan ymmärtämään asiaa ja toisiamme paremmin. </a:t>
            </a:r>
            <a:endParaRPr sz="9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sz="9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lang="fi" sz="900">
                <a:solidFill>
                  <a:schemeClr val="dk1"/>
                </a:solidFill>
                <a:latin typeface="Gill Sans"/>
                <a:ea typeface="Gill Sans"/>
                <a:cs typeface="Gill Sans"/>
                <a:sym typeface="Gill Sans"/>
              </a:rPr>
              <a:t>Toivon, että mahdollisimman moni teistä osallistuu tänään keskusteluun. Annetaan tilaa myös muille. Saatan välillä kysyä suoraan, että mitä ajatuksia tai kokemuksia teillä on mielessä. Käydään keskustelu luottamuksellisesti. Voit halutessasi kertoa, että olit mukana keskustelussa, mutta ei jaeta keskustelusta toisen juttuja ilman hänen lupaa. On tärkeää, että kukin voi rauhassa osallistua keskusteluun.</a:t>
            </a:r>
            <a:endParaRPr sz="90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600"/>
              <a:buFont typeface="Arial"/>
              <a:buNone/>
            </a:pPr>
            <a:r>
              <a:t/>
            </a:r>
            <a:endParaRPr b="0" i="0" sz="9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600"/>
              <a:buFont typeface="Arial"/>
              <a:buNone/>
            </a:pPr>
            <a:r>
              <a:rPr b="0" i="0" lang="fi" sz="900" u="none" cap="none" strike="noStrike">
                <a:solidFill>
                  <a:schemeClr val="dk1"/>
                </a:solidFill>
                <a:latin typeface="Gill Sans"/>
                <a:ea typeface="Gill Sans"/>
                <a:cs typeface="Gill Sans"/>
                <a:sym typeface="Gill Sans"/>
              </a:rPr>
              <a:t>Olisi kiva kuulla, keitä tänään on mukana. Käyd</a:t>
            </a:r>
            <a:r>
              <a:rPr lang="fi" sz="900">
                <a:solidFill>
                  <a:schemeClr val="dk1"/>
                </a:solidFill>
                <a:latin typeface="Gill Sans"/>
                <a:ea typeface="Gill Sans"/>
                <a:cs typeface="Gill Sans"/>
                <a:sym typeface="Gill Sans"/>
              </a:rPr>
              <a:t>ään esittäytymiskierros. </a:t>
            </a:r>
            <a:r>
              <a:rPr b="0" i="0" lang="fi" sz="900" u="none" cap="none" strike="noStrike">
                <a:solidFill>
                  <a:schemeClr val="dk1"/>
                </a:solidFill>
                <a:latin typeface="Gill Sans"/>
                <a:ea typeface="Gill Sans"/>
                <a:cs typeface="Gill Sans"/>
                <a:sym typeface="Gill Sans"/>
              </a:rPr>
              <a:t>Esittäydytään omalla etunimellä</a:t>
            </a:r>
            <a:r>
              <a:rPr lang="fi" sz="900">
                <a:solidFill>
                  <a:schemeClr val="dk1"/>
                </a:solidFill>
                <a:latin typeface="Gill Sans"/>
                <a:ea typeface="Gill Sans"/>
                <a:cs typeface="Gill Sans"/>
                <a:sym typeface="Gill Sans"/>
              </a:rPr>
              <a:t>, se riittää. </a:t>
            </a:r>
            <a:r>
              <a:rPr lang="fi" sz="900">
                <a:solidFill>
                  <a:schemeClr val="dk1"/>
                </a:solidFill>
                <a:highlight>
                  <a:srgbClr val="FFE006"/>
                </a:highlight>
                <a:latin typeface="Gill Sans"/>
                <a:ea typeface="Gill Sans"/>
                <a:cs typeface="Gill Sans"/>
                <a:sym typeface="Gill Sans"/>
              </a:rPr>
              <a:t>Jaa</a:t>
            </a:r>
            <a:r>
              <a:rPr b="0" i="0" lang="fi" sz="900" u="none" cap="none" strike="noStrike">
                <a:solidFill>
                  <a:schemeClr val="dk1"/>
                </a:solidFill>
                <a:highlight>
                  <a:srgbClr val="FFE006"/>
                </a:highlight>
                <a:latin typeface="Gill Sans"/>
                <a:ea typeface="Gill Sans"/>
                <a:cs typeface="Gill Sans"/>
                <a:sym typeface="Gill Sans"/>
              </a:rPr>
              <a:t> </a:t>
            </a:r>
            <a:r>
              <a:rPr lang="fi" sz="900">
                <a:solidFill>
                  <a:schemeClr val="dk1"/>
                </a:solidFill>
                <a:highlight>
                  <a:srgbClr val="FFE006"/>
                </a:highlight>
                <a:latin typeface="Gill Sans"/>
                <a:ea typeface="Gill Sans"/>
                <a:cs typeface="Gill Sans"/>
                <a:sym typeface="Gill Sans"/>
              </a:rPr>
              <a:t>samalla yksi taito, missä olet erityisen hyvä Se voi myös olla tunne tai havainto. </a:t>
            </a:r>
            <a:br>
              <a:rPr lang="fi" sz="900">
                <a:solidFill>
                  <a:srgbClr val="FF0000"/>
                </a:solidFill>
                <a:latin typeface="Gill Sans"/>
                <a:ea typeface="Gill Sans"/>
                <a:cs typeface="Gill Sans"/>
                <a:sym typeface="Gill Sans"/>
              </a:rPr>
            </a:br>
            <a:r>
              <a:rPr lang="fi" sz="900">
                <a:solidFill>
                  <a:srgbClr val="FF0000"/>
                </a:solidFill>
                <a:latin typeface="Gill Sans"/>
                <a:ea typeface="Gill Sans"/>
                <a:cs typeface="Gill Sans"/>
                <a:sym typeface="Gill Sans"/>
              </a:rPr>
              <a:t> </a:t>
            </a:r>
            <a:br>
              <a:rPr lang="fi" sz="900">
                <a:solidFill>
                  <a:srgbClr val="FF0000"/>
                </a:solidFill>
                <a:latin typeface="Gill Sans"/>
                <a:ea typeface="Gill Sans"/>
                <a:cs typeface="Gill Sans"/>
                <a:sym typeface="Gill Sans"/>
              </a:rPr>
            </a:br>
            <a:r>
              <a:rPr i="1" lang="fi" sz="900">
                <a:solidFill>
                  <a:schemeClr val="dk1"/>
                </a:solidFill>
                <a:latin typeface="Gill Sans"/>
                <a:ea typeface="Gill Sans"/>
                <a:cs typeface="Gill Sans"/>
                <a:sym typeface="Gill Sans"/>
              </a:rPr>
              <a:t>-&gt; Hyödynnä seuraavalla dialla olevaa pohjaa, kun kirjaat osallistujien nimet itsellesi</a:t>
            </a:r>
            <a:endParaRPr b="0" i="0" sz="900" u="none" cap="none" strike="noStrike">
              <a:solidFill>
                <a:srgbClr val="000000"/>
              </a:solidFill>
              <a:latin typeface="Gill Sans"/>
              <a:ea typeface="Gill Sans"/>
              <a:cs typeface="Gill Sans"/>
              <a:sym typeface="Gill Sans"/>
            </a:endParaRPr>
          </a:p>
          <a:p>
            <a:pPr indent="736600" lvl="0" marL="2628900" marR="0" rtl="0" algn="l">
              <a:lnSpc>
                <a:spcPct val="100000"/>
              </a:lnSpc>
              <a:spcBef>
                <a:spcPts val="0"/>
              </a:spcBef>
              <a:spcAft>
                <a:spcPts val="0"/>
              </a:spcAft>
              <a:buClr>
                <a:schemeClr val="dk1"/>
              </a:buClr>
              <a:buSzPts val="600"/>
              <a:buFont typeface="Arial"/>
              <a:buNone/>
            </a:pPr>
            <a:r>
              <a:t/>
            </a:r>
            <a:endParaRPr b="1" sz="1100">
              <a:latin typeface="Gill Sans"/>
              <a:ea typeface="Gill Sans"/>
              <a:cs typeface="Gill Sans"/>
              <a:sym typeface="Gill Sans"/>
            </a:endParaRPr>
          </a:p>
          <a:p>
            <a:pPr indent="736600" lvl="0" marL="2628900" marR="0" rtl="0" algn="l">
              <a:lnSpc>
                <a:spcPct val="100000"/>
              </a:lnSpc>
              <a:spcBef>
                <a:spcPts val="0"/>
              </a:spcBef>
              <a:spcAft>
                <a:spcPts val="0"/>
              </a:spcAft>
              <a:buClr>
                <a:schemeClr val="dk1"/>
              </a:buClr>
              <a:buSzPts val="600"/>
              <a:buFont typeface="Arial"/>
              <a:buNone/>
            </a:pPr>
            <a:r>
              <a:t/>
            </a:r>
            <a:endParaRPr b="1" sz="1100">
              <a:latin typeface="Gill Sans"/>
              <a:ea typeface="Gill Sans"/>
              <a:cs typeface="Gill Sans"/>
              <a:sym typeface="Gill Sans"/>
            </a:endParaRPr>
          </a:p>
          <a:p>
            <a:pPr indent="736600" lvl="0" marL="2628900" marR="0" rtl="0" algn="l">
              <a:lnSpc>
                <a:spcPct val="100000"/>
              </a:lnSpc>
              <a:spcBef>
                <a:spcPts val="0"/>
              </a:spcBef>
              <a:spcAft>
                <a:spcPts val="0"/>
              </a:spcAft>
              <a:buClr>
                <a:schemeClr val="dk1"/>
              </a:buClr>
              <a:buSzPts val="600"/>
              <a:buFont typeface="Arial"/>
              <a:buNone/>
            </a:pPr>
            <a:r>
              <a:rPr b="1" lang="fi" sz="1100">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min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800"/>
              <a:buFont typeface="Arial"/>
              <a:buNone/>
            </a:pPr>
            <a:r>
              <a:t/>
            </a:r>
            <a:endParaRPr b="0" i="0" sz="1100" u="none" cap="none" strike="noStrike">
              <a:solidFill>
                <a:srgbClr val="000000"/>
              </a:solidFill>
              <a:latin typeface="Gill Sans"/>
              <a:ea typeface="Gill Sans"/>
              <a:cs typeface="Gill Sans"/>
              <a:sym typeface="Gill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49"/>
          <p:cNvSpPr txBox="1"/>
          <p:nvPr/>
        </p:nvSpPr>
        <p:spPr>
          <a:xfrm>
            <a:off x="390950" y="165325"/>
            <a:ext cx="1896000" cy="29715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Osallistujat</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Kirjaa osallistujien nimet itsellesi ylös. Voit pitää tukkimiehen kirjanpitoa käytetyistä puheenvuoroista.  Se auttaa mm. löytämään hiljaisempia keskustelijoita.</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highlight>
                  <a:srgbClr val="FFE006"/>
                </a:highlight>
                <a:latin typeface="Gill Sans"/>
                <a:ea typeface="Gill Sans"/>
                <a:cs typeface="Gill Sans"/>
                <a:sym typeface="Gill Sans"/>
              </a:rPr>
              <a:t>Muokkaa itse ympyröiden määrä osallistujamäärän mukaiseksi.</a:t>
            </a:r>
            <a:endParaRPr sz="1000">
              <a:solidFill>
                <a:schemeClr val="dk1"/>
              </a:solidFill>
              <a:highlight>
                <a:srgbClr val="FFE006"/>
              </a:highlight>
              <a:latin typeface="Gill Sans"/>
              <a:ea typeface="Gill Sans"/>
              <a:cs typeface="Gill Sans"/>
              <a:sym typeface="Gill Sans"/>
            </a:endParaRPr>
          </a:p>
        </p:txBody>
      </p:sp>
      <p:pic>
        <p:nvPicPr>
          <p:cNvPr id="279" name="Google Shape;279;p49"/>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sp>
        <p:nvSpPr>
          <p:cNvPr id="280" name="Google Shape;280;p49"/>
          <p:cNvSpPr/>
          <p:nvPr/>
        </p:nvSpPr>
        <p:spPr>
          <a:xfrm>
            <a:off x="242002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1" name="Google Shape;281;p49"/>
          <p:cNvSpPr/>
          <p:nvPr/>
        </p:nvSpPr>
        <p:spPr>
          <a:xfrm>
            <a:off x="4781163"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2" name="Google Shape;282;p49"/>
          <p:cNvSpPr/>
          <p:nvPr/>
        </p:nvSpPr>
        <p:spPr>
          <a:xfrm>
            <a:off x="2936450" y="8359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3" name="Google Shape;283;p49"/>
          <p:cNvSpPr/>
          <p:nvPr/>
        </p:nvSpPr>
        <p:spPr>
          <a:xfrm>
            <a:off x="2343825" y="25105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800">
              <a:latin typeface="Calibri"/>
              <a:ea typeface="Calibri"/>
              <a:cs typeface="Calibri"/>
              <a:sym typeface="Calibri"/>
            </a:endParaRPr>
          </a:p>
        </p:txBody>
      </p:sp>
      <p:sp>
        <p:nvSpPr>
          <p:cNvPr id="284" name="Google Shape;284;p49"/>
          <p:cNvSpPr/>
          <p:nvPr/>
        </p:nvSpPr>
        <p:spPr>
          <a:xfrm>
            <a:off x="289527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5" name="Google Shape;285;p49"/>
          <p:cNvSpPr/>
          <p:nvPr/>
        </p:nvSpPr>
        <p:spPr>
          <a:xfrm>
            <a:off x="3833225"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6" name="Google Shape;286;p49"/>
          <p:cNvSpPr/>
          <p:nvPr/>
        </p:nvSpPr>
        <p:spPr>
          <a:xfrm>
            <a:off x="4858300"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7" name="Google Shape;287;p49"/>
          <p:cNvSpPr/>
          <p:nvPr/>
        </p:nvSpPr>
        <p:spPr>
          <a:xfrm>
            <a:off x="576762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8" name="Google Shape;288;p49"/>
          <p:cNvSpPr/>
          <p:nvPr/>
        </p:nvSpPr>
        <p:spPr>
          <a:xfrm>
            <a:off x="6165175" y="25105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9" name="Google Shape;289;p49"/>
          <p:cNvSpPr/>
          <p:nvPr/>
        </p:nvSpPr>
        <p:spPr>
          <a:xfrm>
            <a:off x="616517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90" name="Google Shape;290;p49"/>
          <p:cNvSpPr/>
          <p:nvPr/>
        </p:nvSpPr>
        <p:spPr>
          <a:xfrm>
            <a:off x="5610800" y="7597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91" name="Google Shape;291;p49"/>
          <p:cNvSpPr/>
          <p:nvPr/>
        </p:nvSpPr>
        <p:spPr>
          <a:xfrm>
            <a:off x="3757025"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92" name="Google Shape;292;p49"/>
          <p:cNvSpPr txBox="1"/>
          <p:nvPr/>
        </p:nvSpPr>
        <p:spPr>
          <a:xfrm>
            <a:off x="426750" y="3000851"/>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Ohjaaja</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93" name="Google Shape;293;p49"/>
          <p:cNvCxnSpPr/>
          <p:nvPr/>
        </p:nvCxnSpPr>
        <p:spPr>
          <a:xfrm flipH="1" rot="10800000">
            <a:off x="1283975" y="3098725"/>
            <a:ext cx="938400" cy="175800"/>
          </a:xfrm>
          <a:prstGeom prst="straightConnector1">
            <a:avLst/>
          </a:prstGeom>
          <a:noFill/>
          <a:ln cap="flat" cmpd="sng" w="28575">
            <a:solidFill>
              <a:srgbClr val="FFE006"/>
            </a:solidFill>
            <a:prstDash val="solid"/>
            <a:round/>
            <a:headEnd len="sm" w="sm" type="none"/>
            <a:tailEnd len="sm" w="sm" type="none"/>
          </a:ln>
        </p:spPr>
      </p:cxnSp>
      <p:sp>
        <p:nvSpPr>
          <p:cNvPr id="294" name="Google Shape;294;p49"/>
          <p:cNvSpPr/>
          <p:nvPr/>
        </p:nvSpPr>
        <p:spPr>
          <a:xfrm>
            <a:off x="7313350" y="3120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latin typeface="Calibri"/>
              <a:ea typeface="Calibri"/>
              <a:cs typeface="Calibri"/>
              <a:sym typeface="Calibri"/>
            </a:endParaRPr>
          </a:p>
        </p:txBody>
      </p:sp>
      <p:sp>
        <p:nvSpPr>
          <p:cNvPr id="295" name="Google Shape;295;p49"/>
          <p:cNvSpPr txBox="1"/>
          <p:nvPr/>
        </p:nvSpPr>
        <p:spPr>
          <a:xfrm>
            <a:off x="7750950" y="1450826"/>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Kirjuri/-t</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96" name="Google Shape;296;p49"/>
          <p:cNvCxnSpPr/>
          <p:nvPr/>
        </p:nvCxnSpPr>
        <p:spPr>
          <a:xfrm>
            <a:off x="7952200" y="1041325"/>
            <a:ext cx="237900" cy="554100"/>
          </a:xfrm>
          <a:prstGeom prst="straightConnector1">
            <a:avLst/>
          </a:prstGeom>
          <a:noFill/>
          <a:ln cap="flat" cmpd="sng" w="28575">
            <a:solidFill>
              <a:srgbClr val="FFE006"/>
            </a:solidFill>
            <a:prstDash val="solid"/>
            <a:round/>
            <a:headEnd len="sm" w="sm" type="none"/>
            <a:tailEnd len="sm" w="sm" type="none"/>
          </a:ln>
        </p:spPr>
      </p:cxnSp>
      <p:sp>
        <p:nvSpPr>
          <p:cNvPr id="297" name="Google Shape;297;p49"/>
          <p:cNvSpPr txBox="1"/>
          <p:nvPr/>
        </p:nvSpPr>
        <p:spPr>
          <a:xfrm>
            <a:off x="7416975" y="4492325"/>
            <a:ext cx="895200" cy="354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fi" sz="1100">
                <a:solidFill>
                  <a:schemeClr val="dk1"/>
                </a:solidFill>
                <a:latin typeface="Gill Sans"/>
                <a:ea typeface="Gill Sans"/>
                <a:cs typeface="Gill Sans"/>
                <a:sym typeface="Gill Sans"/>
              </a:rPr>
              <a:t>3 min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50"/>
          <p:cNvSpPr txBox="1"/>
          <p:nvPr/>
        </p:nvSpPr>
        <p:spPr>
          <a:xfrm>
            <a:off x="672941" y="513913"/>
            <a:ext cx="3658500" cy="33705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1100"/>
              <a:buFont typeface="Arial"/>
              <a:buNone/>
            </a:pPr>
            <a:r>
              <a:rPr b="1" lang="fi">
                <a:solidFill>
                  <a:schemeClr val="dk1"/>
                </a:solidFill>
                <a:latin typeface="Gill Sans"/>
                <a:ea typeface="Gill Sans"/>
                <a:cs typeface="Gill Sans"/>
                <a:sym typeface="Gill Sans"/>
              </a:rPr>
              <a:t>Erätauko-pelisäännöt nuorille ja dialogia harjoitteleville</a:t>
            </a:r>
            <a:r>
              <a:rPr lang="fi">
                <a:latin typeface="Gill Sans"/>
                <a:ea typeface="Gill Sans"/>
                <a:cs typeface="Gill Sans"/>
                <a:sym typeface="Gill Sans"/>
              </a:rPr>
              <a:t>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1 Kuuntelen muita ja keskityn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Kaikilla on mahdollisuus kertoa omia ajatuksiaan keskustelun aiheesta, mutta ei keskeytetä toisia. Jätetään kännykät sivuun. Keskustelun ohjaaja voi jakaa puheenvuoroja. </a:t>
            </a:r>
            <a:endParaRPr i="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2 Kerron omia ajatuksiani ja kokemuksiani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latin typeface="Gill Sans"/>
                <a:ea typeface="Gill Sans"/>
                <a:cs typeface="Gill Sans"/>
                <a:sym typeface="Gill Sans"/>
              </a:rPr>
              <a:t>Haluamme kuulla myös sinun ajatuksiasi keskustelun aiheesta. Sinulla ei tarvitse olla oikeita vastauksia. Voit jatkaa juttua siitä mihin edellinen lopetti. </a:t>
            </a:r>
            <a:endParaRPr i="1" sz="11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3 Olen ystävällinen ja kunnioitan toisia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i="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latin typeface="Gill Sans"/>
                <a:ea typeface="Gill Sans"/>
                <a:cs typeface="Gill Sans"/>
                <a:sym typeface="Gill Sans"/>
              </a:rPr>
              <a:t>Kunnioitetaan erilaisia ihmisiä ja kokemuksia. Voimme pohtia asioita yhdessä ilman, että olemme samaa mieltä. Ei kerrota muiden asioita eteenpäin. Ei kiusata muita osallistujia.</a:t>
            </a:r>
            <a:r>
              <a:rPr lang="fi" sz="1100">
                <a:latin typeface="Gill Sans"/>
                <a:ea typeface="Gill Sans"/>
                <a:cs typeface="Gill Sans"/>
                <a:sym typeface="Gill Sans"/>
              </a:rPr>
              <a:t> </a:t>
            </a:r>
            <a:endParaRPr sz="1100">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t/>
            </a:r>
            <a:endParaRPr/>
          </a:p>
        </p:txBody>
      </p:sp>
      <p:sp>
        <p:nvSpPr>
          <p:cNvPr id="304" name="Google Shape;304;p50"/>
          <p:cNvSpPr txBox="1"/>
          <p:nvPr/>
        </p:nvSpPr>
        <p:spPr>
          <a:xfrm>
            <a:off x="4858675" y="513925"/>
            <a:ext cx="3981000" cy="3870600"/>
          </a:xfrm>
          <a:prstGeom prst="rect">
            <a:avLst/>
          </a:prstGeom>
          <a:noFill/>
          <a:ln>
            <a:noFill/>
          </a:ln>
        </p:spPr>
        <p:txBody>
          <a:bodyPr anchorCtr="0" anchor="t" bIns="51525" lIns="51525" spcFirstLastPara="1" rIns="51525" wrap="square" tIns="51525">
            <a:noAutofit/>
          </a:bodyPr>
          <a:lstStyle/>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Kiitos kaikille, mukavaa että olette paikalla!</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Keskustelussa käytetään Rakentavan keskustelun pelisääntöjä, käydään ne nyt lyhyesti läpi..</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419100" lvl="0" marL="7239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Ohjaaja käy läpi </a:t>
            </a:r>
            <a:r>
              <a:rPr i="1" lang="fi" sz="1000">
                <a:latin typeface="Gill Sans"/>
                <a:ea typeface="Gill Sans"/>
                <a:cs typeface="Gill Sans"/>
                <a:sym typeface="Gill Sans"/>
              </a:rPr>
              <a:t>kolme </a:t>
            </a:r>
            <a:r>
              <a:rPr b="0" i="1" lang="fi" sz="1000" u="none" cap="none" strike="noStrike">
                <a:solidFill>
                  <a:srgbClr val="000000"/>
                </a:solidFill>
                <a:latin typeface="Gill Sans"/>
                <a:ea typeface="Gill Sans"/>
                <a:cs typeface="Gill Sans"/>
                <a:sym typeface="Gill Sans"/>
              </a:rPr>
              <a:t>pelisääntöä, jotka löytyvät vasemmalta. </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1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lang="fi" sz="1000">
                <a:solidFill>
                  <a:schemeClr val="dk1"/>
                </a:solidFill>
                <a:highlight>
                  <a:srgbClr val="FFE006"/>
                </a:highlight>
                <a:latin typeface="Gill Sans"/>
                <a:ea typeface="Gill Sans"/>
                <a:cs typeface="Gill Sans"/>
                <a:sym typeface="Gill Sans"/>
              </a:rPr>
              <a:t>Herääkö teille jotain kysymyksiä näistä pelisäännöistä? </a:t>
            </a:r>
            <a:endParaRPr sz="1000">
              <a:solidFill>
                <a:schemeClr val="dk1"/>
              </a:solidFill>
              <a:highlight>
                <a:srgbClr val="FFE006"/>
              </a:highlight>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b="0" i="0" lang="fi" sz="1000" u="none" cap="none" strike="noStrike">
                <a:solidFill>
                  <a:schemeClr val="dk1"/>
                </a:solidFill>
                <a:latin typeface="Gill Sans"/>
                <a:ea typeface="Gill Sans"/>
                <a:cs typeface="Gill Sans"/>
                <a:sym typeface="Gill Sans"/>
              </a:rPr>
              <a:t>Sitoudummeko yhdessä näihin pelisääntöihin?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1400"/>
              <a:buFont typeface="Arial"/>
              <a:buNone/>
            </a:pPr>
            <a:r>
              <a:rPr i="1" lang="fi" sz="1000">
                <a:solidFill>
                  <a:srgbClr val="FF0000"/>
                </a:solidFill>
                <a:latin typeface="Gill Sans"/>
                <a:ea typeface="Gill Sans"/>
                <a:cs typeface="Gill Sans"/>
                <a:sym typeface="Gill Sans"/>
              </a:rPr>
              <a:t> </a:t>
            </a:r>
            <a:endParaRPr i="1" sz="1000">
              <a:solidFill>
                <a:srgbClr val="FF0000"/>
              </a:solidFill>
              <a:latin typeface="Gill Sans"/>
              <a:ea typeface="Gill Sans"/>
              <a:cs typeface="Gill Sans"/>
              <a:sym typeface="Gill Sans"/>
            </a:endParaRPr>
          </a:p>
          <a:p>
            <a:pPr indent="0" lvl="0" marL="0" rtl="0" algn="just">
              <a:lnSpc>
                <a:spcPct val="115000"/>
              </a:lnSpc>
              <a:spcBef>
                <a:spcPts val="0"/>
              </a:spcBef>
              <a:spcAft>
                <a:spcPts val="0"/>
              </a:spcAft>
              <a:buClr>
                <a:schemeClr val="dk1"/>
              </a:buClr>
              <a:buSzPts val="1400"/>
              <a:buFont typeface="Arial"/>
              <a:buNone/>
            </a:pPr>
            <a:r>
              <a:rPr lang="fi" sz="1000">
                <a:solidFill>
                  <a:schemeClr val="dk1"/>
                </a:solidFill>
                <a:latin typeface="Gill Sans"/>
                <a:ea typeface="Gill Sans"/>
                <a:cs typeface="Gill Sans"/>
                <a:sym typeface="Gill Sans"/>
              </a:rPr>
              <a:t>Hyvä, jatketaan!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b="0" i="0" sz="1000" u="none" cap="none" strike="noStrike">
              <a:solidFill>
                <a:srgbClr val="FF0000"/>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br>
              <a:rPr lang="fi" sz="1000">
                <a:solidFill>
                  <a:schemeClr val="dk1"/>
                </a:solidFill>
                <a:latin typeface="Gill Sans"/>
                <a:ea typeface="Gill Sans"/>
                <a:cs typeface="Gill Sans"/>
                <a:sym typeface="Gill Sans"/>
              </a:rPr>
            </a:b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1"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min</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266700" marR="0" rtl="0" algn="just">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Gill Sans"/>
              <a:ea typeface="Gill Sans"/>
              <a:cs typeface="Gill Sans"/>
              <a:sym typeface="Gill Sans"/>
            </a:endParaRPr>
          </a:p>
        </p:txBody>
      </p:sp>
      <p:pic>
        <p:nvPicPr>
          <p:cNvPr id="305" name="Google Shape;305;p50"/>
          <p:cNvPicPr preferRelativeResize="0"/>
          <p:nvPr/>
        </p:nvPicPr>
        <p:blipFill rotWithShape="1">
          <a:blip r:embed="rId3">
            <a:alphaModFix/>
          </a:blip>
          <a:srcRect b="0" l="0" r="0" t="0"/>
          <a:stretch/>
        </p:blipFill>
        <p:spPr>
          <a:xfrm>
            <a:off x="3756658" y="4618118"/>
            <a:ext cx="1630681" cy="376317"/>
          </a:xfrm>
          <a:prstGeom prst="rect">
            <a:avLst/>
          </a:prstGeom>
          <a:noFill/>
          <a:ln>
            <a:noFill/>
          </a:ln>
        </p:spPr>
      </p:pic>
      <p:cxnSp>
        <p:nvCxnSpPr>
          <p:cNvPr id="306" name="Google Shape;306;p50"/>
          <p:cNvCxnSpPr/>
          <p:nvPr/>
        </p:nvCxnSpPr>
        <p:spPr>
          <a:xfrm>
            <a:off x="4572000" y="230307"/>
            <a:ext cx="0" cy="42663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pic>
        <p:nvPicPr>
          <p:cNvPr id="312" name="Google Shape;312;p51"/>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13" name="Google Shape;313;p51"/>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4" name="Google Shape;314;p51"/>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osaamisesta</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8</a:t>
            </a:r>
            <a:r>
              <a:rPr i="0" lang="fi" sz="1100" u="none" cap="none" strike="noStrike">
                <a:solidFill>
                  <a:schemeClr val="dk1"/>
                </a:solidFill>
                <a:latin typeface="Gill Sans"/>
                <a:ea typeface="Gill Sans"/>
                <a:cs typeface="Gill Sans"/>
                <a:sym typeface="Gill Sans"/>
              </a:rPr>
              <a:t> 	Aloitus, pelisäännöt</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5</a:t>
            </a:r>
            <a:r>
              <a:rPr b="1" i="0" lang="fi" sz="1100" u="none" cap="none" strike="noStrike">
                <a:solidFill>
                  <a:schemeClr val="dk1"/>
                </a:solidFill>
                <a:latin typeface="Gill Sans"/>
                <a:ea typeface="Gill Sans"/>
                <a:cs typeface="Gill Sans"/>
                <a:sym typeface="Gill Sans"/>
              </a:rPr>
              <a:t> 	Alustus ja oma pohdinta / pariporina</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25</a:t>
            </a:r>
            <a:r>
              <a:rPr b="0" i="0" lang="fi" sz="1100" u="none" cap="none" strike="noStrike">
                <a:solidFill>
                  <a:schemeClr val="dk1"/>
                </a:solidFill>
                <a:latin typeface="Gill Sans"/>
                <a:ea typeface="Gill Sans"/>
                <a:cs typeface="Gill Sans"/>
                <a:sym typeface="Gill Sans"/>
              </a:rPr>
              <a:t> 	Avataan yhteinen keskustelu</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Oivallusten kirjoittaminen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3</a:t>
            </a:r>
            <a:r>
              <a:rPr b="0" i="0" lang="fi" sz="1100" u="none" cap="none" strike="noStrike">
                <a:solidFill>
                  <a:schemeClr val="dk1"/>
                </a:solidFill>
                <a:latin typeface="Gill Sans"/>
                <a:ea typeface="Gill Sans"/>
                <a:cs typeface="Gill Sans"/>
                <a:sym typeface="Gill Sans"/>
              </a:rPr>
              <a:t>	Oivallusten kertominen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Kiitos ja lopetus</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4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400"/>
              <a:buFont typeface="Arial"/>
              <a:buNone/>
            </a:pPr>
            <a:r>
              <a:rPr lang="fi" sz="1100">
                <a:solidFill>
                  <a:schemeClr val="dk1"/>
                </a:solidFill>
                <a:latin typeface="Gill Sans"/>
                <a:ea typeface="Gill Sans"/>
                <a:cs typeface="Gill Sans"/>
                <a:sym typeface="Gill Sans"/>
              </a:rPr>
              <a:t>Yhteensä 45 min</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t/>
            </a:r>
            <a:endParaRPr sz="11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chemeClr val="dk1"/>
                </a:solidFill>
                <a:latin typeface="Gill Sans"/>
                <a:ea typeface="Gill Sans"/>
                <a:cs typeface="Gill Sans"/>
                <a:sym typeface="Gill Sans"/>
              </a:rPr>
              <a:t>Oikealla sanoitus- ja ohjausvinkkejä ohjaajalle</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Perusfontti - sano esimerkiksi näin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1" lang="fi" sz="1100" u="none" cap="none" strike="noStrike">
                <a:solidFill>
                  <a:schemeClr val="dk1"/>
                </a:solidFill>
                <a:latin typeface="Gill Sans"/>
                <a:ea typeface="Gill Sans"/>
                <a:cs typeface="Gill Sans"/>
                <a:sym typeface="Gill Sans"/>
              </a:rPr>
              <a:t>Kursivoitu fontti - ohjaajalle apua keskusteluun</a:t>
            </a:r>
            <a:endParaRPr b="0" i="1"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b="0" i="0" sz="1100" u="none" cap="none" strike="noStrike">
              <a:solidFill>
                <a:srgbClr val="FF0000"/>
              </a:solidFill>
              <a:latin typeface="Gill Sans"/>
              <a:ea typeface="Gill Sans"/>
              <a:cs typeface="Gill Sans"/>
              <a:sym typeface="Gill Sans"/>
            </a:endParaRPr>
          </a:p>
        </p:txBody>
      </p:sp>
      <p:sp>
        <p:nvSpPr>
          <p:cNvPr id="315" name="Google Shape;315;p51"/>
          <p:cNvSpPr txBox="1"/>
          <p:nvPr/>
        </p:nvSpPr>
        <p:spPr>
          <a:xfrm>
            <a:off x="4854800" y="230300"/>
            <a:ext cx="3958500" cy="44268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400"/>
              <a:buFont typeface="Arial"/>
              <a:buNone/>
            </a:pPr>
            <a:r>
              <a:rPr b="1" i="0" lang="fi" sz="1000" u="none" cap="none" strike="noStrike">
                <a:solidFill>
                  <a:srgbClr val="000000"/>
                </a:solidFill>
                <a:latin typeface="Gill Sans"/>
                <a:ea typeface="Gill Sans"/>
                <a:cs typeface="Gill Sans"/>
                <a:sym typeface="Gill Sans"/>
              </a:rPr>
              <a:t>Alustus</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chemeClr val="dk1"/>
                </a:solidFill>
                <a:highlight>
                  <a:srgbClr val="FFE006"/>
                </a:highlight>
                <a:latin typeface="Gill Sans"/>
                <a:ea typeface="Gill Sans"/>
                <a:cs typeface="Gill Sans"/>
                <a:sym typeface="Gill Sans"/>
              </a:rPr>
              <a:t>Tähän alkuun katsomme/luemme/kuulemme pienen </a:t>
            </a:r>
            <a:r>
              <a:rPr lang="fi" sz="1000">
                <a:solidFill>
                  <a:schemeClr val="dk1"/>
                </a:solidFill>
                <a:highlight>
                  <a:srgbClr val="FFE006"/>
                </a:highlight>
                <a:latin typeface="Gill Sans"/>
                <a:ea typeface="Gill Sans"/>
                <a:cs typeface="Gill Sans"/>
                <a:sym typeface="Gill Sans"/>
              </a:rPr>
              <a:t>alkujutun</a:t>
            </a:r>
            <a:r>
              <a:rPr b="0" i="0" lang="fi" sz="1000" u="none" cap="none" strike="noStrike">
                <a:solidFill>
                  <a:schemeClr val="dk1"/>
                </a:solidFill>
                <a:highlight>
                  <a:srgbClr val="FFE006"/>
                </a:highlight>
                <a:latin typeface="Gill Sans"/>
                <a:ea typeface="Gill Sans"/>
                <a:cs typeface="Gill Sans"/>
                <a:sym typeface="Gill Sans"/>
              </a:rPr>
              <a:t> aiheesta keskustelun virittämiseksi. </a:t>
            </a:r>
            <a:r>
              <a:rPr b="1" i="0" lang="fi" sz="1000" u="none" cap="none" strike="noStrike">
                <a:solidFill>
                  <a:schemeClr val="dk1"/>
                </a:solidFill>
                <a:highlight>
                  <a:srgbClr val="FFE006"/>
                </a:highlight>
                <a:latin typeface="Gill Sans"/>
                <a:ea typeface="Gill Sans"/>
                <a:cs typeface="Gill Sans"/>
                <a:sym typeface="Gill Sans"/>
              </a:rPr>
              <a:t>TAI</a:t>
            </a:r>
            <a:r>
              <a:rPr b="0" i="0" lang="fi" sz="1000" u="none" cap="none" strike="noStrike">
                <a:solidFill>
                  <a:schemeClr val="dk1"/>
                </a:solidFill>
                <a:highlight>
                  <a:srgbClr val="FFE006"/>
                </a:highlight>
                <a:latin typeface="Gill Sans"/>
                <a:ea typeface="Gill Sans"/>
                <a:cs typeface="Gill Sans"/>
                <a:sym typeface="Gill Sans"/>
              </a:rPr>
              <a:t>: Tässä alussa käytämme hieman aikaa sen pohtimiseen, että </a:t>
            </a:r>
            <a:r>
              <a:rPr lang="fi" sz="1000">
                <a:solidFill>
                  <a:schemeClr val="dk1"/>
                </a:solidFill>
                <a:highlight>
                  <a:srgbClr val="FFE006"/>
                </a:highlight>
                <a:latin typeface="Gill Sans"/>
                <a:ea typeface="Gill Sans"/>
                <a:cs typeface="Gill Sans"/>
                <a:sym typeface="Gill Sans"/>
              </a:rPr>
              <a:t>mitä kokemuksia tai omia ajatuksia tämä Erätauko-keskustelu tai osaamisen huomaaminen meissä herättää.</a:t>
            </a:r>
            <a:endParaRPr b="0" i="0" sz="1000" u="none" cap="none" strike="noStrike">
              <a:solidFill>
                <a:schemeClr val="dk1"/>
              </a:solidFill>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solidFill>
                <a:srgbClr val="FF0000"/>
              </a:solidFill>
              <a:latin typeface="Gill Sans"/>
              <a:ea typeface="Gill Sans"/>
              <a:cs typeface="Gill Sans"/>
              <a:sym typeface="Gill Sans"/>
            </a:endParaRPr>
          </a:p>
          <a:p>
            <a:pPr indent="-292100" lvl="0" marL="457200" rtl="0" algn="l">
              <a:lnSpc>
                <a:spcPct val="115000"/>
              </a:lnSpc>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 Esim. Katso video: </a:t>
            </a:r>
            <a:r>
              <a:rPr i="1" lang="fi" sz="1000" u="sng">
                <a:solidFill>
                  <a:schemeClr val="hlink"/>
                </a:solidFill>
                <a:latin typeface="Gill Sans"/>
                <a:ea typeface="Gill Sans"/>
                <a:cs typeface="Gill Sans"/>
                <a:sym typeface="Gill Sans"/>
                <a:hlinkClick r:id="rId4"/>
              </a:rPr>
              <a:t>Osaaminen näkyviin!</a:t>
            </a:r>
            <a:endParaRPr sz="1000">
              <a:solidFill>
                <a:srgbClr val="FF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Alustus on voitu lähettää osallistujille jo etukäteen</a:t>
            </a:r>
            <a:endParaRPr b="0" i="1" sz="1000" u="none" cap="none" strike="noStrike">
              <a:solidFill>
                <a:srgbClr val="00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Valmistele, miten alustus käydään läpi </a:t>
            </a:r>
            <a:r>
              <a:rPr i="1" lang="fi" sz="1000">
                <a:latin typeface="Gill Sans"/>
                <a:ea typeface="Gill Sans"/>
                <a:cs typeface="Gill Sans"/>
                <a:sym typeface="Gill Sans"/>
              </a:rPr>
              <a:t>keskustelun aikana</a:t>
            </a:r>
            <a:endParaRPr b="0" i="1"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Nyt pyytäisin, että </a:t>
            </a:r>
            <a:r>
              <a:rPr b="0" i="0" lang="fi" sz="1000" u="none" cap="none" strike="noStrike">
                <a:solidFill>
                  <a:srgbClr val="000000"/>
                </a:solidFill>
                <a:highlight>
                  <a:srgbClr val="FFE006"/>
                </a:highlight>
                <a:latin typeface="Gill Sans"/>
                <a:ea typeface="Gill Sans"/>
                <a:cs typeface="Gill Sans"/>
                <a:sym typeface="Gill Sans"/>
              </a:rPr>
              <a:t>pohdit itseksesi TAI parin kanssa, </a:t>
            </a:r>
            <a:r>
              <a:rPr b="0" i="0" lang="fi" sz="1000" u="none" cap="none" strike="noStrike">
                <a:solidFill>
                  <a:schemeClr val="dk1"/>
                </a:solidFill>
                <a:highlight>
                  <a:srgbClr val="FFE006"/>
                </a:highlight>
                <a:latin typeface="Gill Sans"/>
                <a:ea typeface="Gill Sans"/>
                <a:cs typeface="Gill Sans"/>
                <a:sym typeface="Gill Sans"/>
              </a:rPr>
              <a:t>että mitä </a:t>
            </a:r>
            <a:r>
              <a:rPr lang="fi" sz="1000">
                <a:solidFill>
                  <a:schemeClr val="dk1"/>
                </a:solidFill>
                <a:highlight>
                  <a:srgbClr val="FFE006"/>
                </a:highlight>
                <a:latin typeface="Gill Sans"/>
                <a:ea typeface="Gill Sans"/>
                <a:cs typeface="Gill Sans"/>
                <a:sym typeface="Gill Sans"/>
              </a:rPr>
              <a:t>ajatuksia</a:t>
            </a:r>
            <a:r>
              <a:rPr b="0" i="0" lang="fi" sz="1000" u="none" cap="none" strike="noStrike">
                <a:solidFill>
                  <a:schemeClr val="dk1"/>
                </a:solidFill>
                <a:highlight>
                  <a:srgbClr val="FFE006"/>
                </a:highlight>
                <a:latin typeface="Gill Sans"/>
                <a:ea typeface="Gill Sans"/>
                <a:cs typeface="Gill Sans"/>
                <a:sym typeface="Gill Sans"/>
              </a:rPr>
              <a:t> sinulle tulee aivan ensimmäiseksi mieleen, kun mietit</a:t>
            </a:r>
            <a:r>
              <a:rPr lang="fi" sz="1000">
                <a:solidFill>
                  <a:schemeClr val="dk1"/>
                </a:solidFill>
                <a:highlight>
                  <a:srgbClr val="FFE006"/>
                </a:highlight>
                <a:latin typeface="Gill Sans"/>
                <a:ea typeface="Gill Sans"/>
                <a:cs typeface="Gill Sans"/>
                <a:sym typeface="Gill Sans"/>
              </a:rPr>
              <a:t> keskustelumme aihetta, eli osaamisen huomaamista. Esimerkiksi milloin viimeksi olet pohtinut omaa osaamistasi?</a:t>
            </a:r>
            <a:r>
              <a:rPr lang="fi" sz="1000">
                <a:solidFill>
                  <a:schemeClr val="dk1"/>
                </a:solidFill>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Voit halutessasi kirjoittaa ajatuksiasi paperille. Käytetään tähän </a:t>
            </a:r>
            <a:r>
              <a:rPr lang="fi" sz="1000">
                <a:latin typeface="Gill Sans"/>
                <a:ea typeface="Gill Sans"/>
                <a:cs typeface="Gill Sans"/>
                <a:sym typeface="Gill Sans"/>
              </a:rPr>
              <a:t>pari </a:t>
            </a:r>
            <a:r>
              <a:rPr b="0" i="0" lang="fi" sz="1000" u="none" cap="none" strike="noStrike">
                <a:solidFill>
                  <a:srgbClr val="000000"/>
                </a:solidFill>
                <a:latin typeface="Gill Sans"/>
                <a:ea typeface="Gill Sans"/>
                <a:cs typeface="Gill Sans"/>
                <a:sym typeface="Gill Sans"/>
              </a:rPr>
              <a:t>minuuttia ja avataan sen jälkeen yhteinen keskustelu, olkaa hyvä!</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Kirjaa itsellesi muistiin tulosten pääkohtia</a:t>
            </a:r>
            <a:endParaRPr b="0" i="1" sz="10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None/>
            </a:pPr>
            <a:r>
              <a:t/>
            </a:r>
            <a:endParaRPr i="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1000" u="none" cap="none" strike="noStrik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pic>
        <p:nvPicPr>
          <p:cNvPr id="321" name="Google Shape;321;p52"/>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22" name="Google Shape;322;p52"/>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23" name="Google Shape;323;p52"/>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osaamisesta</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 sz="1100" u="none" cap="none" strike="noStrike">
                <a:solidFill>
                  <a:schemeClr val="dk1"/>
                </a:solidFill>
                <a:latin typeface="Gill Sans"/>
                <a:ea typeface="Gill Sans"/>
                <a:cs typeface="Gill Sans"/>
                <a:sym typeface="Gill Sans"/>
              </a:rPr>
              <a:t>Min	Osio						Klo</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8</a:t>
            </a:r>
            <a:r>
              <a:rPr i="0" lang="fi" sz="1100" u="none" cap="none" strike="noStrike">
                <a:solidFill>
                  <a:schemeClr val="dk1"/>
                </a:solidFill>
                <a:latin typeface="Gill Sans"/>
                <a:ea typeface="Gill Sans"/>
                <a:cs typeface="Gill Sans"/>
                <a:sym typeface="Gill Sans"/>
              </a:rPr>
              <a:t> 	Aloitus, pelisäännöt</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5</a:t>
            </a:r>
            <a:r>
              <a:rPr i="0" lang="fi" sz="1100" u="none" cap="none" strike="noStrike">
                <a:solidFill>
                  <a:schemeClr val="dk1"/>
                </a:solidFill>
                <a:latin typeface="Gill Sans"/>
                <a:ea typeface="Gill Sans"/>
                <a:cs typeface="Gill Sans"/>
                <a:sym typeface="Gill Sans"/>
              </a:rPr>
              <a:t> 	Alustus ja oma pohdinta / pariporina</a:t>
            </a:r>
            <a:endParaRPr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25</a:t>
            </a:r>
            <a:r>
              <a:rPr b="1" i="0" lang="fi" sz="1100" u="none" cap="none" strike="noStrike">
                <a:solidFill>
                  <a:schemeClr val="dk1"/>
                </a:solidFill>
                <a:latin typeface="Gill Sans"/>
                <a:ea typeface="Gill Sans"/>
                <a:cs typeface="Gill Sans"/>
                <a:sym typeface="Gill Sans"/>
              </a:rPr>
              <a:t> 	Avataan yhteinen keskustelu</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Oivallusten kirjoittaminen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chemeClr val="dk1"/>
                </a:solidFill>
                <a:latin typeface="Gill Sans"/>
                <a:ea typeface="Gill Sans"/>
                <a:cs typeface="Gill Sans"/>
                <a:sym typeface="Gill Sans"/>
              </a:rPr>
              <a:t>3</a:t>
            </a:r>
            <a:r>
              <a:rPr b="0" i="0" lang="fi" sz="1100" u="none" cap="none" strike="noStrike">
                <a:solidFill>
                  <a:schemeClr val="dk1"/>
                </a:solidFill>
                <a:latin typeface="Gill Sans"/>
                <a:ea typeface="Gill Sans"/>
                <a:cs typeface="Gill Sans"/>
                <a:sym typeface="Gill Sans"/>
              </a:rPr>
              <a:t>	Oivallusten kertominen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100">
                <a:solidFill>
                  <a:schemeClr val="dk1"/>
                </a:solidFill>
                <a:latin typeface="Gill Sans"/>
                <a:ea typeface="Gill Sans"/>
                <a:cs typeface="Gill Sans"/>
                <a:sym typeface="Gill Sans"/>
              </a:rPr>
              <a:t>2</a:t>
            </a:r>
            <a:r>
              <a:rPr b="0" i="0" lang="fi" sz="1100" u="none" cap="none" strike="noStrike">
                <a:solidFill>
                  <a:schemeClr val="dk1"/>
                </a:solidFill>
                <a:latin typeface="Gill Sans"/>
                <a:ea typeface="Gill Sans"/>
                <a:cs typeface="Gill Sans"/>
                <a:sym typeface="Gill Sans"/>
              </a:rPr>
              <a:t>	Kiitos ja lopetus</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400"/>
              <a:buFont typeface="Arial"/>
              <a:buNone/>
            </a:pPr>
            <a:r>
              <a:rPr lang="fi" sz="1100">
                <a:solidFill>
                  <a:schemeClr val="dk1"/>
                </a:solidFill>
                <a:latin typeface="Gill Sans"/>
                <a:ea typeface="Gill Sans"/>
                <a:cs typeface="Gill Sans"/>
                <a:sym typeface="Gill Sans"/>
              </a:rPr>
              <a:t>Yhteensä 45 min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chemeClr val="dk1"/>
                </a:solidFill>
                <a:latin typeface="Gill Sans"/>
                <a:ea typeface="Gill Sans"/>
                <a:cs typeface="Gill Sans"/>
                <a:sym typeface="Gill Sans"/>
              </a:rPr>
              <a:t>Oikealla sanoitus- ja ohjausvinkkejä ohjaajalle</a:t>
            </a:r>
            <a:endParaRPr b="1"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chemeClr val="dk1"/>
                </a:solidFill>
                <a:latin typeface="Gill Sans"/>
                <a:ea typeface="Gill Sans"/>
                <a:cs typeface="Gill Sans"/>
                <a:sym typeface="Gill Sans"/>
              </a:rPr>
              <a:t>Perusfontti - sano esimerkiksi näin</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1" lang="fi" sz="1100" u="none" cap="none" strike="noStrike">
                <a:solidFill>
                  <a:schemeClr val="dk1"/>
                </a:solidFill>
                <a:latin typeface="Gill Sans"/>
                <a:ea typeface="Gill Sans"/>
                <a:cs typeface="Gill Sans"/>
                <a:sym typeface="Gill Sans"/>
              </a:rPr>
              <a:t>Kursivoitu fontti - ohjaajalle apua keskusteluun</a:t>
            </a:r>
            <a:endParaRPr b="0" i="1" sz="1100" u="none" cap="none" strike="noStrike">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tai käytä tarpeen mukaan.</a:t>
            </a:r>
            <a:endParaRPr b="0" i="0" sz="1100" u="none" cap="none" strike="noStrike">
              <a:solidFill>
                <a:srgbClr val="FF0000"/>
              </a:solidFill>
              <a:latin typeface="Gill Sans"/>
              <a:ea typeface="Gill Sans"/>
              <a:cs typeface="Gill Sans"/>
              <a:sym typeface="Gill Sans"/>
            </a:endParaRPr>
          </a:p>
        </p:txBody>
      </p:sp>
      <p:sp>
        <p:nvSpPr>
          <p:cNvPr id="324" name="Google Shape;324;p52"/>
          <p:cNvSpPr txBox="1"/>
          <p:nvPr/>
        </p:nvSpPr>
        <p:spPr>
          <a:xfrm>
            <a:off x="4854800" y="230300"/>
            <a:ext cx="4049400" cy="45012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Nyt olisi kiva kuulla, mitä</a:t>
            </a:r>
            <a:r>
              <a:rPr lang="fi" sz="1000">
                <a:solidFill>
                  <a:srgbClr val="000000"/>
                </a:solidFill>
                <a:latin typeface="Gill Sans"/>
                <a:ea typeface="Gill Sans"/>
                <a:cs typeface="Gill Sans"/>
                <a:sym typeface="Gill Sans"/>
              </a:rPr>
              <a:t> sinulla tuli mi</a:t>
            </a:r>
            <a:r>
              <a:rPr lang="fi" sz="1000">
                <a:latin typeface="Gill Sans"/>
                <a:ea typeface="Gill Sans"/>
                <a:cs typeface="Gill Sans"/>
                <a:sym typeface="Gill Sans"/>
              </a:rPr>
              <a:t>e</a:t>
            </a:r>
            <a:r>
              <a:rPr lang="fi" sz="1000">
                <a:solidFill>
                  <a:srgbClr val="000000"/>
                </a:solidFill>
                <a:latin typeface="Gill Sans"/>
                <a:ea typeface="Gill Sans"/>
                <a:cs typeface="Gill Sans"/>
                <a:sym typeface="Gill Sans"/>
              </a:rPr>
              <a:t>leen </a:t>
            </a:r>
            <a:r>
              <a:rPr lang="fi" sz="1000">
                <a:highlight>
                  <a:schemeClr val="lt1"/>
                </a:highlight>
                <a:latin typeface="Gill Sans"/>
                <a:ea typeface="Gill Sans"/>
                <a:cs typeface="Gill Sans"/>
                <a:sym typeface="Gill Sans"/>
              </a:rPr>
              <a:t>osaamisesta </a:t>
            </a:r>
            <a:r>
              <a:rPr lang="fi" sz="1000">
                <a:highlight>
                  <a:srgbClr val="FFE006"/>
                </a:highlight>
                <a:latin typeface="Gill Sans"/>
                <a:ea typeface="Gill Sans"/>
                <a:cs typeface="Gill Sans"/>
                <a:sym typeface="Gill Sans"/>
              </a:rPr>
              <a:t>tai</a:t>
            </a:r>
            <a:r>
              <a:rPr lang="fi" sz="1000">
                <a:solidFill>
                  <a:srgbClr val="000000"/>
                </a:solidFill>
                <a:highlight>
                  <a:srgbClr val="FFE006"/>
                </a:highlight>
                <a:latin typeface="Gill Sans"/>
                <a:ea typeface="Gill Sans"/>
                <a:cs typeface="Gill Sans"/>
                <a:sym typeface="Gill Sans"/>
              </a:rPr>
              <a:t> mistä keskustelitte parin kanssa</a:t>
            </a:r>
            <a:r>
              <a:rPr b="0" i="0" lang="fi" sz="1000" u="none" cap="none" strike="noStrike">
                <a:solidFill>
                  <a:srgbClr val="000000"/>
                </a:solidFill>
                <a:latin typeface="Gill Sans"/>
                <a:ea typeface="Gill Sans"/>
                <a:cs typeface="Gill Sans"/>
                <a:sym typeface="Gill Sans"/>
              </a:rPr>
              <a:t>. Pidetään omat puheenvuorot tiiviinä, jotta meillä kaikilla on mahdollisuus osallistua keskusteluun. Muistetaan myös äsken </a:t>
            </a:r>
            <a:r>
              <a:rPr lang="fi" sz="1000">
                <a:latin typeface="Gill Sans"/>
                <a:ea typeface="Gill Sans"/>
                <a:cs typeface="Gill Sans"/>
                <a:sym typeface="Gill Sans"/>
              </a:rPr>
              <a:t>yhdessä sovitut pelisäännöt.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Kuka haluaisi aloittaa?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sinulle. </a:t>
            </a:r>
            <a:r>
              <a:rPr b="0" i="0" lang="fi" sz="1000" u="none" cap="none" strike="noStrike">
                <a:solidFill>
                  <a:srgbClr val="000000"/>
                </a:solidFill>
                <a:latin typeface="Gill Sans"/>
                <a:ea typeface="Gill Sans"/>
                <a:cs typeface="Gill Sans"/>
                <a:sym typeface="Gill Sans"/>
              </a:rPr>
              <a:t>Entä mistä te muut keskustelitte, oliko samanlaisia vai erilaisia kokemuksia?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teille. On tärkeää kuulla, mitä ajattelette. Seuraavaksi haluaisin kuulla teitä, jotka ette ole vielä kertoneet, että mitä näin alussa tuli mieleen. Mitäpä vaikka teille X ja Y ja Z nousi mieleen?</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700"/>
              <a:buFont typeface="Arial"/>
              <a:buNone/>
            </a:pPr>
            <a:r>
              <a:rPr lang="fi" sz="1000">
                <a:solidFill>
                  <a:schemeClr val="dk1"/>
                </a:solidFill>
                <a:latin typeface="Gill Sans"/>
                <a:ea typeface="Gill Sans"/>
                <a:cs typeface="Gill Sans"/>
                <a:sym typeface="Gill Sans"/>
              </a:rPr>
              <a:t>Kiitos kaikille. Nostitte esiin esimerkiksi seuraavia tunteita ja ajatuksia: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700"/>
              <a:buFont typeface="Arial"/>
              <a:buNone/>
            </a:pPr>
            <a:r>
              <a:rPr lang="fi" sz="1000">
                <a:solidFill>
                  <a:schemeClr val="dk1"/>
                </a:solidFill>
                <a:latin typeface="Gill Sans"/>
                <a:ea typeface="Gill Sans"/>
                <a:cs typeface="Gill Sans"/>
                <a:sym typeface="Gill Sans"/>
              </a:rPr>
              <a:t>Jatketaan nyt keskustelua eteenpäin.</a:t>
            </a:r>
            <a:endParaRPr sz="10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i="1" sz="1000">
              <a:latin typeface="Gill Sans"/>
              <a:ea typeface="Gill Sans"/>
              <a:cs typeface="Gill Sans"/>
              <a:sym typeface="Gill Sans"/>
            </a:endParaRPr>
          </a:p>
          <a:p>
            <a:pPr indent="-292100" lvl="0" marL="180000" marR="0" rtl="0" algn="l">
              <a:lnSpc>
                <a:spcPct val="115000"/>
              </a:lnSpc>
              <a:spcBef>
                <a:spcPts val="0"/>
              </a:spcBef>
              <a:spcAft>
                <a:spcPts val="0"/>
              </a:spcAft>
              <a:buSzPts val="1000"/>
              <a:buFont typeface="Gill Sans"/>
              <a:buChar char="➔"/>
            </a:pPr>
            <a:r>
              <a:rPr i="1" lang="fi" sz="1000">
                <a:latin typeface="Gill Sans"/>
                <a:ea typeface="Gill Sans"/>
                <a:cs typeface="Gill Sans"/>
                <a:sym typeface="Gill Sans"/>
              </a:rPr>
              <a:t>Voit myös helpottaa keskustelua kertomalla, että mitä ajatuksia sinulle itsellesi heräsi: Minulle tuli mieleen tällaisia kokemuksia. Miten teillä muilla, oliko samanlaisia vai erilaisia ajatuksia?</a:t>
            </a:r>
            <a:endParaRPr b="0" i="1" sz="1000" u="none" cap="none" strike="noStrike">
              <a:solidFill>
                <a:srgbClr val="000000"/>
              </a:solidFill>
              <a:latin typeface="Gill Sans"/>
              <a:ea typeface="Gill Sans"/>
              <a:cs typeface="Gill Sans"/>
              <a:sym typeface="Gill Sans"/>
            </a:endParaRPr>
          </a:p>
          <a:p>
            <a:pPr indent="-292100" lvl="0" marL="180000" marR="0" rtl="0" algn="l">
              <a:lnSpc>
                <a:spcPct val="115000"/>
              </a:lnSpc>
              <a:spcBef>
                <a:spcPts val="100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Kysy tässä vaiheessa kaikilta jokin ajatus, vaikka he eivät itse pyytäisi puheenvuoroa</a:t>
            </a:r>
            <a:r>
              <a:rPr i="1" lang="fi" sz="1000">
                <a:latin typeface="Gill Sans"/>
                <a:ea typeface="Gill Sans"/>
                <a:cs typeface="Gill Sans"/>
                <a:sym typeface="Gill Sans"/>
              </a:rPr>
              <a:t> (muista, että osallistujan ei ole pakko puhua)</a:t>
            </a:r>
            <a:endParaRPr i="1" sz="1000">
              <a:latin typeface="Gill Sans"/>
              <a:ea typeface="Gill Sans"/>
              <a:cs typeface="Gill Sans"/>
              <a:sym typeface="Gill Sans"/>
            </a:endParaRPr>
          </a:p>
          <a:p>
            <a:pPr indent="457200" lvl="0" marL="2743200" marR="0" rtl="0" algn="l">
              <a:lnSpc>
                <a:spcPct val="100000"/>
              </a:lnSpc>
              <a:spcBef>
                <a:spcPts val="1000"/>
              </a:spcBef>
              <a:spcAft>
                <a:spcPts val="0"/>
              </a:spcAft>
              <a:buClr>
                <a:srgbClr val="000000"/>
              </a:buClr>
              <a:buSzPts val="700"/>
              <a:buFont typeface="Arial"/>
              <a:buNone/>
            </a:pPr>
            <a:r>
              <a:rPr b="1" lang="fi" sz="1000">
                <a:latin typeface="Gill Sans"/>
                <a:ea typeface="Gill Sans"/>
                <a:cs typeface="Gill Sans"/>
                <a:sym typeface="Gill Sans"/>
              </a:rPr>
              <a:t>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1000" u="none" cap="none" strike="noStrike">
              <a:solidFill>
                <a:srgbClr val="000000"/>
              </a:solidFill>
              <a:latin typeface="Gill Sans"/>
              <a:ea typeface="Gill Sans"/>
              <a:cs typeface="Gill Sans"/>
              <a:sym typeface="Gill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