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3240000" cx="5760000"/>
  <p:notesSz cx="15125700" cy="10693400"/>
  <p:embeddedFontLst>
    <p:embeddedFont>
      <p:font typeface="Gill Sans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873">
          <p15:clr>
            <a:srgbClr val="A4A3A4"/>
          </p15:clr>
        </p15:guide>
        <p15:guide id="2" pos="823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i2+PTaW8eT7pbrMNmdXzWzvz1+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873" orient="horz"/>
        <p:guide pos="82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GillSans-regular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GillSans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6554788" cy="53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8567738" y="0"/>
            <a:ext cx="6554787" cy="53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1512888" y="5146675"/>
            <a:ext cx="12099926" cy="421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6825"/>
            <a:ext cx="6554788" cy="5365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8567738" y="10156825"/>
            <a:ext cx="6554787" cy="5365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1512888" y="5146675"/>
            <a:ext cx="12099926" cy="421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2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c0f2b2eed9_0_18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2" name="Google Shape;282;gc0f2b2eed9_0_18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3" name="Google Shape;283;gc0f2b2eed9_0_18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c0f2b2eed9_0_25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gc0f2b2eed9_0_25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2" name="Google Shape;292;gc0f2b2eed9_0_25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9a69849efe_0_247:notes"/>
          <p:cNvSpPr txBox="1"/>
          <p:nvPr>
            <p:ph idx="1" type="body"/>
          </p:nvPr>
        </p:nvSpPr>
        <p:spPr>
          <a:xfrm>
            <a:off x="1512888" y="5146675"/>
            <a:ext cx="12099900" cy="42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g39a69849efe_0_247:notes"/>
          <p:cNvSpPr/>
          <p:nvPr>
            <p:ph idx="2" type="sldImg"/>
          </p:nvPr>
        </p:nvSpPr>
        <p:spPr>
          <a:xfrm>
            <a:off x="4354150" y="1336675"/>
            <a:ext cx="64176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9a69849efe_0_345:notes"/>
          <p:cNvSpPr/>
          <p:nvPr>
            <p:ph idx="2" type="sldImg"/>
          </p:nvPr>
        </p:nvSpPr>
        <p:spPr>
          <a:xfrm>
            <a:off x="840978" y="802005"/>
            <a:ext cx="13445100" cy="4010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9a69849efe_0_345:notes"/>
          <p:cNvSpPr txBox="1"/>
          <p:nvPr>
            <p:ph idx="1" type="body"/>
          </p:nvPr>
        </p:nvSpPr>
        <p:spPr>
          <a:xfrm>
            <a:off x="1512570" y="5079365"/>
            <a:ext cx="12100500" cy="481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9a69849efe_0_116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9a69849efe_0_116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39a69849efe_0_116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9a69849efe_0_135:notes"/>
          <p:cNvSpPr/>
          <p:nvPr>
            <p:ph idx="2" type="sldImg"/>
          </p:nvPr>
        </p:nvSpPr>
        <p:spPr>
          <a:xfrm>
            <a:off x="4355720" y="1336675"/>
            <a:ext cx="64143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236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g39a69849efe_0_135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9950" lIns="99900" spcFirstLastPara="1" rIns="99900" wrap="square" tIns="499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t/>
            </a:r>
            <a:endParaRPr/>
          </a:p>
        </p:txBody>
      </p:sp>
      <p:sp>
        <p:nvSpPr>
          <p:cNvPr id="204" name="Google Shape;204;g39a69849efe_0_135:notes"/>
          <p:cNvSpPr txBox="1"/>
          <p:nvPr>
            <p:ph idx="12" type="sldNum"/>
          </p:nvPr>
        </p:nvSpPr>
        <p:spPr>
          <a:xfrm>
            <a:off x="8567738" y="10156825"/>
            <a:ext cx="65544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9950" lIns="99900" spcFirstLastPara="1" rIns="99900" wrap="square" tIns="499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fi-FI" sz="1500"/>
              <a:t>‹#›</a:t>
            </a:fld>
            <a:endParaRPr sz="15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61bdd4b2ff_0_6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g61bdd4b2ff_0_6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9" name="Google Shape;229;g61bdd4b2ff_0_6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61bdd4b2ff_0_523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61bdd4b2ff_0_523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8" name="Google Shape;238;g61bdd4b2ff_0_523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8c8c0b4e5f_0_0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6" name="Google Shape;246;g8c8c0b4e5f_0_0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7" name="Google Shape;247;g8c8c0b4e5f_0_0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8c8c0b4e5f_0_18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5" name="Google Shape;255;g8c8c0b4e5f_0_18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6" name="Google Shape;256;g8c8c0b4e5f_0_18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c0f2b2eed9_0_4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4" name="Google Shape;264;gc0f2b2eed9_0_4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5" name="Google Shape;265;gc0f2b2eed9_0_4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c0f2b2eed9_0_11:notes"/>
          <p:cNvSpPr/>
          <p:nvPr>
            <p:ph idx="2" type="sldImg"/>
          </p:nvPr>
        </p:nvSpPr>
        <p:spPr>
          <a:xfrm>
            <a:off x="4354531" y="1336675"/>
            <a:ext cx="6416700" cy="360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3" name="Google Shape;273;gc0f2b2eed9_0_11:notes"/>
          <p:cNvSpPr txBox="1"/>
          <p:nvPr>
            <p:ph idx="1" type="body"/>
          </p:nvPr>
        </p:nvSpPr>
        <p:spPr>
          <a:xfrm>
            <a:off x="1512888" y="5146675"/>
            <a:ext cx="120999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4" name="Google Shape;274;gc0f2b2eed9_0_11:notes"/>
          <p:cNvSpPr txBox="1"/>
          <p:nvPr>
            <p:ph idx="12" type="sldNum"/>
          </p:nvPr>
        </p:nvSpPr>
        <p:spPr>
          <a:xfrm>
            <a:off x="8567738" y="10156825"/>
            <a:ext cx="65547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" name="Google Shape;17;p27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8" name="Google Shape;18;p27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73" name="Google Shape;73;p22"/>
          <p:cNvPicPr preferRelativeResize="0"/>
          <p:nvPr/>
        </p:nvPicPr>
        <p:blipFill rotWithShape="1">
          <a:blip r:embed="rId2">
            <a:alphaModFix amt="7000"/>
          </a:blip>
          <a:srcRect b="0" l="0" r="0" t="0"/>
          <a:stretch/>
        </p:blipFill>
        <p:spPr>
          <a:xfrm>
            <a:off x="1167960" y="315251"/>
            <a:ext cx="2537738" cy="2609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and Content">
  <p:cSld name="5_Title and Conten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/>
          <p:nvPr/>
        </p:nvSpPr>
        <p:spPr>
          <a:xfrm>
            <a:off x="0" y="2474252"/>
            <a:ext cx="5760000" cy="7656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4"/>
          <p:cNvSpPr txBox="1"/>
          <p:nvPr>
            <p:ph type="ctrTitle"/>
          </p:nvPr>
        </p:nvSpPr>
        <p:spPr>
          <a:xfrm>
            <a:off x="432000" y="1004400"/>
            <a:ext cx="4896000" cy="6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" type="subTitle"/>
          </p:nvPr>
        </p:nvSpPr>
        <p:spPr>
          <a:xfrm>
            <a:off x="864000" y="1814400"/>
            <a:ext cx="4032000" cy="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4" name="Google Shape;84;p24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5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1" i="0" sz="1200" u="sng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7" name="Google Shape;87;p25"/>
          <p:cNvSpPr txBox="1"/>
          <p:nvPr>
            <p:ph idx="1" type="body"/>
          </p:nvPr>
        </p:nvSpPr>
        <p:spPr>
          <a:xfrm>
            <a:off x="288000" y="745200"/>
            <a:ext cx="25056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2" type="body"/>
          </p:nvPr>
        </p:nvSpPr>
        <p:spPr>
          <a:xfrm>
            <a:off x="2966400" y="745200"/>
            <a:ext cx="25056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9" name="Google Shape;89;p25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0" name="Google Shape;90;p25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1" name="Google Shape;91;p25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6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1" i="0" sz="1200" u="sng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26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6" name="Google Shape;96;p26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1bdd4b2ff_0_485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5" name="Google Shape;105;g61bdd4b2ff_0_485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6" name="Google Shape;106;g61bdd4b2ff_0_485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and Content">
  <p:cSld name="8_Title and Conten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1bdd4b2ff_0_451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FFE0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61bdd4b2ff_0_451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0" name="Google Shape;110;g61bdd4b2ff_0_451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1" name="Google Shape;111;g61bdd4b2ff_0_451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12" name="Google Shape;112;g61bdd4b2ff_0_45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34464" y="580285"/>
            <a:ext cx="1770695" cy="1820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1bdd4b2ff_0_414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FFE0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g61bdd4b2ff_0_4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80610" y="183770"/>
            <a:ext cx="2597135" cy="2670576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61bdd4b2ff_0_414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7" name="Google Shape;117;g61bdd4b2ff_0_414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8" name="Google Shape;118;g61bdd4b2ff_0_414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19" name="Google Shape;119;g61bdd4b2ff_0_4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1587" y="2736646"/>
            <a:ext cx="1190950" cy="2748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and Content">
  <p:cSld name="7_Title and Conten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61bdd4b2ff_0_407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g61bdd4b2ff_0_407"/>
          <p:cNvPicPr preferRelativeResize="0"/>
          <p:nvPr/>
        </p:nvPicPr>
        <p:blipFill rotWithShape="1">
          <a:blip r:embed="rId2">
            <a:alphaModFix amt="21000"/>
          </a:blip>
          <a:srcRect b="0" l="0" r="0" t="0"/>
          <a:stretch/>
        </p:blipFill>
        <p:spPr>
          <a:xfrm>
            <a:off x="3680610" y="183770"/>
            <a:ext cx="2597135" cy="2670576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61bdd4b2ff_0_407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24" name="Google Shape;124;g61bdd4b2ff_0_407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25" name="Google Shape;125;g61bdd4b2ff_0_407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26" name="Google Shape;126;g61bdd4b2ff_0_4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8400" y="2339625"/>
            <a:ext cx="1387024" cy="5923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1bdd4b2ff_0_421"/>
          <p:cNvSpPr/>
          <p:nvPr/>
        </p:nvSpPr>
        <p:spPr>
          <a:xfrm>
            <a:off x="4563023" y="0"/>
            <a:ext cx="1197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61bdd4b2ff_0_421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30" name="Google Shape;130;g61bdd4b2ff_0_421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31" name="Google Shape;131;g61bdd4b2ff_0_421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32" name="Google Shape;132;g61bdd4b2ff_0_4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21511" y="134879"/>
            <a:ext cx="2679193" cy="27549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FFE0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80610" y="183770"/>
            <a:ext cx="2597135" cy="2670576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5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25" name="Google Shape;2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1587" y="2736646"/>
            <a:ext cx="1190950" cy="2748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61bdd4b2ff_0_427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61bdd4b2ff_0_427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36" name="Google Shape;136;g61bdd4b2ff_0_427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37" name="Google Shape;137;g61bdd4b2ff_0_427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38" name="Google Shape;138;g61bdd4b2ff_0_427"/>
          <p:cNvPicPr preferRelativeResize="0"/>
          <p:nvPr/>
        </p:nvPicPr>
        <p:blipFill rotWithShape="1">
          <a:blip r:embed="rId2">
            <a:alphaModFix amt="13000"/>
          </a:blip>
          <a:srcRect b="0" l="0" r="0" t="0"/>
          <a:stretch/>
        </p:blipFill>
        <p:spPr>
          <a:xfrm>
            <a:off x="948142" y="110674"/>
            <a:ext cx="2935638" cy="301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and Content">
  <p:cSld name="9_Title and Conten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1bdd4b2ff_0_433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61bdd4b2ff_0_433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42" name="Google Shape;142;g61bdd4b2ff_0_433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43" name="Google Shape;143;g61bdd4b2ff_0_433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44" name="Google Shape;144;g61bdd4b2ff_0_433"/>
          <p:cNvPicPr preferRelativeResize="0"/>
          <p:nvPr/>
        </p:nvPicPr>
        <p:blipFill rotWithShape="1">
          <a:blip r:embed="rId2">
            <a:alphaModFix amt="24000"/>
          </a:blip>
          <a:srcRect b="0" l="0" r="0" t="0"/>
          <a:stretch/>
        </p:blipFill>
        <p:spPr>
          <a:xfrm>
            <a:off x="950400" y="29622"/>
            <a:ext cx="2935638" cy="301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1bdd4b2ff_0_439"/>
          <p:cNvSpPr/>
          <p:nvPr/>
        </p:nvSpPr>
        <p:spPr>
          <a:xfrm>
            <a:off x="0" y="0"/>
            <a:ext cx="37215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61bdd4b2ff_0_439"/>
          <p:cNvSpPr/>
          <p:nvPr/>
        </p:nvSpPr>
        <p:spPr>
          <a:xfrm>
            <a:off x="3373300" y="0"/>
            <a:ext cx="2386500" cy="324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61bdd4b2ff_0_439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49" name="Google Shape;149;g61bdd4b2ff_0_439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50" name="Google Shape;150;g61bdd4b2ff_0_439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and Content">
  <p:cSld name="6_Title and Content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1bdd4b2ff_0_445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61bdd4b2ff_0_445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54" name="Google Shape;154;g61bdd4b2ff_0_445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55" name="Google Shape;155;g61bdd4b2ff_0_445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56" name="Google Shape;156;g61bdd4b2ff_0_4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34464" y="580285"/>
            <a:ext cx="1770695" cy="1820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1bdd4b2ff_0_457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59" name="Google Shape;159;g61bdd4b2ff_0_457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60" name="Google Shape;160;g61bdd4b2ff_0_457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161" name="Google Shape;161;g61bdd4b2ff_0_457"/>
          <p:cNvPicPr preferRelativeResize="0"/>
          <p:nvPr/>
        </p:nvPicPr>
        <p:blipFill rotWithShape="1">
          <a:blip r:embed="rId2">
            <a:alphaModFix amt="7000"/>
          </a:blip>
          <a:srcRect b="0" l="0" r="0" t="0"/>
          <a:stretch/>
        </p:blipFill>
        <p:spPr>
          <a:xfrm>
            <a:off x="1167960" y="315251"/>
            <a:ext cx="2537738" cy="2609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and Content">
  <p:cSld name="5_Title and Conten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61bdd4b2ff_0_462"/>
          <p:cNvSpPr/>
          <p:nvPr/>
        </p:nvSpPr>
        <p:spPr>
          <a:xfrm>
            <a:off x="0" y="2474252"/>
            <a:ext cx="5760000" cy="7656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61bdd4b2ff_0_462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65" name="Google Shape;165;g61bdd4b2ff_0_462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66" name="Google Shape;166;g61bdd4b2ff_0_462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61bdd4b2ff_0_467"/>
          <p:cNvSpPr txBox="1"/>
          <p:nvPr>
            <p:ph type="ctrTitle"/>
          </p:nvPr>
        </p:nvSpPr>
        <p:spPr>
          <a:xfrm>
            <a:off x="432000" y="1004400"/>
            <a:ext cx="4896000" cy="6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69" name="Google Shape;169;g61bdd4b2ff_0_467"/>
          <p:cNvSpPr txBox="1"/>
          <p:nvPr>
            <p:ph idx="1" type="subTitle"/>
          </p:nvPr>
        </p:nvSpPr>
        <p:spPr>
          <a:xfrm>
            <a:off x="864000" y="1814400"/>
            <a:ext cx="4032000" cy="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0" name="Google Shape;170;g61bdd4b2ff_0_467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1" name="Google Shape;171;g61bdd4b2ff_0_467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2" name="Google Shape;172;g61bdd4b2ff_0_467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1bdd4b2ff_0_473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1" i="0" sz="1200" u="sng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5" name="Google Shape;175;g61bdd4b2ff_0_473"/>
          <p:cNvSpPr txBox="1"/>
          <p:nvPr>
            <p:ph idx="1" type="body"/>
          </p:nvPr>
        </p:nvSpPr>
        <p:spPr>
          <a:xfrm>
            <a:off x="288000" y="745200"/>
            <a:ext cx="25056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6" name="Google Shape;176;g61bdd4b2ff_0_473"/>
          <p:cNvSpPr txBox="1"/>
          <p:nvPr>
            <p:ph idx="2" type="body"/>
          </p:nvPr>
        </p:nvSpPr>
        <p:spPr>
          <a:xfrm>
            <a:off x="2966400" y="745200"/>
            <a:ext cx="25056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7" name="Google Shape;177;g61bdd4b2ff_0_473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8" name="Google Shape;178;g61bdd4b2ff_0_473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9" name="Google Shape;179;g61bdd4b2ff_0_473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61bdd4b2ff_0_480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1" i="0" sz="1200" u="sng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82" name="Google Shape;182;g61bdd4b2ff_0_480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83" name="Google Shape;183;g61bdd4b2ff_0_480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84" name="Google Shape;184;g61bdd4b2ff_0_480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and Content">
  <p:cSld name="7_Title and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14"/>
          <p:cNvPicPr preferRelativeResize="0"/>
          <p:nvPr/>
        </p:nvPicPr>
        <p:blipFill rotWithShape="1">
          <a:blip r:embed="rId2">
            <a:alphaModFix amt="21000"/>
          </a:blip>
          <a:srcRect b="0" l="0" r="0" t="0"/>
          <a:stretch/>
        </p:blipFill>
        <p:spPr>
          <a:xfrm>
            <a:off x="3680610" y="183770"/>
            <a:ext cx="2597135" cy="2670576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4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32" name="Google Shape;3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8400" y="2339625"/>
            <a:ext cx="1387024" cy="5923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/>
          <p:nvPr/>
        </p:nvSpPr>
        <p:spPr>
          <a:xfrm>
            <a:off x="4563023" y="0"/>
            <a:ext cx="1197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38" name="Google Shape;38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21511" y="134879"/>
            <a:ext cx="2679193" cy="27549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44" name="Google Shape;44;p17"/>
          <p:cNvPicPr preferRelativeResize="0"/>
          <p:nvPr/>
        </p:nvPicPr>
        <p:blipFill rotWithShape="1">
          <a:blip r:embed="rId2">
            <a:alphaModFix amt="13000"/>
          </a:blip>
          <a:srcRect b="0" l="0" r="0" t="0"/>
          <a:stretch/>
        </p:blipFill>
        <p:spPr>
          <a:xfrm>
            <a:off x="948142" y="110674"/>
            <a:ext cx="2935638" cy="301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and Content">
  <p:cSld name="9_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/>
          <p:nvPr/>
        </p:nvSpPr>
        <p:spPr>
          <a:xfrm>
            <a:off x="0" y="0"/>
            <a:ext cx="5760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50" name="Google Shape;50;p18"/>
          <p:cNvPicPr preferRelativeResize="0"/>
          <p:nvPr/>
        </p:nvPicPr>
        <p:blipFill rotWithShape="1">
          <a:blip r:embed="rId2">
            <a:alphaModFix amt="24000"/>
          </a:blip>
          <a:srcRect b="0" l="0" r="0" t="0"/>
          <a:stretch/>
        </p:blipFill>
        <p:spPr>
          <a:xfrm>
            <a:off x="950400" y="29622"/>
            <a:ext cx="2935638" cy="301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9"/>
          <p:cNvSpPr/>
          <p:nvPr/>
        </p:nvSpPr>
        <p:spPr>
          <a:xfrm>
            <a:off x="0" y="0"/>
            <a:ext cx="37215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9"/>
          <p:cNvSpPr/>
          <p:nvPr/>
        </p:nvSpPr>
        <p:spPr>
          <a:xfrm>
            <a:off x="3373300" y="0"/>
            <a:ext cx="2386800" cy="324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9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and Content">
  <p:cSld name="6_Title and Conten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29235C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62" name="Google Shape;6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34464" y="580285"/>
            <a:ext cx="1770695" cy="1820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and Content">
  <p:cSld name="8_Title and Conten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/>
          <p:nvPr/>
        </p:nvSpPr>
        <p:spPr>
          <a:xfrm>
            <a:off x="2792947" y="0"/>
            <a:ext cx="2967000" cy="32400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16225" lIns="32450" spcFirstLastPara="1" rIns="32450" wrap="square" tIns="162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FFE0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1"/>
          <p:cNvSpPr txBox="1"/>
          <p:nvPr>
            <p:ph idx="11" type="ftr"/>
          </p:nvPr>
        </p:nvSpPr>
        <p:spPr>
          <a:xfrm>
            <a:off x="1958400" y="3013200"/>
            <a:ext cx="18432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2880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b="0" i="0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4147200" y="3013200"/>
            <a:ext cx="1324800" cy="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68" name="Google Shape;6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34464" y="580285"/>
            <a:ext cx="1770695" cy="1820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1" i="0" sz="1200" u="sng" cap="none" strike="noStrike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288000" y="745200"/>
            <a:ext cx="51840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1bdd4b2ff_0_401"/>
          <p:cNvSpPr txBox="1"/>
          <p:nvPr>
            <p:ph type="title"/>
          </p:nvPr>
        </p:nvSpPr>
        <p:spPr>
          <a:xfrm>
            <a:off x="908770" y="118210"/>
            <a:ext cx="39426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1" i="0" sz="1200" u="sng" cap="none" strike="noStrike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g61bdd4b2ff_0_401"/>
          <p:cNvSpPr txBox="1"/>
          <p:nvPr>
            <p:ph idx="1" type="body"/>
          </p:nvPr>
        </p:nvSpPr>
        <p:spPr>
          <a:xfrm>
            <a:off x="288000" y="745200"/>
            <a:ext cx="5184000" cy="21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g61bdd4b2ff_0_401"/>
          <p:cNvSpPr txBox="1"/>
          <p:nvPr>
            <p:ph idx="11" type="ftr"/>
          </p:nvPr>
        </p:nvSpPr>
        <p:spPr>
          <a:xfrm>
            <a:off x="1958400" y="3013200"/>
            <a:ext cx="1843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g61bdd4b2ff_0_401"/>
          <p:cNvSpPr txBox="1"/>
          <p:nvPr>
            <p:ph idx="10" type="dt"/>
          </p:nvPr>
        </p:nvSpPr>
        <p:spPr>
          <a:xfrm>
            <a:off x="2880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g61bdd4b2ff_0_401"/>
          <p:cNvSpPr txBox="1"/>
          <p:nvPr>
            <p:ph idx="12" type="sldNum"/>
          </p:nvPr>
        </p:nvSpPr>
        <p:spPr>
          <a:xfrm>
            <a:off x="4147200" y="3013200"/>
            <a:ext cx="13248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"/>
          <p:cNvSpPr txBox="1"/>
          <p:nvPr/>
        </p:nvSpPr>
        <p:spPr>
          <a:xfrm>
            <a:off x="964799" y="513110"/>
            <a:ext cx="3830400" cy="20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25" lIns="32450" spcFirstLastPara="1" rIns="32450" wrap="square" tIns="162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lang="fi-FI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1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fi-FI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Erätauko-keskustelun kaava</a:t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lang="fi-FI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Euroopan tulevaisuus</a:t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fi-FI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Kesto 120 min</a:t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1" lang="fi-FI" sz="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Keskustelu voi olla luottamuksellinen kutsukeskustelu (esim. organisaation, koulun tai oppilaitoksen sisäinen) tai kaikille avoin keskustelu.</a:t>
            </a:r>
            <a:endParaRPr b="0" i="1" sz="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90" name="Google Shape;190;p2"/>
          <p:cNvCxnSpPr/>
          <p:nvPr/>
        </p:nvCxnSpPr>
        <p:spPr>
          <a:xfrm flipH="1" rot="10800000">
            <a:off x="786750" y="2113950"/>
            <a:ext cx="4186500" cy="276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91" name="Google Shape;1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3050" y="2866200"/>
            <a:ext cx="733899" cy="16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c0f2b2eed9_0_18"/>
          <p:cNvSpPr txBox="1"/>
          <p:nvPr/>
        </p:nvSpPr>
        <p:spPr>
          <a:xfrm>
            <a:off x="310625" y="274050"/>
            <a:ext cx="2490900" cy="19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 ja oma pohdinta / pariporina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ja teeman mukaan.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c0f2b2eed9_0_18"/>
          <p:cNvSpPr txBox="1"/>
          <p:nvPr/>
        </p:nvSpPr>
        <p:spPr>
          <a:xfrm>
            <a:off x="3184725" y="274050"/>
            <a:ext cx="2328000" cy="27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Oivallusten kertominen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Nyt pyydän, että yhdellä lauseella jokainen teistä jakaisi yhden oivalluksen, tunteen tai ajatuksen, joka tästä keskustelusta tai aiheesta sinulle jäi.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Aloitetaan vaikkapa sinusta…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33350" lvl="0" marL="330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Valitse aloittajaksi sellainen henkilö, joka on todennäköisesti valmis kertomaan omasta oivalluksestaan.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33350" lvl="0" marL="330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Etäkeskustelussa voit pyytää osallistujia kirjoittamaan oivalluksensa, tunteensa ja ajatuksensa keskustelua koskien suoraan viestikenttään, josta muutkin voivat niitä lukea. Kaikkea ei tarvitse jakaa, jollei halua.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Kiitos. Kysyn vielä, että keiden ja missä tulisi mielestänne jatkaa keskustelua tästä aiheesta?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			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 min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87" name="Google Shape;287;gc0f2b2eed9_0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8" name="Google Shape;288;gc0f2b2eed9_0_18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c0f2b2eed9_0_25"/>
          <p:cNvSpPr txBox="1"/>
          <p:nvPr/>
        </p:nvSpPr>
        <p:spPr>
          <a:xfrm>
            <a:off x="237525" y="316700"/>
            <a:ext cx="2430000" cy="19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 ja oma pohdinta / pariporina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ja teeman mukaan.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c0f2b2eed9_0_25"/>
          <p:cNvSpPr txBox="1"/>
          <p:nvPr/>
        </p:nvSpPr>
        <p:spPr>
          <a:xfrm>
            <a:off x="3092475" y="316700"/>
            <a:ext cx="24666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 ja lopetus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Miltä tämä Erätauko-keskustelu ja aihe tuntui?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Minkälainen fiilis tai tunnelma teille jäi yhteisestä keskustelusta?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Koostan kirjoittamanne ja/tai kertomanne oivallukset ja jaan ne myöhemmin teille. Voimme toivottavasti jossain vaiheessa jatkaa keskustelua!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Voinko ottaa tästä porukasta/etäkeskusteluruudustamme kuvan ja jakaa sen somessa? Voit myös itse kertoa, että olet ollut mukana </a:t>
            </a:r>
            <a:r>
              <a:rPr lang="fi-FI" sz="70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keskustelussa Euroopan tulevaisuudesta </a:t>
            </a: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ja käynyt #Erätauko -keskustelun aiheesta. Älä kuitenkaan kerro ilman lupaa, mitä muut osallistujat ovat tänään kertoneet. Omia ajatuksiasi ja oivalluksiasi voit jakaa vapaasti.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 vielä ja hyvää päivän/viikon jatkoa!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96" name="Google Shape;296;gc0f2b2eed9_0_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7" name="Google Shape;297;gc0f2b2eed9_0_25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9a69849efe_0_247"/>
          <p:cNvSpPr/>
          <p:nvPr/>
        </p:nvSpPr>
        <p:spPr>
          <a:xfrm>
            <a:off x="0" y="199"/>
            <a:ext cx="5760000" cy="32397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3" name="Google Shape;303;g39a69849efe_0_247"/>
          <p:cNvSpPr/>
          <p:nvPr/>
        </p:nvSpPr>
        <p:spPr>
          <a:xfrm>
            <a:off x="645751" y="251514"/>
            <a:ext cx="4468500" cy="273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4" name="Google Shape;304;g39a69849efe_0_247"/>
          <p:cNvSpPr txBox="1"/>
          <p:nvPr/>
        </p:nvSpPr>
        <p:spPr>
          <a:xfrm>
            <a:off x="645748" y="303748"/>
            <a:ext cx="4468500" cy="31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Merriweather Sans"/>
              <a:buNone/>
            </a:pPr>
            <a:r>
              <a:rPr b="1"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Hurraa! Ohjasit juuri Erätauko-keskustelun. Mahtavaa! Miten tänään sujui?</a:t>
            </a:r>
            <a:endParaRPr b="1"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Merriweather Sans"/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Harjoittelin dialogia etukäteen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Kutsuin mukaan osallistujia eri taustoista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Valmistelin keskustelutilan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Harjoittelimme ennen keskustelua hyödyntämällä aktiviteetteja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Keskustelussa</a:t>
            </a:r>
            <a:endParaRPr sz="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b="1"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Kävimme yhdessä läpi rakentavan keskustelun pelisäännöt</a:t>
            </a:r>
            <a:endParaRPr b="1"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b="1"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Pidin huolta, että rakentavan keskustelun pelisääntöjä noudatettiin</a:t>
            </a:r>
            <a:endParaRPr b="1"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Kerroin, että keskustelu on luottamuksellinen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Käytin “puhe-esinettä” sen selkeyttämiseen, että kenen vuoro on puhua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Seurasin puheenvuorojen määrää ja kiitin heitä, jotka jakoivat ajatuksiaan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Kehuin ja kannustin osallistumaan keskusteluun</a:t>
            </a:r>
            <a:endParaRPr sz="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03200" lvl="0" marL="292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Gill Sans"/>
              <a:buChar char="❏"/>
            </a:pPr>
            <a:r>
              <a:rPr b="1"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Pidin huolta, että kaikilla on halutessaan tilaa ja mahdollisuus osallistua </a:t>
            </a:r>
            <a:endParaRPr b="1"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Huom! Jokainen keskustelu on erilainen, eikä kaikissa tarvita kaikkia ohjauskeinoja. On kuitenkin tärkeää, että </a:t>
            </a:r>
            <a:r>
              <a:rPr b="1"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lihavoidut</a:t>
            </a:r>
            <a:r>
              <a:rPr lang="fi-FI" sz="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kohdat tulee tehtyä.</a:t>
            </a:r>
            <a:endParaRPr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9a69849efe_0_345"/>
          <p:cNvSpPr txBox="1"/>
          <p:nvPr>
            <p:ph type="title"/>
          </p:nvPr>
        </p:nvSpPr>
        <p:spPr>
          <a:xfrm>
            <a:off x="908857" y="118207"/>
            <a:ext cx="3942900" cy="184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10" name="Google Shape;310;g39a69849efe_0_3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760000" cy="32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9a69849efe_0_116"/>
          <p:cNvSpPr txBox="1"/>
          <p:nvPr>
            <p:ph type="title"/>
          </p:nvPr>
        </p:nvSpPr>
        <p:spPr>
          <a:xfrm>
            <a:off x="908770" y="118210"/>
            <a:ext cx="3942600" cy="1848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39a69849efe_0_116"/>
          <p:cNvSpPr/>
          <p:nvPr/>
        </p:nvSpPr>
        <p:spPr>
          <a:xfrm>
            <a:off x="0" y="325"/>
            <a:ext cx="5760000" cy="3239700"/>
          </a:xfrm>
          <a:prstGeom prst="rect">
            <a:avLst/>
          </a:prstGeom>
          <a:solidFill>
            <a:srgbClr val="FFE006"/>
          </a:solidFill>
          <a:ln>
            <a:noFill/>
          </a:ln>
        </p:spPr>
        <p:txBody>
          <a:bodyPr anchorCtr="0" anchor="ctr" bIns="45675" lIns="91425" spcFirstLastPara="1" rIns="9142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19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9" name="Google Shape;199;g39a69849efe_0_116"/>
          <p:cNvSpPr/>
          <p:nvPr/>
        </p:nvSpPr>
        <p:spPr>
          <a:xfrm>
            <a:off x="645757" y="251642"/>
            <a:ext cx="4468500" cy="273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675" lIns="91425" spcFirstLastPara="1" rIns="9142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19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0" name="Google Shape;200;g39a69849efe_0_116"/>
          <p:cNvSpPr txBox="1"/>
          <p:nvPr/>
        </p:nvSpPr>
        <p:spPr>
          <a:xfrm>
            <a:off x="943947" y="319719"/>
            <a:ext cx="3872100" cy="31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25" spcFirstLastPara="1" rIns="9142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9"/>
              <a:buFont typeface="Merriweather Sans"/>
              <a:buNone/>
            </a:pPr>
            <a:r>
              <a:rPr b="1" lang="fi-FI" sz="819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Ohjaajalle</a:t>
            </a:r>
            <a:endParaRPr b="1" sz="819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9"/>
              <a:buFont typeface="Merriweather Sans"/>
              <a:buNone/>
            </a:pPr>
            <a:r>
              <a:t/>
            </a:r>
            <a:endParaRPr b="1" sz="819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Erätauko on menetelmä, joka tukee dialogi- ja keskustelutaitojen oppimista. 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Erätauko on osallistujien ja ihmisten näköinen hetki, jossa ei tarvitse pyrkiä täydellisyyteen. Erätauon avulla voi harjoitella kuuntelemista, puhumista, asioiden puheeksi ottamista ja dialogin ohjaamista. 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Jokainen Erätauko-keskustelu on oppimiskokemus ja seuraavassa keskustelussa voi taas hyödyntää oppimaansa.</a:t>
            </a:r>
            <a:r>
              <a:rPr b="1"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Mitä enemmän Erätauko-keskusteluja ohjaat, sitä enemmän opit. Ikinä ei tule valmiiksi, eikä se haittaa.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b="1" i="1"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Erätauko-keskustelussa varmista ohjaajana ainakin nämä asiat:</a:t>
            </a:r>
            <a:endParaRPr b="1" i="1"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1 Käy läpi rakentavan keskustelun pelisäännöt ja muistuta tarvittaessa niistä keskustelussa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2 Varmista, että jokaisella on tasapuolinen mahdollisuus kertoa omia kokemuksia tai ajatuksia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rPr lang="fi-FI" sz="693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3 Jaa osallistujille paperia ja kynä ajatusten ja oivallusten kirjoittamista varten</a:t>
            </a:r>
            <a:endParaRPr sz="693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Clr>
                <a:srgbClr val="000000"/>
              </a:buClr>
              <a:buSzPts val="693"/>
              <a:buFont typeface="Arial"/>
              <a:buNone/>
            </a:pPr>
            <a:r>
              <a:t/>
            </a:r>
            <a:endParaRPr i="1" sz="693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6"/>
              </a:spcBef>
              <a:spcAft>
                <a:spcPts val="0"/>
              </a:spcAft>
              <a:buNone/>
            </a:pPr>
            <a:r>
              <a:t/>
            </a:r>
            <a:endParaRPr sz="756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9a69849efe_0_135"/>
          <p:cNvSpPr txBox="1"/>
          <p:nvPr/>
        </p:nvSpPr>
        <p:spPr>
          <a:xfrm>
            <a:off x="246268" y="104142"/>
            <a:ext cx="1194300" cy="17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Osallistujat</a:t>
            </a:r>
            <a:endParaRPr b="1" sz="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lang="fi-FI" sz="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Kirjaa osallistujien nimet itsellesi ylös. Voit pitää tukkimiehen kirjanpitoa käytetyistä puheenvuoroista.  Se auttaa mm. löytämään hiljaisempia keskustelijoita.</a:t>
            </a:r>
            <a:endParaRPr sz="6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lang="fi-FI" sz="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Muista kertoa osallistujille, jos keskustelussa toimii kirjuri ja kuka hän on. Kerro, että silloin muistiinpanot tehdään anonyymisti.</a:t>
            </a:r>
            <a:endParaRPr sz="6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lang="fi-FI" sz="600">
                <a:solidFill>
                  <a:schemeClr val="dk1"/>
                </a:solidFill>
                <a:highlight>
                  <a:srgbClr val="FFE006"/>
                </a:highlight>
                <a:latin typeface="Gill Sans"/>
                <a:ea typeface="Gill Sans"/>
                <a:cs typeface="Gill Sans"/>
                <a:sym typeface="Gill Sans"/>
              </a:rPr>
              <a:t>Muokkaa itse ympyröiden määrä osallistujamäärän mukaiseksi.</a:t>
            </a:r>
            <a:endParaRPr sz="600">
              <a:solidFill>
                <a:schemeClr val="dk1"/>
              </a:solidFill>
              <a:highlight>
                <a:srgbClr val="FFE006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07" name="Google Shape;207;g39a69849efe_0_1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625" y="2908984"/>
            <a:ext cx="1027179" cy="23704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g39a69849efe_0_135"/>
          <p:cNvSpPr/>
          <p:nvPr/>
        </p:nvSpPr>
        <p:spPr>
          <a:xfrm>
            <a:off x="1524425" y="990583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39a69849efe_0_135"/>
          <p:cNvSpPr/>
          <p:nvPr/>
        </p:nvSpPr>
        <p:spPr>
          <a:xfrm>
            <a:off x="3011756" y="215780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g39a69849efe_0_135"/>
          <p:cNvSpPr/>
          <p:nvPr/>
        </p:nvSpPr>
        <p:spPr>
          <a:xfrm>
            <a:off x="1849732" y="526551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39a69849efe_0_135"/>
          <p:cNvSpPr/>
          <p:nvPr/>
        </p:nvSpPr>
        <p:spPr>
          <a:xfrm>
            <a:off x="1476425" y="1581433"/>
            <a:ext cx="454800" cy="459300"/>
          </a:xfrm>
          <a:prstGeom prst="ellipse">
            <a:avLst/>
          </a:prstGeom>
          <a:noFill/>
          <a:ln cap="flat" cmpd="sng" w="2400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g39a69849efe_0_135"/>
          <p:cNvSpPr/>
          <p:nvPr/>
        </p:nvSpPr>
        <p:spPr>
          <a:xfrm>
            <a:off x="1823795" y="2112630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39a69849efe_0_135"/>
          <p:cNvSpPr/>
          <p:nvPr/>
        </p:nvSpPr>
        <p:spPr>
          <a:xfrm>
            <a:off x="2414630" y="2370409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g39a69849efe_0_135"/>
          <p:cNvSpPr/>
          <p:nvPr/>
        </p:nvSpPr>
        <p:spPr>
          <a:xfrm>
            <a:off x="3060346" y="2370409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39a69849efe_0_135"/>
          <p:cNvSpPr/>
          <p:nvPr/>
        </p:nvSpPr>
        <p:spPr>
          <a:xfrm>
            <a:off x="3633150" y="2112630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39a69849efe_0_135"/>
          <p:cNvSpPr/>
          <p:nvPr/>
        </p:nvSpPr>
        <p:spPr>
          <a:xfrm>
            <a:off x="3883575" y="1581433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39a69849efe_0_135"/>
          <p:cNvSpPr/>
          <p:nvPr/>
        </p:nvSpPr>
        <p:spPr>
          <a:xfrm>
            <a:off x="3883575" y="990583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39a69849efe_0_135"/>
          <p:cNvSpPr/>
          <p:nvPr/>
        </p:nvSpPr>
        <p:spPr>
          <a:xfrm>
            <a:off x="3534362" y="478551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39a69849efe_0_135"/>
          <p:cNvSpPr/>
          <p:nvPr/>
        </p:nvSpPr>
        <p:spPr>
          <a:xfrm>
            <a:off x="2366630" y="215780"/>
            <a:ext cx="454800" cy="459300"/>
          </a:xfrm>
          <a:prstGeom prst="ellipse">
            <a:avLst/>
          </a:prstGeom>
          <a:noFill/>
          <a:ln cap="flat" cmpd="sng" w="18000">
            <a:solidFill>
              <a:srgbClr val="2923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39a69849efe_0_135"/>
          <p:cNvSpPr txBox="1"/>
          <p:nvPr/>
        </p:nvSpPr>
        <p:spPr>
          <a:xfrm>
            <a:off x="268819" y="1890300"/>
            <a:ext cx="744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Ohjaaja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1" name="Google Shape;221;g39a69849efe_0_135"/>
          <p:cNvCxnSpPr/>
          <p:nvPr/>
        </p:nvCxnSpPr>
        <p:spPr>
          <a:xfrm flipH="1" rot="10800000">
            <a:off x="808803" y="1951993"/>
            <a:ext cx="591000" cy="110700"/>
          </a:xfrm>
          <a:prstGeom prst="straightConnector1">
            <a:avLst/>
          </a:prstGeom>
          <a:noFill/>
          <a:ln cap="flat" cmpd="sng" w="1800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2" name="Google Shape;222;g39a69849efe_0_135"/>
          <p:cNvSpPr/>
          <p:nvPr/>
        </p:nvSpPr>
        <p:spPr>
          <a:xfrm>
            <a:off x="4606835" y="196551"/>
            <a:ext cx="454800" cy="459300"/>
          </a:xfrm>
          <a:prstGeom prst="ellipse">
            <a:avLst/>
          </a:prstGeom>
          <a:noFill/>
          <a:ln cap="flat" cmpd="sng" w="2400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600" lIns="57600" spcFirstLastPara="1" rIns="57600" wrap="square" tIns="57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g39a69849efe_0_135"/>
          <p:cNvSpPr txBox="1"/>
          <p:nvPr/>
        </p:nvSpPr>
        <p:spPr>
          <a:xfrm>
            <a:off x="4882488" y="913906"/>
            <a:ext cx="744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Kirjuri/-t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4" name="Google Shape;224;g39a69849efe_0_135"/>
          <p:cNvCxnSpPr/>
          <p:nvPr/>
        </p:nvCxnSpPr>
        <p:spPr>
          <a:xfrm>
            <a:off x="5009260" y="655953"/>
            <a:ext cx="150000" cy="348900"/>
          </a:xfrm>
          <a:prstGeom prst="straightConnector1">
            <a:avLst/>
          </a:prstGeom>
          <a:noFill/>
          <a:ln cap="flat" cmpd="sng" w="1800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5" name="Google Shape;225;g39a69849efe_0_135"/>
          <p:cNvSpPr txBox="1"/>
          <p:nvPr/>
        </p:nvSpPr>
        <p:spPr>
          <a:xfrm>
            <a:off x="4672110" y="2829811"/>
            <a:ext cx="564000" cy="2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7600" lIns="57600" spcFirstLastPara="1" rIns="57600" wrap="square" tIns="5760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 min</a:t>
            </a:r>
            <a:endParaRPr sz="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g61bdd4b2ff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61bdd4b2ff_0_6"/>
          <p:cNvSpPr txBox="1"/>
          <p:nvPr/>
        </p:nvSpPr>
        <p:spPr>
          <a:xfrm>
            <a:off x="382300" y="221625"/>
            <a:ext cx="2381700" cy="23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1" i="0" sz="9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(15 minuuttia ennen linjoille, jos mahdollista)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puheenvuoro </a:t>
            </a:r>
            <a:endParaRPr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Yhteensä 120 min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Ajoita tarvittaessa lyhyt tauko vaikka oman pohdinnan yhteyteen.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Oikealla sanoitus- ja ohjausvinkkejä ohjaajalle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mukaan.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3" name="Google Shape;233;g61bdd4b2ff_0_6"/>
          <p:cNvSpPr txBox="1"/>
          <p:nvPr/>
        </p:nvSpPr>
        <p:spPr>
          <a:xfrm>
            <a:off x="3165550" y="193975"/>
            <a:ext cx="2381700" cy="27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Aloitus </a:t>
            </a:r>
            <a:endParaRPr b="1" i="0" sz="9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Tervetuloa mukaan tämän päivän keskusteluun </a:t>
            </a:r>
            <a:r>
              <a:rPr lang="fi-FI" sz="70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Euroopan tulevaisuudesta</a:t>
            </a: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!</a:t>
            </a: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Minä toimin keskustelun ohjaajana.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Pyritään tänään puhumaan omasta kokemuksesta. Meidän ei tarvitse olla samaa mieltä. Pyritään ymmärtämään itseämme, asiaa ja toisiamme paremmin. Keskustelussa ei tarvitse tehdä päätöksiä tai etsiä ratkaisu</a:t>
            </a:r>
            <a:r>
              <a:rPr lang="fi-FI" sz="700"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a. Voimme jutella rauhassa ja </a:t>
            </a: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keskustelu käydään luottamuksellisesti.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Olisi kiva kuulla, keitä tänään on mukana. Esittäydytään omalla etunimellä (ei tarvitse kertoa sukunimeä, työtehtävää, ammattia tai taustayhteisöä). Kiitos kaikille, mukavaa että olette paikalla!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Keskustelussa käytetään Rakentavan keskustelun pelisääntöjä, käydään ne nyt lyhyesti läpi..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457200" lvl="0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10 min</a:t>
            </a:r>
            <a:endParaRPr b="1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234" name="Google Shape;234;g61bdd4b2ff_0_6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61bdd4b2ff_0_523"/>
          <p:cNvSpPr txBox="1"/>
          <p:nvPr/>
        </p:nvSpPr>
        <p:spPr>
          <a:xfrm>
            <a:off x="423900" y="323725"/>
            <a:ext cx="2058300" cy="21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Rakentavan keskustelun pelisäännöt</a:t>
            </a:r>
            <a:endParaRPr b="1" i="0" sz="9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Gill Sans"/>
              <a:buAutoNum type="arabicPeriod"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Kuuntelen toisia, en keskeytä tai käynnistä sivukeskusteluja.</a:t>
            </a:r>
            <a:endParaRPr b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AutoNum type="arabicPeriod"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Kerron omia kokemuksiani ja ajatuksiani. </a:t>
            </a:r>
            <a:endParaRPr b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AutoNum type="arabicPeriod"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Annan tilaa keskeneräisyydelle ja eri näkökulmille. </a:t>
            </a:r>
            <a:endParaRPr b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700"/>
              <a:buFont typeface="Gill Sans"/>
              <a:buAutoNum type="arabicPeriod"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Kunnioitan toisia ja keskustelun luottamuksellisuutta.</a:t>
            </a:r>
            <a:endParaRPr b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1" name="Google Shape;241;g61bdd4b2ff_0_523"/>
          <p:cNvSpPr txBox="1"/>
          <p:nvPr/>
        </p:nvSpPr>
        <p:spPr>
          <a:xfrm>
            <a:off x="3192187" y="250641"/>
            <a:ext cx="2240400" cy="24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-2730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Ohjaaja käy läpi </a:t>
            </a:r>
            <a:r>
              <a:rPr i="1" lang="fi-FI" sz="700">
                <a:latin typeface="Gill Sans"/>
                <a:ea typeface="Gill Sans"/>
                <a:cs typeface="Gill Sans"/>
                <a:sym typeface="Gill Sans"/>
              </a:rPr>
              <a:t>neljä</a:t>
            </a:r>
            <a:r>
              <a:rPr b="0" i="1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pelisääntöä, jotka löytyvät vasemmalta. Voit myös kopioida ne etäkeskustelun viestikenttään tai tulostaa keskustelutilaan näkyville sivustolta </a:t>
            </a:r>
            <a:r>
              <a:rPr i="1" lang="fi-FI" sz="700">
                <a:latin typeface="Gill Sans"/>
                <a:ea typeface="Gill Sans"/>
                <a:cs typeface="Gill Sans"/>
                <a:sym typeface="Gill Sans"/>
              </a:rPr>
              <a:t>www.eratauko.fi</a:t>
            </a:r>
            <a:r>
              <a:rPr b="0" i="1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 b="0" i="1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Sitoudummeko yhdessä näihin pelisääntöihin? 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Voitte kirjoittaa “ok” viestikenttään.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Hienoa, jos voit pitää kameran päällä keskustelun ajan.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Pidetään mikki kiinni, ja avataan se, kun itsellämme on puheenvuoro. 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Minä jaan keskustelun aikana puheenvuoroja. Voit pyytää puheenvuoroa tai kysyä muilta “nosta käsi” -painikkeella tai laittamalla chatissa pyynnön. 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Keskitytään tähän hetkeen ja toisiimme, eli vältetään somen, työjuttujen, sähköpostien ja uutisten lukemista tässä samalla. 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Hyvä, jatketaan!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			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min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1651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1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42" name="Google Shape;242;g61bdd4b2ff_0_5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3" name="Google Shape;243;g61bdd4b2ff_0_523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8c8c0b4e5f_0_0"/>
          <p:cNvSpPr txBox="1"/>
          <p:nvPr/>
        </p:nvSpPr>
        <p:spPr>
          <a:xfrm>
            <a:off x="380205" y="316544"/>
            <a:ext cx="2461500" cy="23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</a:t>
            </a: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puheenvuoro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mukaan.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0" name="Google Shape;250;g8c8c0b4e5f_0_0"/>
          <p:cNvSpPr txBox="1"/>
          <p:nvPr/>
        </p:nvSpPr>
        <p:spPr>
          <a:xfrm>
            <a:off x="3134711" y="208140"/>
            <a:ext cx="2461500" cy="27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Alustuspuheenvuoro ja keskustelun aloitus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700">
                <a:latin typeface="Gill Sans"/>
                <a:ea typeface="Gill Sans"/>
                <a:cs typeface="Gill Sans"/>
                <a:sym typeface="Gill Sans"/>
              </a:rPr>
              <a:t>Äsken kuulimme </a:t>
            </a:r>
            <a:r>
              <a:rPr lang="fi-FI" sz="70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alustuksen Euroopasta ja sen tulevaisuudesta.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Nyt pyytäisin, että noin viiden minuutin ajan pohdit itseksesi TAI parin kanssa, että mitä tunteita tai ajatuksia sinulle nousi mieleen, </a:t>
            </a: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kun kuuntelit </a:t>
            </a:r>
            <a:r>
              <a:rPr lang="fi-FI" sz="70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alustusta</a:t>
            </a: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Voit myös kertoa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jostain tapahtumasta tai tilanteesta, jotka liittyvät tai vaikuttavat omiin pohdintoihisi koskien </a:t>
            </a:r>
            <a:r>
              <a:rPr lang="fi-FI" sz="70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alustuksen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sisältöä tai ovat vaikuttaneet siihen, mitä ajattelette tästä aiheesta.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sz="7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Voit halutessasi kirjoittaa ajatuksiasi paperille tai koneelle.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Käytetään tähän noin viisi minuuttia ja avataan sen jälkeen yhteinen keskustelu, olkaa hyvä!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Kirjaa itsellesi muistiin tulosten pääkohtia</a:t>
            </a:r>
            <a:endParaRPr b="0" i="1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Käytä etäkeskustelussa omaa pohdintaa ja livekeskustelussa pariporinaa</a:t>
            </a:r>
            <a:endParaRPr b="0" i="1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1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			</a:t>
            </a:r>
            <a:r>
              <a:rPr b="1" lang="fi-FI" sz="700">
                <a:latin typeface="Gill Sans"/>
                <a:ea typeface="Gill Sans"/>
                <a:cs typeface="Gill Sans"/>
                <a:sym typeface="Gill Sans"/>
              </a:rPr>
              <a:t>5</a:t>
            </a:r>
            <a:r>
              <a:rPr b="1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min</a:t>
            </a:r>
            <a:endParaRPr b="1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1" name="Google Shape;251;g8c8c0b4e5f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2" name="Google Shape;252;g8c8c0b4e5f_0_0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8c8c0b4e5f_0_18"/>
          <p:cNvSpPr txBox="1"/>
          <p:nvPr/>
        </p:nvSpPr>
        <p:spPr>
          <a:xfrm>
            <a:off x="301025" y="193975"/>
            <a:ext cx="2403000" cy="23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 ja oma pohdinta / pariporina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mukaan.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Muistuta tarpeen mukaan Rakentavan keskustelun pelisäännöistä, joihin on yhdessä sitouduttu</a:t>
            </a:r>
            <a:endParaRPr b="0" i="0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Ohjaa keskustelijoita liittymään edellisen puheenvuoroon ja puhumaan omasta kokemuksesta</a:t>
            </a:r>
            <a:endParaRPr b="0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Pidä huolta, että hiljaisemmatkin saavat kertoa ja että aktiiviset eivät täytä kaikkea tilaa</a:t>
            </a:r>
            <a:r>
              <a:rPr b="1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 b="1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Kirjoita itsellesi osallistujien nimet ylös ja merkkaa nimen kohdalle viiva aina, kun henkilö on käyttänyt puheenvuoron.</a:t>
            </a:r>
            <a:endParaRPr b="0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9" name="Google Shape;259;g8c8c0b4e5f_0_18"/>
          <p:cNvSpPr txBox="1"/>
          <p:nvPr/>
        </p:nvSpPr>
        <p:spPr>
          <a:xfrm>
            <a:off x="3145475" y="193975"/>
            <a:ext cx="2463000" cy="29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2450" lIns="32450" spcFirstLastPara="1" rIns="32450" wrap="square" tIns="32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Yhteinen keskustelu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Nyt olisi kiva kuulla lyhyesti, että mitä kirjoitit TAI mistä juttelitte. Pidetään omat puheenvuorot tiiviinä, jotta meillä kaikilla on mahdollisuus osallistua keskusteluun.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Kuka haluaisi aloittaa? 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..Entä mistä te muut keskustelitte, oliko samanlaisia vai erilaisia kokemuksia?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3335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Voit kysyä suoraan joltakulta, jos keskustelua on vaikeaa saada käyntiin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3335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Kysy tässä vaiheessa kaikilta jokin ajatus, vaikka he eivät itse pyytäisi puheenvuoroa.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 kaikille. Nostitte esiin esimerkiksi seuraavia tunteita ja ajatuksia: ...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1993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1993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1993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min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60" name="Google Shape;260;g8c8c0b4e5f_0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1" name="Google Shape;261;g8c8c0b4e5f_0_18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c0f2b2eed9_0_4"/>
          <p:cNvSpPr txBox="1"/>
          <p:nvPr/>
        </p:nvSpPr>
        <p:spPr>
          <a:xfrm>
            <a:off x="3105100" y="86825"/>
            <a:ext cx="2442300" cy="31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Yhteinen keskustelu jatkuu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 äskeisestä jakamisesta. 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Jatketaan keskustelua näiden kokemusten ja pohdintojen avulla. Minulla on teille muutama kysymys, joiden avulla voimme jatkaa keskustelua eteenpäin.</a:t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●"/>
            </a:pPr>
            <a:r>
              <a:rPr b="1" i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Mikä huolestuttaa sinua omassa, muiden tai Euroopan tulevaisuudessa?</a:t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●"/>
            </a:pPr>
            <a:r>
              <a:rPr b="1" i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Mitkä asiat herättävät toiveikkuutta ja myönteisiä ajatuksia Euroopan tulevaisuudesta? </a:t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Apukysymyksiä ohjaajan tueksi:</a:t>
            </a:r>
            <a:endParaRPr b="1"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-"/>
            </a:pP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Miksi juuri nämä asiat nousivat mieleesi, mitä luulet?</a:t>
            </a:r>
            <a:endParaRPr sz="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-"/>
            </a:pP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Minkälaiset kokemukset tai tilanteet ovat vaikuttaneet siihen, että nostit näitä asioita esiin?</a:t>
            </a:r>
            <a:endParaRPr b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667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i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Pidä huolta, että molempien kysymysten käsittelyyn jää aikaa. Voitte ottaa kummankin kysymyksen jälkeen pienen oman pohdinnan tai pariporinan, että osallistujilla on mahdollisuus jäsentää ajatuksiaan.</a:t>
            </a: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		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457200" lvl="0" marL="13716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fi-FI" sz="7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50 min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c0f2b2eed9_0_4"/>
          <p:cNvSpPr txBox="1"/>
          <p:nvPr/>
        </p:nvSpPr>
        <p:spPr>
          <a:xfrm>
            <a:off x="255800" y="176625"/>
            <a:ext cx="2442300" cy="28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 ja oma pohdinta / pariporina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b="1"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ja teeman mukaan.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Muistuta tarpeen mukaan Rakentavan keskustelun pelisäännöistä, joihin on yhdessä sitouduttu</a:t>
            </a:r>
            <a:endParaRPr b="0" i="0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Ohjaa keskustelijoita liittymään edellisen puheenvuoroon ja puhumaan omasta kokemuksesta</a:t>
            </a:r>
            <a:endParaRPr b="0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Kysy erityisesti heiltä, jotka eivät ole vielä puhuneet paljoa</a:t>
            </a:r>
            <a:endParaRPr b="1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Kirjoita itsellesi osallistujien nimet ylös ja merkkaa nimen kohdalle viiva aina, kun henkilö on käyttänyt puheenvuoron.</a:t>
            </a:r>
            <a:endParaRPr b="0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165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Gill Sans"/>
              <a:buChar char="➔"/>
            </a:pPr>
            <a:r>
              <a:rPr b="0" i="1" lang="fi-FI" sz="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Kirjoita kysymyksesi etäkeskustelun viestikenttään selkeyden vuoksi</a:t>
            </a:r>
            <a:endParaRPr b="0" i="1" sz="6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69" name="Google Shape;269;gc0f2b2eed9_0_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0" name="Google Shape;270;gc0f2b2eed9_0_4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c0f2b2eed9_0_11"/>
          <p:cNvSpPr txBox="1"/>
          <p:nvPr/>
        </p:nvSpPr>
        <p:spPr>
          <a:xfrm>
            <a:off x="389800" y="328875"/>
            <a:ext cx="24483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lang="fi-FI" sz="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Minun Eurooppani on...</a:t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	Osio			Klo</a:t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	Aloitus, pelisäännöt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Alustus ja oma pohdinta / pariporina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70 	</a:t>
            </a:r>
            <a:r>
              <a:rPr lang="fi-FI" sz="7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</a:t>
            </a: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hteinen keskustelu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	Oivallusten kirjoittaminen</a:t>
            </a:r>
            <a:endParaRPr b="1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	Oivallusten kertominen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	Kiitos ja lopetus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Perusfontti - sano esimerkiksi näin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Kursivoitu fontti - ohjaajalle apua keskusteluun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i-FI" sz="700" u="none" cap="none" strike="noStrik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Punaisella: Muuta tarpeen ja teeman mukaan.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c0f2b2eed9_0_11"/>
          <p:cNvSpPr txBox="1"/>
          <p:nvPr/>
        </p:nvSpPr>
        <p:spPr>
          <a:xfrm>
            <a:off x="3101825" y="328875"/>
            <a:ext cx="2385600" cy="26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fi-FI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Oivallusten kirjoittaminen</a:t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Kiitos hyvästä ja rakentavasta keskustelusta! Olette jakaneet kokemuksianne liittyen esimerkiksi…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730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Gill Sans"/>
              <a:buChar char="➔"/>
            </a:pPr>
            <a:r>
              <a:rPr b="0" i="1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Kokoa ja kerro lyhyesti, mistä teemoista on puhuttu</a:t>
            </a:r>
            <a:endParaRPr b="0" i="1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Seuraavaksi kirjoitamme, mitä oivalluksia, tunteita tai ajatuksia yhteisestä keskustelustamme syntyi.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Kirjoita itse omaan paperiisi tai koneelle muutama oivallus, tunne tai ajatus, joka sinulle jäi mieleen keskustelusta.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Tähän on aikaa muutama minuutti. Valitse niistä yksi, jonka haluat jakaa tässä yhdessä.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Voit myös pohtia, että kenen olisi hyvä jatkaa keskustelua tästä aiheesta ja missä?</a:t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18288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Arial"/>
              <a:buNone/>
            </a:pPr>
            <a:r>
              <a:rPr b="1" i="0" lang="fi-FI" sz="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5 min</a:t>
            </a:r>
            <a:endParaRPr b="0" i="0" sz="7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78" name="Google Shape;278;gc0f2b2eed9_0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6399" y="2909051"/>
            <a:ext cx="1027202" cy="237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9" name="Google Shape;279;gc0f2b2eed9_0_11"/>
          <p:cNvCxnSpPr/>
          <p:nvPr/>
        </p:nvCxnSpPr>
        <p:spPr>
          <a:xfrm>
            <a:off x="2880000" y="145075"/>
            <a:ext cx="0" cy="2687400"/>
          </a:xfrm>
          <a:prstGeom prst="straightConnector1">
            <a:avLst/>
          </a:prstGeom>
          <a:noFill/>
          <a:ln cap="flat" cmpd="sng" w="19050">
            <a:solidFill>
              <a:srgbClr val="FFE00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2017-12-19T11:27:56Z</dcterms:created>
  <dc:creator>Laaksolahti Hannele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2017-12-18T00:00:00Z</vt:filetime>
  </property>
  <property fmtid="{D5CDD505-2E9C-101B-9397-08002B2CF9AE}" pid="3" name="Creator">
    <vt:lpwstr>Adobe Illustrator CC 22.0 (Macintosh)</vt:lpwstr>
  </property>
  <property fmtid="{D5CDD505-2E9C-101B-9397-08002B2CF9AE}" pid="4" name="LastSaved">
    <vt:filetime>2017-12-19T00:00:00Z</vt:filetime>
  </property>
  <property fmtid="{D5CDD505-2E9C-101B-9397-08002B2CF9AE}" pid="5" name="ContentTypeId">
    <vt:lpwstr>0x01010009B064D253C0234B96565FEBDE0EB1AE0100938EA615C964A14580D76982238F888B</vt:lpwstr>
  </property>
</Properties>
</file>