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7" r:id="rId4"/>
    <p:sldMasterId id="2147483688" r:id="rId5"/>
    <p:sldMasterId id="214748368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y="5143500" cx="9144000"/>
  <p:notesSz cx="6858000" cy="9144000"/>
  <p:embeddedFontLst>
    <p:embeddedFont>
      <p:font typeface="Roboto"/>
      <p:regular r:id="rId24"/>
      <p:bold r:id="rId25"/>
      <p:italic r:id="rId26"/>
      <p:boldItalic r:id="rId27"/>
    </p:embeddedFont>
    <p:embeddedFont>
      <p:font typeface="Gill Sans"/>
      <p:regular r:id="rId28"/>
      <p:bold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font" Target="fonts/Roboto-regular.fntdata"/><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26" Type="http://schemas.openxmlformats.org/officeDocument/2006/relationships/font" Target="fonts/Roboto-italic.fntdata"/><Relationship Id="rId25" Type="http://schemas.openxmlformats.org/officeDocument/2006/relationships/font" Target="fonts/Roboto-bold.fntdata"/><Relationship Id="rId28" Type="http://schemas.openxmlformats.org/officeDocument/2006/relationships/font" Target="fonts/GillSans-regular.fntdata"/><Relationship Id="rId27" Type="http://schemas.openxmlformats.org/officeDocument/2006/relationships/font" Target="fonts/Roboto-boldItalic.fntdata"/><Relationship Id="rId5" Type="http://schemas.openxmlformats.org/officeDocument/2006/relationships/slideMaster" Target="slideMasters/slideMaster2.xml"/><Relationship Id="rId6" Type="http://schemas.openxmlformats.org/officeDocument/2006/relationships/slideMaster" Target="slideMasters/slideMaster3.xml"/><Relationship Id="rId29" Type="http://schemas.openxmlformats.org/officeDocument/2006/relationships/font" Target="fonts/GillSans-bold.fntdata"/><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c52055ac52_0_107:notes"/>
          <p:cNvSpPr txBox="1"/>
          <p:nvPr>
            <p:ph idx="1" type="body"/>
          </p:nvPr>
        </p:nvSpPr>
        <p:spPr>
          <a:xfrm>
            <a:off x="685944" y="4400957"/>
            <a:ext cx="5486100" cy="36003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28" name="Google Shape;228;g2c52055ac52_0_107: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g2c61f93eadb_0_3: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5" name="Google Shape;335;g2c61f93eadb_0_3: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36" name="Google Shape;336;g2c61f93eadb_0_3: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36215735b3e_0_7: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6" name="Google Shape;346;g36215735b3e_0_7: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47" name="Google Shape;347;g36215735b3e_0_7: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2c61f93eadb_0_10: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7" name="Google Shape;357;g2c61f93eadb_0_10: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58" name="Google Shape;358;g2c61f93eadb_0_10: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g2c61f93eadb_0_19: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8" name="Google Shape;368;g2c61f93eadb_0_19: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69" name="Google Shape;369;g2c61f93eadb_0_19: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2c61f93eadb_0_2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9" name="Google Shape;379;g2c61f93eadb_0_2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80" name="Google Shape;380;g2c61f93eadb_0_2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g2c61f93eadb_0_337: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g2c61f93eadb_0_337: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g2c61f93eadb_0_43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g2c61f93eadb_0_43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2eacd670731_0_0: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g2eacd670731_0_0: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2c61f93eadb_0_36: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g2c61f93eadb_0_36: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2c6e507ba25_0_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g2c6e507ba25_0_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2c52055ac52_0_298: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2" name="Google Shape;262;g2c52055ac52_0_2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63" name="Google Shape;263;g2c52055ac52_0_2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SzPts val="800"/>
              <a:buNone/>
            </a:pPr>
            <a:fld id="{00000000-1234-1234-1234-123412341234}" type="slidenum">
              <a:rPr lang="fi" sz="800"/>
              <a:t>‹#›</a:t>
            </a:fld>
            <a:endParaRPr sz="8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2c61f93eadb_0_22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g2c61f93eadb_0_22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76" name="Google Shape;276;g2c61f93eadb_0_22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2c6e507ba25_0_98:notes"/>
          <p:cNvSpPr/>
          <p:nvPr>
            <p:ph idx="2" type="sldImg"/>
          </p:nvPr>
        </p:nvSpPr>
        <p:spPr>
          <a:xfrm>
            <a:off x="1974347" y="1143000"/>
            <a:ext cx="29094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2" name="Google Shape;302;g2c6e507ba25_0_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03" name="Google Shape;303;g2c6e507ba25_0_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800"/>
              <a:buFont typeface="Arial"/>
              <a:buNone/>
            </a:pPr>
            <a:fld id="{00000000-1234-1234-1234-123412341234}" type="slidenum">
              <a:rPr lang="fi" sz="800"/>
              <a:t>‹#›</a:t>
            </a:fld>
            <a:endParaRPr sz="8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2c52055ac52_0_59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3" name="Google Shape;313;g2c52055ac52_0_59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14" name="Google Shape;314;g2c52055ac52_0_59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2c52055ac52_0_60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4" name="Google Shape;324;g2c52055ac52_0_60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25" name="Google Shape;325;g2c52055ac52_0_60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6" name="Shape 56"/>
        <p:cNvGrpSpPr/>
        <p:nvPr/>
      </p:nvGrpSpPr>
      <p:grpSpPr>
        <a:xfrm>
          <a:off x="0" y="0"/>
          <a:ext cx="0" cy="0"/>
          <a:chOff x="0" y="0"/>
          <a:chExt cx="0" cy="0"/>
        </a:xfrm>
      </p:grpSpPr>
      <p:sp>
        <p:nvSpPr>
          <p:cNvPr id="57" name="Google Shape;57;p1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8" name="Google Shape;58;p1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9" name="Google Shape;59;p1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60" name="Shape 60"/>
        <p:cNvGrpSpPr/>
        <p:nvPr/>
      </p:nvGrpSpPr>
      <p:grpSpPr>
        <a:xfrm>
          <a:off x="0" y="0"/>
          <a:ext cx="0" cy="0"/>
          <a:chOff x="0" y="0"/>
          <a:chExt cx="0" cy="0"/>
        </a:xfrm>
      </p:grpSpPr>
      <p:sp>
        <p:nvSpPr>
          <p:cNvPr id="61" name="Google Shape;61;p15"/>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2" name="Google Shape;62;p1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3" name="Google Shape;63;p1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4" name="Google Shape;64;p1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65" name="Shape 65"/>
        <p:cNvGrpSpPr/>
        <p:nvPr/>
      </p:nvGrpSpPr>
      <p:grpSpPr>
        <a:xfrm>
          <a:off x="0" y="0"/>
          <a:ext cx="0" cy="0"/>
          <a:chOff x="0" y="0"/>
          <a:chExt cx="0" cy="0"/>
        </a:xfrm>
      </p:grpSpPr>
      <p:sp>
        <p:nvSpPr>
          <p:cNvPr id="66" name="Google Shape;66;p16"/>
          <p:cNvSpPr/>
          <p:nvPr/>
        </p:nvSpPr>
        <p:spPr>
          <a:xfrm>
            <a:off x="0" y="0"/>
            <a:ext cx="91449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67" name="Google Shape;67;p16"/>
          <p:cNvPicPr preferRelativeResize="0"/>
          <p:nvPr/>
        </p:nvPicPr>
        <p:blipFill rotWithShape="1">
          <a:blip r:embed="rId2">
            <a:alphaModFix/>
          </a:blip>
          <a:srcRect b="0" l="0" r="0" t="0"/>
          <a:stretch/>
        </p:blipFill>
        <p:spPr>
          <a:xfrm>
            <a:off x="5843528" y="291728"/>
            <a:ext cx="4122856" cy="4239441"/>
          </a:xfrm>
          <a:prstGeom prst="rect">
            <a:avLst/>
          </a:prstGeom>
          <a:noFill/>
          <a:ln>
            <a:noFill/>
          </a:ln>
        </p:spPr>
      </p:pic>
      <p:sp>
        <p:nvSpPr>
          <p:cNvPr id="68" name="Google Shape;68;p1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9" name="Google Shape;69;p1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0" name="Google Shape;70;p1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1" name="Google Shape;71;p16"/>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72" name="Shape 72"/>
        <p:cNvGrpSpPr/>
        <p:nvPr/>
      </p:nvGrpSpPr>
      <p:grpSpPr>
        <a:xfrm>
          <a:off x="0" y="0"/>
          <a:ext cx="0" cy="0"/>
          <a:chOff x="0" y="0"/>
          <a:chExt cx="0" cy="0"/>
        </a:xfrm>
      </p:grpSpPr>
      <p:sp>
        <p:nvSpPr>
          <p:cNvPr id="73" name="Google Shape;73;p17"/>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74" name="Google Shape;74;p17"/>
          <p:cNvPicPr preferRelativeResize="0"/>
          <p:nvPr/>
        </p:nvPicPr>
        <p:blipFill rotWithShape="1">
          <a:blip r:embed="rId2">
            <a:alphaModFix amt="21000"/>
          </a:blip>
          <a:srcRect b="0" l="0" r="0" t="0"/>
          <a:stretch/>
        </p:blipFill>
        <p:spPr>
          <a:xfrm>
            <a:off x="5843528" y="291728"/>
            <a:ext cx="4122856" cy="4239441"/>
          </a:xfrm>
          <a:prstGeom prst="rect">
            <a:avLst/>
          </a:prstGeom>
          <a:noFill/>
          <a:ln>
            <a:noFill/>
          </a:ln>
        </p:spPr>
      </p:pic>
      <p:sp>
        <p:nvSpPr>
          <p:cNvPr id="75" name="Google Shape;75;p1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6" name="Google Shape;76;p1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7" name="Google Shape;77;p1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8" name="Google Shape;78;p17"/>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79" name="Shape 79"/>
        <p:cNvGrpSpPr/>
        <p:nvPr/>
      </p:nvGrpSpPr>
      <p:grpSpPr>
        <a:xfrm>
          <a:off x="0" y="0"/>
          <a:ext cx="0" cy="0"/>
          <a:chOff x="0" y="0"/>
          <a:chExt cx="0" cy="0"/>
        </a:xfrm>
      </p:grpSpPr>
      <p:sp>
        <p:nvSpPr>
          <p:cNvPr id="80" name="Google Shape;80;p18"/>
          <p:cNvSpPr/>
          <p:nvPr/>
        </p:nvSpPr>
        <p:spPr>
          <a:xfrm>
            <a:off x="7244491" y="0"/>
            <a:ext cx="19005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1" name="Google Shape;81;p18"/>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2" name="Google Shape;82;p18"/>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3" name="Google Shape;83;p18"/>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84" name="Google Shape;84;p18"/>
          <p:cNvPicPr preferRelativeResize="0"/>
          <p:nvPr/>
        </p:nvPicPr>
        <p:blipFill rotWithShape="1">
          <a:blip r:embed="rId2">
            <a:alphaModFix/>
          </a:blip>
          <a:srcRect b="0" l="0" r="0" t="0"/>
          <a:stretch/>
        </p:blipFill>
        <p:spPr>
          <a:xfrm>
            <a:off x="5908464" y="214115"/>
            <a:ext cx="4253120" cy="437338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85" name="Shape 85"/>
        <p:cNvGrpSpPr/>
        <p:nvPr/>
      </p:nvGrpSpPr>
      <p:grpSpPr>
        <a:xfrm>
          <a:off x="0" y="0"/>
          <a:ext cx="0" cy="0"/>
          <a:chOff x="0" y="0"/>
          <a:chExt cx="0" cy="0"/>
        </a:xfrm>
      </p:grpSpPr>
      <p:sp>
        <p:nvSpPr>
          <p:cNvPr id="86" name="Google Shape;86;p19"/>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7" name="Google Shape;87;p19"/>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8" name="Google Shape;88;p19"/>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9" name="Google Shape;89;p19"/>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0" name="Google Shape;90;p19"/>
          <p:cNvPicPr preferRelativeResize="0"/>
          <p:nvPr/>
        </p:nvPicPr>
        <p:blipFill rotWithShape="1">
          <a:blip r:embed="rId2">
            <a:alphaModFix amt="13000"/>
          </a:blip>
          <a:srcRect b="0" l="0" r="0" t="0"/>
          <a:stretch/>
        </p:blipFill>
        <p:spPr>
          <a:xfrm>
            <a:off x="1505319" y="175692"/>
            <a:ext cx="4660219" cy="479199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91" name="Shape 91"/>
        <p:cNvGrpSpPr/>
        <p:nvPr/>
      </p:nvGrpSpPr>
      <p:grpSpPr>
        <a:xfrm>
          <a:off x="0" y="0"/>
          <a:ext cx="0" cy="0"/>
          <a:chOff x="0" y="0"/>
          <a:chExt cx="0" cy="0"/>
        </a:xfrm>
      </p:grpSpPr>
      <p:sp>
        <p:nvSpPr>
          <p:cNvPr id="92" name="Google Shape;92;p20"/>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3" name="Google Shape;93;p20"/>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4" name="Google Shape;94;p20"/>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5" name="Google Shape;95;p20"/>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6" name="Google Shape;96;p20"/>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97" name="Shape 97"/>
        <p:cNvGrpSpPr/>
        <p:nvPr/>
      </p:nvGrpSpPr>
      <p:grpSpPr>
        <a:xfrm>
          <a:off x="0" y="0"/>
          <a:ext cx="0" cy="0"/>
          <a:chOff x="0" y="0"/>
          <a:chExt cx="0" cy="0"/>
        </a:xfrm>
      </p:grpSpPr>
      <p:sp>
        <p:nvSpPr>
          <p:cNvPr id="98" name="Google Shape;98;p21"/>
          <p:cNvSpPr/>
          <p:nvPr/>
        </p:nvSpPr>
        <p:spPr>
          <a:xfrm>
            <a:off x="0" y="0"/>
            <a:ext cx="59085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9" name="Google Shape;99;p21"/>
          <p:cNvSpPr/>
          <p:nvPr/>
        </p:nvSpPr>
        <p:spPr>
          <a:xfrm>
            <a:off x="5355625" y="0"/>
            <a:ext cx="3789300" cy="5143500"/>
          </a:xfrm>
          <a:prstGeom prst="rect">
            <a:avLst/>
          </a:prstGeom>
          <a:solidFill>
            <a:schemeClr val="dk1"/>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0" name="Google Shape;100;p21"/>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1" name="Google Shape;101;p21"/>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2" name="Google Shape;102;p21"/>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03" name="Shape 103"/>
        <p:cNvGrpSpPr/>
        <p:nvPr/>
      </p:nvGrpSpPr>
      <p:grpSpPr>
        <a:xfrm>
          <a:off x="0" y="0"/>
          <a:ext cx="0" cy="0"/>
          <a:chOff x="0" y="0"/>
          <a:chExt cx="0" cy="0"/>
        </a:xfrm>
      </p:grpSpPr>
      <p:sp>
        <p:nvSpPr>
          <p:cNvPr id="104" name="Google Shape;104;p22"/>
          <p:cNvSpPr/>
          <p:nvPr/>
        </p:nvSpPr>
        <p:spPr>
          <a:xfrm>
            <a:off x="4434227" y="0"/>
            <a:ext cx="47106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5" name="Google Shape;105;p22"/>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6" name="Google Shape;106;p22"/>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7" name="Google Shape;107;p22"/>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08" name="Google Shape;108;p22"/>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9" name="Shape 109"/>
        <p:cNvGrpSpPr/>
        <p:nvPr/>
      </p:nvGrpSpPr>
      <p:grpSpPr>
        <a:xfrm>
          <a:off x="0" y="0"/>
          <a:ext cx="0" cy="0"/>
          <a:chOff x="0" y="0"/>
          <a:chExt cx="0" cy="0"/>
        </a:xfrm>
      </p:grpSpPr>
      <p:sp>
        <p:nvSpPr>
          <p:cNvPr id="110" name="Google Shape;110;p23"/>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11" name="Google Shape;111;p2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2" name="Google Shape;112;p2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3" name="Google Shape;113;p2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4" name="Google Shape;114;p23"/>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15" name="Shape 115"/>
        <p:cNvGrpSpPr/>
        <p:nvPr/>
      </p:nvGrpSpPr>
      <p:grpSpPr>
        <a:xfrm>
          <a:off x="0" y="0"/>
          <a:ext cx="0" cy="0"/>
          <a:chOff x="0" y="0"/>
          <a:chExt cx="0" cy="0"/>
        </a:xfrm>
      </p:grpSpPr>
      <p:sp>
        <p:nvSpPr>
          <p:cNvPr id="116" name="Google Shape;116;p2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7" name="Google Shape;117;p2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8" name="Google Shape;118;p2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9" name="Google Shape;119;p24"/>
          <p:cNvPicPr preferRelativeResize="0"/>
          <p:nvPr/>
        </p:nvPicPr>
        <p:blipFill rotWithShape="1">
          <a:blip r:embed="rId2">
            <a:alphaModFix amt="7000"/>
          </a:blip>
          <a:srcRect b="0" l="0" r="0" t="0"/>
          <a:stretch/>
        </p:blipFill>
        <p:spPr>
          <a:xfrm>
            <a:off x="1854314" y="500451"/>
            <a:ext cx="4028566" cy="4142484"/>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20" name="Shape 120"/>
        <p:cNvGrpSpPr/>
        <p:nvPr/>
      </p:nvGrpSpPr>
      <p:grpSpPr>
        <a:xfrm>
          <a:off x="0" y="0"/>
          <a:ext cx="0" cy="0"/>
          <a:chOff x="0" y="0"/>
          <a:chExt cx="0" cy="0"/>
        </a:xfrm>
      </p:grpSpPr>
      <p:sp>
        <p:nvSpPr>
          <p:cNvPr id="121" name="Google Shape;121;p25"/>
          <p:cNvSpPr/>
          <p:nvPr/>
        </p:nvSpPr>
        <p:spPr>
          <a:xfrm>
            <a:off x="0" y="3927784"/>
            <a:ext cx="9144900" cy="12153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22" name="Google Shape;122;p2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3" name="Google Shape;123;p2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4" name="Google Shape;124;p2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25" name="Shape 125"/>
        <p:cNvGrpSpPr/>
        <p:nvPr/>
      </p:nvGrpSpPr>
      <p:grpSpPr>
        <a:xfrm>
          <a:off x="0" y="0"/>
          <a:ext cx="0" cy="0"/>
          <a:chOff x="0" y="0"/>
          <a:chExt cx="0" cy="0"/>
        </a:xfrm>
      </p:grpSpPr>
      <p:sp>
        <p:nvSpPr>
          <p:cNvPr id="126" name="Google Shape;126;p26"/>
          <p:cNvSpPr txBox="1"/>
          <p:nvPr>
            <p:ph type="ctrTitle"/>
          </p:nvPr>
        </p:nvSpPr>
        <p:spPr>
          <a:xfrm>
            <a:off x="685865" y="1594448"/>
            <a:ext cx="77730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7" name="Google Shape;127;p26"/>
          <p:cNvSpPr txBox="1"/>
          <p:nvPr>
            <p:ph idx="1" type="subTitle"/>
          </p:nvPr>
        </p:nvSpPr>
        <p:spPr>
          <a:xfrm>
            <a:off x="1371731" y="2880293"/>
            <a:ext cx="64014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8" name="Google Shape;128;p2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9" name="Google Shape;129;p2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0" name="Google Shape;130;p2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1" name="Shape 131"/>
        <p:cNvGrpSpPr/>
        <p:nvPr/>
      </p:nvGrpSpPr>
      <p:grpSpPr>
        <a:xfrm>
          <a:off x="0" y="0"/>
          <a:ext cx="0" cy="0"/>
          <a:chOff x="0" y="0"/>
          <a:chExt cx="0" cy="0"/>
        </a:xfrm>
      </p:grpSpPr>
      <p:sp>
        <p:nvSpPr>
          <p:cNvPr id="132" name="Google Shape;132;p27"/>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3" name="Google Shape;133;p27"/>
          <p:cNvSpPr txBox="1"/>
          <p:nvPr>
            <p:ph idx="1" type="body"/>
          </p:nvPr>
        </p:nvSpPr>
        <p:spPr>
          <a:xfrm>
            <a:off x="457244"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4" name="Google Shape;134;p27"/>
          <p:cNvSpPr txBox="1"/>
          <p:nvPr>
            <p:ph idx="2" type="body"/>
          </p:nvPr>
        </p:nvSpPr>
        <p:spPr>
          <a:xfrm>
            <a:off x="4709610"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5" name="Google Shape;135;p2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6" name="Google Shape;136;p2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7" name="Google Shape;137;p2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44" name="Shape 144"/>
        <p:cNvGrpSpPr/>
        <p:nvPr/>
      </p:nvGrpSpPr>
      <p:grpSpPr>
        <a:xfrm>
          <a:off x="0" y="0"/>
          <a:ext cx="0" cy="0"/>
          <a:chOff x="0" y="0"/>
          <a:chExt cx="0" cy="0"/>
        </a:xfrm>
      </p:grpSpPr>
      <p:sp>
        <p:nvSpPr>
          <p:cNvPr id="145" name="Google Shape;145;p29"/>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6" name="Google Shape;146;p29"/>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7" name="Google Shape;147;p29"/>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48" name="Shape 148"/>
        <p:cNvGrpSpPr/>
        <p:nvPr/>
      </p:nvGrpSpPr>
      <p:grpSpPr>
        <a:xfrm>
          <a:off x="0" y="0"/>
          <a:ext cx="0" cy="0"/>
          <a:chOff x="0" y="0"/>
          <a:chExt cx="0" cy="0"/>
        </a:xfrm>
      </p:grpSpPr>
      <p:sp>
        <p:nvSpPr>
          <p:cNvPr id="149" name="Google Shape;149;p30"/>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50" name="Google Shape;150;p30"/>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1" name="Google Shape;151;p30"/>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2" name="Google Shape;152;p30"/>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53" name="Google Shape;153;p30"/>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4" name="Shape 154"/>
        <p:cNvGrpSpPr/>
        <p:nvPr/>
      </p:nvGrpSpPr>
      <p:grpSpPr>
        <a:xfrm>
          <a:off x="0" y="0"/>
          <a:ext cx="0" cy="0"/>
          <a:chOff x="0" y="0"/>
          <a:chExt cx="0" cy="0"/>
        </a:xfrm>
      </p:grpSpPr>
      <p:sp>
        <p:nvSpPr>
          <p:cNvPr id="155" name="Google Shape;155;p31"/>
          <p:cNvSpPr/>
          <p:nvPr/>
        </p:nvSpPr>
        <p:spPr>
          <a:xfrm>
            <a:off x="0" y="0"/>
            <a:ext cx="91449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156" name="Google Shape;156;p31"/>
          <p:cNvPicPr preferRelativeResize="0"/>
          <p:nvPr/>
        </p:nvPicPr>
        <p:blipFill rotWithShape="1">
          <a:blip r:embed="rId2">
            <a:alphaModFix/>
          </a:blip>
          <a:srcRect b="0" l="0" r="0" t="0"/>
          <a:stretch/>
        </p:blipFill>
        <p:spPr>
          <a:xfrm>
            <a:off x="5843526" y="291728"/>
            <a:ext cx="4122856" cy="4239441"/>
          </a:xfrm>
          <a:prstGeom prst="rect">
            <a:avLst/>
          </a:prstGeom>
          <a:noFill/>
          <a:ln>
            <a:noFill/>
          </a:ln>
        </p:spPr>
      </p:pic>
      <p:sp>
        <p:nvSpPr>
          <p:cNvPr id="157" name="Google Shape;157;p31"/>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8" name="Google Shape;158;p31"/>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9" name="Google Shape;159;p31"/>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0" name="Google Shape;160;p31"/>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61" name="Shape 161"/>
        <p:cNvGrpSpPr/>
        <p:nvPr/>
      </p:nvGrpSpPr>
      <p:grpSpPr>
        <a:xfrm>
          <a:off x="0" y="0"/>
          <a:ext cx="0" cy="0"/>
          <a:chOff x="0" y="0"/>
          <a:chExt cx="0" cy="0"/>
        </a:xfrm>
      </p:grpSpPr>
      <p:sp>
        <p:nvSpPr>
          <p:cNvPr id="162" name="Google Shape;162;p32"/>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163" name="Google Shape;163;p32"/>
          <p:cNvPicPr preferRelativeResize="0"/>
          <p:nvPr/>
        </p:nvPicPr>
        <p:blipFill rotWithShape="1">
          <a:blip r:embed="rId2">
            <a:alphaModFix amt="21000"/>
          </a:blip>
          <a:srcRect b="0" l="0" r="0" t="0"/>
          <a:stretch/>
        </p:blipFill>
        <p:spPr>
          <a:xfrm>
            <a:off x="5843526" y="291728"/>
            <a:ext cx="4122856" cy="4239441"/>
          </a:xfrm>
          <a:prstGeom prst="rect">
            <a:avLst/>
          </a:prstGeom>
          <a:noFill/>
          <a:ln>
            <a:noFill/>
          </a:ln>
        </p:spPr>
      </p:pic>
      <p:sp>
        <p:nvSpPr>
          <p:cNvPr id="164" name="Google Shape;164;p32"/>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5" name="Google Shape;165;p32"/>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6" name="Google Shape;166;p32"/>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7" name="Google Shape;167;p32"/>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68" name="Shape 168"/>
        <p:cNvGrpSpPr/>
        <p:nvPr/>
      </p:nvGrpSpPr>
      <p:grpSpPr>
        <a:xfrm>
          <a:off x="0" y="0"/>
          <a:ext cx="0" cy="0"/>
          <a:chOff x="0" y="0"/>
          <a:chExt cx="0" cy="0"/>
        </a:xfrm>
      </p:grpSpPr>
      <p:sp>
        <p:nvSpPr>
          <p:cNvPr id="169" name="Google Shape;169;p33"/>
          <p:cNvSpPr/>
          <p:nvPr/>
        </p:nvSpPr>
        <p:spPr>
          <a:xfrm>
            <a:off x="7244491" y="0"/>
            <a:ext cx="19005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0" name="Google Shape;170;p33"/>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1" name="Google Shape;171;p33"/>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2" name="Google Shape;172;p33"/>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3" name="Google Shape;173;p33"/>
          <p:cNvPicPr preferRelativeResize="0"/>
          <p:nvPr/>
        </p:nvPicPr>
        <p:blipFill rotWithShape="1">
          <a:blip r:embed="rId2">
            <a:alphaModFix/>
          </a:blip>
          <a:srcRect b="0" l="0" r="0" t="0"/>
          <a:stretch/>
        </p:blipFill>
        <p:spPr>
          <a:xfrm>
            <a:off x="5908463" y="214115"/>
            <a:ext cx="4253120" cy="437338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74" name="Shape 174"/>
        <p:cNvGrpSpPr/>
        <p:nvPr/>
      </p:nvGrpSpPr>
      <p:grpSpPr>
        <a:xfrm>
          <a:off x="0" y="0"/>
          <a:ext cx="0" cy="0"/>
          <a:chOff x="0" y="0"/>
          <a:chExt cx="0" cy="0"/>
        </a:xfrm>
      </p:grpSpPr>
      <p:sp>
        <p:nvSpPr>
          <p:cNvPr id="175" name="Google Shape;175;p34"/>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6" name="Google Shape;176;p34"/>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7" name="Google Shape;177;p34"/>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8" name="Google Shape;178;p34"/>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9" name="Google Shape;179;p34"/>
          <p:cNvPicPr preferRelativeResize="0"/>
          <p:nvPr/>
        </p:nvPicPr>
        <p:blipFill rotWithShape="1">
          <a:blip r:embed="rId2">
            <a:alphaModFix amt="13000"/>
          </a:blip>
          <a:srcRect b="0" l="0" r="0" t="0"/>
          <a:stretch/>
        </p:blipFill>
        <p:spPr>
          <a:xfrm>
            <a:off x="1505319" y="175691"/>
            <a:ext cx="4660219" cy="4791999"/>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80" name="Shape 180"/>
        <p:cNvGrpSpPr/>
        <p:nvPr/>
      </p:nvGrpSpPr>
      <p:grpSpPr>
        <a:xfrm>
          <a:off x="0" y="0"/>
          <a:ext cx="0" cy="0"/>
          <a:chOff x="0" y="0"/>
          <a:chExt cx="0" cy="0"/>
        </a:xfrm>
      </p:grpSpPr>
      <p:sp>
        <p:nvSpPr>
          <p:cNvPr id="181" name="Google Shape;181;p35"/>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2" name="Google Shape;182;p35"/>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3" name="Google Shape;183;p35"/>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4" name="Google Shape;184;p35"/>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85" name="Google Shape;185;p35"/>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86" name="Shape 186"/>
        <p:cNvGrpSpPr/>
        <p:nvPr/>
      </p:nvGrpSpPr>
      <p:grpSpPr>
        <a:xfrm>
          <a:off x="0" y="0"/>
          <a:ext cx="0" cy="0"/>
          <a:chOff x="0" y="0"/>
          <a:chExt cx="0" cy="0"/>
        </a:xfrm>
      </p:grpSpPr>
      <p:sp>
        <p:nvSpPr>
          <p:cNvPr id="187" name="Google Shape;187;p36"/>
          <p:cNvSpPr/>
          <p:nvPr/>
        </p:nvSpPr>
        <p:spPr>
          <a:xfrm>
            <a:off x="0" y="0"/>
            <a:ext cx="59085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8" name="Google Shape;188;p36"/>
          <p:cNvSpPr/>
          <p:nvPr/>
        </p:nvSpPr>
        <p:spPr>
          <a:xfrm>
            <a:off x="5355625" y="0"/>
            <a:ext cx="3789000" cy="5143500"/>
          </a:xfrm>
          <a:prstGeom prst="rect">
            <a:avLst/>
          </a:prstGeom>
          <a:solidFill>
            <a:schemeClr val="dk1"/>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9" name="Google Shape;189;p36"/>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0" name="Google Shape;190;p36"/>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1" name="Google Shape;191;p36"/>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92" name="Shape 192"/>
        <p:cNvGrpSpPr/>
        <p:nvPr/>
      </p:nvGrpSpPr>
      <p:grpSpPr>
        <a:xfrm>
          <a:off x="0" y="0"/>
          <a:ext cx="0" cy="0"/>
          <a:chOff x="0" y="0"/>
          <a:chExt cx="0" cy="0"/>
        </a:xfrm>
      </p:grpSpPr>
      <p:sp>
        <p:nvSpPr>
          <p:cNvPr id="193" name="Google Shape;193;p37"/>
          <p:cNvSpPr/>
          <p:nvPr/>
        </p:nvSpPr>
        <p:spPr>
          <a:xfrm>
            <a:off x="4434227" y="0"/>
            <a:ext cx="47106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4" name="Google Shape;194;p37"/>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5" name="Google Shape;195;p37"/>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6" name="Google Shape;196;p37"/>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97" name="Google Shape;197;p37"/>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98" name="Shape 198"/>
        <p:cNvGrpSpPr/>
        <p:nvPr/>
      </p:nvGrpSpPr>
      <p:grpSpPr>
        <a:xfrm>
          <a:off x="0" y="0"/>
          <a:ext cx="0" cy="0"/>
          <a:chOff x="0" y="0"/>
          <a:chExt cx="0" cy="0"/>
        </a:xfrm>
      </p:grpSpPr>
      <p:sp>
        <p:nvSpPr>
          <p:cNvPr id="199" name="Google Shape;199;p38"/>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0" name="Google Shape;200;p38"/>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1" name="Google Shape;201;p38"/>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202" name="Google Shape;202;p38"/>
          <p:cNvPicPr preferRelativeResize="0"/>
          <p:nvPr/>
        </p:nvPicPr>
        <p:blipFill rotWithShape="1">
          <a:blip r:embed="rId2">
            <a:alphaModFix amt="7000"/>
          </a:blip>
          <a:srcRect b="0" l="0" r="0" t="0"/>
          <a:stretch/>
        </p:blipFill>
        <p:spPr>
          <a:xfrm>
            <a:off x="1854314" y="500449"/>
            <a:ext cx="4028566" cy="4142484"/>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203" name="Shape 203"/>
        <p:cNvGrpSpPr/>
        <p:nvPr/>
      </p:nvGrpSpPr>
      <p:grpSpPr>
        <a:xfrm>
          <a:off x="0" y="0"/>
          <a:ext cx="0" cy="0"/>
          <a:chOff x="0" y="0"/>
          <a:chExt cx="0" cy="0"/>
        </a:xfrm>
      </p:grpSpPr>
      <p:sp>
        <p:nvSpPr>
          <p:cNvPr id="204" name="Google Shape;204;p39"/>
          <p:cNvSpPr/>
          <p:nvPr/>
        </p:nvSpPr>
        <p:spPr>
          <a:xfrm>
            <a:off x="0" y="3927784"/>
            <a:ext cx="9144900" cy="12153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205" name="Google Shape;205;p39"/>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6" name="Google Shape;206;p39"/>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7" name="Google Shape;207;p39"/>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208" name="Shape 208"/>
        <p:cNvGrpSpPr/>
        <p:nvPr/>
      </p:nvGrpSpPr>
      <p:grpSpPr>
        <a:xfrm>
          <a:off x="0" y="0"/>
          <a:ext cx="0" cy="0"/>
          <a:chOff x="0" y="0"/>
          <a:chExt cx="0" cy="0"/>
        </a:xfrm>
      </p:grpSpPr>
      <p:sp>
        <p:nvSpPr>
          <p:cNvPr id="209" name="Google Shape;209;p40"/>
          <p:cNvSpPr txBox="1"/>
          <p:nvPr>
            <p:ph type="ctrTitle"/>
          </p:nvPr>
        </p:nvSpPr>
        <p:spPr>
          <a:xfrm>
            <a:off x="685865" y="1594448"/>
            <a:ext cx="7773000" cy="10800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0" name="Google Shape;210;p40"/>
          <p:cNvSpPr txBox="1"/>
          <p:nvPr>
            <p:ph idx="1" type="subTitle"/>
          </p:nvPr>
        </p:nvSpPr>
        <p:spPr>
          <a:xfrm>
            <a:off x="1371731" y="2880293"/>
            <a:ext cx="6401400" cy="12858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1" name="Google Shape;211;p40"/>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2" name="Google Shape;212;p40"/>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3" name="Google Shape;213;p40"/>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14" name="Shape 214"/>
        <p:cNvGrpSpPr/>
        <p:nvPr/>
      </p:nvGrpSpPr>
      <p:grpSpPr>
        <a:xfrm>
          <a:off x="0" y="0"/>
          <a:ext cx="0" cy="0"/>
          <a:chOff x="0" y="0"/>
          <a:chExt cx="0" cy="0"/>
        </a:xfrm>
      </p:grpSpPr>
      <p:sp>
        <p:nvSpPr>
          <p:cNvPr id="215" name="Google Shape;215;p41"/>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6" name="Google Shape;216;p41"/>
          <p:cNvSpPr txBox="1"/>
          <p:nvPr>
            <p:ph idx="1" type="body"/>
          </p:nvPr>
        </p:nvSpPr>
        <p:spPr>
          <a:xfrm>
            <a:off x="457244"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7" name="Google Shape;217;p41"/>
          <p:cNvSpPr txBox="1"/>
          <p:nvPr>
            <p:ph idx="2" type="body"/>
          </p:nvPr>
        </p:nvSpPr>
        <p:spPr>
          <a:xfrm>
            <a:off x="4709610"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8" name="Google Shape;218;p41"/>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9" name="Google Shape;219;p41"/>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0" name="Google Shape;220;p41"/>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21" name="Shape 221"/>
        <p:cNvGrpSpPr/>
        <p:nvPr/>
      </p:nvGrpSpPr>
      <p:grpSpPr>
        <a:xfrm>
          <a:off x="0" y="0"/>
          <a:ext cx="0" cy="0"/>
          <a:chOff x="0" y="0"/>
          <a:chExt cx="0" cy="0"/>
        </a:xfrm>
      </p:grpSpPr>
      <p:sp>
        <p:nvSpPr>
          <p:cNvPr id="222" name="Google Shape;222;p42"/>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3" name="Google Shape;223;p42"/>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4" name="Google Shape;224;p42"/>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5" name="Google Shape;225;p42"/>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theme" Target="../theme/theme1.xml"/><Relationship Id="rId14" Type="http://schemas.openxmlformats.org/officeDocument/2006/relationships/slideLayout" Target="../slideLayouts/slideLayout2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slideLayout" Target="../slideLayouts/slideLayout38.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5" Type="http://schemas.openxmlformats.org/officeDocument/2006/relationships/theme" Target="../theme/theme4.xml"/><Relationship Id="rId14" Type="http://schemas.openxmlformats.org/officeDocument/2006/relationships/slideLayout" Target="../slideLayouts/slideLayout39.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457244" y="1182978"/>
            <a:ext cx="8230500" cy="1467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53" name="Google Shape;53;p1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4" name="Google Shape;54;p1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8" name="Shape 138"/>
        <p:cNvGrpSpPr/>
        <p:nvPr/>
      </p:nvGrpSpPr>
      <p:grpSpPr>
        <a:xfrm>
          <a:off x="0" y="0"/>
          <a:ext cx="0" cy="0"/>
          <a:chOff x="0" y="0"/>
          <a:chExt cx="0" cy="0"/>
        </a:xfrm>
      </p:grpSpPr>
      <p:sp>
        <p:nvSpPr>
          <p:cNvPr id="139" name="Google Shape;139;p28"/>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140" name="Google Shape;140;p28"/>
          <p:cNvSpPr txBox="1"/>
          <p:nvPr>
            <p:ph idx="1" type="body"/>
          </p:nvPr>
        </p:nvSpPr>
        <p:spPr>
          <a:xfrm>
            <a:off x="457244" y="1182978"/>
            <a:ext cx="8230500" cy="33945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141" name="Google Shape;141;p28"/>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2" name="Google Shape;142;p28"/>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3" name="Google Shape;143;p28"/>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1.xml"/><Relationship Id="rId3" Type="http://schemas.openxmlformats.org/officeDocument/2006/relationships/image" Target="../media/image2.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2.xml"/><Relationship Id="rId3" Type="http://schemas.openxmlformats.org/officeDocument/2006/relationships/image" Target="../media/image2.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3.xml"/><Relationship Id="rId3" Type="http://schemas.openxmlformats.org/officeDocument/2006/relationships/image" Target="../media/image2.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4.xml"/><Relationship Id="rId3" Type="http://schemas.openxmlformats.org/officeDocument/2006/relationships/image" Target="../media/image2.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6.xml"/><Relationship Id="rId3" Type="http://schemas.openxmlformats.org/officeDocument/2006/relationships/image" Target="../media/image6.png"/><Relationship Id="rId4" Type="http://schemas.openxmlformats.org/officeDocument/2006/relationships/image" Target="../media/image2.png"/><Relationship Id="rId5"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hyperlink" Target="https://www.eratauko.fi/tyokalu/virittaytymisaktiviteettej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hyperlink" Target="https://www.eratauko.fi/tyokalu/pelisaannot-nuorille/" TargetMode="External"/><Relationship Id="rId4" Type="http://schemas.openxmlformats.org/officeDocument/2006/relationships/hyperlink" Target="https://www.eratauko.fi/tyokalu/rakentavan-keskustelun-pelisaannot/" TargetMode="External"/><Relationship Id="rId5" Type="http://schemas.openxmlformats.org/officeDocument/2006/relationships/image" Target="../media/image2.png"/><Relationship Id="rId6"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8.xml"/><Relationship Id="rId3" Type="http://schemas.openxmlformats.org/officeDocument/2006/relationships/hyperlink" Target="https://johnnurmisensaatio.fi/mita-teemme/ymparistokasvatus/" TargetMode="External"/><Relationship Id="rId4" Type="http://schemas.openxmlformats.org/officeDocument/2006/relationships/image" Target="../media/image2.png"/><Relationship Id="rId5"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3"/>
          <p:cNvSpPr txBox="1"/>
          <p:nvPr/>
        </p:nvSpPr>
        <p:spPr>
          <a:xfrm>
            <a:off x="1249493" y="770494"/>
            <a:ext cx="6645900" cy="1144800"/>
          </a:xfrm>
          <a:prstGeom prst="rect">
            <a:avLst/>
          </a:prstGeom>
          <a:noFill/>
          <a:ln>
            <a:noFill/>
          </a:ln>
        </p:spPr>
        <p:txBody>
          <a:bodyPr anchorCtr="0" anchor="t" bIns="25725" lIns="51475" spcFirstLastPara="1" rIns="51475" wrap="square" tIns="25725">
            <a:spAutoFit/>
          </a:bodyPr>
          <a:lstStyle/>
          <a:p>
            <a:pPr indent="0" lvl="0" marL="0" marR="0" rtl="0" algn="l">
              <a:lnSpc>
                <a:spcPct val="100000"/>
              </a:lnSpc>
              <a:spcBef>
                <a:spcPts val="0"/>
              </a:spcBef>
              <a:spcAft>
                <a:spcPts val="0"/>
              </a:spcAft>
              <a:buNone/>
            </a:pPr>
            <a:r>
              <a:rPr b="1" lang="fi" sz="2900">
                <a:latin typeface="Gill Sans"/>
                <a:ea typeface="Gill Sans"/>
                <a:cs typeface="Gill Sans"/>
                <a:sym typeface="Gill Sans"/>
              </a:rPr>
              <a:t>Erätauko-keskustelu</a:t>
            </a:r>
            <a:endParaRPr b="1" sz="2900">
              <a:latin typeface="Gill Sans"/>
              <a:ea typeface="Gill Sans"/>
              <a:cs typeface="Gill Sans"/>
              <a:sym typeface="Gill Sans"/>
            </a:endParaRPr>
          </a:p>
          <a:p>
            <a:pPr indent="0" lvl="0" marL="0" marR="0" rtl="0" algn="l">
              <a:lnSpc>
                <a:spcPct val="100000"/>
              </a:lnSpc>
              <a:spcBef>
                <a:spcPts val="0"/>
              </a:spcBef>
              <a:spcAft>
                <a:spcPts val="0"/>
              </a:spcAft>
              <a:buNone/>
            </a:pPr>
            <a:r>
              <a:rPr b="1" lang="fi" sz="2900">
                <a:latin typeface="Gill Sans"/>
                <a:ea typeface="Gill Sans"/>
                <a:cs typeface="Gill Sans"/>
                <a:sym typeface="Gill Sans"/>
              </a:rPr>
              <a:t>Itämerestä</a:t>
            </a:r>
            <a:endParaRPr b="1" i="0" sz="1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0" i="1" sz="1300" u="none" cap="none" strike="noStrike">
              <a:solidFill>
                <a:srgbClr val="000000"/>
              </a:solidFill>
              <a:latin typeface="Gill Sans"/>
              <a:ea typeface="Gill Sans"/>
              <a:cs typeface="Gill Sans"/>
              <a:sym typeface="Gill Sans"/>
            </a:endParaRPr>
          </a:p>
        </p:txBody>
      </p:sp>
      <p:cxnSp>
        <p:nvCxnSpPr>
          <p:cNvPr id="231" name="Google Shape;231;p43"/>
          <p:cNvCxnSpPr/>
          <p:nvPr/>
        </p:nvCxnSpPr>
        <p:spPr>
          <a:xfrm flipH="1" rot="10800000">
            <a:off x="1249491" y="3679832"/>
            <a:ext cx="6645900" cy="43800"/>
          </a:xfrm>
          <a:prstGeom prst="straightConnector1">
            <a:avLst/>
          </a:prstGeom>
          <a:noFill/>
          <a:ln cap="flat" cmpd="sng" w="19050">
            <a:solidFill>
              <a:srgbClr val="FFE006"/>
            </a:solidFill>
            <a:prstDash val="solid"/>
            <a:round/>
            <a:headEnd len="sm" w="sm" type="none"/>
            <a:tailEnd len="sm" w="sm" type="none"/>
          </a:ln>
        </p:spPr>
      </p:cxnSp>
      <p:pic>
        <p:nvPicPr>
          <p:cNvPr id="232" name="Google Shape;232;p43"/>
          <p:cNvPicPr preferRelativeResize="0"/>
          <p:nvPr/>
        </p:nvPicPr>
        <p:blipFill rotWithShape="1">
          <a:blip r:embed="rId3">
            <a:alphaModFix/>
          </a:blip>
          <a:srcRect b="0" l="0" r="0" t="0"/>
          <a:stretch/>
        </p:blipFill>
        <p:spPr>
          <a:xfrm>
            <a:off x="4862018" y="4319046"/>
            <a:ext cx="1164894" cy="268843"/>
          </a:xfrm>
          <a:prstGeom prst="rect">
            <a:avLst/>
          </a:prstGeom>
          <a:noFill/>
          <a:ln>
            <a:noFill/>
          </a:ln>
        </p:spPr>
      </p:pic>
      <p:sp>
        <p:nvSpPr>
          <p:cNvPr id="233" name="Google Shape;233;p43"/>
          <p:cNvSpPr/>
          <p:nvPr/>
        </p:nvSpPr>
        <p:spPr>
          <a:xfrm>
            <a:off x="4457700" y="2457474"/>
            <a:ext cx="228600" cy="228600"/>
          </a:xfrm>
          <a:prstGeom prst="rect">
            <a:avLst/>
          </a:prstGeom>
          <a:noFill/>
          <a:ln>
            <a:noFill/>
          </a:ln>
        </p:spPr>
        <p:txBody>
          <a:bodyPr anchorCtr="0" anchor="t" bIns="34250" lIns="68550" spcFirstLastPara="1" rIns="68550" wrap="square" tIns="34250">
            <a:noAutofit/>
          </a:bodyPr>
          <a:lstStyle/>
          <a:p>
            <a:pPr indent="0" lvl="0" marL="0" marR="0" rtl="0" algn="l">
              <a:lnSpc>
                <a:spcPct val="100000"/>
              </a:lnSpc>
              <a:spcBef>
                <a:spcPts val="0"/>
              </a:spcBef>
              <a:spcAft>
                <a:spcPts val="0"/>
              </a:spcAft>
              <a:buNone/>
            </a:pPr>
            <a:r>
              <a:t/>
            </a:r>
            <a:endParaRPr b="0" i="0" sz="1300" u="none" cap="none" strike="noStrike">
              <a:solidFill>
                <a:srgbClr val="000000"/>
              </a:solidFill>
              <a:latin typeface="Arial"/>
              <a:ea typeface="Arial"/>
              <a:cs typeface="Arial"/>
              <a:sym typeface="Arial"/>
            </a:endParaRPr>
          </a:p>
        </p:txBody>
      </p:sp>
      <p:sp>
        <p:nvSpPr>
          <p:cNvPr id="234" name="Google Shape;234;p43"/>
          <p:cNvSpPr txBox="1"/>
          <p:nvPr/>
        </p:nvSpPr>
        <p:spPr>
          <a:xfrm>
            <a:off x="1159950" y="2178900"/>
            <a:ext cx="7037100" cy="1320600"/>
          </a:xfrm>
          <a:prstGeom prst="rect">
            <a:avLst/>
          </a:prstGeom>
          <a:noFill/>
          <a:ln>
            <a:noFill/>
          </a:ln>
        </p:spPr>
        <p:txBody>
          <a:bodyPr anchorCtr="0" anchor="t" bIns="72550" lIns="145150" spcFirstLastPara="1" rIns="145150" wrap="square" tIns="72550">
            <a:noAutofit/>
          </a:bodyPr>
          <a:lstStyle/>
          <a:p>
            <a:pPr indent="0" lvl="0" marL="0" marR="0" rtl="0" algn="l">
              <a:lnSpc>
                <a:spcPct val="115000"/>
              </a:lnSpc>
              <a:spcBef>
                <a:spcPts val="0"/>
              </a:spcBef>
              <a:spcAft>
                <a:spcPts val="0"/>
              </a:spcAft>
              <a:buNone/>
            </a:pPr>
            <a:r>
              <a:rPr lang="fi" sz="1600">
                <a:solidFill>
                  <a:srgbClr val="000000"/>
                </a:solidFill>
                <a:latin typeface="Gill Sans"/>
                <a:ea typeface="Gill Sans"/>
                <a:cs typeface="Gill Sans"/>
                <a:sym typeface="Gill Sans"/>
              </a:rPr>
              <a:t>Erätauko-keskustelun käsikirjoitus </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rPr lang="fi" sz="1600">
                <a:solidFill>
                  <a:srgbClr val="000000"/>
                </a:solidFill>
                <a:latin typeface="Gill Sans"/>
                <a:ea typeface="Gill Sans"/>
                <a:cs typeface="Gill Sans"/>
                <a:sym typeface="Gill Sans"/>
              </a:rPr>
              <a:t>Kesto 45</a:t>
            </a:r>
            <a:r>
              <a:rPr lang="fi" sz="1600">
                <a:latin typeface="Gill Sans"/>
                <a:ea typeface="Gill Sans"/>
                <a:cs typeface="Gill Sans"/>
                <a:sym typeface="Gill Sans"/>
              </a:rPr>
              <a:t>-120</a:t>
            </a:r>
            <a:r>
              <a:rPr lang="fi" sz="1600">
                <a:solidFill>
                  <a:srgbClr val="000000"/>
                </a:solidFill>
                <a:latin typeface="Gill Sans"/>
                <a:ea typeface="Gill Sans"/>
                <a:cs typeface="Gill Sans"/>
                <a:sym typeface="Gill Sans"/>
              </a:rPr>
              <a:t> min</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Keskustelun aihe: “</a:t>
            </a:r>
            <a:r>
              <a:rPr b="1" i="1" lang="fi" sz="1200">
                <a:solidFill>
                  <a:schemeClr val="dk1"/>
                </a:solidFill>
                <a:latin typeface="Gill Sans"/>
                <a:ea typeface="Gill Sans"/>
                <a:cs typeface="Gill Sans"/>
                <a:sym typeface="Gill Sans"/>
              </a:rPr>
              <a:t>Itämeri - mitä näet, mitä kuulen, mitä tunnet?”</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b="1" i="1" lang="fi" sz="1200">
                <a:solidFill>
                  <a:schemeClr val="dk1"/>
                </a:solidFill>
                <a:latin typeface="Gill Sans"/>
                <a:ea typeface="Gill Sans"/>
                <a:cs typeface="Gill Sans"/>
                <a:sym typeface="Gill Sans"/>
              </a:rPr>
              <a:t>Yhteistyössä John Nurmisen säätiö ja Erätauko-säätiö </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t/>
            </a:r>
            <a:endParaRPr sz="1600">
              <a:latin typeface="Gill Sans"/>
              <a:ea typeface="Gill Sans"/>
              <a:cs typeface="Gill Sans"/>
              <a:sym typeface="Gill Sans"/>
            </a:endParaRPr>
          </a:p>
        </p:txBody>
      </p:sp>
      <p:pic>
        <p:nvPicPr>
          <p:cNvPr id="235" name="Google Shape;235;p43"/>
          <p:cNvPicPr preferRelativeResize="0"/>
          <p:nvPr/>
        </p:nvPicPr>
        <p:blipFill rotWithShape="1">
          <a:blip r:embed="rId4">
            <a:alphaModFix/>
          </a:blip>
          <a:srcRect b="13737" l="25052" r="24173" t="11153"/>
          <a:stretch/>
        </p:blipFill>
        <p:spPr>
          <a:xfrm>
            <a:off x="3117099" y="3903950"/>
            <a:ext cx="1064650" cy="10990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cxnSp>
        <p:nvCxnSpPr>
          <p:cNvPr id="338" name="Google Shape;338;p52"/>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9" name="Google Shape;339;p52"/>
          <p:cNvSpPr txBox="1"/>
          <p:nvPr/>
        </p:nvSpPr>
        <p:spPr>
          <a:xfrm>
            <a:off x="606900" y="351824"/>
            <a:ext cx="3780900" cy="44073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Itämerestä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sz="1100">
              <a:solidFill>
                <a:schemeClr val="dk1"/>
              </a:solidFill>
              <a:highlight>
                <a:srgbClr val="FFE006"/>
              </a:highlight>
              <a:latin typeface="Gill Sans"/>
              <a:ea typeface="Gill Sans"/>
              <a:cs typeface="Gill Sans"/>
              <a:sym typeface="Gill Sans"/>
            </a:endParaRPr>
          </a:p>
          <a:p>
            <a:pPr indent="0" lvl="0" marL="45720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100">
              <a:solidFill>
                <a:schemeClr val="dk1"/>
              </a:solidFill>
              <a:highlight>
                <a:srgbClr val="FFE006"/>
              </a:highlight>
              <a:latin typeface="Gill Sans"/>
              <a:ea typeface="Gill Sans"/>
              <a:cs typeface="Gill Sans"/>
              <a:sym typeface="Gill Sans"/>
            </a:endParaRPr>
          </a:p>
        </p:txBody>
      </p:sp>
      <p:sp>
        <p:nvSpPr>
          <p:cNvPr id="340" name="Google Shape;340;p52"/>
          <p:cNvSpPr txBox="1"/>
          <p:nvPr/>
        </p:nvSpPr>
        <p:spPr>
          <a:xfrm>
            <a:off x="4849600" y="112800"/>
            <a:ext cx="3961200" cy="4888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 jatkuu</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900" u="none" cap="none" strike="noStrike">
                <a:solidFill>
                  <a:srgbClr val="000000"/>
                </a:solidFill>
                <a:latin typeface="Gill Sans"/>
                <a:ea typeface="Gill Sans"/>
                <a:cs typeface="Gill Sans"/>
                <a:sym typeface="Gill Sans"/>
              </a:rPr>
              <a:t>Kiitos äskeisestä jakamisesta. </a:t>
            </a:r>
            <a:r>
              <a:rPr lang="fi" sz="900">
                <a:latin typeface="Gill Sans"/>
                <a:ea typeface="Gill Sans"/>
                <a:cs typeface="Gill Sans"/>
                <a:sym typeface="Gill Sans"/>
              </a:rPr>
              <a:t>Seuraavaksi pyytäisin teitä kuvittelemaan Itämeren. Mitä näet, kuulet tai tunnet? </a:t>
            </a:r>
            <a:r>
              <a:rPr b="0" i="0" lang="fi" sz="900" u="none" cap="none" strike="noStrike">
                <a:solidFill>
                  <a:srgbClr val="000000"/>
                </a:solidFill>
                <a:latin typeface="Gill Sans"/>
                <a:ea typeface="Gill Sans"/>
                <a:cs typeface="Gill Sans"/>
                <a:sym typeface="Gill Sans"/>
              </a:rPr>
              <a:t>Voitte hetken aikaa pohtia rauhass</a:t>
            </a:r>
            <a:r>
              <a:rPr lang="fi" sz="900">
                <a:latin typeface="Gill Sans"/>
                <a:ea typeface="Gill Sans"/>
                <a:cs typeface="Gill Sans"/>
                <a:sym typeface="Gill Sans"/>
              </a:rPr>
              <a:t>a.</a:t>
            </a:r>
            <a:endParaRPr sz="9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700"/>
              <a:buFont typeface="Arial"/>
              <a:buNone/>
            </a:pPr>
            <a:r>
              <a:rPr lang="fi" sz="900">
                <a:solidFill>
                  <a:schemeClr val="dk1"/>
                </a:solidFill>
                <a:latin typeface="Gill Sans"/>
                <a:ea typeface="Gill Sans"/>
                <a:cs typeface="Gill Sans"/>
                <a:sym typeface="Gill Sans"/>
              </a:rPr>
              <a:t>Noin. Kuka haluaisi aloittaa?... Kiitos. Millaisia ajatuksia tai kokemuksia teillä muilla tuli mieleen, kun kuuntelitte äskeistä?</a:t>
            </a:r>
            <a:endParaRPr sz="900">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highlight>
                <a:srgbClr val="FFE006"/>
              </a:highlight>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Minkälaisia seikkailuja olet kokenut Itämerellä? Mitä asioita niihin on liittynyt? (esim. millä olet liikkunut, missä olet käynyt, minkälaisia asioita seikkailuilla olet havainnut)</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Mitä mukavia luontokokemuksia, kuten kohtaamisia eläinten kanssa, olet kokenut tai haluaisit kokea Itämerellä? Entäpä harmillisia tai ikäviä, joita et haluaisi? (esim. millaisia eläimiä olet nähnyt pinnan alla, pieniä tai isoja)</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Mitä kaikkea olet löytänyt merestä? Onko jotain erikoista tai ihmeellistä?</a:t>
            </a:r>
            <a:endParaRPr b="0" i="0" sz="9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1" i="1" lang="fi" sz="1000" u="none" cap="none" strike="noStrike">
                <a:solidFill>
                  <a:srgbClr val="000000"/>
                </a:solidFill>
                <a:latin typeface="Gill Sans"/>
                <a:ea typeface="Gill Sans"/>
                <a:cs typeface="Gill Sans"/>
                <a:sym typeface="Gill Sans"/>
              </a:rPr>
              <a:t>Apukysymyksiä ohjaajalle: </a:t>
            </a:r>
            <a:endParaRPr sz="1000">
              <a:solidFill>
                <a:schemeClr val="dk1"/>
              </a:solidFill>
              <a:highlight>
                <a:srgbClr val="FFE006"/>
              </a:highlight>
              <a:latin typeface="Gill Sans"/>
              <a:ea typeface="Gill Sans"/>
              <a:cs typeface="Gill Sans"/>
              <a:sym typeface="Gill Sans"/>
            </a:endParaRPr>
          </a:p>
          <a:p>
            <a:pPr indent="-292100" lvl="0" marL="457200" rtl="0" algn="l">
              <a:lnSpc>
                <a:spcPct val="115000"/>
              </a:lnSpc>
              <a:spcBef>
                <a:spcPts val="50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Miksi juuri nämä asiat nousivat mieleesi, mitä luulet?</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Minkälaiset tilanteen ja tapahtumat ovat vaikuttaneet siihen, että nostit näitä asioita esille?</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Onko jotain itsellesi tärkeää, mikä ei ole noussut vielä keskustelussa esiin?</a:t>
            </a:r>
            <a:endParaRPr sz="900">
              <a:solidFill>
                <a:schemeClr val="dk1"/>
              </a:solidFill>
              <a:latin typeface="Gill Sans"/>
              <a:ea typeface="Gill Sans"/>
              <a:cs typeface="Gill Sans"/>
              <a:sym typeface="Gill Sans"/>
            </a:endParaRPr>
          </a:p>
          <a:p>
            <a:pPr indent="-292100" lvl="0" marL="457200" rtl="0" algn="l">
              <a:lnSpc>
                <a:spcPct val="115000"/>
              </a:lnSpc>
              <a:spcBef>
                <a:spcPts val="0"/>
              </a:spcBef>
              <a:spcAft>
                <a:spcPts val="0"/>
              </a:spcAft>
              <a:buClr>
                <a:srgbClr val="222222"/>
              </a:buClr>
              <a:buSzPts val="1000"/>
              <a:buFont typeface="Gill Sans"/>
              <a:buChar char="-"/>
            </a:pPr>
            <a:r>
              <a:rPr lang="fi" sz="900">
                <a:solidFill>
                  <a:schemeClr val="dk1"/>
                </a:solidFill>
                <a:latin typeface="Gill Sans"/>
                <a:ea typeface="Gill Sans"/>
                <a:cs typeface="Gill Sans"/>
                <a:sym typeface="Gill Sans"/>
              </a:rPr>
              <a:t>Onko jotain mikä herättää itsessäsi huolta tai toiveikkuutta aiheeseemme liittyen? </a:t>
            </a:r>
            <a:endParaRPr sz="900">
              <a:latin typeface="Gill Sans"/>
              <a:ea typeface="Gill Sans"/>
              <a:cs typeface="Gill Sans"/>
              <a:sym typeface="Gill Sans"/>
            </a:endParaRPr>
          </a:p>
          <a:p>
            <a:pPr indent="0" lvl="0" marL="32004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32004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25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Calibri"/>
              <a:ea typeface="Calibri"/>
              <a:cs typeface="Calibri"/>
              <a:sym typeface="Calibri"/>
            </a:endParaRPr>
          </a:p>
        </p:txBody>
      </p:sp>
      <p:grpSp>
        <p:nvGrpSpPr>
          <p:cNvPr id="341" name="Google Shape;341;p52"/>
          <p:cNvGrpSpPr/>
          <p:nvPr/>
        </p:nvGrpSpPr>
        <p:grpSpPr>
          <a:xfrm>
            <a:off x="3929075" y="4492325"/>
            <a:ext cx="1285836" cy="494068"/>
            <a:chOff x="5892225" y="4165750"/>
            <a:chExt cx="1285836" cy="494068"/>
          </a:xfrm>
        </p:grpSpPr>
        <p:pic>
          <p:nvPicPr>
            <p:cNvPr id="342" name="Google Shape;342;p52"/>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343" name="Google Shape;343;p52"/>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cxnSp>
        <p:nvCxnSpPr>
          <p:cNvPr id="349" name="Google Shape;349;p53"/>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50" name="Google Shape;350;p53"/>
          <p:cNvSpPr txBox="1"/>
          <p:nvPr/>
        </p:nvSpPr>
        <p:spPr>
          <a:xfrm>
            <a:off x="606900" y="351824"/>
            <a:ext cx="3780900" cy="44073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Itämerestä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sz="1100">
              <a:solidFill>
                <a:schemeClr val="dk1"/>
              </a:solidFill>
              <a:highlight>
                <a:srgbClr val="FFE006"/>
              </a:highlight>
              <a:latin typeface="Gill Sans"/>
              <a:ea typeface="Gill Sans"/>
              <a:cs typeface="Gill Sans"/>
              <a:sym typeface="Gill Sans"/>
            </a:endParaRPr>
          </a:p>
          <a:p>
            <a:pPr indent="0" lvl="0" marL="45720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t/>
            </a:r>
            <a:endParaRPr sz="1100">
              <a:solidFill>
                <a:schemeClr val="dk1"/>
              </a:solidFill>
              <a:highlight>
                <a:srgbClr val="FFE006"/>
              </a:highlight>
              <a:latin typeface="Gill Sans"/>
              <a:ea typeface="Gill Sans"/>
              <a:cs typeface="Gill Sans"/>
              <a:sym typeface="Gill Sans"/>
            </a:endParaRPr>
          </a:p>
        </p:txBody>
      </p:sp>
      <p:sp>
        <p:nvSpPr>
          <p:cNvPr id="351" name="Google Shape;351;p53"/>
          <p:cNvSpPr txBox="1"/>
          <p:nvPr/>
        </p:nvSpPr>
        <p:spPr>
          <a:xfrm>
            <a:off x="4849600" y="112800"/>
            <a:ext cx="3961200" cy="4855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 jatkuu</a:t>
            </a:r>
            <a:r>
              <a:rPr b="1" lang="fi" sz="1000">
                <a:latin typeface="Gill Sans"/>
                <a:ea typeface="Gill Sans"/>
                <a:cs typeface="Gill Sans"/>
                <a:sym typeface="Gill Sans"/>
              </a:rPr>
              <a:t> (infosivu)</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b="1" lang="fi" sz="900">
                <a:latin typeface="Gill Sans"/>
                <a:ea typeface="Gill Sans"/>
                <a:cs typeface="Gill Sans"/>
                <a:sym typeface="Gill Sans"/>
              </a:rPr>
              <a:t>Tiedoksi: </a:t>
            </a:r>
            <a:r>
              <a:rPr lang="fi" sz="900">
                <a:latin typeface="Gill Sans"/>
                <a:ea typeface="Gill Sans"/>
                <a:cs typeface="Gill Sans"/>
                <a:sym typeface="Gill Sans"/>
              </a:rPr>
              <a:t>Vesi valuu lähes 90 miljoonan ihmisen asuinpaikoilta, pelloilta</a:t>
            </a:r>
            <a:r>
              <a:rPr lang="fi" sz="950">
                <a:solidFill>
                  <a:srgbClr val="444746"/>
                </a:solidFill>
                <a:latin typeface="Roboto"/>
                <a:ea typeface="Roboto"/>
                <a:cs typeface="Roboto"/>
                <a:sym typeface="Roboto"/>
              </a:rPr>
              <a:t> j</a:t>
            </a:r>
            <a:r>
              <a:rPr lang="fi" sz="900">
                <a:latin typeface="Gill Sans"/>
                <a:ea typeface="Gill Sans"/>
                <a:cs typeface="Gill Sans"/>
                <a:sym typeface="Gill Sans"/>
              </a:rPr>
              <a:t>a metsistä järvien ja jokien kautta Itämereen. </a:t>
            </a:r>
            <a:r>
              <a:rPr lang="fi" sz="900">
                <a:latin typeface="Gill Sans"/>
                <a:ea typeface="Gill Sans"/>
                <a:cs typeface="Gill Sans"/>
                <a:sym typeface="Gill Sans"/>
              </a:rPr>
              <a:t>Veden </a:t>
            </a:r>
            <a:r>
              <a:rPr lang="fi" sz="900">
                <a:latin typeface="Gill Sans"/>
                <a:ea typeface="Gill Sans"/>
                <a:cs typeface="Gill Sans"/>
                <a:sym typeface="Gill Sans"/>
              </a:rPr>
              <a:t>mukana valuu ravinteita, jotka rehevöittävät merta. Rehevöityminen näkyy kesällä runsaana levänä, myös sinilevänä.</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900">
                <a:latin typeface="Gill Sans"/>
                <a:ea typeface="Gill Sans"/>
                <a:cs typeface="Gill Sans"/>
                <a:sym typeface="Gill Sans"/>
              </a:rPr>
              <a:t>Jokien ja tuulen mukana mereen kulkeutuu myös </a:t>
            </a:r>
            <a:r>
              <a:rPr lang="fi" sz="900">
                <a:latin typeface="Gill Sans"/>
                <a:ea typeface="Gill Sans"/>
                <a:cs typeface="Gill Sans"/>
                <a:sym typeface="Gill Sans"/>
              </a:rPr>
              <a:t>roskaa</a:t>
            </a:r>
            <a:r>
              <a:rPr lang="fi" sz="900">
                <a:latin typeface="Gill Sans"/>
                <a:ea typeface="Gill Sans"/>
                <a:cs typeface="Gill Sans"/>
                <a:sym typeface="Gill Sans"/>
              </a:rPr>
              <a:t>, ja joskus niitä heitetään rannoilta ja satamista sekä laivoilta tahallaan veteen. </a:t>
            </a:r>
            <a:r>
              <a:rPr lang="fi" sz="900">
                <a:latin typeface="Gill Sans"/>
                <a:ea typeface="Gill Sans"/>
                <a:cs typeface="Gill Sans"/>
                <a:sym typeface="Gill Sans"/>
              </a:rPr>
              <a:t>Esimerkiksi </a:t>
            </a:r>
            <a:r>
              <a:rPr lang="fi" sz="900">
                <a:solidFill>
                  <a:schemeClr val="dk1"/>
                </a:solidFill>
                <a:latin typeface="Gill Sans"/>
                <a:ea typeface="Gill Sans"/>
                <a:cs typeface="Gill Sans"/>
                <a:sym typeface="Gill Sans"/>
              </a:rPr>
              <a:t>muovi säilyy meressä ja hioutuu mikromuoviksi. </a:t>
            </a:r>
            <a:r>
              <a:rPr lang="fi" sz="900">
                <a:latin typeface="Gill Sans"/>
                <a:ea typeface="Gill Sans"/>
                <a:cs typeface="Gill Sans"/>
                <a:sym typeface="Gill Sans"/>
              </a:rPr>
              <a:t>Vielä 50 vuotta sitten merta pidettiin sekä kotitalousjätteen että ongelmajätteen kaatopaikkana.</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sz="9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b="1" lang="fi" sz="900">
                <a:solidFill>
                  <a:schemeClr val="dk1"/>
                </a:solidFill>
                <a:latin typeface="Gill Sans"/>
                <a:ea typeface="Gill Sans"/>
                <a:cs typeface="Gill Sans"/>
                <a:sym typeface="Gill Sans"/>
              </a:rPr>
              <a:t>Tiedoksi</a:t>
            </a:r>
            <a:r>
              <a:rPr lang="fi" sz="900">
                <a:solidFill>
                  <a:schemeClr val="dk1"/>
                </a:solidFill>
                <a:latin typeface="Gill Sans"/>
                <a:ea typeface="Gill Sans"/>
                <a:cs typeface="Gill Sans"/>
                <a:sym typeface="Gill Sans"/>
              </a:rPr>
              <a:t>, millaisia eläimiä on pinnan alla: mikroskooppisen pienet plaktoneläimet, kalat, harmaahylkeet, itämerennorpat, katkat, kilkit.</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900">
                <a:latin typeface="Gill Sans"/>
                <a:ea typeface="Gill Sans"/>
                <a:cs typeface="Gill Sans"/>
                <a:sym typeface="Gill Sans"/>
              </a:rPr>
              <a:t>Pinnan alla on myös useita satoja vuosia vanhoja ja uudempia </a:t>
            </a:r>
            <a:r>
              <a:rPr lang="fi" sz="900">
                <a:latin typeface="Gill Sans"/>
                <a:ea typeface="Gill Sans"/>
                <a:cs typeface="Gill Sans"/>
                <a:sym typeface="Gill Sans"/>
              </a:rPr>
              <a:t>hylkyjä</a:t>
            </a:r>
            <a:r>
              <a:rPr lang="fi" sz="900">
                <a:latin typeface="Gill Sans"/>
                <a:ea typeface="Gill Sans"/>
                <a:cs typeface="Gill Sans"/>
                <a:sym typeface="Gill Sans"/>
              </a:rPr>
              <a:t> ja </a:t>
            </a:r>
            <a:r>
              <a:rPr lang="fi" sz="900">
                <a:latin typeface="Gill Sans"/>
                <a:ea typeface="Gill Sans"/>
                <a:cs typeface="Gill Sans"/>
                <a:sym typeface="Gill Sans"/>
              </a:rPr>
              <a:t>uponneita veneitä, jotka säilyvät Itämeressä poikkeuksellisen pitkään. </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br>
              <a:rPr lang="fi" sz="900">
                <a:latin typeface="Gill Sans"/>
                <a:ea typeface="Gill Sans"/>
                <a:cs typeface="Gill Sans"/>
                <a:sym typeface="Gill Sans"/>
              </a:rPr>
            </a:br>
            <a:r>
              <a:rPr b="1" lang="fi" sz="900">
                <a:latin typeface="Gill Sans"/>
                <a:ea typeface="Gill Sans"/>
                <a:cs typeface="Gill Sans"/>
                <a:sym typeface="Gill Sans"/>
              </a:rPr>
              <a:t>Tiedoksi: </a:t>
            </a:r>
            <a:r>
              <a:rPr lang="fi" sz="900">
                <a:latin typeface="Gill Sans"/>
                <a:ea typeface="Gill Sans"/>
                <a:cs typeface="Gill Sans"/>
                <a:sym typeface="Gill Sans"/>
              </a:rPr>
              <a:t>rantavaltiota on 9: Suomi, Ruotsi, Viro, Tanska, Saksa, Puola, Latvia, Liettua ja Venäjä. (Keiden meri Itämeri on). Itämerellä on monta nimeä: Östersjö, </a:t>
            </a:r>
            <a:r>
              <a:rPr lang="fi" sz="900">
                <a:solidFill>
                  <a:schemeClr val="dk1"/>
                </a:solidFill>
                <a:latin typeface="Gill Sans"/>
                <a:ea typeface="Gill Sans"/>
                <a:cs typeface="Gill Sans"/>
                <a:sym typeface="Gill Sans"/>
              </a:rPr>
              <a:t>Ostsee, </a:t>
            </a:r>
            <a:r>
              <a:rPr lang="fi" sz="900">
                <a:latin typeface="Gill Sans"/>
                <a:ea typeface="Gill Sans"/>
                <a:cs typeface="Gill Sans"/>
                <a:sym typeface="Gill Sans"/>
              </a:rPr>
              <a:t>Läänemere, Baltic Sea, Baltiyskoye more</a:t>
            </a:r>
            <a:endParaRPr sz="900">
              <a:latin typeface="Gill Sans"/>
              <a:ea typeface="Gill Sans"/>
              <a:cs typeface="Gill Sans"/>
              <a:sym typeface="Gill Sans"/>
            </a:endParaRPr>
          </a:p>
          <a:p>
            <a:pPr indent="0" lvl="0" marL="914400" rtl="0" algn="l">
              <a:lnSpc>
                <a:spcPct val="115000"/>
              </a:lnSpc>
              <a:spcBef>
                <a:spcPts val="0"/>
              </a:spcBef>
              <a:spcAft>
                <a:spcPts val="0"/>
              </a:spcAft>
              <a:buClr>
                <a:schemeClr val="dk1"/>
              </a:buClr>
              <a:buSzPts val="1100"/>
              <a:buFont typeface="Arial"/>
              <a:buNone/>
            </a:pPr>
            <a:r>
              <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b="1" lang="fi" sz="900">
                <a:latin typeface="Gill Sans"/>
                <a:ea typeface="Gill Sans"/>
                <a:cs typeface="Gill Sans"/>
                <a:sym typeface="Gill Sans"/>
              </a:rPr>
              <a:t>Tiedoksi: </a:t>
            </a:r>
            <a:r>
              <a:rPr lang="fi" sz="900">
                <a:latin typeface="Gill Sans"/>
                <a:ea typeface="Gill Sans"/>
                <a:cs typeface="Gill Sans"/>
                <a:sym typeface="Gill Sans"/>
              </a:rPr>
              <a:t>monet liikkuvat omilla veneillään, toiset risteilyaluksilla, jotkut rahtilaivoilla.</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900">
                <a:latin typeface="Gill Sans"/>
                <a:ea typeface="Gill Sans"/>
                <a:cs typeface="Gill Sans"/>
                <a:sym typeface="Gill Sans"/>
              </a:rPr>
              <a:t>Itämerellä rahdataan: ruokaa, autoja, mopoja, maatalouskoneita, elektroniikkaa, lannoitteita, kemikaaleja, öljyä, postia, vaatteita… 96 % Suomeen tuoduista raaka-aineista ja tavaroista kulkee laivoilla, eli satamien läpi.</a:t>
            </a:r>
            <a:endParaRPr sz="900">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32004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25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Calibri"/>
              <a:ea typeface="Calibri"/>
              <a:cs typeface="Calibri"/>
              <a:sym typeface="Calibri"/>
            </a:endParaRPr>
          </a:p>
        </p:txBody>
      </p:sp>
      <p:grpSp>
        <p:nvGrpSpPr>
          <p:cNvPr id="352" name="Google Shape;352;p53"/>
          <p:cNvGrpSpPr/>
          <p:nvPr/>
        </p:nvGrpSpPr>
        <p:grpSpPr>
          <a:xfrm>
            <a:off x="3929075" y="4492325"/>
            <a:ext cx="1285836" cy="494068"/>
            <a:chOff x="5892225" y="4165750"/>
            <a:chExt cx="1285836" cy="494068"/>
          </a:xfrm>
        </p:grpSpPr>
        <p:pic>
          <p:nvPicPr>
            <p:cNvPr id="353" name="Google Shape;353;p53"/>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354" name="Google Shape;354;p53"/>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cxnSp>
        <p:nvCxnSpPr>
          <p:cNvPr id="360" name="Google Shape;360;p54"/>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61" name="Google Shape;361;p54"/>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Itämerestä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Oivallusten kirjoittaminen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62" name="Google Shape;362;p54"/>
          <p:cNvSpPr txBox="1"/>
          <p:nvPr/>
        </p:nvSpPr>
        <p:spPr>
          <a:xfrm>
            <a:off x="4854800" y="230300"/>
            <a:ext cx="3965700" cy="4987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kirjoittaminen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rtl="0" algn="l">
              <a:spcBef>
                <a:spcPts val="0"/>
              </a:spcBef>
              <a:spcAft>
                <a:spcPts val="0"/>
              </a:spcAft>
              <a:buClr>
                <a:schemeClr val="dk1"/>
              </a:buClr>
              <a:buSzPts val="700"/>
              <a:buFont typeface="Arial"/>
              <a:buNone/>
            </a:pPr>
            <a:r>
              <a:rPr lang="fi" sz="1000">
                <a:solidFill>
                  <a:schemeClr val="dk1"/>
                </a:solidFill>
                <a:latin typeface="Gill Sans"/>
                <a:ea typeface="Gill Sans"/>
                <a:cs typeface="Gill Sans"/>
                <a:sym typeface="Gill Sans"/>
              </a:rPr>
              <a:t>Kiitos hyvästä ja rakentavasta keskustelusta! Olette jakaneet kokemuksianne liittyen Itämereen…</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292100" lvl="0" marL="457200" marR="0" rtl="0" algn="just">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Kokoa ja kerro lyhyesti, mistä teemoista on puhuttu</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Seuraavaksi kirjoitamme, mitä o</a:t>
            </a:r>
            <a:r>
              <a:rPr lang="fi" sz="1000">
                <a:latin typeface="Gill Sans"/>
                <a:ea typeface="Gill Sans"/>
                <a:cs typeface="Gill Sans"/>
                <a:sym typeface="Gill Sans"/>
              </a:rPr>
              <a:t>ivalluksia</a:t>
            </a:r>
            <a:r>
              <a:rPr b="0" i="0" lang="fi" sz="1000" u="none" cap="none" strike="noStrike">
                <a:solidFill>
                  <a:srgbClr val="000000"/>
                </a:solidFill>
                <a:latin typeface="Gill Sans"/>
                <a:ea typeface="Gill Sans"/>
                <a:cs typeface="Gill Sans"/>
                <a:sym typeface="Gill Sans"/>
              </a:rPr>
              <a:t>, tunteita tai ajatuksia yhteisestä keskustelustamme sinulle </a:t>
            </a:r>
            <a:r>
              <a:rPr lang="fi" sz="1000">
                <a:latin typeface="Gill Sans"/>
                <a:ea typeface="Gill Sans"/>
                <a:cs typeface="Gill Sans"/>
                <a:sym typeface="Gill Sans"/>
              </a:rPr>
              <a:t>muodostui</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Voit lisäksi kirjoittaa, mitä olet oppinut keskustelun aikana. </a:t>
            </a:r>
            <a:r>
              <a:rPr b="0" i="0" lang="fi" sz="1000" u="none" cap="none" strike="noStrike">
                <a:solidFill>
                  <a:srgbClr val="000000"/>
                </a:solidFill>
                <a:latin typeface="Gill Sans"/>
                <a:ea typeface="Gill Sans"/>
                <a:cs typeface="Gill Sans"/>
                <a:sym typeface="Gill Sans"/>
              </a:rPr>
              <a:t>Voit myös piirtää, jos se tuntuu helpommalta.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Kirjoita omaan paperiisi</a:t>
            </a:r>
            <a:r>
              <a:rPr lang="fi" sz="1000">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muutama oivallus, tunne tai jokin tärkeä ajatus, joka sinulle jäi mieleen keskustelusta.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Tähän on aikaa </a:t>
            </a:r>
            <a:r>
              <a:rPr lang="fi" sz="1000">
                <a:latin typeface="Gill Sans"/>
                <a:ea typeface="Gill Sans"/>
                <a:cs typeface="Gill Sans"/>
                <a:sym typeface="Gill Sans"/>
              </a:rPr>
              <a:t>kaksi</a:t>
            </a:r>
            <a:r>
              <a:rPr b="0" i="0" lang="fi" sz="1000" u="none" cap="none" strike="noStrike">
                <a:solidFill>
                  <a:srgbClr val="000000"/>
                </a:solidFill>
                <a:latin typeface="Gill Sans"/>
                <a:ea typeface="Gill Sans"/>
                <a:cs typeface="Gill Sans"/>
                <a:sym typeface="Gill Sans"/>
              </a:rPr>
              <a:t> minuuttia.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Valitse yksi, jonka haluat jakaa tässä yhdessä kaikkien</a:t>
            </a:r>
            <a:r>
              <a:rPr lang="fi" sz="1000">
                <a:latin typeface="Gill Sans"/>
                <a:ea typeface="Gill Sans"/>
                <a:cs typeface="Gill Sans"/>
                <a:sym typeface="Gill Sans"/>
              </a:rPr>
              <a:t> kanssa</a:t>
            </a:r>
            <a:r>
              <a:rPr b="0" i="0" lang="fi" sz="1000" u="none" cap="none" strike="noStrike">
                <a:solidFill>
                  <a:srgbClr val="000000"/>
                </a:solidFill>
                <a:latin typeface="Gill Sans"/>
                <a:ea typeface="Gill Sans"/>
                <a:cs typeface="Gill Sans"/>
                <a:sym typeface="Gill Sans"/>
              </a:rPr>
              <a:t>.</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292100" lvl="0" marL="457200" rtl="0" algn="just">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Jos aikaa on, voit pyytää jakamaan useamman oivalluksen, jos jollakin on useampi</a:t>
            </a:r>
            <a:endParaRPr i="1" sz="1000">
              <a:solidFill>
                <a:schemeClr val="dk1"/>
              </a:solidFill>
              <a:latin typeface="Gill Sans"/>
              <a:ea typeface="Gill Sans"/>
              <a:cs typeface="Gill Sans"/>
              <a:sym typeface="Gill Sans"/>
            </a:endParaRPr>
          </a:p>
          <a:p>
            <a:pPr indent="-292100" lvl="0" marL="457200" rtl="0" algn="just">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Jos haluat kerätä oivalliukset myöhempään käyttöön, muista kertoa siitä osallistujille ja kerro, että osallistujat eivät kirjoita nimiä paperiin</a:t>
            </a:r>
            <a:endParaRPr i="1" sz="10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rPr b="1" lang="fi" sz="1000">
                <a:latin typeface="Gill Sans"/>
                <a:ea typeface="Gill Sans"/>
                <a:cs typeface="Gill Sans"/>
                <a:sym typeface="Gill Sans"/>
              </a:rPr>
              <a:t>2</a:t>
            </a:r>
            <a:r>
              <a:rPr b="1" i="0" lang="fi" sz="1000" u="none" cap="none" strike="noStrike">
                <a:solidFill>
                  <a:srgbClr val="000000"/>
                </a:solidFill>
                <a:latin typeface="Gill Sans"/>
                <a:ea typeface="Gill Sans"/>
                <a:cs typeface="Gill Sans"/>
                <a:sym typeface="Gill Sans"/>
              </a:rPr>
              <a:t> min</a:t>
            </a:r>
            <a:endParaRPr b="0" i="0" sz="1000" u="none" cap="none" strike="noStrike">
              <a:solidFill>
                <a:srgbClr val="000000"/>
              </a:solidFill>
              <a:latin typeface="Gill Sans"/>
              <a:ea typeface="Gill Sans"/>
              <a:cs typeface="Gill Sans"/>
              <a:sym typeface="Gill Sans"/>
            </a:endParaRPr>
          </a:p>
        </p:txBody>
      </p:sp>
      <p:grpSp>
        <p:nvGrpSpPr>
          <p:cNvPr id="363" name="Google Shape;363;p54"/>
          <p:cNvGrpSpPr/>
          <p:nvPr/>
        </p:nvGrpSpPr>
        <p:grpSpPr>
          <a:xfrm>
            <a:off x="3929075" y="4492325"/>
            <a:ext cx="1285836" cy="494068"/>
            <a:chOff x="5892225" y="4165750"/>
            <a:chExt cx="1285836" cy="494068"/>
          </a:xfrm>
        </p:grpSpPr>
        <p:pic>
          <p:nvPicPr>
            <p:cNvPr id="364" name="Google Shape;364;p54"/>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365" name="Google Shape;365;p54"/>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cxnSp>
        <p:nvCxnSpPr>
          <p:cNvPr id="371" name="Google Shape;371;p55"/>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72" name="Google Shape;372;p55"/>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Itämerestä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i="0" lang="fi" sz="1100" u="none" cap="none" strike="noStrike">
                <a:solidFill>
                  <a:srgbClr val="000000"/>
                </a:solidFill>
                <a:latin typeface="Gill Sans"/>
                <a:ea typeface="Gill Sans"/>
                <a:cs typeface="Gill Sans"/>
                <a:sym typeface="Gill Sans"/>
              </a:rPr>
              <a:t>5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3</a:t>
            </a:r>
            <a:r>
              <a:rPr b="1" i="0" lang="fi" sz="1100" u="none" cap="none" strike="noStrike">
                <a:solidFill>
                  <a:srgbClr val="000000"/>
                </a:solidFill>
                <a:latin typeface="Gill Sans"/>
                <a:ea typeface="Gill Sans"/>
                <a:cs typeface="Gill Sans"/>
                <a:sym typeface="Gill Sans"/>
              </a:rPr>
              <a:t>	Oivallusten kertominen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73" name="Google Shape;373;p55"/>
          <p:cNvSpPr txBox="1"/>
          <p:nvPr/>
        </p:nvSpPr>
        <p:spPr>
          <a:xfrm>
            <a:off x="4856175" y="230300"/>
            <a:ext cx="4077900" cy="5084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Oivallusten kertominen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Nyt pyydän, että n. yhdellä lauseella jokainen teistä jakaisi yhden oivalluksen, tunteen tai tär</a:t>
            </a:r>
            <a:r>
              <a:rPr lang="fi" sz="1000">
                <a:latin typeface="Gill Sans"/>
                <a:ea typeface="Gill Sans"/>
                <a:cs typeface="Gill Sans"/>
                <a:sym typeface="Gill Sans"/>
              </a:rPr>
              <a:t>keän </a:t>
            </a:r>
            <a:r>
              <a:rPr b="0" i="0" lang="fi" sz="1000" u="none" cap="none" strike="noStrike">
                <a:solidFill>
                  <a:srgbClr val="000000"/>
                </a:solidFill>
                <a:latin typeface="Gill Sans"/>
                <a:ea typeface="Gill Sans"/>
                <a:cs typeface="Gill Sans"/>
                <a:sym typeface="Gill Sans"/>
              </a:rPr>
              <a:t>ajatukse</a:t>
            </a:r>
            <a:r>
              <a:rPr lang="fi" sz="1000">
                <a:latin typeface="Gill Sans"/>
                <a:ea typeface="Gill Sans"/>
                <a:cs typeface="Gill Sans"/>
                <a:sym typeface="Gill Sans"/>
              </a:rPr>
              <a:t>n</a:t>
            </a:r>
            <a:r>
              <a:rPr b="0" i="0" lang="fi" sz="1000" u="none" cap="none" strike="noStrike">
                <a:solidFill>
                  <a:srgbClr val="000000"/>
                </a:solidFill>
                <a:latin typeface="Gill Sans"/>
                <a:ea typeface="Gill Sans"/>
                <a:cs typeface="Gill Sans"/>
                <a:sym typeface="Gill Sans"/>
              </a:rPr>
              <a:t>, joka tästä keskustelusta tai aiheesta sinulle jäi.</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Aloitetaan vaikkapa sinusta…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152400" lvl="0" marL="330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Valitse aloittajaksi sellainen henkilö, joka on todennäköisesti valmis kertomaan omasta oivalluksestaan.</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1"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Kuka jatkaisi tästä?</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lang="fi" sz="1000">
                <a:latin typeface="Gill Sans"/>
                <a:ea typeface="Gill Sans"/>
                <a:cs typeface="Gill Sans"/>
                <a:sym typeface="Gill Sans"/>
              </a:rPr>
              <a:t>Kiitos kaikille. </a:t>
            </a:r>
            <a:endParaRPr sz="1000">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just">
              <a:lnSpc>
                <a:spcPct val="115000"/>
              </a:lnSpc>
              <a:spcBef>
                <a:spcPts val="1000"/>
              </a:spcBef>
              <a:spcAft>
                <a:spcPts val="0"/>
              </a:spcAft>
              <a:buClr>
                <a:srgbClr val="000000"/>
              </a:buClr>
              <a:buSzPts val="700"/>
              <a:buFont typeface="Arial"/>
              <a:buNone/>
            </a:pPr>
            <a:r>
              <a:rPr lang="fi" sz="1000">
                <a:latin typeface="Gill Sans"/>
                <a:ea typeface="Gill Sans"/>
                <a:cs typeface="Gill Sans"/>
                <a:sym typeface="Gill Sans"/>
              </a:rPr>
              <a:t>Voit kysyä </a:t>
            </a:r>
            <a:r>
              <a:rPr b="0" i="0" lang="fi" sz="1000" u="none" cap="none" strike="noStrike">
                <a:solidFill>
                  <a:srgbClr val="000000"/>
                </a:solidFill>
                <a:latin typeface="Gill Sans"/>
                <a:ea typeface="Gill Sans"/>
                <a:cs typeface="Gill Sans"/>
                <a:sym typeface="Gill Sans"/>
              </a:rPr>
              <a:t>vielä loppuun, että</a:t>
            </a:r>
            <a:r>
              <a:rPr lang="fi" sz="1000">
                <a:latin typeface="Gill Sans"/>
                <a:ea typeface="Gill Sans"/>
                <a:cs typeface="Gill Sans"/>
                <a:sym typeface="Gill Sans"/>
              </a:rPr>
              <a:t>:</a:t>
            </a:r>
            <a:endParaRPr sz="1000">
              <a:latin typeface="Gill Sans"/>
              <a:ea typeface="Gill Sans"/>
              <a:cs typeface="Gill Sans"/>
              <a:sym typeface="Gill Sans"/>
            </a:endParaRPr>
          </a:p>
          <a:p>
            <a:pPr indent="-292100" lvl="0" marL="457200" rtl="0" algn="just">
              <a:lnSpc>
                <a:spcPct val="115000"/>
              </a:lnSpc>
              <a:spcBef>
                <a:spcPts val="1000"/>
              </a:spcBef>
              <a:spcAft>
                <a:spcPts val="0"/>
              </a:spcAft>
              <a:buClr>
                <a:schemeClr val="dk1"/>
              </a:buClr>
              <a:buSzPts val="1000"/>
              <a:buFont typeface="Gill Sans"/>
              <a:buChar char="●"/>
            </a:pPr>
            <a:r>
              <a:rPr lang="fi" sz="1000">
                <a:solidFill>
                  <a:schemeClr val="dk1"/>
                </a:solidFill>
                <a:latin typeface="Gill Sans"/>
                <a:ea typeface="Gill Sans"/>
                <a:cs typeface="Gill Sans"/>
                <a:sym typeface="Gill Sans"/>
              </a:rPr>
              <a:t>Mistä Itämereen liittyvästä aiheesta haluaisitte keskustella seuraavaksi ja keiden kanssa? (kirjaa nämä lapulle ylös ja palauta oivallusten kanssa)</a:t>
            </a:r>
            <a:endParaRPr b="1" sz="1000">
              <a:latin typeface="Gill Sans"/>
              <a:ea typeface="Gill Sans"/>
              <a:cs typeface="Gill Sans"/>
              <a:sym typeface="Gill Sans"/>
            </a:endParaRPr>
          </a:p>
          <a:p>
            <a:pPr indent="457200" lvl="0" marL="457200" marR="0" rtl="0" algn="just">
              <a:lnSpc>
                <a:spcPct val="115000"/>
              </a:lnSpc>
              <a:spcBef>
                <a:spcPts val="100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457200" marR="0" rtl="0" algn="just">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p:txBody>
      </p:sp>
      <p:grpSp>
        <p:nvGrpSpPr>
          <p:cNvPr id="374" name="Google Shape;374;p55"/>
          <p:cNvGrpSpPr/>
          <p:nvPr/>
        </p:nvGrpSpPr>
        <p:grpSpPr>
          <a:xfrm>
            <a:off x="3929075" y="4492325"/>
            <a:ext cx="1285836" cy="494068"/>
            <a:chOff x="5892225" y="4165750"/>
            <a:chExt cx="1285836" cy="494068"/>
          </a:xfrm>
        </p:grpSpPr>
        <p:pic>
          <p:nvPicPr>
            <p:cNvPr id="375" name="Google Shape;375;p55"/>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376" name="Google Shape;376;p55"/>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cxnSp>
        <p:nvCxnSpPr>
          <p:cNvPr id="382" name="Google Shape;382;p56"/>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83" name="Google Shape;383;p56"/>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Itämerestä</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i="0" lang="fi" sz="1100" u="none" cap="none" strike="noStrike">
                <a:solidFill>
                  <a:srgbClr val="000000"/>
                </a:solidFill>
                <a:latin typeface="Gill Sans"/>
                <a:ea typeface="Gill Sans"/>
                <a:cs typeface="Gill Sans"/>
                <a:sym typeface="Gill Sans"/>
              </a:rPr>
              <a:t>	Oivallusten kertominen</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84" name="Google Shape;384;p56"/>
          <p:cNvSpPr txBox="1"/>
          <p:nvPr/>
        </p:nvSpPr>
        <p:spPr>
          <a:xfrm>
            <a:off x="4855100" y="351825"/>
            <a:ext cx="3965700" cy="4132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Kiitos ja lopetus</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Miltä tämä Erätauko-keskustelu ja aihe tuntui?</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Minkälainen fiilis tai tunnelma teille jäi yhteisestä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highlight>
                  <a:schemeClr val="lt1"/>
                </a:highlight>
                <a:latin typeface="Gill Sans"/>
                <a:ea typeface="Gill Sans"/>
                <a:cs typeface="Gill Sans"/>
                <a:sym typeface="Gill Sans"/>
              </a:rPr>
              <a:t>Koitteko keskustelun tasavertaiseksi?</a:t>
            </a:r>
            <a:endParaRPr sz="1000">
              <a:highlight>
                <a:schemeClr val="lt1"/>
              </a:highlight>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solidFill>
                  <a:srgbClr val="000000"/>
                </a:solidFill>
                <a:highlight>
                  <a:schemeClr val="lt1"/>
                </a:highlight>
                <a:latin typeface="Gill Sans"/>
                <a:ea typeface="Gill Sans"/>
                <a:cs typeface="Gill Sans"/>
                <a:sym typeface="Gill Sans"/>
              </a:rPr>
              <a:t>Onnistuinko keskustelun ohjaajana?</a:t>
            </a:r>
            <a:endParaRPr sz="1000">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chemeClr val="lt1"/>
                </a:highlight>
                <a:latin typeface="Gill Sans"/>
                <a:ea typeface="Gill Sans"/>
                <a:cs typeface="Gill Sans"/>
                <a:sym typeface="Gill Sans"/>
              </a:rPr>
              <a:t>Voinko ottaa tästä porukasta kuvan ja jakaa sen somessa? Voit myös itse kertoa, että olet ollut mukana</a:t>
            </a:r>
            <a:r>
              <a:rPr lang="fi" sz="1000">
                <a:highlight>
                  <a:schemeClr val="lt1"/>
                </a:highlight>
                <a:latin typeface="Gill Sans"/>
                <a:ea typeface="Gill Sans"/>
                <a:cs typeface="Gill Sans"/>
                <a:sym typeface="Gill Sans"/>
              </a:rPr>
              <a:t> #Itämeridialogissa #JohnNurmisensäätiö</a:t>
            </a:r>
            <a:r>
              <a:rPr b="0" i="0" lang="fi" sz="1000" u="none" cap="none" strike="noStrike">
                <a:solidFill>
                  <a:srgbClr val="000000"/>
                </a:solidFill>
                <a:highlight>
                  <a:schemeClr val="lt1"/>
                </a:highlight>
                <a:latin typeface="Gill Sans"/>
                <a:ea typeface="Gill Sans"/>
                <a:cs typeface="Gill Sans"/>
                <a:sym typeface="Gill Sans"/>
              </a:rPr>
              <a:t> ja käynyt #Erätauko -keskustelun aiheesta. </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chemeClr val="lt1"/>
                </a:highlight>
                <a:latin typeface="Gill Sans"/>
                <a:ea typeface="Gill Sans"/>
                <a:cs typeface="Gill Sans"/>
                <a:sym typeface="Gill Sans"/>
              </a:rPr>
              <a:t>Älä kuitenkaan kerro ilman lupaa</a:t>
            </a:r>
            <a:r>
              <a:rPr lang="fi" sz="1000">
                <a:solidFill>
                  <a:srgbClr val="000000"/>
                </a:solidFill>
                <a:highlight>
                  <a:schemeClr val="lt1"/>
                </a:highlight>
                <a:latin typeface="Gill Sans"/>
                <a:ea typeface="Gill Sans"/>
                <a:cs typeface="Gill Sans"/>
                <a:sym typeface="Gill Sans"/>
              </a:rPr>
              <a:t> mitään sellaista, mikä paljastaa toisen henkilöllisyyden. </a:t>
            </a:r>
            <a:r>
              <a:rPr b="0" i="0" lang="fi" sz="1000" u="none" cap="none" strike="noStrike">
                <a:solidFill>
                  <a:srgbClr val="000000"/>
                </a:solidFill>
                <a:highlight>
                  <a:schemeClr val="lt1"/>
                </a:highlight>
                <a:latin typeface="Gill Sans"/>
                <a:ea typeface="Gill Sans"/>
                <a:cs typeface="Gill Sans"/>
                <a:sym typeface="Gill Sans"/>
              </a:rPr>
              <a:t>Omia ajatuksiasi ja oivalluksiasi voit jakaa vapaasti.</a:t>
            </a:r>
            <a:endParaRPr b="0" i="0" sz="1000" u="none" cap="none" strike="noStrike">
              <a:solidFill>
                <a:srgbClr val="000000"/>
              </a:solidFill>
              <a:highlight>
                <a:schemeClr val="lt1"/>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Kiitos vielä ja </a:t>
            </a:r>
            <a:r>
              <a:rPr lang="fi" sz="1000">
                <a:latin typeface="Gill Sans"/>
                <a:ea typeface="Gill Sans"/>
                <a:cs typeface="Gill Sans"/>
                <a:sym typeface="Gill Sans"/>
              </a:rPr>
              <a:t>mukavaa leirin jatkoa</a:t>
            </a:r>
            <a:r>
              <a:rPr b="0" i="0" lang="fi" sz="1000" u="none" cap="none" strike="noStrike">
                <a:solidFill>
                  <a:srgbClr val="000000"/>
                </a:solidFill>
                <a:latin typeface="Gill Sans"/>
                <a:ea typeface="Gill Sans"/>
                <a:cs typeface="Gill Sans"/>
                <a:sym typeface="Gill Sans"/>
              </a:rPr>
              <a:t>!</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t/>
            </a:r>
            <a:endParaRPr b="1" sz="1000">
              <a:solidFill>
                <a:srgbClr val="000000"/>
              </a:solidFill>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rPr b="1" lang="fi" sz="1000">
                <a:solidFill>
                  <a:srgbClr val="000000"/>
                </a:solidFill>
                <a:latin typeface="Gill Sans"/>
                <a:ea typeface="Gill Sans"/>
                <a:cs typeface="Gill Sans"/>
                <a:sym typeface="Gill Sans"/>
              </a:rPr>
              <a:t>2 min</a:t>
            </a:r>
            <a:endParaRPr b="1" sz="1000">
              <a:solidFill>
                <a:srgbClr val="000000"/>
              </a:solidFill>
              <a:latin typeface="Gill Sans"/>
              <a:ea typeface="Gill Sans"/>
              <a:cs typeface="Gill Sans"/>
              <a:sym typeface="Gill Sans"/>
            </a:endParaRPr>
          </a:p>
        </p:txBody>
      </p:sp>
      <p:grpSp>
        <p:nvGrpSpPr>
          <p:cNvPr id="385" name="Google Shape;385;p56"/>
          <p:cNvGrpSpPr/>
          <p:nvPr/>
        </p:nvGrpSpPr>
        <p:grpSpPr>
          <a:xfrm>
            <a:off x="3929075" y="4492325"/>
            <a:ext cx="1285836" cy="494068"/>
            <a:chOff x="5892225" y="4165750"/>
            <a:chExt cx="1285836" cy="494068"/>
          </a:xfrm>
        </p:grpSpPr>
        <p:pic>
          <p:nvPicPr>
            <p:cNvPr id="386" name="Google Shape;386;p56"/>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387" name="Google Shape;387;p56"/>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
        <p:nvSpPr>
          <p:cNvPr id="392" name="Google Shape;392;p57"/>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93" name="Google Shape;393;p57"/>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94" name="Google Shape;394;p57"/>
          <p:cNvSpPr txBox="1"/>
          <p:nvPr/>
        </p:nvSpPr>
        <p:spPr>
          <a:xfrm>
            <a:off x="1379250" y="482200"/>
            <a:ext cx="63855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Hurraa! Ohjasit juuri Erätauko-keskustelun. Mahtavaa! Miten tänään sujui?</a:t>
            </a:r>
            <a:endParaRPr b="1" sz="13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Harjoittelin dialogia etukäteen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Kutsuin mukaan osallistujia eri taustoista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Valmistelin keskustelutilan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Harjoittelimme ennen keskustelua hyödyntämällä aktiviteetteja</a:t>
            </a:r>
            <a:endParaRPr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None/>
            </a:pPr>
            <a:r>
              <a:rPr lang="fi">
                <a:solidFill>
                  <a:schemeClr val="dk1"/>
                </a:solidFill>
                <a:latin typeface="Gill Sans"/>
                <a:ea typeface="Gill Sans"/>
                <a:cs typeface="Gill Sans"/>
                <a:sym typeface="Gill Sans"/>
              </a:rPr>
              <a:t>Keskustelussa</a:t>
            </a:r>
            <a:endParaRPr>
              <a:solidFill>
                <a:schemeClr val="dk1"/>
              </a:solidFill>
              <a:latin typeface="Gill Sans"/>
              <a:ea typeface="Gill Sans"/>
              <a:cs typeface="Gill Sans"/>
              <a:sym typeface="Gill Sans"/>
            </a:endParaRPr>
          </a:p>
          <a:p>
            <a:pPr indent="-311150" lvl="0" marL="457200" rtl="0" algn="l">
              <a:lnSpc>
                <a:spcPct val="115000"/>
              </a:lnSpc>
              <a:spcBef>
                <a:spcPts val="100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Kävimme yhdessä läpi rakentavan keskustelun pelisäännöt</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rakentavan keskustelun pelisääntöjä noudatettiin</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Kerroin, että keskustelu on luottamuksellinen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Käytin “puhe-esinettä” sen selkeyttämiseen, että kenen vuoro on puhua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Seurasin puheenvuorojen määrää ja kiitin heitä, jotka jakoivat ajatuksiaan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Kehuin ja kannustin osallistumaan keskusteluun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kaikilla on halutessaan tilaa ja mahdollisuus osallistua </a:t>
            </a:r>
            <a:endParaRPr b="1" sz="1300">
              <a:solidFill>
                <a:schemeClr val="dk1"/>
              </a:solidFill>
            </a:endParaRPr>
          </a:p>
          <a:p>
            <a:pPr indent="0" lvl="0" marL="0" rtl="0" algn="l">
              <a:spcBef>
                <a:spcPts val="1000"/>
              </a:spcBef>
              <a:spcAft>
                <a:spcPts val="0"/>
              </a:spcAft>
              <a:buNone/>
            </a:pPr>
            <a:r>
              <a:rPr lang="fi" sz="1200">
                <a:solidFill>
                  <a:schemeClr val="dk1"/>
                </a:solidFill>
                <a:latin typeface="Gill Sans"/>
                <a:ea typeface="Gill Sans"/>
                <a:cs typeface="Gill Sans"/>
                <a:sym typeface="Gill Sans"/>
              </a:rPr>
              <a:t>Huom! Jokainen keskustelu on erilainen, eikä kaikissa tarvita kaikkia ohjauskeinoja. On kuitenkin tärkeää, että </a:t>
            </a:r>
            <a:r>
              <a:rPr b="1" lang="fi" sz="1200">
                <a:solidFill>
                  <a:schemeClr val="dk1"/>
                </a:solidFill>
                <a:latin typeface="Gill Sans"/>
                <a:ea typeface="Gill Sans"/>
                <a:cs typeface="Gill Sans"/>
                <a:sym typeface="Gill Sans"/>
              </a:rPr>
              <a:t>lihavoidut</a:t>
            </a:r>
            <a:r>
              <a:rPr lang="fi" sz="1200">
                <a:solidFill>
                  <a:schemeClr val="dk1"/>
                </a:solidFill>
                <a:latin typeface="Gill Sans"/>
                <a:ea typeface="Gill Sans"/>
                <a:cs typeface="Gill Sans"/>
                <a:sym typeface="Gill Sans"/>
              </a:rPr>
              <a:t> kohdat tulee tehtyä.</a:t>
            </a:r>
            <a:endParaRPr sz="11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a:solidFill>
                <a:schemeClr val="dk1"/>
              </a:solidFill>
              <a:latin typeface="Gill Sans"/>
              <a:ea typeface="Gill Sans"/>
              <a:cs typeface="Gill Sans"/>
              <a:sym typeface="Gill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58"/>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400" name="Google Shape;400;p58"/>
          <p:cNvSpPr/>
          <p:nvPr/>
        </p:nvSpPr>
        <p:spPr>
          <a:xfrm>
            <a:off x="1025129" y="399454"/>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401" name="Google Shape;401;p58"/>
          <p:cNvSpPr txBox="1"/>
          <p:nvPr/>
        </p:nvSpPr>
        <p:spPr>
          <a:xfrm>
            <a:off x="1345075" y="775525"/>
            <a:ext cx="6453900" cy="1371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500">
                <a:solidFill>
                  <a:schemeClr val="dk1"/>
                </a:solidFill>
                <a:latin typeface="Gill Sans"/>
                <a:ea typeface="Gill Sans"/>
                <a:cs typeface="Gill Sans"/>
                <a:sym typeface="Gill Sans"/>
              </a:rPr>
              <a:t>Meistä olisi todella mukavaa, jos ehdit kertoa dialogista myös meille!</a:t>
            </a:r>
            <a:endParaRPr b="1" sz="15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Voit kertoa kokemuksestasi joko sähköpostitse osoitteeseen vilja.vonweissenberg@eratauko.fi tai täyttämällä lomakkeen:</a:t>
            </a:r>
            <a:endParaRPr sz="12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endParaRPr>
          </a:p>
          <a:p>
            <a:pPr indent="0" lvl="0" marL="0" marR="0" rtl="0" algn="l">
              <a:lnSpc>
                <a:spcPct val="100000"/>
              </a:lnSpc>
              <a:spcBef>
                <a:spcPts val="1000"/>
              </a:spcBef>
              <a:spcAft>
                <a:spcPts val="0"/>
              </a:spcAft>
              <a:buNone/>
            </a:pPr>
            <a:r>
              <a:t/>
            </a:r>
            <a:endParaRPr sz="1200">
              <a:solidFill>
                <a:schemeClr val="dk1"/>
              </a:solidFill>
              <a:latin typeface="Gill Sans"/>
              <a:ea typeface="Gill Sans"/>
              <a:cs typeface="Gill Sans"/>
              <a:sym typeface="Gill Sans"/>
            </a:endParaRPr>
          </a:p>
        </p:txBody>
      </p:sp>
      <p:pic>
        <p:nvPicPr>
          <p:cNvPr id="402" name="Google Shape;402;p58"/>
          <p:cNvPicPr preferRelativeResize="0"/>
          <p:nvPr/>
        </p:nvPicPr>
        <p:blipFill>
          <a:blip r:embed="rId3">
            <a:alphaModFix/>
          </a:blip>
          <a:stretch>
            <a:fillRect/>
          </a:stretch>
        </p:blipFill>
        <p:spPr>
          <a:xfrm>
            <a:off x="3886050" y="1885825"/>
            <a:ext cx="1371900" cy="1371900"/>
          </a:xfrm>
          <a:prstGeom prst="rect">
            <a:avLst/>
          </a:prstGeom>
          <a:noFill/>
          <a:ln>
            <a:noFill/>
          </a:ln>
        </p:spPr>
      </p:pic>
      <p:pic>
        <p:nvPicPr>
          <p:cNvPr id="403" name="Google Shape;403;p58"/>
          <p:cNvPicPr preferRelativeResize="0"/>
          <p:nvPr/>
        </p:nvPicPr>
        <p:blipFill rotWithShape="1">
          <a:blip r:embed="rId4">
            <a:alphaModFix/>
          </a:blip>
          <a:srcRect b="0" l="0" r="0" t="0"/>
          <a:stretch/>
        </p:blipFill>
        <p:spPr>
          <a:xfrm>
            <a:off x="4862043" y="3872546"/>
            <a:ext cx="1164894" cy="268843"/>
          </a:xfrm>
          <a:prstGeom prst="rect">
            <a:avLst/>
          </a:prstGeom>
          <a:noFill/>
          <a:ln>
            <a:noFill/>
          </a:ln>
        </p:spPr>
      </p:pic>
      <p:pic>
        <p:nvPicPr>
          <p:cNvPr id="404" name="Google Shape;404;p58"/>
          <p:cNvPicPr preferRelativeResize="0"/>
          <p:nvPr/>
        </p:nvPicPr>
        <p:blipFill rotWithShape="1">
          <a:blip r:embed="rId5">
            <a:alphaModFix/>
          </a:blip>
          <a:srcRect b="13737" l="25052" r="24173" t="11153"/>
          <a:stretch/>
        </p:blipFill>
        <p:spPr>
          <a:xfrm>
            <a:off x="3117124" y="3457450"/>
            <a:ext cx="1064650" cy="10990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4"/>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1" name="Google Shape;241;p44"/>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2" name="Google Shape;242;p44"/>
          <p:cNvSpPr txBox="1"/>
          <p:nvPr/>
        </p:nvSpPr>
        <p:spPr>
          <a:xfrm>
            <a:off x="1549223" y="608428"/>
            <a:ext cx="6045600" cy="4961400"/>
          </a:xfrm>
          <a:prstGeom prst="rect">
            <a:avLst/>
          </a:prstGeom>
          <a:noFill/>
          <a:ln>
            <a:noFill/>
          </a:ln>
        </p:spPr>
        <p:txBody>
          <a:bodyPr anchorCtr="0" anchor="t" bIns="72550" lIns="145150" spcFirstLastPara="1" rIns="145150" wrap="square" tIns="72550">
            <a:noAutofit/>
          </a:bodyPr>
          <a:lstStyle/>
          <a:p>
            <a:pPr indent="0" lvl="0" marL="0" rtl="0" algn="ctr">
              <a:spcBef>
                <a:spcPts val="0"/>
              </a:spcBef>
              <a:spcAft>
                <a:spcPts val="0"/>
              </a:spcAft>
              <a:buClr>
                <a:schemeClr val="dk1"/>
              </a:buClr>
              <a:buSzPts val="1100"/>
              <a:buFont typeface="Arial"/>
              <a:buNone/>
            </a:pPr>
            <a:r>
              <a:rPr b="1" lang="fi" sz="1300">
                <a:solidFill>
                  <a:schemeClr val="dk1"/>
                </a:solidFill>
                <a:latin typeface="Gill Sans"/>
                <a:ea typeface="Gill Sans"/>
                <a:cs typeface="Gill Sans"/>
                <a:sym typeface="Gill Sans"/>
              </a:rPr>
              <a:t>Erätauko-dialogin periaatteet ja käsikirjoitus</a:t>
            </a:r>
            <a:endParaRPr b="1" sz="1300">
              <a:solidFill>
                <a:schemeClr val="dk1"/>
              </a:solidFill>
              <a:latin typeface="Gill Sans"/>
              <a:ea typeface="Gill Sans"/>
              <a:cs typeface="Gill Sans"/>
              <a:sym typeface="Gill Sans"/>
            </a:endParaRPr>
          </a:p>
          <a:p>
            <a:pPr indent="0" lvl="0" marL="0" rtl="0" algn="ctr">
              <a:spcBef>
                <a:spcPts val="0"/>
              </a:spcBef>
              <a:spcAft>
                <a:spcPts val="0"/>
              </a:spcAft>
              <a:buClr>
                <a:schemeClr val="dk1"/>
              </a:buClr>
              <a:buSzPts val="1100"/>
              <a:buFont typeface="Arial"/>
              <a:buNone/>
            </a:pPr>
            <a:r>
              <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Tämä keskustelun käsikirjoitus on tukenasi, kun ohjaat Erätauko-keskustelua. Keskustelun tarkoitus on saada osallistujat tutustumaan toisiinsa sekä lisätä osallistujien luottamusta, vuorovaikutusta ja yhteenkuuluvuuden tunnetta.</a:t>
            </a:r>
            <a:endParaRPr sz="10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Jokaisessa keskustelussa olennaista on virittäytyminen tasavertaiseen ja luottamukselliseen ilmapiiriin, keskustelun syventyminen, oivallukset ja lopetus. </a:t>
            </a:r>
            <a:r>
              <a:rPr lang="fi" sz="1000">
                <a:solidFill>
                  <a:schemeClr val="dk1"/>
                </a:solidFill>
                <a:latin typeface="Gill Sans"/>
                <a:ea typeface="Gill Sans"/>
                <a:cs typeface="Gill Sans"/>
                <a:sym typeface="Gill Sans"/>
              </a:rPr>
              <a:t>Tästä käsikirjoituksesta löydät sivun vasemmalta puolelta ohjeet keskustelun etenemiseen ja oikealta esimerkkisanoitusta. Hyödynnä tätä käsikirjoitusta ja sovita se juuri omaan keskusteluusi sopivaksi!</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Ohjaajana löydät käsikirjoituksesta valmiit Itämeri-aiheiset kysymykset. Huomioithan, että kaikkia kysymyksiä ei tarvitse ehtiä käsitellä ja osaan saatetaan vastata ilman kysymyksen esittämistä. Kaikki tämä on okei.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000">
                <a:solidFill>
                  <a:schemeClr val="dk1"/>
                </a:solidFill>
                <a:latin typeface="Gill Sans"/>
                <a:ea typeface="Gill Sans"/>
                <a:cs typeface="Gill Sans"/>
                <a:sym typeface="Gill Sans"/>
              </a:rPr>
              <a:t>Itämeri-keskustelua ovat valmistelleet John Nurmisen säätiö ja Erätauko-säätiö </a:t>
            </a:r>
            <a:r>
              <a:rPr lang="fi" sz="1000">
                <a:solidFill>
                  <a:schemeClr val="dk1"/>
                </a:solidFill>
                <a:latin typeface="Gill Sans"/>
                <a:ea typeface="Gill Sans"/>
                <a:cs typeface="Gill Sans"/>
                <a:sym typeface="Gill Sans"/>
              </a:rPr>
              <a:t>yhteistyössä</a:t>
            </a:r>
            <a:r>
              <a:rPr lang="fi" sz="1000">
                <a:solidFill>
                  <a:schemeClr val="dk1"/>
                </a:solidFill>
                <a:latin typeface="Gill Sans"/>
                <a:ea typeface="Gill Sans"/>
                <a:cs typeface="Gill Sans"/>
                <a:sym typeface="Gill Sans"/>
              </a:rPr>
              <a:t>. Tavoitteena on lisätä rakentavaa keskustelua Itämerestä ja rohkaista keskustelijoita pohtimaan omaa suhdetta Itämereen liittyen.</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900">
                <a:solidFill>
                  <a:schemeClr val="dk1"/>
                </a:solidFill>
                <a:latin typeface="Gill Sans"/>
                <a:ea typeface="Gill Sans"/>
                <a:cs typeface="Gill Sans"/>
                <a:sym typeface="Gill Sans"/>
              </a:rPr>
              <a:t>Lisätietoja.</a:t>
            </a:r>
            <a:endParaRPr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900">
                <a:solidFill>
                  <a:schemeClr val="dk1"/>
                </a:solidFill>
                <a:latin typeface="Gill Sans"/>
                <a:ea typeface="Gill Sans"/>
                <a:cs typeface="Gill Sans"/>
                <a:sym typeface="Gill Sans"/>
              </a:rPr>
              <a:t>Maija Soljanlahti, maija.soljanlahti@jnfoundation.fi</a:t>
            </a:r>
            <a:endParaRPr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900">
                <a:solidFill>
                  <a:schemeClr val="dk1"/>
                </a:solidFill>
                <a:latin typeface="Gill Sans"/>
                <a:ea typeface="Gill Sans"/>
                <a:cs typeface="Gill Sans"/>
                <a:sym typeface="Gill Sans"/>
              </a:rPr>
              <a:t>Valtteri Tervala, valtteri.tervala@eratauko.fi</a:t>
            </a:r>
            <a:endParaRPr sz="9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4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8" name="Google Shape;248;p4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9" name="Google Shape;249;p45"/>
          <p:cNvSpPr txBox="1"/>
          <p:nvPr/>
        </p:nvSpPr>
        <p:spPr>
          <a:xfrm>
            <a:off x="1498500" y="507350"/>
            <a:ext cx="61470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Ohjaajalle</a:t>
            </a:r>
            <a:endParaRPr b="1" sz="13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menetelmä, joka tukee dialogi- ja keskustelutaitojen oppimista.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osallistujien ja ihmisten näköinen hetki, jossa ei tarvitse pyrkiä täydellisyyteen. Erätauon avulla voi harjoitella kuuntelemista, puhumista, asioiden puheeksi ottamista ja dialogin ohjaamista.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nuorille -kokonaisuuteen kuuluu myös </a:t>
            </a:r>
            <a:r>
              <a:rPr lang="fi" sz="1100" u="sng">
                <a:solidFill>
                  <a:schemeClr val="hlink"/>
                </a:solidFill>
                <a:latin typeface="Gill Sans"/>
                <a:ea typeface="Gill Sans"/>
                <a:cs typeface="Gill Sans"/>
                <a:sym typeface="Gill Sans"/>
                <a:hlinkClick r:id="rId3"/>
              </a:rPr>
              <a:t>erilaisia aktiviteetteja</a:t>
            </a:r>
            <a:r>
              <a:rPr lang="fi" sz="1100">
                <a:solidFill>
                  <a:schemeClr val="dk1"/>
                </a:solidFill>
                <a:latin typeface="Gill Sans"/>
                <a:ea typeface="Gill Sans"/>
                <a:cs typeface="Gill Sans"/>
                <a:sym typeface="Gill Sans"/>
              </a:rPr>
              <a:t>, joiden avulla voit harjoitella omia ja ryhmän dialogi- sekä keskustelutaitoja. Harjoittelu voi tapahtua joko hyvissä ajoin tai vaihtoehtoisesti juuri ennen omaa Erätauko-keskustelua. Harjoittelu sopii sekä nuorille että aikuisille.</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Jokainen Erätauko-keskustelu on oppimiskokemus, ja seuraavassa keskustelussa voi taas hyödyntää oppimaansa.</a:t>
            </a:r>
            <a:r>
              <a:rPr b="1" lang="fi" sz="1100">
                <a:solidFill>
                  <a:schemeClr val="dk1"/>
                </a:solidFill>
                <a:latin typeface="Gill Sans"/>
                <a:ea typeface="Gill Sans"/>
                <a:cs typeface="Gill Sans"/>
                <a:sym typeface="Gill Sans"/>
              </a:rPr>
              <a:t> </a:t>
            </a:r>
            <a:r>
              <a:rPr lang="fi" sz="1100">
                <a:solidFill>
                  <a:schemeClr val="dk1"/>
                </a:solidFill>
                <a:latin typeface="Gill Sans"/>
                <a:ea typeface="Gill Sans"/>
                <a:cs typeface="Gill Sans"/>
                <a:sym typeface="Gill Sans"/>
              </a:rPr>
              <a:t>Mitä enemmän Erätauko-keskusteluja ohjaat, sitä enemmän opit. Ikinä ei tule valmiiksi, eikä se haittaa.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b="1" i="1" lang="fi" sz="1300">
                <a:solidFill>
                  <a:schemeClr val="dk1"/>
                </a:solidFill>
                <a:latin typeface="Gill Sans"/>
                <a:ea typeface="Gill Sans"/>
                <a:cs typeface="Gill Sans"/>
                <a:sym typeface="Gill Sans"/>
              </a:rPr>
              <a:t>V</a:t>
            </a:r>
            <a:r>
              <a:rPr b="1" i="1" lang="fi" sz="1300">
                <a:solidFill>
                  <a:schemeClr val="dk1"/>
                </a:solidFill>
                <a:latin typeface="Gill Sans"/>
                <a:ea typeface="Gill Sans"/>
                <a:cs typeface="Gill Sans"/>
                <a:sym typeface="Gill Sans"/>
              </a:rPr>
              <a:t>armista Erätauko-keskustelun ohjaajana ainakin nämä asiat:</a:t>
            </a:r>
            <a:endParaRPr b="1" i="1"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Käy läpi rakentavan keskustelun pelisäännöt ja muistuta tarvittaessa niistä keskustelun aikana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Varmista, että jokaisella on tasapuolinen mahdollisuus kertoa omia kokemuksia tai ajatuksia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Jaa osallistujille paperia ja kynä ajatusten ja oivallusten kirjoittamista varten ja kerää tarvittaessa talteen oivallukset</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i="1" sz="1100">
              <a:solidFill>
                <a:schemeClr val="dk1"/>
              </a:solidFill>
            </a:endParaRPr>
          </a:p>
          <a:p>
            <a:pPr indent="0" lvl="0" marL="0" marR="0" rtl="0" algn="l">
              <a:lnSpc>
                <a:spcPct val="100000"/>
              </a:lnSpc>
              <a:spcBef>
                <a:spcPts val="200"/>
              </a:spcBef>
              <a:spcAft>
                <a:spcPts val="0"/>
              </a:spcAft>
              <a:buNone/>
            </a:pPr>
            <a:r>
              <a:t/>
            </a:r>
            <a:endParaRPr sz="1200">
              <a:solidFill>
                <a:schemeClr val="dk1"/>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46"/>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5" name="Google Shape;255;p46"/>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56" name="Google Shape;256;p46"/>
          <p:cNvSpPr txBox="1"/>
          <p:nvPr/>
        </p:nvSpPr>
        <p:spPr>
          <a:xfrm>
            <a:off x="4771575" y="2017825"/>
            <a:ext cx="2965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75min</a:t>
            </a:r>
            <a:r>
              <a:rPr lang="fi" sz="1200">
                <a:solidFill>
                  <a:schemeClr val="dk1"/>
                </a:solidFill>
                <a:latin typeface="Gill Sans"/>
                <a:ea typeface="Gill Sans"/>
                <a:cs typeface="Gill Sans"/>
                <a:sym typeface="Gill Sans"/>
              </a:rPr>
              <a:t>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40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10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Kiitos ja lopetus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75 min</a:t>
            </a:r>
            <a:endParaRPr i="1" sz="1100"/>
          </a:p>
        </p:txBody>
      </p:sp>
      <p:sp>
        <p:nvSpPr>
          <p:cNvPr id="257" name="Google Shape;257;p46"/>
          <p:cNvSpPr txBox="1"/>
          <p:nvPr/>
        </p:nvSpPr>
        <p:spPr>
          <a:xfrm>
            <a:off x="1268100" y="495900"/>
            <a:ext cx="6607800" cy="1653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700" u="sng">
                <a:solidFill>
                  <a:srgbClr val="231F20"/>
                </a:solidFill>
                <a:latin typeface="Gill Sans"/>
                <a:ea typeface="Gill Sans"/>
                <a:cs typeface="Gill Sans"/>
                <a:sym typeface="Gill Sans"/>
              </a:rPr>
              <a:t>Eripituiset keskustelut</a:t>
            </a:r>
            <a:endParaRPr b="1" sz="1700" u="sng">
              <a:solidFill>
                <a:srgbClr val="231F2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b="1" sz="1200" u="sng">
              <a:solidFill>
                <a:srgbClr val="231F2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Kaikki ajat ovat suuntaa antavia, ja niiden on tarkoituksena on auttaa hahmottamaan, miten kauan kuhunkin vaiheeseen kannattaa suurinpiirtein käyttää aikaa. Niitä ei ole tarkoitettu noudatettavan täsmällisesti aloitusta ja lopetusta lukuun ottamatta. Tässä näet kaksi eri ajastettua käsikirjoitusta 45 minuutin ja 75 minuutin keskusteluun. Voit valita kumman tahansa, riippuen siitä, paljonko aikaa sinulla on käytettävissä. Mikäli haluat pidentää keskustelun 120 minuuttiin, lisää aikaa keskustelun syventämiseen, yhteenvetoon ja purkuun.</a:t>
            </a:r>
            <a:endParaRPr sz="1300"/>
          </a:p>
        </p:txBody>
      </p:sp>
      <p:sp>
        <p:nvSpPr>
          <p:cNvPr id="258" name="Google Shape;258;p46"/>
          <p:cNvSpPr txBox="1"/>
          <p:nvPr/>
        </p:nvSpPr>
        <p:spPr>
          <a:xfrm>
            <a:off x="1335475" y="1992875"/>
            <a:ext cx="44550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45min</a:t>
            </a:r>
            <a:r>
              <a:rPr lang="fi" sz="1000">
                <a:solidFill>
                  <a:schemeClr val="dk1"/>
                </a:solidFill>
                <a:latin typeface="Gill Sans"/>
                <a:ea typeface="Gill Sans"/>
                <a:cs typeface="Gill Sans"/>
                <a:sym typeface="Gill Sans"/>
              </a:rPr>
              <a:t>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8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Alustus ja oma pohdinta/pariporina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Oivallusten kirjoittaminen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Oivallusten kertominen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Kiitos ja lopetus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45 min</a:t>
            </a:r>
            <a:r>
              <a:rPr i="1" lang="fi" sz="1300">
                <a:solidFill>
                  <a:schemeClr val="dk1"/>
                </a:solidFill>
                <a:latin typeface="Gill Sans"/>
                <a:ea typeface="Gill Sans"/>
                <a:cs typeface="Gill Sans"/>
                <a:sym typeface="Gill Sans"/>
              </a:rPr>
              <a:t>	</a:t>
            </a:r>
            <a:r>
              <a:rPr lang="fi" sz="1200">
                <a:solidFill>
                  <a:schemeClr val="dk1"/>
                </a:solidFill>
                <a:latin typeface="Gill Sans"/>
                <a:ea typeface="Gill Sans"/>
                <a:cs typeface="Gill Sans"/>
                <a:sym typeface="Gill Sans"/>
              </a:rPr>
              <a:t>			       													</a:t>
            </a:r>
            <a:endParaRPr sz="1300"/>
          </a:p>
        </p:txBody>
      </p:sp>
      <p:sp>
        <p:nvSpPr>
          <p:cNvPr id="259" name="Google Shape;259;p46"/>
          <p:cNvSpPr txBox="1"/>
          <p:nvPr/>
        </p:nvSpPr>
        <p:spPr>
          <a:xfrm>
            <a:off x="1272725" y="4082825"/>
            <a:ext cx="6607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Seuraava käsikirjoitus on toteutettu 45 minuutin keskusteluun. Jos järjestät 75 minuutin dialogin, voit muokata käsikirjoitusta esimerkin mukaan.</a:t>
            </a:r>
            <a:endParaRPr sz="13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47"/>
          <p:cNvSpPr/>
          <p:nvPr/>
        </p:nvSpPr>
        <p:spPr>
          <a:xfrm>
            <a:off x="598284" y="774422"/>
            <a:ext cx="3590400" cy="908100"/>
          </a:xfrm>
          <a:prstGeom prst="rect">
            <a:avLst/>
          </a:prstGeom>
          <a:noFill/>
          <a:ln cap="flat" cmpd="sng" w="9525">
            <a:solidFill>
              <a:schemeClr val="dk2"/>
            </a:solidFill>
            <a:prstDash val="solid"/>
            <a:round/>
            <a:headEnd len="sm" w="sm" type="none"/>
            <a:tailEnd len="sm" w="sm" type="none"/>
          </a:ln>
        </p:spPr>
        <p:txBody>
          <a:bodyPr anchorCtr="0" anchor="ctr" bIns="145150" lIns="145150" spcFirstLastPara="1" rIns="145150" wrap="square" tIns="145150">
            <a:noAutofit/>
          </a:bodyPr>
          <a:lstStyle/>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p:txBody>
      </p:sp>
      <p:cxnSp>
        <p:nvCxnSpPr>
          <p:cNvPr id="266" name="Google Shape;266;p47"/>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267" name="Google Shape;267;p47"/>
          <p:cNvSpPr txBox="1"/>
          <p:nvPr/>
        </p:nvSpPr>
        <p:spPr>
          <a:xfrm>
            <a:off x="598284" y="386247"/>
            <a:ext cx="3781200" cy="3782400"/>
          </a:xfrm>
          <a:prstGeom prst="rect">
            <a:avLst/>
          </a:prstGeom>
          <a:noFill/>
          <a:ln>
            <a:noFill/>
          </a:ln>
        </p:spPr>
        <p:txBody>
          <a:bodyPr anchorCtr="0" anchor="t" bIns="51525" lIns="51525" spcFirstLastPara="1" rIns="51525" wrap="square" tIns="51525">
            <a:noAutofit/>
          </a:bodyPr>
          <a:lstStyle/>
          <a:p>
            <a:pPr indent="0" lvl="0" marL="0" marR="0" rtl="0" algn="l">
              <a:lnSpc>
                <a:spcPct val="100000"/>
              </a:lnSpc>
              <a:spcBef>
                <a:spcPts val="0"/>
              </a:spcBef>
              <a:spcAft>
                <a:spcPts val="0"/>
              </a:spcAft>
              <a:buClr>
                <a:srgbClr val="000000"/>
              </a:buClr>
              <a:buSzPts val="600"/>
              <a:buFont typeface="Arial"/>
              <a:buNone/>
            </a:pPr>
            <a:r>
              <a:rPr b="1" lang="fi">
                <a:latin typeface="Gill Sans"/>
                <a:ea typeface="Gill Sans"/>
                <a:cs typeface="Gill Sans"/>
                <a:sym typeface="Gill Sans"/>
              </a:rPr>
              <a:t>Erätauko-keskustelu Itämerestä</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LUKUOHJE: </a:t>
            </a:r>
            <a:endParaRPr b="1" i="0"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Perusfontti - sano esimerkiksi näin</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i="1" lang="fi" sz="1100">
                <a:solidFill>
                  <a:srgbClr val="000000"/>
                </a:solidFill>
                <a:latin typeface="Gill Sans"/>
                <a:ea typeface="Gill Sans"/>
                <a:cs typeface="Gill Sans"/>
                <a:sym typeface="Gill Sans"/>
              </a:rPr>
              <a:t>Kursivoitu fontti - ohjaajalle apua keskusteluun</a:t>
            </a:r>
            <a:endParaRPr i="1"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a:t>
            </a:r>
            <a:endParaRPr sz="1100">
              <a:solidFill>
                <a:srgbClr val="000000"/>
              </a:solidFill>
              <a:highlight>
                <a:srgbClr val="FFE006"/>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sz="2200"/>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sz="1100">
                <a:solidFill>
                  <a:srgbClr val="000000"/>
                </a:solidFill>
                <a:latin typeface="Gill Sans"/>
                <a:ea typeface="Gill Sans"/>
                <a:cs typeface="Gill Sans"/>
                <a:sym typeface="Gill Sans"/>
              </a:rPr>
              <a:t>8	Aloitus ja esittäy</a:t>
            </a:r>
            <a:r>
              <a:rPr b="1" lang="fi" sz="1100">
                <a:latin typeface="Gill Sans"/>
                <a:ea typeface="Gill Sans"/>
                <a:cs typeface="Gill Sans"/>
                <a:sym typeface="Gill Sans"/>
              </a:rPr>
              <a:t>tyminen</a:t>
            </a:r>
            <a:endParaRPr b="1"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5	Alustus ja oma pohdinta/ pariporina</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25	Avataan yhteinen keskustelu</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Oivallusten kirjoittaminen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3	Oivallusten kertominen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	Kiitos ja lopetus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solidFill>
                  <a:srgbClr val="000000"/>
                </a:solidFill>
                <a:latin typeface="Gill Sans"/>
                <a:ea typeface="Gill Sans"/>
                <a:cs typeface="Gill Sans"/>
                <a:sym typeface="Gill Sans"/>
              </a:rPr>
              <a:t>45</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i="1" sz="11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000">
                <a:solidFill>
                  <a:schemeClr val="dk1"/>
                </a:solidFill>
                <a:latin typeface="Gill Sans"/>
                <a:ea typeface="Gill Sans"/>
                <a:cs typeface="Gill Sans"/>
                <a:sym typeface="Gill Sans"/>
              </a:rPr>
              <a:t>-&gt; Jos kaikki osallistujat ovat toisilleen tuttuja, voi etunimen kertomisen jättää pois ja pyytää kertomaan vain yhden asian, mikä tulee mieleen Itämerestä</a:t>
            </a:r>
            <a:endParaRPr i="1"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000">
                <a:solidFill>
                  <a:schemeClr val="dk1"/>
                </a:solidFill>
                <a:latin typeface="Gill Sans"/>
                <a:ea typeface="Gill Sans"/>
                <a:cs typeface="Gill Sans"/>
                <a:sym typeface="Gill Sans"/>
              </a:rPr>
              <a:t>-&gt; Jos osallistujat eivät tunne toisiaan, tehkää nimikyltit, jotta voitte puhutella toisianne etunimillä</a:t>
            </a:r>
            <a:endParaRPr i="1"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600"/>
              <a:buFont typeface="Arial"/>
              <a:buNone/>
            </a:pPr>
            <a:r>
              <a:t/>
            </a:r>
            <a:endParaRPr b="0" i="1" sz="1100" u="none" cap="none" strike="noStrike">
              <a:solidFill>
                <a:srgbClr val="000000"/>
              </a:solidFill>
              <a:latin typeface="Gill Sans"/>
              <a:ea typeface="Gill Sans"/>
              <a:cs typeface="Gill Sans"/>
              <a:sym typeface="Gill Sans"/>
            </a:endParaRPr>
          </a:p>
        </p:txBody>
      </p:sp>
      <p:sp>
        <p:nvSpPr>
          <p:cNvPr id="268" name="Google Shape;268;p47"/>
          <p:cNvSpPr txBox="1"/>
          <p:nvPr/>
        </p:nvSpPr>
        <p:spPr>
          <a:xfrm>
            <a:off x="5020800" y="427950"/>
            <a:ext cx="3862200" cy="4287600"/>
          </a:xfrm>
          <a:prstGeom prst="rect">
            <a:avLst/>
          </a:prstGeom>
          <a:noFill/>
          <a:ln>
            <a:noFill/>
          </a:ln>
        </p:spPr>
        <p:txBody>
          <a:bodyPr anchorCtr="0" anchor="t" bIns="51525" lIns="51525" spcFirstLastPara="1" rIns="51525" wrap="square" tIns="51525">
            <a:noAutofit/>
          </a:bodyPr>
          <a:lstStyle/>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Tervetuloa mukaan Itämeri-keskusteluun! Hienoa, että juuri sinä tulit tänään mukaan. Minun nimeni on xxx ja toimin tänään keskustelun ohjaajana.</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Pyritään tänään syventämään ymmärrystä aiheestamme, sen merkityksestä ja siitä, että minkälaisia kokemuksia ja ajatuksia meillä kaikilla siihen liittyen on. Keskustelussa ei ole oikeita tai vääriä vastauksia, vaan jokainen osallistuu omista kokemuksista käsin. Keskustelussa pohditaan asioita yhdessä erilaisista näkökulmista ja yritetään oppia ymmärtämään erilaisia näkökulmia.</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Itämeri-keskustelussa on tärkeää, että kaikilla on mahdollisuus osallistua. Toivon, että mahdollisimman moni teistä osallistuu keskusteluun, mutta annetaan tilaa myös muille. Saatan välillä kysyä suoraan, millaisia ajatuksia tai kokemuksia teillä on mielessä, jotta keskustelu olisi mahdollisimman tasavertainen. Jos sinulla ei kuitenkaan ole mielessäsi sanottavaa, ei mitään hätää. Aina ei tarvitse olla, ja tämä on tosi ok!</a:t>
            </a:r>
            <a:endParaRPr sz="800">
              <a:latin typeface="Gill Sans"/>
              <a:ea typeface="Gill Sans"/>
              <a:cs typeface="Gill Sans"/>
              <a:sym typeface="Gill Sans"/>
            </a:endParaRPr>
          </a:p>
          <a:p>
            <a:pPr indent="0" lvl="0" marL="0" rtl="0" algn="l">
              <a:lnSpc>
                <a:spcPct val="136363"/>
              </a:lnSpc>
              <a:spcBef>
                <a:spcPts val="1200"/>
              </a:spcBef>
              <a:spcAft>
                <a:spcPts val="0"/>
              </a:spcAft>
              <a:buClr>
                <a:schemeClr val="dk1"/>
              </a:buClr>
              <a:buSzPts val="1100"/>
              <a:buFont typeface="Arial"/>
              <a:buNone/>
            </a:pPr>
            <a:r>
              <a:rPr lang="fi" sz="800">
                <a:latin typeface="Gill Sans"/>
                <a:ea typeface="Gill Sans"/>
                <a:cs typeface="Gill Sans"/>
                <a:sym typeface="Gill Sans"/>
              </a:rPr>
              <a:t>Käydään keskustelua luottamuksellisesti. Voit halutessasi kertoa, että olit mukana keskustelussa, mutta ei jaeta keskustelusta toisen juttuja ilman hänen lupaansa. On tärkeää, että kukin voi rauhassa osallistua keskusteluun. Keskustelussa myös kunnioitetaan muita osallistujia ja heitä, jotka eivät ole tänään paikalla. Kunnioittava keskustelu ei tarkoita sitä, että pitäisi hyväksyä syrjiviä sanoja tai tekoja.</a:t>
            </a:r>
            <a:endParaRPr b="0" i="0" sz="800" u="none" cap="none" strike="noStrike">
              <a:solidFill>
                <a:srgbClr val="000000"/>
              </a:solidFill>
              <a:latin typeface="Gill Sans"/>
              <a:ea typeface="Gill Sans"/>
              <a:cs typeface="Gill Sans"/>
              <a:sym typeface="Gill Sans"/>
            </a:endParaRPr>
          </a:p>
          <a:p>
            <a:pPr indent="0" lvl="0" marL="0" marR="0" rtl="0" algn="l">
              <a:lnSpc>
                <a:spcPct val="115000"/>
              </a:lnSpc>
              <a:spcBef>
                <a:spcPts val="1200"/>
              </a:spcBef>
              <a:spcAft>
                <a:spcPts val="0"/>
              </a:spcAft>
              <a:buClr>
                <a:srgbClr val="000000"/>
              </a:buClr>
              <a:buSzPts val="600"/>
              <a:buFont typeface="Arial"/>
              <a:buNone/>
            </a:pPr>
            <a:r>
              <a:rPr b="0" i="0" lang="fi" sz="800" u="none" cap="none" strike="noStrike">
                <a:solidFill>
                  <a:srgbClr val="000000"/>
                </a:solidFill>
                <a:latin typeface="Gill Sans"/>
                <a:ea typeface="Gill Sans"/>
                <a:cs typeface="Gill Sans"/>
                <a:sym typeface="Gill Sans"/>
              </a:rPr>
              <a:t>Olisi kiva kuulla, keitä tänään on mukana. Käyd</a:t>
            </a:r>
            <a:r>
              <a:rPr lang="fi" sz="800">
                <a:solidFill>
                  <a:srgbClr val="000000"/>
                </a:solidFill>
                <a:latin typeface="Gill Sans"/>
                <a:ea typeface="Gill Sans"/>
                <a:cs typeface="Gill Sans"/>
                <a:sym typeface="Gill Sans"/>
              </a:rPr>
              <a:t>ään esittäytymiskierros. </a:t>
            </a:r>
            <a:r>
              <a:rPr b="0" i="0" lang="fi" sz="800" u="none" cap="none" strike="noStrike">
                <a:solidFill>
                  <a:srgbClr val="000000"/>
                </a:solidFill>
                <a:latin typeface="Gill Sans"/>
                <a:ea typeface="Gill Sans"/>
                <a:cs typeface="Gill Sans"/>
                <a:sym typeface="Gill Sans"/>
              </a:rPr>
              <a:t>Esittäydytään omalla etunimellä </a:t>
            </a:r>
            <a:r>
              <a:rPr lang="fi" sz="800">
                <a:latin typeface="Gill Sans"/>
                <a:ea typeface="Gill Sans"/>
                <a:cs typeface="Gill Sans"/>
                <a:sym typeface="Gill Sans"/>
              </a:rPr>
              <a:t>vierustoverille. Kerro samalla yksi asia, mikä sinulla tulee mieleen Itämerestä? (</a:t>
            </a:r>
            <a:r>
              <a:rPr i="1" lang="fi" sz="800">
                <a:solidFill>
                  <a:schemeClr val="dk1"/>
                </a:solidFill>
                <a:latin typeface="Gill Sans"/>
                <a:ea typeface="Gill Sans"/>
                <a:cs typeface="Gill Sans"/>
                <a:sym typeface="Gill Sans"/>
              </a:rPr>
              <a:t>Mitä esimerkiksi teet mielelläsi merellä tai vesillä?)</a:t>
            </a:r>
            <a:endParaRPr sz="800">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t/>
            </a:r>
            <a:endParaRPr b="1" sz="800">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rPr b="1" lang="fi" sz="800">
                <a:latin typeface="Gill Sans"/>
                <a:ea typeface="Gill Sans"/>
                <a:cs typeface="Gill Sans"/>
                <a:sym typeface="Gill Sans"/>
              </a:rPr>
              <a:t>2</a:t>
            </a:r>
            <a:r>
              <a:rPr b="1" i="0" lang="fi" sz="800" u="none" cap="none" strike="noStrike">
                <a:solidFill>
                  <a:srgbClr val="000000"/>
                </a:solidFill>
                <a:latin typeface="Gill Sans"/>
                <a:ea typeface="Gill Sans"/>
                <a:cs typeface="Gill Sans"/>
                <a:sym typeface="Gill Sans"/>
              </a:rPr>
              <a:t> min</a:t>
            </a:r>
            <a:endParaRPr b="0" i="0" sz="800" u="none" cap="none" strike="noStrike">
              <a:solidFill>
                <a:srgbClr val="000000"/>
              </a:solidFill>
              <a:latin typeface="Gill Sans"/>
              <a:ea typeface="Gill Sans"/>
              <a:cs typeface="Gill Sans"/>
              <a:sym typeface="Gill Sans"/>
            </a:endParaRPr>
          </a:p>
        </p:txBody>
      </p:sp>
      <p:grpSp>
        <p:nvGrpSpPr>
          <p:cNvPr id="269" name="Google Shape;269;p47"/>
          <p:cNvGrpSpPr/>
          <p:nvPr/>
        </p:nvGrpSpPr>
        <p:grpSpPr>
          <a:xfrm>
            <a:off x="3929500" y="4507100"/>
            <a:ext cx="1285836" cy="494068"/>
            <a:chOff x="5892225" y="4165750"/>
            <a:chExt cx="1285836" cy="494068"/>
          </a:xfrm>
        </p:grpSpPr>
        <p:pic>
          <p:nvPicPr>
            <p:cNvPr id="270" name="Google Shape;270;p47"/>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271" name="Google Shape;271;p47"/>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
        <p:nvSpPr>
          <p:cNvPr id="272" name="Google Shape;272;p47"/>
          <p:cNvSpPr txBox="1"/>
          <p:nvPr/>
        </p:nvSpPr>
        <p:spPr>
          <a:xfrm>
            <a:off x="5395450" y="47550"/>
            <a:ext cx="30000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fi" sz="1000">
                <a:solidFill>
                  <a:schemeClr val="dk1"/>
                </a:solidFill>
                <a:latin typeface="Gill Sans"/>
                <a:ea typeface="Gill Sans"/>
                <a:cs typeface="Gill Sans"/>
                <a:sym typeface="Gill Sans"/>
              </a:rPr>
              <a:t>Aloitus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48"/>
          <p:cNvSpPr txBox="1"/>
          <p:nvPr/>
        </p:nvSpPr>
        <p:spPr>
          <a:xfrm>
            <a:off x="390950" y="165325"/>
            <a:ext cx="1896000" cy="29715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Osallistujat</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Ohjaaja, k</a:t>
            </a:r>
            <a:r>
              <a:rPr lang="fi" sz="1000">
                <a:solidFill>
                  <a:schemeClr val="dk1"/>
                </a:solidFill>
                <a:latin typeface="Gill Sans"/>
                <a:ea typeface="Gill Sans"/>
                <a:cs typeface="Gill Sans"/>
                <a:sym typeface="Gill Sans"/>
              </a:rPr>
              <a:t>irjaa osallistujien nimet itsellesi ylös. Voit pitää tukkimiehen kirjanpitoa käytetyistä puheenvuoroista.  Se auttaa mm. löytämään hiljaisempia keskustelijoita.</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highlight>
                  <a:srgbClr val="FFE006"/>
                </a:highlight>
                <a:latin typeface="Gill Sans"/>
                <a:ea typeface="Gill Sans"/>
                <a:cs typeface="Gill Sans"/>
                <a:sym typeface="Gill Sans"/>
              </a:rPr>
              <a:t>Muokkaa itse ympyröiden määrä osallistujamäärän mukaiseksi.</a:t>
            </a:r>
            <a:endParaRPr sz="1000">
              <a:solidFill>
                <a:schemeClr val="dk1"/>
              </a:solidFill>
              <a:highlight>
                <a:srgbClr val="FFE006"/>
              </a:highlight>
              <a:latin typeface="Gill Sans"/>
              <a:ea typeface="Gill Sans"/>
              <a:cs typeface="Gill Sans"/>
              <a:sym typeface="Gill Sans"/>
            </a:endParaRPr>
          </a:p>
        </p:txBody>
      </p:sp>
      <p:sp>
        <p:nvSpPr>
          <p:cNvPr id="279" name="Google Shape;279;p48"/>
          <p:cNvSpPr/>
          <p:nvPr/>
        </p:nvSpPr>
        <p:spPr>
          <a:xfrm>
            <a:off x="242002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0" name="Google Shape;280;p48"/>
          <p:cNvSpPr/>
          <p:nvPr/>
        </p:nvSpPr>
        <p:spPr>
          <a:xfrm>
            <a:off x="4781163"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1" name="Google Shape;281;p48"/>
          <p:cNvSpPr/>
          <p:nvPr/>
        </p:nvSpPr>
        <p:spPr>
          <a:xfrm>
            <a:off x="2936450" y="8359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2" name="Google Shape;282;p48"/>
          <p:cNvSpPr/>
          <p:nvPr/>
        </p:nvSpPr>
        <p:spPr>
          <a:xfrm>
            <a:off x="2343825" y="25105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800">
              <a:latin typeface="Calibri"/>
              <a:ea typeface="Calibri"/>
              <a:cs typeface="Calibri"/>
              <a:sym typeface="Calibri"/>
            </a:endParaRPr>
          </a:p>
        </p:txBody>
      </p:sp>
      <p:sp>
        <p:nvSpPr>
          <p:cNvPr id="283" name="Google Shape;283;p48"/>
          <p:cNvSpPr/>
          <p:nvPr/>
        </p:nvSpPr>
        <p:spPr>
          <a:xfrm>
            <a:off x="289527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4" name="Google Shape;284;p48"/>
          <p:cNvSpPr/>
          <p:nvPr/>
        </p:nvSpPr>
        <p:spPr>
          <a:xfrm>
            <a:off x="3833225"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5" name="Google Shape;285;p48"/>
          <p:cNvSpPr/>
          <p:nvPr/>
        </p:nvSpPr>
        <p:spPr>
          <a:xfrm>
            <a:off x="4858300"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6" name="Google Shape;286;p48"/>
          <p:cNvSpPr/>
          <p:nvPr/>
        </p:nvSpPr>
        <p:spPr>
          <a:xfrm>
            <a:off x="576762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7" name="Google Shape;287;p48"/>
          <p:cNvSpPr/>
          <p:nvPr/>
        </p:nvSpPr>
        <p:spPr>
          <a:xfrm>
            <a:off x="6165175" y="25105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8" name="Google Shape;288;p48"/>
          <p:cNvSpPr/>
          <p:nvPr/>
        </p:nvSpPr>
        <p:spPr>
          <a:xfrm>
            <a:off x="616517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9" name="Google Shape;289;p48"/>
          <p:cNvSpPr/>
          <p:nvPr/>
        </p:nvSpPr>
        <p:spPr>
          <a:xfrm>
            <a:off x="5610800" y="7597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90" name="Google Shape;290;p48"/>
          <p:cNvSpPr/>
          <p:nvPr/>
        </p:nvSpPr>
        <p:spPr>
          <a:xfrm>
            <a:off x="3757025"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91" name="Google Shape;291;p48"/>
          <p:cNvSpPr txBox="1"/>
          <p:nvPr/>
        </p:nvSpPr>
        <p:spPr>
          <a:xfrm>
            <a:off x="426750" y="3000851"/>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Ohjaaja</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92" name="Google Shape;292;p48"/>
          <p:cNvCxnSpPr/>
          <p:nvPr/>
        </p:nvCxnSpPr>
        <p:spPr>
          <a:xfrm flipH="1" rot="10800000">
            <a:off x="1283975" y="3098725"/>
            <a:ext cx="938400" cy="175800"/>
          </a:xfrm>
          <a:prstGeom prst="straightConnector1">
            <a:avLst/>
          </a:prstGeom>
          <a:noFill/>
          <a:ln cap="flat" cmpd="sng" w="28575">
            <a:solidFill>
              <a:srgbClr val="FFE006"/>
            </a:solidFill>
            <a:prstDash val="solid"/>
            <a:round/>
            <a:headEnd len="sm" w="sm" type="none"/>
            <a:tailEnd len="sm" w="sm" type="none"/>
          </a:ln>
        </p:spPr>
      </p:cxnSp>
      <p:sp>
        <p:nvSpPr>
          <p:cNvPr id="293" name="Google Shape;293;p48"/>
          <p:cNvSpPr/>
          <p:nvPr/>
        </p:nvSpPr>
        <p:spPr>
          <a:xfrm>
            <a:off x="7313350" y="3120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latin typeface="Calibri"/>
              <a:ea typeface="Calibri"/>
              <a:cs typeface="Calibri"/>
              <a:sym typeface="Calibri"/>
            </a:endParaRPr>
          </a:p>
        </p:txBody>
      </p:sp>
      <p:sp>
        <p:nvSpPr>
          <p:cNvPr id="294" name="Google Shape;294;p48"/>
          <p:cNvSpPr txBox="1"/>
          <p:nvPr/>
        </p:nvSpPr>
        <p:spPr>
          <a:xfrm>
            <a:off x="7750950" y="1450826"/>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Kirjuri/-t</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95" name="Google Shape;295;p48"/>
          <p:cNvCxnSpPr/>
          <p:nvPr/>
        </p:nvCxnSpPr>
        <p:spPr>
          <a:xfrm>
            <a:off x="7952200" y="1041325"/>
            <a:ext cx="237900" cy="554100"/>
          </a:xfrm>
          <a:prstGeom prst="straightConnector1">
            <a:avLst/>
          </a:prstGeom>
          <a:noFill/>
          <a:ln cap="flat" cmpd="sng" w="28575">
            <a:solidFill>
              <a:srgbClr val="FFE006"/>
            </a:solidFill>
            <a:prstDash val="solid"/>
            <a:round/>
            <a:headEnd len="sm" w="sm" type="none"/>
            <a:tailEnd len="sm" w="sm" type="none"/>
          </a:ln>
        </p:spPr>
      </p:cxnSp>
      <p:sp>
        <p:nvSpPr>
          <p:cNvPr id="296" name="Google Shape;296;p48"/>
          <p:cNvSpPr txBox="1"/>
          <p:nvPr/>
        </p:nvSpPr>
        <p:spPr>
          <a:xfrm>
            <a:off x="7416975" y="4492325"/>
            <a:ext cx="895200" cy="354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fi" sz="1100">
                <a:solidFill>
                  <a:schemeClr val="dk1"/>
                </a:solidFill>
                <a:latin typeface="Gill Sans"/>
                <a:ea typeface="Gill Sans"/>
                <a:cs typeface="Gill Sans"/>
                <a:sym typeface="Gill Sans"/>
              </a:rPr>
              <a:t>3 min</a:t>
            </a:r>
            <a:endParaRPr/>
          </a:p>
        </p:txBody>
      </p:sp>
      <p:grpSp>
        <p:nvGrpSpPr>
          <p:cNvPr id="297" name="Google Shape;297;p48"/>
          <p:cNvGrpSpPr/>
          <p:nvPr/>
        </p:nvGrpSpPr>
        <p:grpSpPr>
          <a:xfrm>
            <a:off x="3929075" y="4492325"/>
            <a:ext cx="1285836" cy="494068"/>
            <a:chOff x="5892225" y="4165750"/>
            <a:chExt cx="1285836" cy="494068"/>
          </a:xfrm>
        </p:grpSpPr>
        <p:pic>
          <p:nvPicPr>
            <p:cNvPr id="298" name="Google Shape;298;p48"/>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299" name="Google Shape;299;p48"/>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49"/>
          <p:cNvSpPr txBox="1"/>
          <p:nvPr/>
        </p:nvSpPr>
        <p:spPr>
          <a:xfrm>
            <a:off x="672950" y="513927"/>
            <a:ext cx="3658500" cy="39207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1100"/>
              <a:buFont typeface="Arial"/>
              <a:buNone/>
            </a:pPr>
            <a:r>
              <a:rPr b="1" lang="fi">
                <a:solidFill>
                  <a:schemeClr val="dk1"/>
                </a:solidFill>
                <a:latin typeface="Gill Sans"/>
                <a:ea typeface="Gill Sans"/>
                <a:cs typeface="Gill Sans"/>
                <a:sym typeface="Gill Sans"/>
              </a:rPr>
              <a:t>Erätauko-pelisäännöt nuorille ja dialogia harjoitteleville</a:t>
            </a:r>
            <a:r>
              <a:rPr lang="fi">
                <a:latin typeface="Gill Sans"/>
                <a:ea typeface="Gill Sans"/>
                <a:cs typeface="Gill Sans"/>
                <a:sym typeface="Gill Sans"/>
              </a:rPr>
              <a:t>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1 Kuuntelen toisia, en keskeytä tai käynnistä sivukeskusteluita </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900">
                <a:solidFill>
                  <a:schemeClr val="dk1"/>
                </a:solidFill>
                <a:latin typeface="Gill Sans"/>
                <a:ea typeface="Gill Sans"/>
                <a:cs typeface="Gill Sans"/>
                <a:sym typeface="Gill Sans"/>
              </a:rPr>
              <a:t>“Jokaisella on tänään mahdollisuus kertoa rauhassa omia ajatuksiaan. On tärkeää, ettemme keskeytä toisiamme, emmekä supise vierustoverin kanssa. Keskitytään tähän hetkeen ja toisiimme. Pidetään kännykät poissa.”</a:t>
            </a:r>
            <a:endParaRPr i="1" sz="9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2 Kerron omia kokemuksiani ja ajatuksiani</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“Jotta voimme ymmärtää käsiteltävää asiaa ja toisiamme paremmin, on hyvä kertoa omia ajatuksia sekä omista kokemuksista aiheeseen liittyen. Tämä tarkoittaa, että kerrotaan toisille esimerkiksi siitä, mitkä asiat, tapahtumat ja tilanteet ovat vaikuttaneet omiin näkemyksiin. Voit jatkaa juttua siitä, mihin edellinen jäi.”</a:t>
            </a:r>
            <a:endParaRPr i="1" sz="9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9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latin typeface="Gill Sans"/>
                <a:ea typeface="Gill Sans"/>
                <a:cs typeface="Gill Sans"/>
                <a:sym typeface="Gill Sans"/>
              </a:rPr>
              <a:t>3 Annan tilaa keskeneräisyydelle ja eri näkökulmille</a:t>
            </a:r>
            <a:endParaRPr b="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latin typeface="Gill Sans"/>
                <a:ea typeface="Gill Sans"/>
                <a:cs typeface="Gill Sans"/>
                <a:sym typeface="Gill Sans"/>
              </a:rPr>
              <a:t>“Tänään pohdimme yhdessä tätä teemaa ja siihen liittyviä näkökulmia. Sinulla ei tarvitse olla oikeita vastauksia. Keskustelun aikana eikä sen jälkeen tarvitse olla samaa mieltä. Voit nostaa esiin asioita, jotka syytä tai toisesta ovat jääneet huomaamatta sekä kysyä suoraan toisten näkemyksiä.”</a:t>
            </a:r>
            <a:endParaRPr i="1" sz="8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i="1" sz="8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000">
                <a:solidFill>
                  <a:schemeClr val="dk1"/>
                </a:solidFill>
                <a:latin typeface="Gill Sans"/>
                <a:ea typeface="Gill Sans"/>
                <a:cs typeface="Gill Sans"/>
                <a:sym typeface="Gill Sans"/>
              </a:rPr>
              <a:t>4 Kunnioitan toisia ja keskustelun luottamuksellisuutta</a:t>
            </a:r>
            <a:endParaRPr b="1"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800">
                <a:solidFill>
                  <a:schemeClr val="dk1"/>
                </a:solidFill>
                <a:latin typeface="Gill Sans"/>
                <a:ea typeface="Gill Sans"/>
                <a:cs typeface="Gill Sans"/>
                <a:sym typeface="Gill Sans"/>
              </a:rPr>
              <a:t>“Kunnioitetaan toista ihmistä ja hänen ihmisarvoaan. Myös heitä, jotka eivät ole tänään paikalla. Keskustelussa ei tarvitse voittaa, vängätä tai väitellä. Pidetään keskustelu luottamuksellisena, jotta voimme puhua mahdollisimman vapaasti.”</a:t>
            </a:r>
            <a:endParaRPr i="1" sz="800">
              <a:latin typeface="Gill Sans"/>
              <a:ea typeface="Gill Sans"/>
              <a:cs typeface="Gill Sans"/>
              <a:sym typeface="Gill Sans"/>
            </a:endParaRPr>
          </a:p>
        </p:txBody>
      </p:sp>
      <p:sp>
        <p:nvSpPr>
          <p:cNvPr id="306" name="Google Shape;306;p49"/>
          <p:cNvSpPr txBox="1"/>
          <p:nvPr/>
        </p:nvSpPr>
        <p:spPr>
          <a:xfrm>
            <a:off x="4858675" y="513925"/>
            <a:ext cx="3981000" cy="3870600"/>
          </a:xfrm>
          <a:prstGeom prst="rect">
            <a:avLst/>
          </a:prstGeom>
          <a:noFill/>
          <a:ln>
            <a:noFill/>
          </a:ln>
        </p:spPr>
        <p:txBody>
          <a:bodyPr anchorCtr="0" anchor="t" bIns="51525" lIns="51525" spcFirstLastPara="1" rIns="51525" wrap="square" tIns="51525">
            <a:noAutofit/>
          </a:bodyPr>
          <a:lstStyle/>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Kiitos kaikille esittäytymisestä. Mukavaa, että olette paikalla!</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Keskustelussa käytetään </a:t>
            </a:r>
            <a:r>
              <a:rPr lang="fi" sz="1000" u="sng">
                <a:solidFill>
                  <a:schemeClr val="hlink"/>
                </a:solidFill>
                <a:latin typeface="Gill Sans"/>
                <a:ea typeface="Gill Sans"/>
                <a:cs typeface="Gill Sans"/>
                <a:sym typeface="Gill Sans"/>
                <a:hlinkClick r:id="rId3"/>
              </a:rPr>
              <a:t>Rakentavan keskustelun pelisääntöjä.</a:t>
            </a:r>
            <a:r>
              <a:rPr lang="fi" sz="1000">
                <a:solidFill>
                  <a:schemeClr val="dk1"/>
                </a:solidFill>
                <a:latin typeface="Gill Sans"/>
                <a:ea typeface="Gill Sans"/>
                <a:cs typeface="Gill Sans"/>
                <a:sym typeface="Gill Sans"/>
              </a:rPr>
              <a:t> Käydään ne nyt lyhyesti läpi..</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419100" lvl="0" marL="1181100" marR="0" rtl="0" algn="l">
              <a:lnSpc>
                <a:spcPct val="100000"/>
              </a:lnSpc>
              <a:spcBef>
                <a:spcPts val="0"/>
              </a:spcBef>
              <a:spcAft>
                <a:spcPts val="0"/>
              </a:spcAft>
              <a:buClr>
                <a:srgbClr val="000000"/>
              </a:buClr>
              <a:buSzPts val="1000"/>
              <a:buFont typeface="Gill Sans"/>
              <a:buChar char="➔"/>
            </a:pPr>
            <a:r>
              <a:rPr i="1" lang="fi" sz="1000">
                <a:latin typeface="Gill Sans"/>
                <a:ea typeface="Gill Sans"/>
                <a:cs typeface="Gill Sans"/>
                <a:sym typeface="Gill Sans"/>
              </a:rPr>
              <a:t>Pelisääntöjä on hyvä tulostaa näkyville valmiiksi</a:t>
            </a:r>
            <a:endParaRPr i="1" sz="1000">
              <a:latin typeface="Gill Sans"/>
              <a:ea typeface="Gill Sans"/>
              <a:cs typeface="Gill Sans"/>
              <a:sym typeface="Gill Sans"/>
            </a:endParaRPr>
          </a:p>
          <a:p>
            <a:pPr indent="-419100" lvl="0" marL="1181100" marR="0" rtl="0" algn="l">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Ohjaaja käy läpi </a:t>
            </a:r>
            <a:r>
              <a:rPr i="1" lang="fi" sz="1000">
                <a:latin typeface="Gill Sans"/>
                <a:ea typeface="Gill Sans"/>
                <a:cs typeface="Gill Sans"/>
                <a:sym typeface="Gill Sans"/>
              </a:rPr>
              <a:t>kolme </a:t>
            </a:r>
            <a:r>
              <a:rPr b="0" i="1" lang="fi" sz="1000" u="none" cap="none" strike="noStrike">
                <a:solidFill>
                  <a:srgbClr val="000000"/>
                </a:solidFill>
                <a:latin typeface="Gill Sans"/>
                <a:ea typeface="Gill Sans"/>
                <a:cs typeface="Gill Sans"/>
                <a:sym typeface="Gill Sans"/>
              </a:rPr>
              <a:t>pelisääntöä, jotka löytyvät vasemmalta. </a:t>
            </a:r>
            <a:endParaRPr b="0" i="1" sz="1000" u="none" cap="none" strike="noStrike">
              <a:solidFill>
                <a:srgbClr val="000000"/>
              </a:solidFill>
              <a:latin typeface="Gill Sans"/>
              <a:ea typeface="Gill Sans"/>
              <a:cs typeface="Gill Sans"/>
              <a:sym typeface="Gill Sans"/>
            </a:endParaRPr>
          </a:p>
          <a:p>
            <a:pPr indent="-419100" lvl="0" marL="1181100" marR="0" rtl="0" algn="l">
              <a:lnSpc>
                <a:spcPct val="100000"/>
              </a:lnSpc>
              <a:spcBef>
                <a:spcPts val="0"/>
              </a:spcBef>
              <a:spcAft>
                <a:spcPts val="0"/>
              </a:spcAft>
              <a:buSzPts val="1000"/>
              <a:buFont typeface="Gill Sans"/>
              <a:buChar char="➔"/>
            </a:pPr>
            <a:r>
              <a:rPr i="1" lang="fi" sz="1000">
                <a:latin typeface="Gill Sans"/>
                <a:ea typeface="Gill Sans"/>
                <a:cs typeface="Gill Sans"/>
                <a:sym typeface="Gill Sans"/>
              </a:rPr>
              <a:t>Jos käyt keskustelun aikuisten kanssa, voit käyttää </a:t>
            </a:r>
            <a:r>
              <a:rPr i="1" lang="fi" sz="1000" u="sng">
                <a:solidFill>
                  <a:schemeClr val="hlink"/>
                </a:solidFill>
                <a:latin typeface="Gill Sans"/>
                <a:ea typeface="Gill Sans"/>
                <a:cs typeface="Gill Sans"/>
                <a:sym typeface="Gill Sans"/>
                <a:hlinkClick r:id="rId4"/>
              </a:rPr>
              <a:t>perinteisiä pelisääntöjä</a:t>
            </a:r>
            <a:endParaRPr i="1"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1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lang="fi" sz="1000">
                <a:solidFill>
                  <a:schemeClr val="dk1"/>
                </a:solidFill>
                <a:latin typeface="Gill Sans"/>
                <a:ea typeface="Gill Sans"/>
                <a:cs typeface="Gill Sans"/>
                <a:sym typeface="Gill Sans"/>
              </a:rPr>
              <a:t>Herääkö teille jotain kysymyksiä näistä pelisäännöistä?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b="0" i="0" lang="fi" sz="1000" u="none" cap="none" strike="noStrike">
                <a:solidFill>
                  <a:schemeClr val="dk1"/>
                </a:solidFill>
                <a:latin typeface="Gill Sans"/>
                <a:ea typeface="Gill Sans"/>
                <a:cs typeface="Gill Sans"/>
                <a:sym typeface="Gill Sans"/>
              </a:rPr>
              <a:t>Sitoudummeko yhdessä näihin pelisääntöihin? (</a:t>
            </a:r>
            <a:r>
              <a:rPr lang="fi" sz="1000">
                <a:solidFill>
                  <a:schemeClr val="dk1"/>
                </a:solidFill>
                <a:latin typeface="Gill Sans"/>
                <a:ea typeface="Gill Sans"/>
                <a:cs typeface="Gill Sans"/>
                <a:sym typeface="Gill Sans"/>
              </a:rPr>
              <a:t>pyydä kaikilta hyväksyntä, vaikka näyttämällä peukkua ylös tms.)</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i="1" lang="fi" sz="1000">
                <a:solidFill>
                  <a:schemeClr val="dk1"/>
                </a:solidFill>
                <a:latin typeface="Gill Sans"/>
                <a:ea typeface="Gill Sans"/>
                <a:cs typeface="Gill Sans"/>
                <a:sym typeface="Gill Sans"/>
              </a:rPr>
              <a:t>Jos joku ei ole samaa mieltä pelisääntöjen kanssa, pyri ensin keskustelemaan, että mikä pelisäännöissä tuntuu hankalalta. Kerro tarkemmin, mistä pelisäännöissä on kyse. Tarkoitus on luoda yhteiset pelisäännöt, jotka tukevat rakentavaa ja kunnioittavaa keskustelua.</a:t>
            </a:r>
            <a:endParaRPr i="1"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1400"/>
              <a:buFont typeface="Arial"/>
              <a:buNone/>
            </a:pPr>
            <a:r>
              <a:rPr i="1" lang="fi" sz="1000">
                <a:solidFill>
                  <a:srgbClr val="FF0000"/>
                </a:solidFill>
                <a:latin typeface="Gill Sans"/>
                <a:ea typeface="Gill Sans"/>
                <a:cs typeface="Gill Sans"/>
                <a:sym typeface="Gill Sans"/>
              </a:rPr>
              <a:t> </a:t>
            </a:r>
            <a:endParaRPr i="1" sz="1000">
              <a:solidFill>
                <a:srgbClr val="FF0000"/>
              </a:solidFill>
              <a:latin typeface="Gill Sans"/>
              <a:ea typeface="Gill Sans"/>
              <a:cs typeface="Gill Sans"/>
              <a:sym typeface="Gill Sans"/>
            </a:endParaRPr>
          </a:p>
          <a:p>
            <a:pPr indent="0" lvl="0" marL="0" rtl="0" algn="just">
              <a:lnSpc>
                <a:spcPct val="115000"/>
              </a:lnSpc>
              <a:spcBef>
                <a:spcPts val="0"/>
              </a:spcBef>
              <a:spcAft>
                <a:spcPts val="0"/>
              </a:spcAft>
              <a:buClr>
                <a:schemeClr val="dk1"/>
              </a:buClr>
              <a:buSzPts val="1400"/>
              <a:buFont typeface="Arial"/>
              <a:buNone/>
            </a:pPr>
            <a:r>
              <a:rPr lang="fi" sz="1000">
                <a:solidFill>
                  <a:schemeClr val="dk1"/>
                </a:solidFill>
                <a:latin typeface="Gill Sans"/>
                <a:ea typeface="Gill Sans"/>
                <a:cs typeface="Gill Sans"/>
                <a:sym typeface="Gill Sans"/>
              </a:rPr>
              <a:t>Hyvä, jatketaan!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3</a:t>
            </a:r>
            <a:r>
              <a:rPr b="1" i="0" lang="fi" sz="1100" u="none" cap="none" strike="noStrike">
                <a:solidFill>
                  <a:schemeClr val="dk1"/>
                </a:solidFill>
                <a:latin typeface="Gill Sans"/>
                <a:ea typeface="Gill Sans"/>
                <a:cs typeface="Gill Sans"/>
                <a:sym typeface="Gill Sans"/>
              </a:rPr>
              <a:t> min</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400"/>
              <a:buFont typeface="Arial"/>
              <a:buNone/>
            </a:pPr>
            <a:r>
              <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266700" marR="0" rtl="0" algn="just">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Gill Sans"/>
              <a:ea typeface="Gill Sans"/>
              <a:cs typeface="Gill Sans"/>
              <a:sym typeface="Gill Sans"/>
            </a:endParaRPr>
          </a:p>
        </p:txBody>
      </p:sp>
      <p:cxnSp>
        <p:nvCxnSpPr>
          <p:cNvPr id="307" name="Google Shape;307;p49"/>
          <p:cNvCxnSpPr/>
          <p:nvPr/>
        </p:nvCxnSpPr>
        <p:spPr>
          <a:xfrm>
            <a:off x="4572000" y="230307"/>
            <a:ext cx="0" cy="4266300"/>
          </a:xfrm>
          <a:prstGeom prst="straightConnector1">
            <a:avLst/>
          </a:prstGeom>
          <a:noFill/>
          <a:ln cap="flat" cmpd="sng" w="19050">
            <a:solidFill>
              <a:srgbClr val="FFE006"/>
            </a:solidFill>
            <a:prstDash val="solid"/>
            <a:round/>
            <a:headEnd len="sm" w="sm" type="none"/>
            <a:tailEnd len="sm" w="sm" type="none"/>
          </a:ln>
        </p:spPr>
      </p:cxnSp>
      <p:grpSp>
        <p:nvGrpSpPr>
          <p:cNvPr id="308" name="Google Shape;308;p49"/>
          <p:cNvGrpSpPr/>
          <p:nvPr/>
        </p:nvGrpSpPr>
        <p:grpSpPr>
          <a:xfrm>
            <a:off x="3929075" y="4492325"/>
            <a:ext cx="1285836" cy="494068"/>
            <a:chOff x="5892225" y="4165750"/>
            <a:chExt cx="1285836" cy="494068"/>
          </a:xfrm>
        </p:grpSpPr>
        <p:pic>
          <p:nvPicPr>
            <p:cNvPr id="309" name="Google Shape;309;p49"/>
            <p:cNvPicPr preferRelativeResize="0"/>
            <p:nvPr/>
          </p:nvPicPr>
          <p:blipFill rotWithShape="1">
            <a:blip r:embed="rId5">
              <a:alphaModFix/>
            </a:blip>
            <a:srcRect b="0" l="0" r="0" t="0"/>
            <a:stretch/>
          </p:blipFill>
          <p:spPr>
            <a:xfrm>
              <a:off x="6438910" y="4327483"/>
              <a:ext cx="739151" cy="170600"/>
            </a:xfrm>
            <a:prstGeom prst="rect">
              <a:avLst/>
            </a:prstGeom>
            <a:noFill/>
            <a:ln>
              <a:noFill/>
            </a:ln>
          </p:spPr>
        </p:pic>
        <p:pic>
          <p:nvPicPr>
            <p:cNvPr id="310" name="Google Shape;310;p49"/>
            <p:cNvPicPr preferRelativeResize="0"/>
            <p:nvPr/>
          </p:nvPicPr>
          <p:blipFill rotWithShape="1">
            <a:blip r:embed="rId6">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cxnSp>
        <p:nvCxnSpPr>
          <p:cNvPr id="316" name="Google Shape;316;p50"/>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7" name="Google Shape;317;p50"/>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Itämerestä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5</a:t>
            </a:r>
            <a:r>
              <a:rPr b="1" i="0" lang="fi" sz="1100" u="none" cap="none" strike="noStrike">
                <a:solidFill>
                  <a:srgbClr val="000000"/>
                </a:solidFill>
                <a:latin typeface="Gill Sans"/>
                <a:ea typeface="Gill Sans"/>
                <a:cs typeface="Gill Sans"/>
                <a:sym typeface="Gill Sans"/>
              </a:rPr>
              <a:t> 	Alustus ja oma pohdinta / pariporina</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25</a:t>
            </a:r>
            <a:r>
              <a:rPr b="0" i="0" lang="fi" sz="1100" u="none" cap="none" strike="noStrike">
                <a:solidFill>
                  <a:srgbClr val="000000"/>
                </a:solidFill>
                <a:latin typeface="Gill Sans"/>
                <a:ea typeface="Gill Sans"/>
                <a:cs typeface="Gill Sans"/>
                <a:sym typeface="Gill Sans"/>
              </a:rPr>
              <a:t> 	Avataan yhteinen keskustelu</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18" name="Google Shape;318;p50"/>
          <p:cNvSpPr txBox="1"/>
          <p:nvPr/>
        </p:nvSpPr>
        <p:spPr>
          <a:xfrm>
            <a:off x="4854800" y="230300"/>
            <a:ext cx="3958500" cy="44268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400"/>
              <a:buFont typeface="Arial"/>
              <a:buNone/>
            </a:pPr>
            <a:r>
              <a:rPr b="1" i="0" lang="fi" sz="1000" u="none" cap="none" strike="noStrike">
                <a:solidFill>
                  <a:srgbClr val="000000"/>
                </a:solidFill>
                <a:latin typeface="Gill Sans"/>
                <a:ea typeface="Gill Sans"/>
                <a:cs typeface="Gill Sans"/>
                <a:sym typeface="Gill Sans"/>
              </a:rPr>
              <a:t>Alustus</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Tähän alkuun luemme/ kuu</a:t>
            </a:r>
            <a:r>
              <a:rPr lang="fi" sz="1000">
                <a:latin typeface="Gill Sans"/>
                <a:ea typeface="Gill Sans"/>
                <a:cs typeface="Gill Sans"/>
                <a:sym typeface="Gill Sans"/>
              </a:rPr>
              <a:t>ntelemme</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alustuksen</a:t>
            </a:r>
            <a:r>
              <a:rPr b="0" i="0" lang="fi" sz="1000" u="none" cap="none" strike="noStrike">
                <a:solidFill>
                  <a:srgbClr val="000000"/>
                </a:solidFill>
                <a:latin typeface="Gill Sans"/>
                <a:ea typeface="Gill Sans"/>
                <a:cs typeface="Gill Sans"/>
                <a:sym typeface="Gill Sans"/>
              </a:rPr>
              <a:t> aiheesta keskustelun virittämiseksi</a:t>
            </a:r>
            <a:r>
              <a:rPr lang="fi" sz="1000">
                <a:latin typeface="Gill Sans"/>
                <a:ea typeface="Gill Sans"/>
                <a:cs typeface="Gill Sans"/>
                <a:sym typeface="Gill Sans"/>
              </a:rPr>
              <a:t>:</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None/>
            </a:pPr>
            <a:r>
              <a:rPr lang="fi" sz="1000">
                <a:latin typeface="Gill Sans"/>
                <a:ea typeface="Gill Sans"/>
                <a:cs typeface="Gill Sans"/>
                <a:sym typeface="Gill Sans"/>
              </a:rPr>
              <a:t>Löydät alustuksen tekstinä ja audiotallenteena täältä: </a:t>
            </a:r>
            <a:r>
              <a:rPr lang="fi" sz="1000" u="sng">
                <a:solidFill>
                  <a:schemeClr val="dk2"/>
                </a:solidFill>
                <a:latin typeface="Gill Sans"/>
                <a:ea typeface="Gill Sans"/>
                <a:cs typeface="Gill Sans"/>
                <a:sym typeface="Gill Sans"/>
                <a:hlinkClick r:id="rId3">
                  <a:extLst>
                    <a:ext uri="{A12FA001-AC4F-418D-AE19-62706E023703}">
                      <ahyp:hlinkClr val="tx"/>
                    </a:ext>
                  </a:extLst>
                </a:hlinkClick>
              </a:rPr>
              <a:t>https://johnnurmisensaatio.fi/mita-teemme/ymparistokasvatus/</a:t>
            </a:r>
            <a:endParaRPr b="0" i="0" sz="1000" u="sng" cap="none" strike="noStrike">
              <a:solidFill>
                <a:schemeClr val="dk2"/>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FF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i="1" lang="fi" sz="1000">
                <a:latin typeface="Gill Sans"/>
                <a:ea typeface="Gill Sans"/>
                <a:cs typeface="Gill Sans"/>
                <a:sym typeface="Gill Sans"/>
              </a:rPr>
              <a:t>Ohjaaja lukee alustuksen tai sen voi myös kuunnella tallenteelta</a:t>
            </a:r>
            <a:endParaRPr b="0" i="1" sz="1000" u="none" cap="none" strike="noStrike">
              <a:solidFill>
                <a:srgbClr val="00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Valmistele, miten alustus käydään läpi</a:t>
            </a:r>
            <a:endParaRPr b="0" i="1"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lang="fi" sz="1000">
                <a:latin typeface="Gill Sans"/>
                <a:ea typeface="Gill Sans"/>
                <a:cs typeface="Gill Sans"/>
                <a:sym typeface="Gill Sans"/>
              </a:rPr>
              <a:t>Mitä ajatuksia sinulla heräsi alustuksesta. Pohdi ensin hetken itse.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Nyt pyytäisin, että pohdit parin kanssa, että </a:t>
            </a:r>
            <a:r>
              <a:rPr lang="fi" sz="1000">
                <a:latin typeface="Gill Sans"/>
                <a:ea typeface="Gill Sans"/>
                <a:cs typeface="Gill Sans"/>
                <a:sym typeface="Gill Sans"/>
              </a:rPr>
              <a:t>m</a:t>
            </a:r>
            <a:r>
              <a:rPr b="0" i="0" lang="fi" sz="1000" u="none" cap="none" strike="noStrike">
                <a:solidFill>
                  <a:srgbClr val="000000"/>
                </a:solidFill>
                <a:latin typeface="Gill Sans"/>
                <a:ea typeface="Gill Sans"/>
                <a:cs typeface="Gill Sans"/>
                <a:sym typeface="Gill Sans"/>
              </a:rPr>
              <a:t>itä pohdintoja/ajatuksia alustus herätti sinussa</a:t>
            </a:r>
            <a:r>
              <a:rPr lang="fi" sz="1000">
                <a:solidFill>
                  <a:schemeClr val="dk1"/>
                </a:solidFill>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Voit halutessasi kirjoittaa ajatuksiasi paperille. Käytetään tähän </a:t>
            </a:r>
            <a:r>
              <a:rPr lang="fi" sz="1000">
                <a:latin typeface="Gill Sans"/>
                <a:ea typeface="Gill Sans"/>
                <a:cs typeface="Gill Sans"/>
                <a:sym typeface="Gill Sans"/>
              </a:rPr>
              <a:t>pari </a:t>
            </a:r>
            <a:r>
              <a:rPr b="0" i="0" lang="fi" sz="1000" u="none" cap="none" strike="noStrike">
                <a:solidFill>
                  <a:srgbClr val="000000"/>
                </a:solidFill>
                <a:latin typeface="Gill Sans"/>
                <a:ea typeface="Gill Sans"/>
                <a:cs typeface="Gill Sans"/>
                <a:sym typeface="Gill Sans"/>
              </a:rPr>
              <a:t>minuuttia ja avataan sen jälkeen yhteinen keskustelu, olkaa hyvä!</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None/>
            </a:pPr>
            <a:r>
              <a:t/>
            </a:r>
            <a:endParaRPr sz="1000">
              <a:latin typeface="Gill Sans"/>
              <a:ea typeface="Gill Sans"/>
              <a:cs typeface="Gill Sans"/>
              <a:sym typeface="Gill Sans"/>
            </a:endParaRPr>
          </a:p>
          <a:p>
            <a:pPr indent="-292100" lvl="0" marL="457200" rtl="0" algn="l">
              <a:spcBef>
                <a:spcPts val="0"/>
              </a:spcBef>
              <a:spcAft>
                <a:spcPts val="0"/>
              </a:spcAft>
              <a:buSzPts val="1000"/>
              <a:buFont typeface="Gill Sans"/>
              <a:buChar char="➔"/>
            </a:pPr>
            <a:r>
              <a:rPr i="1" lang="fi" sz="1000">
                <a:solidFill>
                  <a:schemeClr val="dk1"/>
                </a:solidFill>
                <a:latin typeface="Gill Sans"/>
                <a:ea typeface="Gill Sans"/>
                <a:cs typeface="Gill Sans"/>
                <a:sym typeface="Gill Sans"/>
              </a:rPr>
              <a:t>Helpota osallistujien parin etsimistä osoittamalla parit tai pienryhmät, jos jako ei mene tasan</a:t>
            </a:r>
            <a:endParaRPr i="1" sz="1000">
              <a:solidFill>
                <a:schemeClr val="dk1"/>
              </a:solidFill>
              <a:latin typeface="Gill Sans"/>
              <a:ea typeface="Gill Sans"/>
              <a:cs typeface="Gill Sans"/>
              <a:sym typeface="Gill Sans"/>
            </a:endParaRPr>
          </a:p>
          <a:p>
            <a:pPr indent="-292100" lvl="0" marL="457200" rtl="0" algn="l">
              <a:spcBef>
                <a:spcPts val="0"/>
              </a:spcBef>
              <a:spcAft>
                <a:spcPts val="0"/>
              </a:spcAft>
              <a:buSzPts val="1000"/>
              <a:buFont typeface="Gill Sans"/>
              <a:buChar char="➔"/>
            </a:pPr>
            <a:r>
              <a:rPr i="1" lang="fi" sz="1000">
                <a:solidFill>
                  <a:schemeClr val="dk1"/>
                </a:solidFill>
                <a:latin typeface="Gill Sans"/>
                <a:ea typeface="Gill Sans"/>
                <a:cs typeface="Gill Sans"/>
                <a:sym typeface="Gill Sans"/>
              </a:rPr>
              <a:t>Kirjaa itsellesi muistiin, mistä teemoista olette keskustelleet</a:t>
            </a:r>
            <a:endParaRPr i="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1000" u="none" cap="none" strike="noStrike">
              <a:solidFill>
                <a:srgbClr val="000000"/>
              </a:solidFill>
              <a:latin typeface="Calibri"/>
              <a:ea typeface="Calibri"/>
              <a:cs typeface="Calibri"/>
              <a:sym typeface="Calibri"/>
            </a:endParaRPr>
          </a:p>
        </p:txBody>
      </p:sp>
      <p:grpSp>
        <p:nvGrpSpPr>
          <p:cNvPr id="319" name="Google Shape;319;p50"/>
          <p:cNvGrpSpPr/>
          <p:nvPr/>
        </p:nvGrpSpPr>
        <p:grpSpPr>
          <a:xfrm>
            <a:off x="3929075" y="4492325"/>
            <a:ext cx="1285836" cy="494068"/>
            <a:chOff x="5892225" y="4165750"/>
            <a:chExt cx="1285836" cy="494068"/>
          </a:xfrm>
        </p:grpSpPr>
        <p:pic>
          <p:nvPicPr>
            <p:cNvPr id="320" name="Google Shape;320;p50"/>
            <p:cNvPicPr preferRelativeResize="0"/>
            <p:nvPr/>
          </p:nvPicPr>
          <p:blipFill rotWithShape="1">
            <a:blip r:embed="rId4">
              <a:alphaModFix/>
            </a:blip>
            <a:srcRect b="0" l="0" r="0" t="0"/>
            <a:stretch/>
          </p:blipFill>
          <p:spPr>
            <a:xfrm>
              <a:off x="6438910" y="4327483"/>
              <a:ext cx="739151" cy="170600"/>
            </a:xfrm>
            <a:prstGeom prst="rect">
              <a:avLst/>
            </a:prstGeom>
            <a:noFill/>
            <a:ln>
              <a:noFill/>
            </a:ln>
          </p:spPr>
        </p:pic>
        <p:pic>
          <p:nvPicPr>
            <p:cNvPr id="321" name="Google Shape;321;p50"/>
            <p:cNvPicPr preferRelativeResize="0"/>
            <p:nvPr/>
          </p:nvPicPr>
          <p:blipFill rotWithShape="1">
            <a:blip r:embed="rId5">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cxnSp>
        <p:nvCxnSpPr>
          <p:cNvPr id="327" name="Google Shape;327;p51"/>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28" name="Google Shape;328;p51"/>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Itämerestä</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8</a:t>
            </a:r>
            <a:r>
              <a:rPr i="0" lang="fi" sz="1100" u="none" cap="none" strike="noStrike">
                <a:solidFill>
                  <a:srgbClr val="000000"/>
                </a:solidFill>
                <a:latin typeface="Gill Sans"/>
                <a:ea typeface="Gill Sans"/>
                <a:cs typeface="Gill Sans"/>
                <a:sym typeface="Gill Sans"/>
              </a:rPr>
              <a:t> 	Aloitus, pelisäännöt</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5</a:t>
            </a:r>
            <a:r>
              <a:rPr i="0" lang="fi" sz="1100" u="none" cap="none" strike="noStrike">
                <a:solidFill>
                  <a:srgbClr val="000000"/>
                </a:solidFill>
                <a:latin typeface="Gill Sans"/>
                <a:ea typeface="Gill Sans"/>
                <a:cs typeface="Gill Sans"/>
                <a:sym typeface="Gill Sans"/>
              </a:rPr>
              <a:t> 	Alustus ja oma pohdinta / pariporina</a:t>
            </a:r>
            <a:endParaRPr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lang="fi" sz="1100">
                <a:solidFill>
                  <a:srgbClr val="000000"/>
                </a:solidFill>
                <a:latin typeface="Gill Sans"/>
                <a:ea typeface="Gill Sans"/>
                <a:cs typeface="Gill Sans"/>
                <a:sym typeface="Gill Sans"/>
              </a:rPr>
              <a:t>25</a:t>
            </a:r>
            <a:r>
              <a:rPr b="1" i="0" lang="fi" sz="1100" u="none" cap="none" strike="noStrike">
                <a:solidFill>
                  <a:srgbClr val="000000"/>
                </a:solidFill>
                <a:latin typeface="Gill Sans"/>
                <a:ea typeface="Gill Sans"/>
                <a:cs typeface="Gill Sans"/>
                <a:sym typeface="Gill Sans"/>
              </a:rPr>
              <a:t> 	Avataan yhteinen keskustelu</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Oivallusten kirjoittaminen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3</a:t>
            </a:r>
            <a:r>
              <a:rPr b="0" i="0" lang="fi" sz="1100" u="none" cap="none" strike="noStrike">
                <a:solidFill>
                  <a:srgbClr val="000000"/>
                </a:solidFill>
                <a:latin typeface="Gill Sans"/>
                <a:ea typeface="Gill Sans"/>
                <a:cs typeface="Gill Sans"/>
                <a:sym typeface="Gill Sans"/>
              </a:rPr>
              <a:t>	Oivallusten kertominen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lang="fi" sz="1100">
                <a:solidFill>
                  <a:srgbClr val="000000"/>
                </a:solidFill>
                <a:latin typeface="Gill Sans"/>
                <a:ea typeface="Gill Sans"/>
                <a:cs typeface="Gill Sans"/>
                <a:sym typeface="Gill Sans"/>
              </a:rPr>
              <a:t>2</a:t>
            </a:r>
            <a:r>
              <a:rPr b="0" i="0" lang="fi" sz="1100" u="none" cap="none" strike="noStrike">
                <a:solidFill>
                  <a:srgbClr val="000000"/>
                </a:solidFill>
                <a:latin typeface="Gill Sans"/>
                <a:ea typeface="Gill Sans"/>
                <a:cs typeface="Gill Sans"/>
                <a:sym typeface="Gill Sans"/>
              </a:rPr>
              <a:t>	Kiitos ja lopetus</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45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29" name="Google Shape;329;p51"/>
          <p:cNvSpPr txBox="1"/>
          <p:nvPr/>
        </p:nvSpPr>
        <p:spPr>
          <a:xfrm>
            <a:off x="4854800" y="230300"/>
            <a:ext cx="4049400" cy="45012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Nyt olisi kiva kuulla, mitä</a:t>
            </a:r>
            <a:r>
              <a:rPr lang="fi" sz="1000">
                <a:solidFill>
                  <a:srgbClr val="000000"/>
                </a:solidFill>
                <a:latin typeface="Gill Sans"/>
                <a:ea typeface="Gill Sans"/>
                <a:cs typeface="Gill Sans"/>
                <a:sym typeface="Gill Sans"/>
              </a:rPr>
              <a:t> sinulla tuli mi</a:t>
            </a:r>
            <a:r>
              <a:rPr lang="fi" sz="1000">
                <a:latin typeface="Gill Sans"/>
                <a:ea typeface="Gill Sans"/>
                <a:cs typeface="Gill Sans"/>
                <a:sym typeface="Gill Sans"/>
              </a:rPr>
              <a:t>e</a:t>
            </a:r>
            <a:r>
              <a:rPr lang="fi" sz="1000">
                <a:solidFill>
                  <a:srgbClr val="000000"/>
                </a:solidFill>
                <a:latin typeface="Gill Sans"/>
                <a:ea typeface="Gill Sans"/>
                <a:cs typeface="Gill Sans"/>
                <a:sym typeface="Gill Sans"/>
              </a:rPr>
              <a:t>leen </a:t>
            </a:r>
            <a:r>
              <a:rPr lang="fi" sz="1000">
                <a:latin typeface="Gill Sans"/>
                <a:ea typeface="Gill Sans"/>
                <a:cs typeface="Gill Sans"/>
                <a:sym typeface="Gill Sans"/>
              </a:rPr>
              <a:t>aiheesta TAI</a:t>
            </a:r>
            <a:r>
              <a:rPr lang="fi" sz="1000">
                <a:solidFill>
                  <a:srgbClr val="000000"/>
                </a:solidFill>
                <a:latin typeface="Gill Sans"/>
                <a:ea typeface="Gill Sans"/>
                <a:cs typeface="Gill Sans"/>
                <a:sym typeface="Gill Sans"/>
              </a:rPr>
              <a:t> mistä keskustelitte parin kanssa</a:t>
            </a:r>
            <a:r>
              <a:rPr b="0" i="0" lang="fi" sz="1000" u="none" cap="none" strike="noStrike">
                <a:solidFill>
                  <a:srgbClr val="000000"/>
                </a:solidFill>
                <a:latin typeface="Gill Sans"/>
                <a:ea typeface="Gill Sans"/>
                <a:cs typeface="Gill Sans"/>
                <a:sym typeface="Gill Sans"/>
              </a:rPr>
              <a:t>. Pidetään omat puheenvuorot tiiviinä, jotta meillä kaikilla on mahdollisuus osallistua keskusteluun. Muistetaan myös äsken </a:t>
            </a:r>
            <a:r>
              <a:rPr lang="fi" sz="1000">
                <a:latin typeface="Gill Sans"/>
                <a:ea typeface="Gill Sans"/>
                <a:cs typeface="Gill Sans"/>
                <a:sym typeface="Gill Sans"/>
              </a:rPr>
              <a:t>yhdessä sovitut pelisäännöt.</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Kuka haluaisi aloittaa? </a:t>
            </a:r>
            <a:r>
              <a:rPr lang="fi" sz="1000">
                <a:latin typeface="Gill Sans"/>
                <a:ea typeface="Gill Sans"/>
                <a:cs typeface="Gill Sans"/>
                <a:sym typeface="Gill Sans"/>
              </a:rPr>
              <a:t>Kiitos sinulle. </a:t>
            </a:r>
            <a:r>
              <a:rPr b="0" i="0" lang="fi" sz="1000" u="none" cap="none" strike="noStrike">
                <a:solidFill>
                  <a:srgbClr val="000000"/>
                </a:solidFill>
                <a:latin typeface="Gill Sans"/>
                <a:ea typeface="Gill Sans"/>
                <a:cs typeface="Gill Sans"/>
                <a:sym typeface="Gill Sans"/>
              </a:rPr>
              <a:t>Entä mistä te muut keskustelitte</a:t>
            </a:r>
            <a:r>
              <a:rPr lang="fi" sz="1000">
                <a:latin typeface="Gill Sans"/>
                <a:ea typeface="Gill Sans"/>
                <a:cs typeface="Gill Sans"/>
                <a:sym typeface="Gill Sans"/>
              </a:rPr>
              <a:t>?</a:t>
            </a:r>
            <a:r>
              <a:rPr b="0" i="0" lang="fi" sz="1000" u="none" cap="none" strike="noStrike">
                <a:solidFill>
                  <a:srgbClr val="000000"/>
                </a:solidFill>
                <a:latin typeface="Gill Sans"/>
                <a:ea typeface="Gill Sans"/>
                <a:cs typeface="Gill Sans"/>
                <a:sym typeface="Gill Sans"/>
              </a:rPr>
              <a:t> </a:t>
            </a:r>
            <a:r>
              <a:rPr lang="fi" sz="1000">
                <a:latin typeface="Gill Sans"/>
                <a:ea typeface="Gill Sans"/>
                <a:cs typeface="Gill Sans"/>
                <a:sym typeface="Gill Sans"/>
              </a:rPr>
              <a:t>O</a:t>
            </a:r>
            <a:r>
              <a:rPr b="0" i="0" lang="fi" sz="1000" u="none" cap="none" strike="noStrike">
                <a:solidFill>
                  <a:srgbClr val="000000"/>
                </a:solidFill>
                <a:latin typeface="Gill Sans"/>
                <a:ea typeface="Gill Sans"/>
                <a:cs typeface="Gill Sans"/>
                <a:sym typeface="Gill Sans"/>
              </a:rPr>
              <a:t>liko samanlaisia vai erilaisia kokemuksia?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teille. On tärkeää kuulla, mitä ajattelette. Seuraavaksi haluaisin kuulla teitä, jotka ette ole vielä kertoneet, että mitä näin alussa tuli mieleen. Mitäpä vaikka teille X ja Y ja Z nousi mieleen?</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Kiitos kaikille. Nostitte esiin esimerkiksi seuraavia </a:t>
            </a:r>
            <a:r>
              <a:rPr lang="fi" sz="1000">
                <a:latin typeface="Gill Sans"/>
                <a:ea typeface="Gill Sans"/>
                <a:cs typeface="Gill Sans"/>
                <a:sym typeface="Gill Sans"/>
              </a:rPr>
              <a:t>kokemuksia</a:t>
            </a:r>
            <a:r>
              <a:rPr lang="fi" sz="1000">
                <a:solidFill>
                  <a:srgbClr val="000000"/>
                </a:solidFill>
                <a:latin typeface="Gill Sans"/>
                <a:ea typeface="Gill Sans"/>
                <a:cs typeface="Gill Sans"/>
                <a:sym typeface="Gill Sans"/>
              </a:rPr>
              <a:t> ja ajatuksia: …</a:t>
            </a:r>
            <a:endParaRPr sz="10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Jatketaan nyt keskustelua eteenpäin.</a:t>
            </a:r>
            <a:endParaRPr sz="1000">
              <a:solidFill>
                <a:srgbClr val="000000"/>
              </a:solidFill>
              <a:latin typeface="Gill Sans"/>
              <a:ea typeface="Gill Sans"/>
              <a:cs typeface="Gill Sans"/>
              <a:sym typeface="Gill Sans"/>
            </a:endParaRPr>
          </a:p>
          <a:p>
            <a:pPr indent="0" lvl="0" marL="0" rtl="0" algn="l">
              <a:spcBef>
                <a:spcPts val="0"/>
              </a:spcBef>
              <a:spcAft>
                <a:spcPts val="0"/>
              </a:spcAft>
              <a:buNone/>
            </a:pPr>
            <a:r>
              <a:t/>
            </a:r>
            <a:endParaRPr i="1" sz="1000">
              <a:latin typeface="Gill Sans"/>
              <a:ea typeface="Gill Sans"/>
              <a:cs typeface="Gill Sans"/>
              <a:sym typeface="Gill Sans"/>
            </a:endParaRPr>
          </a:p>
          <a:p>
            <a:pPr indent="-292100" lvl="0" marL="179999" marR="0" rtl="0" algn="l">
              <a:lnSpc>
                <a:spcPct val="115000"/>
              </a:lnSpc>
              <a:spcBef>
                <a:spcPts val="0"/>
              </a:spcBef>
              <a:spcAft>
                <a:spcPts val="0"/>
              </a:spcAft>
              <a:buSzPts val="1000"/>
              <a:buFont typeface="Gill Sans"/>
              <a:buChar char="➔"/>
            </a:pPr>
            <a:r>
              <a:rPr i="1" lang="fi" sz="1000">
                <a:latin typeface="Gill Sans"/>
                <a:ea typeface="Gill Sans"/>
                <a:cs typeface="Gill Sans"/>
                <a:sym typeface="Gill Sans"/>
              </a:rPr>
              <a:t>Voit myös helpottaa keskustelua kertomalla, että mitä ajatuksia sinulle itsellesi heräsi. → Miten teillä muilla, oliko samanlaisia vai erilaisia ajatuksia?</a:t>
            </a:r>
            <a:endParaRPr b="0" i="1" sz="1000" u="none" cap="none" strike="noStrike">
              <a:solidFill>
                <a:srgbClr val="000000"/>
              </a:solidFill>
              <a:latin typeface="Gill Sans"/>
              <a:ea typeface="Gill Sans"/>
              <a:cs typeface="Gill Sans"/>
              <a:sym typeface="Gill Sans"/>
            </a:endParaRPr>
          </a:p>
          <a:p>
            <a:pPr indent="-292100" lvl="0" marL="179999" marR="0" rtl="0" algn="l">
              <a:lnSpc>
                <a:spcPct val="115000"/>
              </a:lnSpc>
              <a:spcBef>
                <a:spcPts val="100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Kysy tässä vaiheessa kaikilta jokin ajatus, vaikka he eivät itse pyytäisi puheenvuoroa.</a:t>
            </a:r>
            <a:r>
              <a:rPr i="1" lang="fi" sz="1000">
                <a:latin typeface="Gill Sans"/>
                <a:ea typeface="Gill Sans"/>
                <a:cs typeface="Gill Sans"/>
                <a:sym typeface="Gill Sans"/>
              </a:rPr>
              <a:t> Muista kuitenkin, että osallistujan ei ole pakko puhua.</a:t>
            </a:r>
            <a:endParaRPr i="1" sz="1000">
              <a:latin typeface="Gill Sans"/>
              <a:ea typeface="Gill Sans"/>
              <a:cs typeface="Gill Sans"/>
              <a:sym typeface="Gill Sans"/>
            </a:endParaRPr>
          </a:p>
          <a:p>
            <a:pPr indent="457200" lvl="0" marL="2743200" marR="0" rtl="0" algn="l">
              <a:lnSpc>
                <a:spcPct val="100000"/>
              </a:lnSpc>
              <a:spcBef>
                <a:spcPts val="100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00000"/>
              </a:lnSpc>
              <a:spcBef>
                <a:spcPts val="0"/>
              </a:spcBef>
              <a:spcAft>
                <a:spcPts val="0"/>
              </a:spcAft>
              <a:buClr>
                <a:srgbClr val="000000"/>
              </a:buClr>
              <a:buSzPts val="700"/>
              <a:buFont typeface="Arial"/>
              <a:buNone/>
            </a:pPr>
            <a:r>
              <a:rPr b="1" i="0" lang="fi" sz="1000" u="none" cap="none" strike="noStrike">
                <a:solidFill>
                  <a:srgbClr val="000000"/>
                </a:solidFill>
                <a:latin typeface="Gill Sans"/>
                <a:ea typeface="Gill Sans"/>
                <a:cs typeface="Gill Sans"/>
                <a:sym typeface="Gill Sans"/>
              </a:rPr>
              <a:t>2 min</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1000" u="none" cap="none" strike="noStrike">
              <a:solidFill>
                <a:srgbClr val="000000"/>
              </a:solidFill>
              <a:latin typeface="Gill Sans"/>
              <a:ea typeface="Gill Sans"/>
              <a:cs typeface="Gill Sans"/>
              <a:sym typeface="Gill Sans"/>
            </a:endParaRPr>
          </a:p>
        </p:txBody>
      </p:sp>
      <p:grpSp>
        <p:nvGrpSpPr>
          <p:cNvPr id="330" name="Google Shape;330;p51"/>
          <p:cNvGrpSpPr/>
          <p:nvPr/>
        </p:nvGrpSpPr>
        <p:grpSpPr>
          <a:xfrm>
            <a:off x="3929075" y="4492325"/>
            <a:ext cx="1285836" cy="494068"/>
            <a:chOff x="5892225" y="4165750"/>
            <a:chExt cx="1285836" cy="494068"/>
          </a:xfrm>
        </p:grpSpPr>
        <p:pic>
          <p:nvPicPr>
            <p:cNvPr id="331" name="Google Shape;331;p51"/>
            <p:cNvPicPr preferRelativeResize="0"/>
            <p:nvPr/>
          </p:nvPicPr>
          <p:blipFill rotWithShape="1">
            <a:blip r:embed="rId3">
              <a:alphaModFix/>
            </a:blip>
            <a:srcRect b="0" l="0" r="0" t="0"/>
            <a:stretch/>
          </p:blipFill>
          <p:spPr>
            <a:xfrm>
              <a:off x="6438910" y="4327483"/>
              <a:ext cx="739151" cy="170600"/>
            </a:xfrm>
            <a:prstGeom prst="rect">
              <a:avLst/>
            </a:prstGeom>
            <a:noFill/>
            <a:ln>
              <a:noFill/>
            </a:ln>
          </p:spPr>
        </p:pic>
        <p:pic>
          <p:nvPicPr>
            <p:cNvPr id="332" name="Google Shape;332;p51"/>
            <p:cNvPicPr preferRelativeResize="0"/>
            <p:nvPr/>
          </p:nvPicPr>
          <p:blipFill rotWithShape="1">
            <a:blip r:embed="rId4">
              <a:alphaModFix/>
            </a:blip>
            <a:srcRect b="13737" l="25052" r="24173" t="11153"/>
            <a:stretch/>
          </p:blipFill>
          <p:spPr>
            <a:xfrm>
              <a:off x="5892225" y="4165750"/>
              <a:ext cx="478599" cy="494068"/>
            </a:xfrm>
            <a:prstGeom prst="rect">
              <a:avLst/>
            </a:prstGeom>
            <a:noFill/>
            <a:ln>
              <a:noFill/>
            </a:ln>
          </p:spPr>
        </p:pic>
      </p:gr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