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Gill Sans"/>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GillSans-regular.fnt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GillSans-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eac564705a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eac564705a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eac564705a_0_183:notes"/>
          <p:cNvSpPr txBox="1"/>
          <p:nvPr>
            <p:ph idx="1" type="body"/>
          </p:nvPr>
        </p:nvSpPr>
        <p:spPr>
          <a:xfrm>
            <a:off x="685944" y="4400957"/>
            <a:ext cx="54861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2eac564705a_0_183:notes"/>
          <p:cNvSpPr/>
          <p:nvPr>
            <p:ph idx="2" type="sldImg"/>
          </p:nvPr>
        </p:nvSpPr>
        <p:spPr>
          <a:xfrm>
            <a:off x="1974174" y="1143000"/>
            <a:ext cx="29097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eac564705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eac564705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eac564705a_0_22:notes"/>
          <p:cNvSpPr/>
          <p:nvPr>
            <p:ph idx="2" type="sldImg"/>
          </p:nvPr>
        </p:nvSpPr>
        <p:spPr>
          <a:xfrm>
            <a:off x="1974885" y="1143000"/>
            <a:ext cx="29082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g2eac564705a_0_22:notes"/>
          <p:cNvSpPr txBox="1"/>
          <p:nvPr>
            <p:ph idx="1" type="body"/>
          </p:nvPr>
        </p:nvSpPr>
        <p:spPr>
          <a:xfrm>
            <a:off x="685944" y="4400957"/>
            <a:ext cx="5486100" cy="3600000"/>
          </a:xfrm>
          <a:prstGeom prst="rect">
            <a:avLst/>
          </a:prstGeom>
          <a:noFill/>
          <a:ln>
            <a:noFill/>
          </a:ln>
        </p:spPr>
        <p:txBody>
          <a:bodyPr anchorCtr="0" anchor="t" bIns="26850" lIns="53700" spcFirstLastPara="1" rIns="53700" wrap="square" tIns="26850">
            <a:noAutofit/>
          </a:bodyPr>
          <a:lstStyle/>
          <a:p>
            <a:pPr indent="0" lvl="0" marL="0" rtl="0" algn="l">
              <a:lnSpc>
                <a:spcPct val="100000"/>
              </a:lnSpc>
              <a:spcBef>
                <a:spcPts val="0"/>
              </a:spcBef>
              <a:spcAft>
                <a:spcPts val="0"/>
              </a:spcAft>
              <a:buSzPts val="800"/>
              <a:buNone/>
            </a:pPr>
            <a:r>
              <a:t/>
            </a:r>
            <a:endParaRPr/>
          </a:p>
        </p:txBody>
      </p:sp>
      <p:sp>
        <p:nvSpPr>
          <p:cNvPr id="77" name="Google Shape;77;g2eac564705a_0_22:notes"/>
          <p:cNvSpPr txBox="1"/>
          <p:nvPr>
            <p:ph idx="12" type="sldNum"/>
          </p:nvPr>
        </p:nvSpPr>
        <p:spPr>
          <a:xfrm>
            <a:off x="3884617" y="8685171"/>
            <a:ext cx="2971800" cy="459000"/>
          </a:xfrm>
          <a:prstGeom prst="rect">
            <a:avLst/>
          </a:prstGeom>
          <a:noFill/>
          <a:ln>
            <a:noFill/>
          </a:ln>
        </p:spPr>
        <p:txBody>
          <a:bodyPr anchorCtr="0" anchor="b" bIns="26850" lIns="53700" spcFirstLastPara="1" rIns="53700" wrap="square" tIns="2685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fi" sz="800"/>
              <a:t>‹#›</a:t>
            </a:fld>
            <a:endParaRPr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eac564705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eac564705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eac564705a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eac564705a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eac564705a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eac564705a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eac564705a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eac564705a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eac564705a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eac564705a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eac564705a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eac564705a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0" name="Shape 50"/>
        <p:cNvGrpSpPr/>
        <p:nvPr/>
      </p:nvGrpSpPr>
      <p:grpSpPr>
        <a:xfrm>
          <a:off x="0" y="0"/>
          <a:ext cx="0" cy="0"/>
          <a:chOff x="0" y="0"/>
          <a:chExt cx="0" cy="0"/>
        </a:xfrm>
      </p:grpSpPr>
      <p:sp>
        <p:nvSpPr>
          <p:cNvPr id="51" name="Google Shape;51;p13"/>
          <p:cNvSpPr txBox="1"/>
          <p:nvPr>
            <p:ph idx="11" type="ftr"/>
          </p:nvPr>
        </p:nvSpPr>
        <p:spPr>
          <a:xfrm>
            <a:off x="3109257" y="4783344"/>
            <a:ext cx="2926500" cy="1467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800"/>
              <a:buNone/>
              <a:defRPr>
                <a:solidFill>
                  <a:srgbClr val="888888"/>
                </a:solidFil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52" name="Google Shape;52;p13"/>
          <p:cNvSpPr txBox="1"/>
          <p:nvPr>
            <p:ph idx="10" type="dt"/>
          </p:nvPr>
        </p:nvSpPr>
        <p:spPr>
          <a:xfrm>
            <a:off x="457244" y="4783344"/>
            <a:ext cx="2103300" cy="1467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800"/>
              <a:buNone/>
              <a:defRPr>
                <a:solidFill>
                  <a:srgbClr val="888888"/>
                </a:solidFil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53" name="Google Shape;53;p13"/>
          <p:cNvSpPr txBox="1"/>
          <p:nvPr>
            <p:ph idx="12" type="sldNum"/>
          </p:nvPr>
        </p:nvSpPr>
        <p:spPr>
          <a:xfrm>
            <a:off x="6584309" y="4783344"/>
            <a:ext cx="2103300" cy="153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4" name="Shape 54"/>
        <p:cNvGrpSpPr/>
        <p:nvPr/>
      </p:nvGrpSpPr>
      <p:grpSpPr>
        <a:xfrm>
          <a:off x="0" y="0"/>
          <a:ext cx="0" cy="0"/>
          <a:chOff x="0" y="0"/>
          <a:chExt cx="0" cy="0"/>
        </a:xfrm>
      </p:grpSpPr>
      <p:sp>
        <p:nvSpPr>
          <p:cNvPr id="55" name="Google Shape;55;p14"/>
          <p:cNvSpPr txBox="1"/>
          <p:nvPr>
            <p:ph type="title"/>
          </p:nvPr>
        </p:nvSpPr>
        <p:spPr>
          <a:xfrm>
            <a:off x="1442810" y="187654"/>
            <a:ext cx="6259500" cy="2934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800"/>
              <a:buNone/>
              <a:defRPr b="1" i="0" sz="1900" u="sng">
                <a:solidFill>
                  <a:srgbClr val="231F20"/>
                </a:solidFill>
                <a:latin typeface="Arial"/>
                <a:ea typeface="Arial"/>
                <a:cs typeface="Arial"/>
                <a:sym typeface="Aria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56" name="Google Shape;56;p14"/>
          <p:cNvSpPr txBox="1"/>
          <p:nvPr>
            <p:ph idx="11" type="ftr"/>
          </p:nvPr>
        </p:nvSpPr>
        <p:spPr>
          <a:xfrm>
            <a:off x="3109257" y="4783344"/>
            <a:ext cx="2926500" cy="1467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800"/>
              <a:buNone/>
              <a:defRPr>
                <a:solidFill>
                  <a:srgbClr val="888888"/>
                </a:solidFil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57" name="Google Shape;57;p14"/>
          <p:cNvSpPr txBox="1"/>
          <p:nvPr>
            <p:ph idx="10" type="dt"/>
          </p:nvPr>
        </p:nvSpPr>
        <p:spPr>
          <a:xfrm>
            <a:off x="457244" y="4783344"/>
            <a:ext cx="2103300" cy="1467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800"/>
              <a:buNone/>
              <a:defRPr>
                <a:solidFill>
                  <a:srgbClr val="888888"/>
                </a:solidFil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58" name="Google Shape;58;p14"/>
          <p:cNvSpPr txBox="1"/>
          <p:nvPr>
            <p:ph idx="12" type="sldNum"/>
          </p:nvPr>
        </p:nvSpPr>
        <p:spPr>
          <a:xfrm>
            <a:off x="6584309" y="4783344"/>
            <a:ext cx="2103300" cy="153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5"/>
          <p:cNvPicPr preferRelativeResize="0"/>
          <p:nvPr/>
        </p:nvPicPr>
        <p:blipFill rotWithShape="1">
          <a:blip r:embed="rId3">
            <a:alphaModFix/>
          </a:blip>
          <a:srcRect b="0" l="0" r="0" t="20439"/>
          <a:stretch/>
        </p:blipFill>
        <p:spPr>
          <a:xfrm>
            <a:off x="0" y="0"/>
            <a:ext cx="9144000" cy="5143499"/>
          </a:xfrm>
          <a:prstGeom prst="rect">
            <a:avLst/>
          </a:prstGeom>
          <a:noFill/>
          <a:ln>
            <a:noFill/>
          </a:ln>
        </p:spPr>
      </p:pic>
      <p:sp>
        <p:nvSpPr>
          <p:cNvPr id="64" name="Google Shape;64;p15"/>
          <p:cNvSpPr txBox="1"/>
          <p:nvPr>
            <p:ph type="ctrTitle"/>
          </p:nvPr>
        </p:nvSpPr>
        <p:spPr>
          <a:xfrm>
            <a:off x="311708" y="965400"/>
            <a:ext cx="8520600" cy="2052600"/>
          </a:xfrm>
          <a:prstGeom prst="rect">
            <a:avLst/>
          </a:prstGeom>
          <a:noFill/>
        </p:spPr>
        <p:txBody>
          <a:bodyPr anchorCtr="0" anchor="b" bIns="91425" lIns="91425" spcFirstLastPara="1" rIns="91425" wrap="square" tIns="91425">
            <a:normAutofit/>
          </a:bodyPr>
          <a:lstStyle/>
          <a:p>
            <a:pPr indent="0" lvl="0" marL="0" rtl="0" algn="ctr">
              <a:spcBef>
                <a:spcPts val="0"/>
              </a:spcBef>
              <a:spcAft>
                <a:spcPts val="0"/>
              </a:spcAft>
              <a:buNone/>
            </a:pPr>
            <a:r>
              <a:rPr lang="fi" sz="3500"/>
              <a:t>DEMOS dialogue</a:t>
            </a:r>
            <a:endParaRPr sz="3500"/>
          </a:p>
          <a:p>
            <a:pPr indent="0" lvl="0" marL="0" rtl="0" algn="ctr">
              <a:spcBef>
                <a:spcPts val="0"/>
              </a:spcBef>
              <a:spcAft>
                <a:spcPts val="0"/>
              </a:spcAft>
              <a:buNone/>
            </a:pPr>
            <a:r>
              <a:rPr lang="fi" sz="3500">
                <a:highlight>
                  <a:schemeClr val="lt2"/>
                </a:highlight>
                <a:latin typeface="Gill Sans"/>
                <a:ea typeface="Gill Sans"/>
                <a:cs typeface="Gill Sans"/>
                <a:sym typeface="Gill Sans"/>
              </a:rPr>
              <a:t>Enter DEMOS CARD topic here</a:t>
            </a:r>
            <a:endParaRPr sz="3500">
              <a:solidFill>
                <a:srgbClr val="000000"/>
              </a:solidFill>
              <a:highlight>
                <a:schemeClr val="lt2"/>
              </a:highlight>
            </a:endParaRPr>
          </a:p>
        </p:txBody>
      </p:sp>
      <p:sp>
        <p:nvSpPr>
          <p:cNvPr id="65" name="Google Shape;65;p15"/>
          <p:cNvSpPr txBox="1"/>
          <p:nvPr>
            <p:ph idx="1" type="subTitle"/>
          </p:nvPr>
        </p:nvSpPr>
        <p:spPr>
          <a:xfrm>
            <a:off x="311700" y="2921425"/>
            <a:ext cx="8520600" cy="124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rgbClr val="000000"/>
              </a:buClr>
              <a:buSzPts val="1900"/>
              <a:buFont typeface="Arial"/>
              <a:buNone/>
            </a:pPr>
            <a:r>
              <a:rPr lang="fi" sz="1100">
                <a:solidFill>
                  <a:schemeClr val="dk1"/>
                </a:solidFill>
                <a:latin typeface="Gill Sans"/>
                <a:ea typeface="Gill Sans"/>
                <a:cs typeface="Gill Sans"/>
                <a:sym typeface="Gill Sans"/>
              </a:rPr>
              <a:t>Script, DEMOS dialogue</a:t>
            </a:r>
            <a:endParaRPr sz="1100">
              <a:solidFill>
                <a:schemeClr val="dk1"/>
              </a:solidFill>
              <a:latin typeface="Gill Sans"/>
              <a:ea typeface="Gill Sans"/>
              <a:cs typeface="Gill Sans"/>
              <a:sym typeface="Gill Sans"/>
            </a:endParaRPr>
          </a:p>
          <a:p>
            <a:pPr indent="0" lvl="0" marL="0" rtl="0" algn="l">
              <a:spcBef>
                <a:spcPts val="0"/>
              </a:spcBef>
              <a:spcAft>
                <a:spcPts val="0"/>
              </a:spcAft>
              <a:buClr>
                <a:srgbClr val="000000"/>
              </a:buClr>
              <a:buSzPts val="1900"/>
              <a:buFont typeface="Arial"/>
              <a:buNone/>
            </a:pPr>
            <a:r>
              <a:rPr lang="fi" sz="1100">
                <a:solidFill>
                  <a:schemeClr val="dk1"/>
                </a:solidFill>
                <a:latin typeface="Gill Sans"/>
                <a:ea typeface="Gill Sans"/>
                <a:cs typeface="Gill Sans"/>
                <a:sym typeface="Gill Sans"/>
              </a:rPr>
              <a:t>Duration 45-120 min (you can adjust the time but leave most of the time for joint conversation)</a:t>
            </a:r>
            <a:endParaRPr sz="2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311700" y="203350"/>
            <a:ext cx="4144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highlight>
                  <a:schemeClr val="lt2"/>
                </a:highlight>
              </a:rPr>
              <a:t>Enter topic here</a:t>
            </a:r>
            <a:endParaRPr>
              <a:highlight>
                <a:schemeClr val="lt2"/>
              </a:highlight>
            </a:endParaRPr>
          </a:p>
        </p:txBody>
      </p:sp>
      <p:sp>
        <p:nvSpPr>
          <p:cNvPr id="149" name="Google Shape;149;p24"/>
          <p:cNvSpPr txBox="1"/>
          <p:nvPr>
            <p:ph idx="1" type="body"/>
          </p:nvPr>
        </p:nvSpPr>
        <p:spPr>
          <a:xfrm>
            <a:off x="483600" y="910800"/>
            <a:ext cx="3800700" cy="388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Min	Part			Time</a:t>
            </a:r>
            <a:endParaRPr sz="1100">
              <a:solidFill>
                <a:srgbClr val="FF0000"/>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rgbClr val="FF0000"/>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15 	Start, Rules for constructive discussion</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10 	Introduction + Buzzing in pairs</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65 	Joint dialogue</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b="1" lang="fi" sz="1100">
                <a:solidFill>
                  <a:schemeClr val="dk1"/>
                </a:solidFill>
                <a:latin typeface="Gill Sans"/>
                <a:ea typeface="Gill Sans"/>
                <a:cs typeface="Gill Sans"/>
                <a:sym typeface="Gill Sans"/>
              </a:rPr>
              <a:t>5 	Writing insights</a:t>
            </a:r>
            <a:endParaRPr b="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20	Sharing insights</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5	Thank you and ending</a:t>
            </a:r>
            <a:endParaRPr b="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Altogether 120 min</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Take a short break during the conversation if needed.</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b="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b="1" lang="fi" sz="1100">
                <a:solidFill>
                  <a:schemeClr val="dk1"/>
                </a:solidFill>
                <a:latin typeface="Gill Sans"/>
                <a:ea typeface="Gill Sans"/>
                <a:cs typeface="Gill Sans"/>
                <a:sym typeface="Gill Sans"/>
              </a:rPr>
              <a:t>On the right, you can find a suggested way of </a:t>
            </a:r>
            <a:r>
              <a:rPr b="1" lang="fi" sz="1100">
                <a:solidFill>
                  <a:schemeClr val="dk1"/>
                </a:solidFill>
                <a:latin typeface="Gill Sans"/>
                <a:ea typeface="Gill Sans"/>
                <a:cs typeface="Gill Sans"/>
                <a:sym typeface="Gill Sans"/>
              </a:rPr>
              <a:t>say</a:t>
            </a:r>
            <a:r>
              <a:rPr b="1" lang="fi" sz="1100">
                <a:solidFill>
                  <a:schemeClr val="dk1"/>
                </a:solidFill>
                <a:latin typeface="Gill Sans"/>
                <a:ea typeface="Gill Sans"/>
                <a:cs typeface="Gill Sans"/>
                <a:sym typeface="Gill Sans"/>
              </a:rPr>
              <a:t>ing</a:t>
            </a:r>
            <a:r>
              <a:rPr b="1" lang="fi" sz="1100">
                <a:solidFill>
                  <a:schemeClr val="dk1"/>
                </a:solidFill>
                <a:latin typeface="Gill Sans"/>
                <a:ea typeface="Gill Sans"/>
                <a:cs typeface="Gill Sans"/>
                <a:sym typeface="Gill Sans"/>
              </a:rPr>
              <a:t> the matter and tips:</a:t>
            </a:r>
            <a:br>
              <a:rPr b="1" lang="fi" sz="1100">
                <a:solidFill>
                  <a:schemeClr val="dk1"/>
                </a:solidFill>
                <a:latin typeface="Gill Sans"/>
                <a:ea typeface="Gill Sans"/>
                <a:cs typeface="Gill Sans"/>
                <a:sym typeface="Gill Sans"/>
              </a:rPr>
            </a:br>
            <a:r>
              <a:rPr lang="fi" sz="1100">
                <a:solidFill>
                  <a:schemeClr val="dk1"/>
                </a:solidFill>
                <a:latin typeface="Gill Sans"/>
                <a:ea typeface="Gill Sans"/>
                <a:cs typeface="Gill Sans"/>
                <a:sym typeface="Gill Sans"/>
              </a:rPr>
              <a:t>Basic font: you can say it like this, for instance. You can also </a:t>
            </a:r>
            <a:r>
              <a:rPr lang="fi" sz="1100">
                <a:solidFill>
                  <a:schemeClr val="dk1"/>
                </a:solidFill>
                <a:latin typeface="Gill Sans"/>
                <a:ea typeface="Gill Sans"/>
                <a:cs typeface="Gill Sans"/>
                <a:sym typeface="Gill Sans"/>
              </a:rPr>
              <a:t>say </a:t>
            </a:r>
            <a:r>
              <a:rPr lang="fi" sz="1100">
                <a:solidFill>
                  <a:schemeClr val="dk1"/>
                </a:solidFill>
                <a:latin typeface="Gill Sans"/>
                <a:ea typeface="Gill Sans"/>
                <a:cs typeface="Gill Sans"/>
                <a:sym typeface="Gill Sans"/>
              </a:rPr>
              <a:t>the matters as you see fit. </a:t>
            </a:r>
            <a:br>
              <a:rPr lang="fi" sz="1100">
                <a:solidFill>
                  <a:schemeClr val="dk1"/>
                </a:solidFill>
                <a:latin typeface="Gill Sans"/>
                <a:ea typeface="Gill Sans"/>
                <a:cs typeface="Gill Sans"/>
                <a:sym typeface="Gill Sans"/>
              </a:rPr>
            </a:br>
            <a:r>
              <a:rPr i="1" lang="fi" sz="1100">
                <a:solidFill>
                  <a:schemeClr val="dk1"/>
                </a:solidFill>
                <a:latin typeface="Gill Sans"/>
                <a:ea typeface="Gill Sans"/>
                <a:cs typeface="Gill Sans"/>
                <a:sym typeface="Gill Sans"/>
              </a:rPr>
              <a:t>Font in italics: help for the facilitator for leading the discussion</a:t>
            </a:r>
            <a:endParaRPr i="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rPr i="1" lang="fi" sz="1100">
                <a:solidFill>
                  <a:schemeClr val="dk1"/>
                </a:solidFill>
                <a:highlight>
                  <a:schemeClr val="lt2"/>
                </a:highlight>
                <a:latin typeface="Gill Sans"/>
                <a:ea typeface="Gill Sans"/>
                <a:cs typeface="Gill Sans"/>
                <a:sym typeface="Gill Sans"/>
              </a:rPr>
              <a:t>Grey background: Adjust as needed to suit yourself/the </a:t>
            </a:r>
            <a:r>
              <a:rPr i="1" lang="fi" sz="1100">
                <a:solidFill>
                  <a:schemeClr val="dk1"/>
                </a:solidFill>
                <a:highlight>
                  <a:schemeClr val="lt2"/>
                </a:highlight>
                <a:latin typeface="Gill Sans"/>
                <a:ea typeface="Gill Sans"/>
                <a:cs typeface="Gill Sans"/>
                <a:sym typeface="Gill Sans"/>
              </a:rPr>
              <a:t>topic</a:t>
            </a:r>
            <a:endParaRPr sz="1100">
              <a:highlight>
                <a:srgbClr val="FE0101"/>
              </a:highlight>
              <a:latin typeface="Gill Sans"/>
              <a:ea typeface="Gill Sans"/>
              <a:cs typeface="Gill Sans"/>
              <a:sym typeface="Gill Sans"/>
            </a:endParaRPr>
          </a:p>
          <a:p>
            <a:pPr indent="0" lvl="0" marL="0" rtl="0" algn="l">
              <a:lnSpc>
                <a:spcPct val="100000"/>
              </a:lnSpc>
              <a:spcBef>
                <a:spcPts val="0"/>
              </a:spcBef>
              <a:spcAft>
                <a:spcPts val="0"/>
              </a:spcAft>
              <a:buNone/>
            </a:pPr>
            <a:r>
              <a:t/>
            </a:r>
            <a:endParaRPr b="1" sz="1100">
              <a:solidFill>
                <a:schemeClr val="dk1"/>
              </a:solidFill>
              <a:latin typeface="Gill Sans"/>
              <a:ea typeface="Gill Sans"/>
              <a:cs typeface="Gill Sans"/>
              <a:sym typeface="Gill Sans"/>
            </a:endParaRPr>
          </a:p>
          <a:p>
            <a:pPr indent="0" lvl="0" marL="0" rtl="0" algn="l">
              <a:spcBef>
                <a:spcPts val="0"/>
              </a:spcBef>
              <a:spcAft>
                <a:spcPts val="0"/>
              </a:spcAft>
              <a:buNone/>
            </a:pPr>
            <a:r>
              <a:t/>
            </a:r>
            <a:endParaRPr b="1" sz="1100">
              <a:solidFill>
                <a:schemeClr val="dk1"/>
              </a:solidFill>
              <a:latin typeface="Gill Sans"/>
              <a:ea typeface="Gill Sans"/>
              <a:cs typeface="Gill Sans"/>
              <a:sym typeface="Gill Sans"/>
            </a:endParaRPr>
          </a:p>
          <a:p>
            <a:pPr indent="0" lvl="0" marL="0" rtl="0" algn="l">
              <a:spcBef>
                <a:spcPts val="0"/>
              </a:spcBef>
              <a:spcAft>
                <a:spcPts val="1200"/>
              </a:spcAft>
              <a:buNone/>
            </a:pPr>
            <a:r>
              <a:t/>
            </a:r>
            <a:endParaRPr sz="1100">
              <a:latin typeface="Gill Sans"/>
              <a:ea typeface="Gill Sans"/>
              <a:cs typeface="Gill Sans"/>
              <a:sym typeface="Gill Sans"/>
            </a:endParaRPr>
          </a:p>
        </p:txBody>
      </p:sp>
      <p:sp>
        <p:nvSpPr>
          <p:cNvPr id="150" name="Google Shape;150;p24"/>
          <p:cNvSpPr txBox="1"/>
          <p:nvPr/>
        </p:nvSpPr>
        <p:spPr>
          <a:xfrm>
            <a:off x="4572000" y="457325"/>
            <a:ext cx="4260300" cy="3745500"/>
          </a:xfrm>
          <a:prstGeom prst="rect">
            <a:avLst/>
          </a:prstGeom>
          <a:noFill/>
          <a:ln>
            <a:noFill/>
          </a:ln>
        </p:spPr>
        <p:txBody>
          <a:bodyPr anchorCtr="0" anchor="t" bIns="32450" lIns="32450" spcFirstLastPara="1" rIns="32450" wrap="square" tIns="32450">
            <a:noAutofit/>
          </a:bodyPr>
          <a:lstStyle/>
          <a:p>
            <a:pPr indent="0" lvl="0" marL="0" rtl="0" algn="ctr">
              <a:spcBef>
                <a:spcPts val="0"/>
              </a:spcBef>
              <a:spcAft>
                <a:spcPts val="0"/>
              </a:spcAft>
              <a:buClr>
                <a:schemeClr val="dk1"/>
              </a:buClr>
              <a:buSzPts val="900"/>
              <a:buFont typeface="Arial"/>
              <a:buNone/>
            </a:pPr>
            <a:r>
              <a:rPr b="1" lang="fi" sz="1100">
                <a:solidFill>
                  <a:schemeClr val="dk1"/>
                </a:solidFill>
                <a:latin typeface="Gill Sans"/>
                <a:ea typeface="Gill Sans"/>
                <a:cs typeface="Gill Sans"/>
                <a:sym typeface="Gill Sans"/>
              </a:rPr>
              <a:t>Thank you and ending</a:t>
            </a:r>
            <a:endParaRPr b="1"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900"/>
              <a:buFont typeface="Arial"/>
              <a:buNone/>
            </a:pPr>
            <a:r>
              <a:t/>
            </a:r>
            <a:endParaRPr b="1"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2400"/>
              <a:buFont typeface="Arial"/>
              <a:buNone/>
            </a:pPr>
            <a:r>
              <a:rPr lang="fi" sz="1100">
                <a:solidFill>
                  <a:schemeClr val="dk1"/>
                </a:solidFill>
                <a:latin typeface="Gill Sans"/>
                <a:ea typeface="Gill Sans"/>
                <a:cs typeface="Gill Sans"/>
                <a:sym typeface="Gill Sans"/>
              </a:rPr>
              <a:t>What did this DEMOS dialogue and the topic feel like? What kind of a feeling or vibe did you get from the joint discussion? </a:t>
            </a:r>
            <a:endParaRPr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2400"/>
              <a:buFont typeface="Arial"/>
              <a:buNone/>
            </a:pPr>
            <a:r>
              <a:t/>
            </a:r>
            <a:endParaRPr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2400"/>
              <a:buFont typeface="Arial"/>
              <a:buNone/>
            </a:pPr>
            <a:r>
              <a:rPr lang="fi" sz="1100">
                <a:solidFill>
                  <a:schemeClr val="dk1"/>
                </a:solidFill>
                <a:latin typeface="Gill Sans"/>
                <a:ea typeface="Gill Sans"/>
                <a:cs typeface="Gill Sans"/>
                <a:sym typeface="Gill Sans"/>
              </a:rPr>
              <a:t>Thank you all! </a:t>
            </a:r>
            <a:br>
              <a:rPr lang="fi" sz="1100">
                <a:solidFill>
                  <a:schemeClr val="dk1"/>
                </a:solidFill>
                <a:latin typeface="Gill Sans"/>
                <a:ea typeface="Gill Sans"/>
                <a:cs typeface="Gill Sans"/>
                <a:sym typeface="Gill Sans"/>
              </a:rPr>
            </a:br>
            <a:br>
              <a:rPr lang="fi" sz="1100">
                <a:solidFill>
                  <a:schemeClr val="dk1"/>
                </a:solidFill>
                <a:latin typeface="Gill Sans"/>
                <a:ea typeface="Gill Sans"/>
                <a:cs typeface="Gill Sans"/>
                <a:sym typeface="Gill Sans"/>
              </a:rPr>
            </a:br>
            <a:r>
              <a:rPr i="1" lang="fi" sz="1100">
                <a:solidFill>
                  <a:schemeClr val="dk1"/>
                </a:solidFill>
                <a:latin typeface="Gill Sans"/>
                <a:ea typeface="Gill Sans"/>
                <a:cs typeface="Gill Sans"/>
                <a:sym typeface="Gill Sans"/>
              </a:rPr>
              <a:t>(You can say: Bring the insight papers to me before leaving. I will create a summary and share the insights with you later.) </a:t>
            </a:r>
            <a:endParaRPr i="1"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2400"/>
              <a:buFont typeface="Arial"/>
              <a:buNone/>
            </a:pPr>
            <a:r>
              <a:t/>
            </a:r>
            <a:endParaRPr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2400"/>
              <a:buFont typeface="Arial"/>
              <a:buNone/>
            </a:pPr>
            <a:r>
              <a:rPr lang="fi" sz="1100">
                <a:solidFill>
                  <a:schemeClr val="dk1"/>
                </a:solidFill>
                <a:latin typeface="Gill Sans"/>
                <a:ea typeface="Gill Sans"/>
                <a:cs typeface="Gill Sans"/>
                <a:sym typeface="Gill Sans"/>
              </a:rPr>
              <a:t>Hopefully, we can continue the discussion at some point!</a:t>
            </a:r>
            <a:endParaRPr b="1"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2400"/>
              <a:buFont typeface="Arial"/>
              <a:buNone/>
            </a:pPr>
            <a:r>
              <a:t/>
            </a:r>
            <a:endParaRPr b="1"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2400"/>
              <a:buFont typeface="Arial"/>
              <a:buNone/>
            </a:pPr>
            <a:r>
              <a:t/>
            </a:r>
            <a:endParaRPr b="1"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2400"/>
              <a:buFont typeface="Arial"/>
              <a:buNone/>
            </a:pPr>
            <a:r>
              <a:t/>
            </a:r>
            <a:endParaRPr b="1"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2400"/>
              <a:buFont typeface="Arial"/>
              <a:buNone/>
            </a:pPr>
            <a:r>
              <a:t/>
            </a:r>
            <a:endParaRPr b="1" sz="1100">
              <a:solidFill>
                <a:schemeClr val="dk1"/>
              </a:solidFill>
              <a:latin typeface="Gill Sans"/>
              <a:ea typeface="Gill Sans"/>
              <a:cs typeface="Gill Sans"/>
              <a:sym typeface="Gill Sans"/>
            </a:endParaRPr>
          </a:p>
          <a:p>
            <a:pPr indent="457200" lvl="0" marL="3200400" rtl="0" algn="just">
              <a:lnSpc>
                <a:spcPct val="115000"/>
              </a:lnSpc>
              <a:spcBef>
                <a:spcPts val="0"/>
              </a:spcBef>
              <a:spcAft>
                <a:spcPts val="0"/>
              </a:spcAft>
              <a:buClr>
                <a:schemeClr val="dk1"/>
              </a:buClr>
              <a:buSzPts val="700"/>
              <a:buFont typeface="Arial"/>
              <a:buNone/>
            </a:pPr>
            <a:r>
              <a:t/>
            </a:r>
            <a:endParaRPr b="1" sz="1100">
              <a:solidFill>
                <a:schemeClr val="dk1"/>
              </a:solidFill>
              <a:latin typeface="Gill Sans"/>
              <a:ea typeface="Gill Sans"/>
              <a:cs typeface="Gill Sans"/>
              <a:sym typeface="Gill Sans"/>
            </a:endParaRPr>
          </a:p>
          <a:p>
            <a:pPr indent="457200" lvl="0" marL="3200400" rtl="0" algn="just">
              <a:lnSpc>
                <a:spcPct val="115000"/>
              </a:lnSpc>
              <a:spcBef>
                <a:spcPts val="0"/>
              </a:spcBef>
              <a:spcAft>
                <a:spcPts val="0"/>
              </a:spcAft>
              <a:buClr>
                <a:schemeClr val="dk1"/>
              </a:buClr>
              <a:buSzPts val="700"/>
              <a:buFont typeface="Arial"/>
              <a:buNone/>
            </a:pPr>
            <a:r>
              <a:t/>
            </a:r>
            <a:endParaRPr b="1" sz="1100">
              <a:solidFill>
                <a:schemeClr val="dk1"/>
              </a:solidFill>
              <a:latin typeface="Gill Sans"/>
              <a:ea typeface="Gill Sans"/>
              <a:cs typeface="Gill Sans"/>
              <a:sym typeface="Gill Sans"/>
            </a:endParaRPr>
          </a:p>
          <a:p>
            <a:pPr indent="457200" lvl="0" marL="3200400" rtl="0" algn="just">
              <a:lnSpc>
                <a:spcPct val="115000"/>
              </a:lnSpc>
              <a:spcBef>
                <a:spcPts val="0"/>
              </a:spcBef>
              <a:spcAft>
                <a:spcPts val="0"/>
              </a:spcAft>
              <a:buClr>
                <a:schemeClr val="dk1"/>
              </a:buClr>
              <a:buSzPts val="700"/>
              <a:buFont typeface="Arial"/>
              <a:buNone/>
            </a:pPr>
            <a:r>
              <a:t/>
            </a:r>
            <a:endParaRPr b="1" sz="1100">
              <a:solidFill>
                <a:schemeClr val="dk1"/>
              </a:solidFill>
              <a:latin typeface="Gill Sans"/>
              <a:ea typeface="Gill Sans"/>
              <a:cs typeface="Gill Sans"/>
              <a:sym typeface="Gill Sans"/>
            </a:endParaRPr>
          </a:p>
          <a:p>
            <a:pPr indent="457200" lvl="0" marL="3200400" rtl="0" algn="just">
              <a:lnSpc>
                <a:spcPct val="115000"/>
              </a:lnSpc>
              <a:spcBef>
                <a:spcPts val="0"/>
              </a:spcBef>
              <a:spcAft>
                <a:spcPts val="0"/>
              </a:spcAft>
              <a:buClr>
                <a:schemeClr val="dk1"/>
              </a:buClr>
              <a:buSzPts val="700"/>
              <a:buFont typeface="Arial"/>
              <a:buNone/>
            </a:pPr>
            <a:r>
              <a:t/>
            </a:r>
            <a:endParaRPr b="1" sz="1100">
              <a:solidFill>
                <a:schemeClr val="dk1"/>
              </a:solidFill>
              <a:latin typeface="Gill Sans"/>
              <a:ea typeface="Gill Sans"/>
              <a:cs typeface="Gill Sans"/>
              <a:sym typeface="Gill Sans"/>
            </a:endParaRPr>
          </a:p>
          <a:p>
            <a:pPr indent="457200" lvl="0" marL="3200400" rtl="0" algn="just">
              <a:lnSpc>
                <a:spcPct val="115000"/>
              </a:lnSpc>
              <a:spcBef>
                <a:spcPts val="0"/>
              </a:spcBef>
              <a:spcAft>
                <a:spcPts val="0"/>
              </a:spcAft>
              <a:buClr>
                <a:schemeClr val="dk1"/>
              </a:buClr>
              <a:buSzPts val="700"/>
              <a:buFont typeface="Arial"/>
              <a:buNone/>
            </a:pPr>
            <a:r>
              <a:rPr b="1" lang="fi" sz="1100">
                <a:solidFill>
                  <a:schemeClr val="dk1"/>
                </a:solidFill>
                <a:latin typeface="Gill Sans"/>
                <a:ea typeface="Gill Sans"/>
                <a:cs typeface="Gill Sans"/>
                <a:sym typeface="Gill Sans"/>
              </a:rPr>
              <a:t>5</a:t>
            </a:r>
            <a:r>
              <a:rPr b="1" lang="fi" sz="1100">
                <a:solidFill>
                  <a:schemeClr val="dk1"/>
                </a:solidFill>
                <a:latin typeface="Gill Sans"/>
                <a:ea typeface="Gill Sans"/>
                <a:cs typeface="Gill Sans"/>
                <a:sym typeface="Gill Sans"/>
              </a:rPr>
              <a:t> min</a:t>
            </a:r>
            <a:endParaRPr b="1" sz="1100">
              <a:solidFill>
                <a:schemeClr val="dk1"/>
              </a:solidFill>
              <a:latin typeface="Gill Sans"/>
              <a:ea typeface="Gill Sans"/>
              <a:cs typeface="Gill Sans"/>
              <a:sym typeface="Gill Sans"/>
            </a:endParaRPr>
          </a:p>
        </p:txBody>
      </p:sp>
      <p:pic>
        <p:nvPicPr>
          <p:cNvPr id="151" name="Google Shape;151;p24"/>
          <p:cNvPicPr preferRelativeResize="0"/>
          <p:nvPr/>
        </p:nvPicPr>
        <p:blipFill>
          <a:blip r:embed="rId3">
            <a:alphaModFix/>
          </a:blip>
          <a:stretch>
            <a:fillRect/>
          </a:stretch>
        </p:blipFill>
        <p:spPr>
          <a:xfrm>
            <a:off x="4863338" y="1620400"/>
            <a:ext cx="3135573" cy="4435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5"/>
          <p:cNvPicPr preferRelativeResize="0"/>
          <p:nvPr/>
        </p:nvPicPr>
        <p:blipFill rotWithShape="1">
          <a:blip r:embed="rId3">
            <a:alphaModFix/>
          </a:blip>
          <a:srcRect b="20439" l="0" r="0" t="0"/>
          <a:stretch/>
        </p:blipFill>
        <p:spPr>
          <a:xfrm>
            <a:off x="0" y="0"/>
            <a:ext cx="9144000" cy="5143499"/>
          </a:xfrm>
          <a:prstGeom prst="rect">
            <a:avLst/>
          </a:prstGeom>
          <a:noFill/>
          <a:ln>
            <a:noFill/>
          </a:ln>
        </p:spPr>
      </p:pic>
      <p:sp>
        <p:nvSpPr>
          <p:cNvPr id="157" name="Google Shape;157;p25"/>
          <p:cNvSpPr/>
          <p:nvPr/>
        </p:nvSpPr>
        <p:spPr>
          <a:xfrm>
            <a:off x="0" y="316"/>
            <a:ext cx="9144000" cy="5142900"/>
          </a:xfrm>
          <a:prstGeom prst="rect">
            <a:avLst/>
          </a:prstGeom>
          <a:noFill/>
          <a:ln>
            <a:noFill/>
          </a:ln>
        </p:spPr>
        <p:txBody>
          <a:bodyPr anchorCtr="0" anchor="ctr" bIns="72550" lIns="145150" spcFirstLastPara="1" rIns="145150" wrap="square" tIns="72550">
            <a:noAutofit/>
          </a:bodyPr>
          <a:lstStyle/>
          <a:p>
            <a:pPr indent="0" lvl="0" marL="0" marR="0" rtl="0" algn="ctr">
              <a:lnSpc>
                <a:spcPct val="100000"/>
              </a:lnSpc>
              <a:spcBef>
                <a:spcPts val="0"/>
              </a:spcBef>
              <a:spcAft>
                <a:spcPts val="0"/>
              </a:spcAft>
              <a:buNone/>
            </a:pPr>
            <a:r>
              <a:t/>
            </a:r>
            <a:endParaRPr b="0" i="0" sz="1300" u="none" cap="none" strike="noStrike">
              <a:solidFill>
                <a:srgbClr val="FFFFFF"/>
              </a:solidFill>
              <a:latin typeface="Georgia"/>
              <a:ea typeface="Georgia"/>
              <a:cs typeface="Georgia"/>
              <a:sym typeface="Georgia"/>
            </a:endParaRPr>
          </a:p>
        </p:txBody>
      </p:sp>
      <p:sp>
        <p:nvSpPr>
          <p:cNvPr id="158" name="Google Shape;158;p25"/>
          <p:cNvSpPr txBox="1"/>
          <p:nvPr/>
        </p:nvSpPr>
        <p:spPr>
          <a:xfrm>
            <a:off x="1345075" y="2128100"/>
            <a:ext cx="6453900" cy="1371900"/>
          </a:xfrm>
          <a:prstGeom prst="rect">
            <a:avLst/>
          </a:prstGeom>
          <a:noFill/>
          <a:ln>
            <a:noFill/>
          </a:ln>
        </p:spPr>
        <p:txBody>
          <a:bodyPr anchorCtr="0" anchor="t" bIns="72550" lIns="145150" spcFirstLastPara="1" rIns="145150" wrap="square" tIns="72550">
            <a:noAutofit/>
          </a:bodyPr>
          <a:lstStyle/>
          <a:p>
            <a:pPr indent="0" lvl="0" marL="0" rtl="0" algn="l">
              <a:lnSpc>
                <a:spcPct val="115000"/>
              </a:lnSpc>
              <a:spcBef>
                <a:spcPts val="0"/>
              </a:spcBef>
              <a:spcAft>
                <a:spcPts val="0"/>
              </a:spcAft>
              <a:buClr>
                <a:schemeClr val="dk1"/>
              </a:buClr>
              <a:buSzPts val="1100"/>
              <a:buFont typeface="Arial"/>
              <a:buNone/>
            </a:pPr>
            <a:r>
              <a:rPr b="1" lang="fi" sz="1500">
                <a:solidFill>
                  <a:schemeClr val="dk1"/>
                </a:solidFill>
                <a:latin typeface="Gill Sans"/>
                <a:ea typeface="Gill Sans"/>
                <a:cs typeface="Gill Sans"/>
                <a:sym typeface="Gill Sans"/>
              </a:rPr>
              <a:t>Congratulation, you have just facilitated a DEMOS Dialogue!</a:t>
            </a:r>
            <a:endParaRPr b="1" sz="1500">
              <a:solidFill>
                <a:schemeClr val="dk1"/>
              </a:solidFill>
              <a:latin typeface="Gill Sans"/>
              <a:ea typeface="Gill Sans"/>
              <a:cs typeface="Gill Sans"/>
              <a:sym typeface="Gill Sans"/>
            </a:endParaRPr>
          </a:p>
          <a:p>
            <a:pPr indent="0" lvl="0" marL="0" rtl="0" algn="l">
              <a:lnSpc>
                <a:spcPct val="115000"/>
              </a:lnSpc>
              <a:spcBef>
                <a:spcPts val="1000"/>
              </a:spcBef>
              <a:spcAft>
                <a:spcPts val="0"/>
              </a:spcAft>
              <a:buClr>
                <a:schemeClr val="dk1"/>
              </a:buClr>
              <a:buSzPts val="1100"/>
              <a:buFont typeface="Arial"/>
              <a:buNone/>
            </a:pPr>
            <a:r>
              <a:rPr lang="fi" sz="1500">
                <a:solidFill>
                  <a:schemeClr val="dk1"/>
                </a:solidFill>
                <a:latin typeface="Gill Sans"/>
                <a:ea typeface="Gill Sans"/>
                <a:cs typeface="Gill Sans"/>
                <a:sym typeface="Gill Sans"/>
              </a:rPr>
              <a:t>We would appreciate if you fill out in the Form you find below so we can keep score of all the DEMOS Dialogues that have been organized. Thank you! </a:t>
            </a:r>
            <a:endParaRPr sz="1500">
              <a:solidFill>
                <a:schemeClr val="dk1"/>
              </a:solidFill>
              <a:latin typeface="Gill Sans"/>
              <a:ea typeface="Gill Sans"/>
              <a:cs typeface="Gill Sans"/>
              <a:sym typeface="Gill Sans"/>
            </a:endParaRPr>
          </a:p>
          <a:p>
            <a:pPr indent="0" lvl="0" marL="0" rtl="0" algn="l">
              <a:lnSpc>
                <a:spcPct val="115000"/>
              </a:lnSpc>
              <a:spcBef>
                <a:spcPts val="1000"/>
              </a:spcBef>
              <a:spcAft>
                <a:spcPts val="0"/>
              </a:spcAft>
              <a:buClr>
                <a:schemeClr val="dk1"/>
              </a:buClr>
              <a:buSzPts val="1100"/>
              <a:buFont typeface="Arial"/>
              <a:buNone/>
            </a:pPr>
            <a:r>
              <a:rPr lang="fi" sz="1500">
                <a:solidFill>
                  <a:schemeClr val="dk1"/>
                </a:solidFill>
                <a:latin typeface="Gill Sans"/>
                <a:ea typeface="Gill Sans"/>
                <a:cs typeface="Gill Sans"/>
                <a:sym typeface="Gill Sans"/>
              </a:rPr>
              <a:t>(Link and/ or QR code here)</a:t>
            </a:r>
            <a:endParaRPr sz="1500">
              <a:solidFill>
                <a:schemeClr val="dk1"/>
              </a:solidFill>
              <a:latin typeface="Gill Sans"/>
              <a:ea typeface="Gill Sans"/>
              <a:cs typeface="Gill Sans"/>
              <a:sym typeface="Gill Sans"/>
            </a:endParaRPr>
          </a:p>
          <a:p>
            <a:pPr indent="0" lvl="0" marL="0" rtl="0" algn="l">
              <a:lnSpc>
                <a:spcPct val="115000"/>
              </a:lnSpc>
              <a:spcBef>
                <a:spcPts val="1000"/>
              </a:spcBef>
              <a:spcAft>
                <a:spcPts val="0"/>
              </a:spcAft>
              <a:buClr>
                <a:schemeClr val="dk1"/>
              </a:buClr>
              <a:buSzPts val="1100"/>
              <a:buFont typeface="Arial"/>
              <a:buNone/>
            </a:pPr>
            <a:r>
              <a:t/>
            </a:r>
            <a:endParaRPr sz="1200">
              <a:solidFill>
                <a:schemeClr val="dk1"/>
              </a:solidFill>
              <a:latin typeface="Gill Sans"/>
              <a:ea typeface="Gill Sans"/>
              <a:cs typeface="Gill Sans"/>
              <a:sym typeface="Gill Sans"/>
            </a:endParaRPr>
          </a:p>
          <a:p>
            <a:pPr indent="0" lvl="0" marL="0" rtl="0" algn="l">
              <a:lnSpc>
                <a:spcPct val="115000"/>
              </a:lnSpc>
              <a:spcBef>
                <a:spcPts val="1000"/>
              </a:spcBef>
              <a:spcAft>
                <a:spcPts val="0"/>
              </a:spcAft>
              <a:buClr>
                <a:schemeClr val="dk1"/>
              </a:buClr>
              <a:buSzPts val="1100"/>
              <a:buFont typeface="Arial"/>
              <a:buNone/>
            </a:pPr>
            <a:r>
              <a:t/>
            </a:r>
            <a:endParaRPr sz="1100">
              <a:solidFill>
                <a:schemeClr val="dk1"/>
              </a:solidFill>
              <a:latin typeface="Gill Sans"/>
              <a:ea typeface="Gill Sans"/>
              <a:cs typeface="Gill Sans"/>
              <a:sym typeface="Gill Sans"/>
            </a:endParaRPr>
          </a:p>
          <a:p>
            <a:pPr indent="0" lvl="0" marL="0" rtl="0" algn="l">
              <a:lnSpc>
                <a:spcPct val="115000"/>
              </a:lnSpc>
              <a:spcBef>
                <a:spcPts val="1000"/>
              </a:spcBef>
              <a:spcAft>
                <a:spcPts val="0"/>
              </a:spcAft>
              <a:buClr>
                <a:schemeClr val="dk1"/>
              </a:buClr>
              <a:buSzPts val="1100"/>
              <a:buFont typeface="Arial"/>
              <a:buNone/>
            </a:pPr>
            <a:r>
              <a:t/>
            </a:r>
            <a:endParaRPr sz="1100">
              <a:solidFill>
                <a:schemeClr val="dk1"/>
              </a:solidFill>
            </a:endParaRPr>
          </a:p>
          <a:p>
            <a:pPr indent="0" lvl="0" marL="0" marR="0" rtl="0" algn="l">
              <a:lnSpc>
                <a:spcPct val="100000"/>
              </a:lnSpc>
              <a:spcBef>
                <a:spcPts val="1000"/>
              </a:spcBef>
              <a:spcAft>
                <a:spcPts val="0"/>
              </a:spcAft>
              <a:buNone/>
            </a:pPr>
            <a:r>
              <a:t/>
            </a:r>
            <a:endParaRPr sz="1200">
              <a:solidFill>
                <a:schemeClr val="dk1"/>
              </a:solidFill>
              <a:latin typeface="Gill Sans"/>
              <a:ea typeface="Gill Sans"/>
              <a:cs typeface="Gill Sans"/>
              <a:sym typeface="Gill Sans"/>
            </a:endParaRPr>
          </a:p>
        </p:txBody>
      </p:sp>
      <p:pic>
        <p:nvPicPr>
          <p:cNvPr id="159" name="Google Shape;159;p25"/>
          <p:cNvPicPr preferRelativeResize="0"/>
          <p:nvPr/>
        </p:nvPicPr>
        <p:blipFill>
          <a:blip r:embed="rId4">
            <a:alphaModFix/>
          </a:blip>
          <a:stretch>
            <a:fillRect/>
          </a:stretch>
        </p:blipFill>
        <p:spPr>
          <a:xfrm>
            <a:off x="769312" y="3603275"/>
            <a:ext cx="7605427" cy="1277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p:nvPr/>
        </p:nvSpPr>
        <p:spPr>
          <a:xfrm>
            <a:off x="483600" y="2999650"/>
            <a:ext cx="3800700" cy="12654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 name="Google Shape;71;p16"/>
          <p:cNvSpPr txBox="1"/>
          <p:nvPr>
            <p:ph type="title"/>
          </p:nvPr>
        </p:nvSpPr>
        <p:spPr>
          <a:xfrm>
            <a:off x="311700" y="203350"/>
            <a:ext cx="41445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i" sz="2500">
                <a:highlight>
                  <a:schemeClr val="lt2"/>
                </a:highlight>
                <a:latin typeface="Gill Sans"/>
                <a:ea typeface="Gill Sans"/>
                <a:cs typeface="Gill Sans"/>
                <a:sym typeface="Gill Sans"/>
              </a:rPr>
              <a:t>Enter topic here</a:t>
            </a:r>
            <a:endParaRPr sz="2500">
              <a:highlight>
                <a:schemeClr val="lt2"/>
              </a:highlight>
              <a:latin typeface="Gill Sans"/>
              <a:ea typeface="Gill Sans"/>
              <a:cs typeface="Gill Sans"/>
              <a:sym typeface="Gill Sans"/>
            </a:endParaRPr>
          </a:p>
        </p:txBody>
      </p:sp>
      <p:sp>
        <p:nvSpPr>
          <p:cNvPr id="72" name="Google Shape;72;p16"/>
          <p:cNvSpPr txBox="1"/>
          <p:nvPr>
            <p:ph idx="1" type="body"/>
          </p:nvPr>
        </p:nvSpPr>
        <p:spPr>
          <a:xfrm>
            <a:off x="483600" y="776050"/>
            <a:ext cx="3800700" cy="3343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400"/>
              <a:buFont typeface="Arial"/>
              <a:buNone/>
            </a:pPr>
            <a:r>
              <a:rPr lang="fi" sz="1100">
                <a:solidFill>
                  <a:schemeClr val="dk1"/>
                </a:solidFill>
                <a:latin typeface="Gill Sans"/>
                <a:ea typeface="Gill Sans"/>
                <a:cs typeface="Gill Sans"/>
                <a:sym typeface="Gill Sans"/>
              </a:rPr>
              <a:t>Min	Part		</a:t>
            </a:r>
            <a:endParaRPr sz="1100">
              <a:solidFill>
                <a:srgbClr val="FF0000"/>
              </a:solidFill>
              <a:highlight>
                <a:schemeClr val="accent6"/>
              </a:highlight>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400"/>
              <a:buFont typeface="Arial"/>
              <a:buNone/>
            </a:pPr>
            <a:r>
              <a:t/>
            </a:r>
            <a:endParaRPr sz="1100">
              <a:solidFill>
                <a:srgbClr val="FF0000"/>
              </a:solidFill>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900"/>
              <a:buFont typeface="Arial"/>
              <a:buNone/>
            </a:pPr>
            <a:r>
              <a:rPr b="1" lang="fi" sz="1100">
                <a:solidFill>
                  <a:schemeClr val="dk1"/>
                </a:solidFill>
                <a:latin typeface="Gill Sans"/>
                <a:ea typeface="Gill Sans"/>
                <a:cs typeface="Gill Sans"/>
                <a:sym typeface="Gill Sans"/>
              </a:rPr>
              <a:t>15 	Start, Rules for constructive discussion</a:t>
            </a:r>
            <a:endParaRPr b="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900"/>
              <a:buFont typeface="Arial"/>
              <a:buNone/>
            </a:pPr>
            <a:r>
              <a:rPr lang="fi" sz="1100">
                <a:solidFill>
                  <a:schemeClr val="dk1"/>
                </a:solidFill>
                <a:latin typeface="Gill Sans"/>
                <a:ea typeface="Gill Sans"/>
                <a:cs typeface="Gill Sans"/>
                <a:sym typeface="Gill Sans"/>
              </a:rPr>
              <a:t>5 	Introduction + Buzzing in pairs</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900"/>
              <a:buFont typeface="Arial"/>
              <a:buNone/>
            </a:pPr>
            <a:r>
              <a:rPr lang="fi" sz="1100">
                <a:solidFill>
                  <a:schemeClr val="dk1"/>
                </a:solidFill>
                <a:latin typeface="Gill Sans"/>
                <a:ea typeface="Gill Sans"/>
                <a:cs typeface="Gill Sans"/>
                <a:sym typeface="Gill Sans"/>
              </a:rPr>
              <a:t>70 	Joint dialogue</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900"/>
              <a:buFont typeface="Arial"/>
              <a:buNone/>
            </a:pPr>
            <a:r>
              <a:rPr lang="fi" sz="1100">
                <a:solidFill>
                  <a:schemeClr val="dk1"/>
                </a:solidFill>
                <a:latin typeface="Gill Sans"/>
                <a:ea typeface="Gill Sans"/>
                <a:cs typeface="Gill Sans"/>
                <a:sym typeface="Gill Sans"/>
              </a:rPr>
              <a:t>5 	Writing insights</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900"/>
              <a:buFont typeface="Arial"/>
              <a:buNone/>
            </a:pPr>
            <a:r>
              <a:rPr lang="fi" sz="1100">
                <a:solidFill>
                  <a:schemeClr val="dk1"/>
                </a:solidFill>
                <a:latin typeface="Gill Sans"/>
                <a:ea typeface="Gill Sans"/>
                <a:cs typeface="Gill Sans"/>
                <a:sym typeface="Gill Sans"/>
              </a:rPr>
              <a:t>20	Sharing insights</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400"/>
              <a:buFont typeface="Arial"/>
              <a:buNone/>
            </a:pPr>
            <a:r>
              <a:rPr lang="fi" sz="1100">
                <a:solidFill>
                  <a:schemeClr val="dk1"/>
                </a:solidFill>
                <a:latin typeface="Gill Sans"/>
                <a:ea typeface="Gill Sans"/>
                <a:cs typeface="Gill Sans"/>
                <a:sym typeface="Gill Sans"/>
              </a:rPr>
              <a:t>5	Thank you and ending</a:t>
            </a:r>
            <a:endParaRPr b="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900"/>
              <a:buFont typeface="Arial"/>
              <a:buNone/>
            </a:pPr>
            <a:r>
              <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900"/>
              <a:buFont typeface="Arial"/>
              <a:buNone/>
            </a:pPr>
            <a:r>
              <a:rPr lang="fi" sz="1100">
                <a:solidFill>
                  <a:schemeClr val="dk1"/>
                </a:solidFill>
                <a:latin typeface="Gill Sans"/>
                <a:ea typeface="Gill Sans"/>
                <a:cs typeface="Gill Sans"/>
                <a:sym typeface="Gill Sans"/>
              </a:rPr>
              <a:t>Altogether 120 min</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900"/>
              <a:buFont typeface="Arial"/>
              <a:buNone/>
            </a:pPr>
            <a:r>
              <a:rPr lang="fi" sz="1100">
                <a:solidFill>
                  <a:schemeClr val="dk1"/>
                </a:solidFill>
                <a:latin typeface="Gill Sans"/>
                <a:ea typeface="Gill Sans"/>
                <a:cs typeface="Gill Sans"/>
                <a:sym typeface="Gill Sans"/>
              </a:rPr>
              <a:t>Take a short break during the conversation if needed.</a:t>
            </a:r>
            <a:endParaRPr sz="1100">
              <a:solidFill>
                <a:schemeClr val="dk1"/>
              </a:solidFill>
              <a:latin typeface="Gill Sans"/>
              <a:ea typeface="Gill Sans"/>
              <a:cs typeface="Gill Sans"/>
              <a:sym typeface="Gill Sans"/>
            </a:endParaRPr>
          </a:p>
          <a:p>
            <a:pPr indent="0" lvl="0" marL="0" rtl="0" algn="l">
              <a:spcBef>
                <a:spcPts val="0"/>
              </a:spcBef>
              <a:spcAft>
                <a:spcPts val="0"/>
              </a:spcAft>
              <a:buNone/>
            </a:pPr>
            <a:r>
              <a:t/>
            </a:r>
            <a:endParaRPr b="1" sz="1100">
              <a:solidFill>
                <a:schemeClr val="dk1"/>
              </a:solidFill>
              <a:latin typeface="Gill Sans"/>
              <a:ea typeface="Gill Sans"/>
              <a:cs typeface="Gill Sans"/>
              <a:sym typeface="Gill Sans"/>
            </a:endParaRPr>
          </a:p>
          <a:p>
            <a:pPr indent="0" lvl="0" marL="0" rtl="0" algn="l">
              <a:lnSpc>
                <a:spcPct val="100000"/>
              </a:lnSpc>
              <a:spcBef>
                <a:spcPts val="1000"/>
              </a:spcBef>
              <a:spcAft>
                <a:spcPts val="0"/>
              </a:spcAft>
              <a:buNone/>
            </a:pPr>
            <a:r>
              <a:rPr b="1" lang="fi" sz="1100">
                <a:solidFill>
                  <a:schemeClr val="dk1"/>
                </a:solidFill>
                <a:latin typeface="Gill Sans"/>
                <a:ea typeface="Gill Sans"/>
                <a:cs typeface="Gill Sans"/>
                <a:sym typeface="Gill Sans"/>
              </a:rPr>
              <a:t>On the right, you can find a suggested way of say</a:t>
            </a:r>
            <a:r>
              <a:rPr b="1" lang="fi" sz="1100">
                <a:solidFill>
                  <a:schemeClr val="dk1"/>
                </a:solidFill>
                <a:latin typeface="Gill Sans"/>
                <a:ea typeface="Gill Sans"/>
                <a:cs typeface="Gill Sans"/>
                <a:sym typeface="Gill Sans"/>
              </a:rPr>
              <a:t>ing the matter</a:t>
            </a:r>
            <a:r>
              <a:rPr b="1" lang="fi" sz="1100">
                <a:solidFill>
                  <a:schemeClr val="dk1"/>
                </a:solidFill>
                <a:latin typeface="Gill Sans"/>
                <a:ea typeface="Gill Sans"/>
                <a:cs typeface="Gill Sans"/>
                <a:sym typeface="Gill Sans"/>
              </a:rPr>
              <a:t> and tips:</a:t>
            </a:r>
            <a:br>
              <a:rPr b="1" lang="fi" sz="1100">
                <a:solidFill>
                  <a:schemeClr val="dk1"/>
                </a:solidFill>
                <a:latin typeface="Gill Sans"/>
                <a:ea typeface="Gill Sans"/>
                <a:cs typeface="Gill Sans"/>
                <a:sym typeface="Gill Sans"/>
              </a:rPr>
            </a:br>
            <a:r>
              <a:rPr lang="fi" sz="1100">
                <a:solidFill>
                  <a:schemeClr val="dk1"/>
                </a:solidFill>
                <a:latin typeface="Gill Sans"/>
                <a:ea typeface="Gill Sans"/>
                <a:cs typeface="Gill Sans"/>
                <a:sym typeface="Gill Sans"/>
              </a:rPr>
              <a:t>Basic font: you can say it like this, for instance. You can also say the matters as you see fit.</a:t>
            </a:r>
            <a:r>
              <a:rPr lang="fi" sz="1100">
                <a:solidFill>
                  <a:schemeClr val="dk1"/>
                </a:solidFill>
                <a:latin typeface="Gill Sans"/>
                <a:ea typeface="Gill Sans"/>
                <a:cs typeface="Gill Sans"/>
                <a:sym typeface="Gill Sans"/>
              </a:rPr>
              <a:t> </a:t>
            </a:r>
            <a:br>
              <a:rPr lang="fi" sz="1100">
                <a:solidFill>
                  <a:schemeClr val="dk1"/>
                </a:solidFill>
                <a:latin typeface="Gill Sans"/>
                <a:ea typeface="Gill Sans"/>
                <a:cs typeface="Gill Sans"/>
                <a:sym typeface="Gill Sans"/>
              </a:rPr>
            </a:br>
            <a:r>
              <a:rPr i="1" lang="fi" sz="1100">
                <a:solidFill>
                  <a:schemeClr val="dk1"/>
                </a:solidFill>
                <a:latin typeface="Gill Sans"/>
                <a:ea typeface="Gill Sans"/>
                <a:cs typeface="Gill Sans"/>
                <a:sym typeface="Gill Sans"/>
              </a:rPr>
              <a:t>Font in italics: help for the </a:t>
            </a:r>
            <a:r>
              <a:rPr i="1" lang="fi" sz="1100">
                <a:solidFill>
                  <a:schemeClr val="dk1"/>
                </a:solidFill>
                <a:latin typeface="Gill Sans"/>
                <a:ea typeface="Gill Sans"/>
                <a:cs typeface="Gill Sans"/>
                <a:sym typeface="Gill Sans"/>
              </a:rPr>
              <a:t>facilitator</a:t>
            </a:r>
            <a:r>
              <a:rPr i="1" lang="fi" sz="1100">
                <a:solidFill>
                  <a:schemeClr val="dk1"/>
                </a:solidFill>
                <a:latin typeface="Gill Sans"/>
                <a:ea typeface="Gill Sans"/>
                <a:cs typeface="Gill Sans"/>
                <a:sym typeface="Gill Sans"/>
              </a:rPr>
              <a:t> for leading the discussion</a:t>
            </a:r>
            <a:endParaRPr i="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i="1" lang="fi" sz="1100">
                <a:solidFill>
                  <a:schemeClr val="dk1"/>
                </a:solidFill>
                <a:highlight>
                  <a:schemeClr val="lt2"/>
                </a:highlight>
                <a:latin typeface="Gill Sans"/>
                <a:ea typeface="Gill Sans"/>
                <a:cs typeface="Gill Sans"/>
                <a:sym typeface="Gill Sans"/>
              </a:rPr>
              <a:t>Grey </a:t>
            </a:r>
            <a:r>
              <a:rPr i="1" lang="fi" sz="1100">
                <a:solidFill>
                  <a:schemeClr val="dk1"/>
                </a:solidFill>
                <a:highlight>
                  <a:schemeClr val="lt2"/>
                </a:highlight>
                <a:latin typeface="Gill Sans"/>
                <a:ea typeface="Gill Sans"/>
                <a:cs typeface="Gill Sans"/>
                <a:sym typeface="Gill Sans"/>
              </a:rPr>
              <a:t>background</a:t>
            </a:r>
            <a:r>
              <a:rPr i="1" lang="fi" sz="1100">
                <a:solidFill>
                  <a:schemeClr val="dk1"/>
                </a:solidFill>
                <a:highlight>
                  <a:schemeClr val="lt2"/>
                </a:highlight>
                <a:latin typeface="Gill Sans"/>
                <a:ea typeface="Gill Sans"/>
                <a:cs typeface="Gill Sans"/>
                <a:sym typeface="Gill Sans"/>
              </a:rPr>
              <a:t>: Adjust as needed to suit yourself/the topic</a:t>
            </a:r>
            <a:endParaRPr sz="1100">
              <a:highlight>
                <a:schemeClr val="lt2"/>
              </a:highlight>
              <a:latin typeface="Gill Sans"/>
              <a:ea typeface="Gill Sans"/>
              <a:cs typeface="Gill Sans"/>
              <a:sym typeface="Gill Sans"/>
            </a:endParaRPr>
          </a:p>
        </p:txBody>
      </p:sp>
      <p:sp>
        <p:nvSpPr>
          <p:cNvPr id="73" name="Google Shape;73;p16"/>
          <p:cNvSpPr txBox="1"/>
          <p:nvPr/>
        </p:nvSpPr>
        <p:spPr>
          <a:xfrm>
            <a:off x="4648200" y="203350"/>
            <a:ext cx="4260300" cy="3745500"/>
          </a:xfrm>
          <a:prstGeom prst="rect">
            <a:avLst/>
          </a:prstGeom>
          <a:noFill/>
          <a:ln>
            <a:noFill/>
          </a:ln>
        </p:spPr>
        <p:txBody>
          <a:bodyPr anchorCtr="0" anchor="t" bIns="32450" lIns="32450" spcFirstLastPara="1" rIns="32450" wrap="square" tIns="32450">
            <a:noAutofit/>
          </a:bodyPr>
          <a:lstStyle/>
          <a:p>
            <a:pPr indent="0" lvl="0" marL="0" marR="0" rtl="0" algn="ctr">
              <a:lnSpc>
                <a:spcPct val="115000"/>
              </a:lnSpc>
              <a:spcBef>
                <a:spcPts val="1200"/>
              </a:spcBef>
              <a:spcAft>
                <a:spcPts val="0"/>
              </a:spcAft>
              <a:buClr>
                <a:srgbClr val="000000"/>
              </a:buClr>
              <a:buSzPts val="1100"/>
              <a:buFont typeface="Arial"/>
              <a:buNone/>
            </a:pPr>
            <a:r>
              <a:rPr b="1" i="0" lang="fi" sz="1100" u="none" cap="none" strike="noStrike">
                <a:solidFill>
                  <a:srgbClr val="000000"/>
                </a:solidFill>
                <a:latin typeface="Gill Sans"/>
                <a:ea typeface="Gill Sans"/>
                <a:cs typeface="Gill Sans"/>
                <a:sym typeface="Gill Sans"/>
              </a:rPr>
              <a:t>Start</a:t>
            </a:r>
            <a:endParaRPr b="1" sz="1100">
              <a:solidFill>
                <a:srgbClr val="000000"/>
              </a:solidFill>
              <a:latin typeface="Gill Sans"/>
              <a:ea typeface="Gill Sans"/>
              <a:cs typeface="Gill Sans"/>
              <a:sym typeface="Gill Sans"/>
            </a:endParaRPr>
          </a:p>
          <a:p>
            <a:pPr indent="0" lvl="0" marL="0" marR="0" rtl="0" algn="l">
              <a:lnSpc>
                <a:spcPct val="115000"/>
              </a:lnSpc>
              <a:spcBef>
                <a:spcPts val="1200"/>
              </a:spcBef>
              <a:spcAft>
                <a:spcPts val="0"/>
              </a:spcAft>
              <a:buClr>
                <a:srgbClr val="000000"/>
              </a:buClr>
              <a:buSzPts val="1100"/>
              <a:buFont typeface="Arial"/>
              <a:buNone/>
            </a:pPr>
            <a:r>
              <a:rPr b="0" i="0" lang="fi" sz="1100" u="none" cap="none" strike="noStrike">
                <a:solidFill>
                  <a:srgbClr val="000000"/>
                </a:solidFill>
                <a:latin typeface="Gill Sans"/>
                <a:ea typeface="Gill Sans"/>
                <a:cs typeface="Gill Sans"/>
                <a:sym typeface="Gill Sans"/>
              </a:rPr>
              <a:t>Today, we’re having a </a:t>
            </a:r>
            <a:r>
              <a:rPr lang="fi" sz="1100">
                <a:latin typeface="Gill Sans"/>
                <a:ea typeface="Gill Sans"/>
                <a:cs typeface="Gill Sans"/>
                <a:sym typeface="Gill Sans"/>
              </a:rPr>
              <a:t>DEMOS</a:t>
            </a:r>
            <a:r>
              <a:rPr b="0" i="0" lang="fi" sz="1100" u="none" cap="none" strike="noStrike">
                <a:solidFill>
                  <a:srgbClr val="000000"/>
                </a:solidFill>
                <a:latin typeface="Gill Sans"/>
                <a:ea typeface="Gill Sans"/>
                <a:cs typeface="Gill Sans"/>
                <a:sym typeface="Gill Sans"/>
              </a:rPr>
              <a:t> Dialogue based on your thoughts about </a:t>
            </a:r>
            <a:r>
              <a:rPr lang="fi" sz="1100">
                <a:highlight>
                  <a:schemeClr val="lt2"/>
                </a:highlight>
                <a:latin typeface="Gill Sans"/>
                <a:ea typeface="Gill Sans"/>
                <a:cs typeface="Gill Sans"/>
                <a:sym typeface="Gill Sans"/>
              </a:rPr>
              <a:t>Enter DEMOS card topic here.</a:t>
            </a:r>
            <a:r>
              <a:rPr b="0" i="0" lang="fi" sz="1100" u="none" cap="none" strike="noStrike">
                <a:solidFill>
                  <a:srgbClr val="000000"/>
                </a:solidFill>
                <a:latin typeface="Gill Sans"/>
                <a:ea typeface="Gill Sans"/>
                <a:cs typeface="Gill Sans"/>
                <a:sym typeface="Gill Sans"/>
              </a:rPr>
              <a:t> My name is</a:t>
            </a:r>
            <a:r>
              <a:rPr lang="fi" sz="1100">
                <a:latin typeface="Gill Sans"/>
                <a:ea typeface="Gill Sans"/>
                <a:cs typeface="Gill Sans"/>
                <a:sym typeface="Gill Sans"/>
              </a:rPr>
              <a:t> … and </a:t>
            </a:r>
            <a:r>
              <a:rPr b="0" i="0" lang="fi" sz="1100" u="none" cap="none" strike="noStrike">
                <a:solidFill>
                  <a:srgbClr val="000000"/>
                </a:solidFill>
                <a:latin typeface="Gill Sans"/>
                <a:ea typeface="Gill Sans"/>
                <a:cs typeface="Gill Sans"/>
                <a:sym typeface="Gill Sans"/>
              </a:rPr>
              <a:t>I will </a:t>
            </a:r>
            <a:r>
              <a:rPr lang="fi" sz="1100">
                <a:latin typeface="Gill Sans"/>
                <a:ea typeface="Gill Sans"/>
                <a:cs typeface="Gill Sans"/>
                <a:sym typeface="Gill Sans"/>
              </a:rPr>
              <a:t>facilitate </a:t>
            </a:r>
            <a:r>
              <a:rPr b="0" i="0" lang="fi" sz="1100" u="none" cap="none" strike="noStrike">
                <a:solidFill>
                  <a:srgbClr val="000000"/>
                </a:solidFill>
                <a:latin typeface="Gill Sans"/>
                <a:ea typeface="Gill Sans"/>
                <a:cs typeface="Gill Sans"/>
                <a:sym typeface="Gill Sans"/>
              </a:rPr>
              <a:t>the discussion. </a:t>
            </a:r>
            <a:endParaRPr b="0" i="0" sz="1100" u="none" cap="none" strike="noStrike">
              <a:solidFill>
                <a:srgbClr val="000000"/>
              </a:solidFill>
              <a:latin typeface="Gill Sans"/>
              <a:ea typeface="Gill Sans"/>
              <a:cs typeface="Gill Sans"/>
              <a:sym typeface="Gill Sans"/>
            </a:endParaRPr>
          </a:p>
          <a:p>
            <a:pPr indent="0" lvl="0" marL="0" rtl="0" algn="l">
              <a:lnSpc>
                <a:spcPct val="115000"/>
              </a:lnSpc>
              <a:spcBef>
                <a:spcPts val="0"/>
              </a:spcBef>
              <a:spcAft>
                <a:spcPts val="0"/>
              </a:spcAft>
              <a:buClr>
                <a:srgbClr val="000000"/>
              </a:buClr>
              <a:buSzPts val="1100"/>
              <a:buFont typeface="Arial"/>
              <a:buNone/>
            </a:pPr>
            <a:r>
              <a:t/>
            </a:r>
            <a:endParaRPr sz="1100">
              <a:latin typeface="Gill Sans"/>
              <a:ea typeface="Gill Sans"/>
              <a:cs typeface="Gill Sans"/>
              <a:sym typeface="Gill Sans"/>
            </a:endParaRPr>
          </a:p>
          <a:p>
            <a:pPr indent="0" lvl="0" marL="0" rtl="0" algn="l">
              <a:lnSpc>
                <a:spcPct val="115000"/>
              </a:lnSpc>
              <a:spcBef>
                <a:spcPts val="0"/>
              </a:spcBef>
              <a:spcAft>
                <a:spcPts val="0"/>
              </a:spcAft>
              <a:buClr>
                <a:srgbClr val="000000"/>
              </a:buClr>
              <a:buSzPts val="1100"/>
              <a:buFont typeface="Arial"/>
              <a:buNone/>
            </a:pPr>
            <a:r>
              <a:rPr lang="fi" sz="1100">
                <a:solidFill>
                  <a:srgbClr val="000000"/>
                </a:solidFill>
                <a:latin typeface="Gill Sans"/>
                <a:ea typeface="Gill Sans"/>
                <a:cs typeface="Gill Sans"/>
                <a:sym typeface="Gill Sans"/>
              </a:rPr>
              <a:t>The purpose of this discussion is to learn from one another and listen to each participant´s point of view and experiences of the topic. The intention is not to persuade, argue or convince the other about our own view, but allow room for different perspectives and build an understanding based on each other´s comments. The goal is not unanimity, either.</a:t>
            </a:r>
            <a:endParaRPr b="0" i="0" sz="1100" u="none" cap="none" strike="noStrike">
              <a:solidFill>
                <a:srgbClr val="000000"/>
              </a:solidFill>
              <a:latin typeface="Gill Sans"/>
              <a:ea typeface="Gill Sans"/>
              <a:cs typeface="Gill Sans"/>
              <a:sym typeface="Gill Sans"/>
            </a:endParaRPr>
          </a:p>
          <a:p>
            <a:pPr indent="0" lvl="0" marL="0" marR="0" rtl="0" algn="l">
              <a:lnSpc>
                <a:spcPct val="115000"/>
              </a:lnSpc>
              <a:spcBef>
                <a:spcPts val="1200"/>
              </a:spcBef>
              <a:spcAft>
                <a:spcPts val="0"/>
              </a:spcAft>
              <a:buClr>
                <a:srgbClr val="000000"/>
              </a:buClr>
              <a:buSzPts val="1100"/>
              <a:buFont typeface="Arial"/>
              <a:buNone/>
            </a:pPr>
            <a:r>
              <a:rPr b="0" i="0" lang="fi" sz="1100" u="none" cap="none" strike="noStrike">
                <a:solidFill>
                  <a:srgbClr val="000000"/>
                </a:solidFill>
                <a:latin typeface="Gill Sans"/>
                <a:ea typeface="Gill Sans"/>
                <a:cs typeface="Gill Sans"/>
                <a:sym typeface="Gill Sans"/>
              </a:rPr>
              <a:t>Let’s try to share our own thoughts and experiences </a:t>
            </a:r>
            <a:r>
              <a:rPr b="0" i="0" lang="fi" sz="1100" u="none" cap="none" strike="noStrike">
                <a:solidFill>
                  <a:srgbClr val="000000"/>
                </a:solidFill>
                <a:latin typeface="Gill Sans"/>
                <a:ea typeface="Gill Sans"/>
                <a:cs typeface="Gill Sans"/>
                <a:sym typeface="Gill Sans"/>
              </a:rPr>
              <a:t>confidentially.</a:t>
            </a:r>
            <a:r>
              <a:rPr b="0" i="0" lang="fi" sz="1100" u="none" cap="none" strike="noStrike">
                <a:solidFill>
                  <a:srgbClr val="000000"/>
                </a:solidFill>
                <a:latin typeface="Gill Sans"/>
                <a:ea typeface="Gill Sans"/>
                <a:cs typeface="Gill Sans"/>
                <a:sym typeface="Gill Sans"/>
              </a:rPr>
              <a:t> We don’t have to agree. But let’s try to understand the matter at hand and each other better. </a:t>
            </a:r>
            <a:endParaRPr b="0" i="0" sz="1100" u="none" cap="none" strike="noStrike">
              <a:solidFill>
                <a:srgbClr val="000000"/>
              </a:solidFill>
              <a:latin typeface="Gill Sans"/>
              <a:ea typeface="Gill Sans"/>
              <a:cs typeface="Gill Sans"/>
              <a:sym typeface="Gill Sans"/>
            </a:endParaRPr>
          </a:p>
          <a:p>
            <a:pPr indent="0" lvl="0" marL="0" marR="0" rtl="0" algn="l">
              <a:lnSpc>
                <a:spcPct val="115000"/>
              </a:lnSpc>
              <a:spcBef>
                <a:spcPts val="1200"/>
              </a:spcBef>
              <a:spcAft>
                <a:spcPts val="0"/>
              </a:spcAft>
              <a:buClr>
                <a:srgbClr val="000000"/>
              </a:buClr>
              <a:buSzPts val="1100"/>
              <a:buFont typeface="Arial"/>
              <a:buNone/>
            </a:pPr>
            <a:r>
              <a:rPr b="0" i="0" lang="fi" sz="1100" u="none" cap="none" strike="noStrike">
                <a:solidFill>
                  <a:srgbClr val="000000"/>
                </a:solidFill>
                <a:latin typeface="Gill Sans"/>
                <a:ea typeface="Gill Sans"/>
                <a:cs typeface="Gill Sans"/>
                <a:sym typeface="Gill Sans"/>
              </a:rPr>
              <a:t>In the discussion, we don’t have to make decisions or resolve anything. We can talk in peace. </a:t>
            </a:r>
            <a:endParaRPr b="0" i="0" sz="1100" u="none" cap="none" strike="noStrike">
              <a:solidFill>
                <a:srgbClr val="000000"/>
              </a:solidFill>
              <a:latin typeface="Gill Sans"/>
              <a:ea typeface="Gill Sans"/>
              <a:cs typeface="Gill Sans"/>
              <a:sym typeface="Gill Sans"/>
            </a:endParaRPr>
          </a:p>
          <a:p>
            <a:pPr indent="0" lvl="0" marL="0" rtl="0" algn="l">
              <a:lnSpc>
                <a:spcPct val="115000"/>
              </a:lnSpc>
              <a:spcBef>
                <a:spcPts val="0"/>
              </a:spcBef>
              <a:spcAft>
                <a:spcPts val="0"/>
              </a:spcAft>
              <a:buClr>
                <a:srgbClr val="000000"/>
              </a:buClr>
              <a:buSzPts val="1100"/>
              <a:buFont typeface="Arial"/>
              <a:buNone/>
            </a:pPr>
            <a:r>
              <a:t/>
            </a:r>
            <a:endParaRPr sz="1100">
              <a:solidFill>
                <a:srgbClr val="000000"/>
              </a:solidFill>
              <a:latin typeface="Gill Sans"/>
              <a:ea typeface="Gill Sans"/>
              <a:cs typeface="Gill Sans"/>
              <a:sym typeface="Gill Sans"/>
            </a:endParaRPr>
          </a:p>
          <a:p>
            <a:pPr indent="0" lvl="0" marL="0" rtl="0" algn="l">
              <a:lnSpc>
                <a:spcPct val="115000"/>
              </a:lnSpc>
              <a:spcBef>
                <a:spcPts val="0"/>
              </a:spcBef>
              <a:spcAft>
                <a:spcPts val="0"/>
              </a:spcAft>
              <a:buClr>
                <a:srgbClr val="000000"/>
              </a:buClr>
              <a:buSzPts val="1100"/>
              <a:buFont typeface="Arial"/>
              <a:buNone/>
            </a:pPr>
            <a:r>
              <a:rPr lang="fi" sz="1100">
                <a:solidFill>
                  <a:srgbClr val="000000"/>
                </a:solidFill>
                <a:latin typeface="Gill Sans"/>
                <a:ea typeface="Gill Sans"/>
                <a:cs typeface="Gill Sans"/>
                <a:sym typeface="Gill Sans"/>
              </a:rPr>
              <a:t>Please briefly present yourself by first name and also </a:t>
            </a:r>
            <a:r>
              <a:rPr lang="fi" sz="1100">
                <a:highlight>
                  <a:schemeClr val="lt2"/>
                </a:highlight>
                <a:latin typeface="Gill Sans"/>
                <a:ea typeface="Gill Sans"/>
                <a:cs typeface="Gill Sans"/>
                <a:sym typeface="Gill Sans"/>
              </a:rPr>
              <a:t>share from where you came to this conversation and how do you feel at the moment?</a:t>
            </a:r>
            <a:endParaRPr b="1" sz="1100">
              <a:solidFill>
                <a:srgbClr val="000000"/>
              </a:solidFill>
              <a:highlight>
                <a:schemeClr val="lt2"/>
              </a:highlight>
              <a:latin typeface="Gill Sans"/>
              <a:ea typeface="Gill Sans"/>
              <a:cs typeface="Gill Sans"/>
              <a:sym typeface="Gill Sans"/>
            </a:endParaRPr>
          </a:p>
          <a:p>
            <a:pPr indent="457200" lvl="0" marL="3200400" rtl="0" algn="l">
              <a:lnSpc>
                <a:spcPct val="115000"/>
              </a:lnSpc>
              <a:spcBef>
                <a:spcPts val="0"/>
              </a:spcBef>
              <a:spcAft>
                <a:spcPts val="0"/>
              </a:spcAft>
              <a:buClr>
                <a:srgbClr val="000000"/>
              </a:buClr>
              <a:buSzPts val="1100"/>
              <a:buFont typeface="Arial"/>
              <a:buNone/>
            </a:pPr>
            <a:r>
              <a:rPr b="1" i="0" lang="fi" sz="1100" u="none" cap="none" strike="noStrike">
                <a:solidFill>
                  <a:srgbClr val="000000"/>
                </a:solidFill>
                <a:latin typeface="Gill Sans"/>
                <a:ea typeface="Gill Sans"/>
                <a:cs typeface="Gill Sans"/>
                <a:sym typeface="Gill Sans"/>
              </a:rPr>
              <a:t>10 min</a:t>
            </a:r>
            <a:endParaRPr b="1"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500"/>
              <a:buFont typeface="Arial"/>
              <a:buNone/>
            </a:pPr>
            <a:r>
              <a:t/>
            </a:r>
            <a:endParaRPr b="0" i="0" sz="1100" u="none" cap="none" strike="noStrike">
              <a:solidFill>
                <a:srgbClr val="000000"/>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nvSpPr>
        <p:spPr>
          <a:xfrm>
            <a:off x="390950" y="165325"/>
            <a:ext cx="1896000" cy="3125400"/>
          </a:xfrm>
          <a:prstGeom prst="rect">
            <a:avLst/>
          </a:prstGeom>
          <a:noFill/>
          <a:ln>
            <a:noFill/>
          </a:ln>
        </p:spPr>
        <p:txBody>
          <a:bodyPr anchorCtr="0" anchor="t" bIns="145150" lIns="145150" spcFirstLastPara="1" rIns="145150" wrap="square" tIns="145150">
            <a:spAutoFit/>
          </a:bodyPr>
          <a:lstStyle/>
          <a:p>
            <a:pPr indent="0" lvl="0" marL="0" marR="0" rtl="0" algn="l">
              <a:lnSpc>
                <a:spcPct val="100000"/>
              </a:lnSpc>
              <a:spcBef>
                <a:spcPts val="0"/>
              </a:spcBef>
              <a:spcAft>
                <a:spcPts val="0"/>
              </a:spcAft>
              <a:buClr>
                <a:schemeClr val="dk1"/>
              </a:buClr>
              <a:buSzPts val="600"/>
              <a:buFont typeface="Arial"/>
              <a:buNone/>
            </a:pPr>
            <a:r>
              <a:rPr b="1" lang="fi">
                <a:solidFill>
                  <a:schemeClr val="dk1"/>
                </a:solidFill>
                <a:latin typeface="Gill Sans"/>
                <a:ea typeface="Gill Sans"/>
                <a:cs typeface="Gill Sans"/>
                <a:sym typeface="Gill Sans"/>
              </a:rPr>
              <a:t>Participants</a:t>
            </a:r>
            <a:endParaRPr b="1">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600"/>
              <a:buFont typeface="Arial"/>
              <a:buNone/>
            </a:pPr>
            <a:r>
              <a:rPr lang="fi" sz="1000">
                <a:solidFill>
                  <a:schemeClr val="dk1"/>
                </a:solidFill>
                <a:latin typeface="Gill Sans"/>
                <a:ea typeface="Gill Sans"/>
                <a:cs typeface="Gill Sans"/>
                <a:sym typeface="Gill Sans"/>
              </a:rPr>
              <a:t>Write down the names of the participants for yourself. You can keep a tally of the turns taken in the conversation. This will help, among other things, to identify quieter speakers.</a:t>
            </a:r>
            <a:endParaRPr sz="1000">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600"/>
              <a:buFont typeface="Arial"/>
              <a:buNone/>
            </a:pPr>
            <a:r>
              <a:t/>
            </a:r>
            <a:endParaRPr sz="1000">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600"/>
              <a:buFont typeface="Arial"/>
              <a:buNone/>
            </a:pPr>
            <a:r>
              <a:rPr lang="fi" sz="1000">
                <a:solidFill>
                  <a:schemeClr val="dk1"/>
                </a:solidFill>
                <a:latin typeface="Gill Sans"/>
                <a:ea typeface="Gill Sans"/>
                <a:cs typeface="Gill Sans"/>
                <a:sym typeface="Gill Sans"/>
              </a:rPr>
              <a:t>Remember to inform the participants if there is a note-taker in the conversation and who it is. Let them also know that the notes will be taken anonymously.</a:t>
            </a:r>
            <a:endParaRPr sz="1000">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600"/>
              <a:buFont typeface="Arial"/>
              <a:buNone/>
            </a:pPr>
            <a:r>
              <a:t/>
            </a:r>
            <a:endParaRPr sz="1000">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600"/>
              <a:buFont typeface="Arial"/>
              <a:buNone/>
            </a:pPr>
            <a:r>
              <a:rPr b="1" lang="fi" sz="1000">
                <a:solidFill>
                  <a:schemeClr val="dk1"/>
                </a:solidFill>
                <a:latin typeface="Gill Sans"/>
                <a:ea typeface="Gill Sans"/>
                <a:cs typeface="Gill Sans"/>
                <a:sym typeface="Gill Sans"/>
              </a:rPr>
              <a:t>Adjust the number of the circle based on the number of participants.</a:t>
            </a:r>
            <a:endParaRPr b="1" sz="1000">
              <a:solidFill>
                <a:schemeClr val="dk1"/>
              </a:solidFill>
              <a:latin typeface="Gill Sans"/>
              <a:ea typeface="Gill Sans"/>
              <a:cs typeface="Gill Sans"/>
              <a:sym typeface="Gill Sans"/>
            </a:endParaRPr>
          </a:p>
        </p:txBody>
      </p:sp>
      <p:sp>
        <p:nvSpPr>
          <p:cNvPr id="80" name="Google Shape;80;p17"/>
          <p:cNvSpPr/>
          <p:nvPr/>
        </p:nvSpPr>
        <p:spPr>
          <a:xfrm>
            <a:off x="2420025" y="1572550"/>
            <a:ext cx="721800" cy="729300"/>
          </a:xfrm>
          <a:prstGeom prst="ellipse">
            <a:avLst/>
          </a:prstGeom>
          <a:noFill/>
          <a:ln cap="flat" cmpd="sng" w="28575">
            <a:solidFill>
              <a:srgbClr val="292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1" name="Google Shape;81;p17"/>
          <p:cNvSpPr/>
          <p:nvPr/>
        </p:nvSpPr>
        <p:spPr>
          <a:xfrm>
            <a:off x="4781163" y="342550"/>
            <a:ext cx="721800" cy="729300"/>
          </a:xfrm>
          <a:prstGeom prst="ellipse">
            <a:avLst/>
          </a:prstGeom>
          <a:noFill/>
          <a:ln cap="flat" cmpd="sng" w="28575">
            <a:solidFill>
              <a:srgbClr val="292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2" name="Google Shape;82;p17"/>
          <p:cNvSpPr/>
          <p:nvPr/>
        </p:nvSpPr>
        <p:spPr>
          <a:xfrm>
            <a:off x="2936450" y="835900"/>
            <a:ext cx="721800" cy="729300"/>
          </a:xfrm>
          <a:prstGeom prst="ellipse">
            <a:avLst/>
          </a:prstGeom>
          <a:noFill/>
          <a:ln cap="flat" cmpd="sng" w="28575">
            <a:solidFill>
              <a:srgbClr val="292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3" name="Google Shape;83;p17"/>
          <p:cNvSpPr/>
          <p:nvPr/>
        </p:nvSpPr>
        <p:spPr>
          <a:xfrm>
            <a:off x="2343825" y="2510525"/>
            <a:ext cx="721800" cy="729300"/>
          </a:xfrm>
          <a:prstGeom prst="ellipse">
            <a:avLst/>
          </a:prstGeom>
          <a:noFill/>
          <a:ln cap="flat" cmpd="sng" w="38100">
            <a:solidFill>
              <a:srgbClr val="FE01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Calibri"/>
              <a:ea typeface="Calibri"/>
              <a:cs typeface="Calibri"/>
              <a:sym typeface="Calibri"/>
            </a:endParaRPr>
          </a:p>
        </p:txBody>
      </p:sp>
      <p:sp>
        <p:nvSpPr>
          <p:cNvPr id="84" name="Google Shape;84;p17"/>
          <p:cNvSpPr/>
          <p:nvPr/>
        </p:nvSpPr>
        <p:spPr>
          <a:xfrm>
            <a:off x="2895275" y="3353800"/>
            <a:ext cx="721800" cy="729300"/>
          </a:xfrm>
          <a:prstGeom prst="ellipse">
            <a:avLst/>
          </a:prstGeom>
          <a:noFill/>
          <a:ln cap="flat" cmpd="sng" w="28575">
            <a:solidFill>
              <a:srgbClr val="292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5" name="Google Shape;85;p17"/>
          <p:cNvSpPr/>
          <p:nvPr/>
        </p:nvSpPr>
        <p:spPr>
          <a:xfrm>
            <a:off x="3833225" y="3763025"/>
            <a:ext cx="721800" cy="729300"/>
          </a:xfrm>
          <a:prstGeom prst="ellipse">
            <a:avLst/>
          </a:prstGeom>
          <a:noFill/>
          <a:ln cap="flat" cmpd="sng" w="28575">
            <a:solidFill>
              <a:srgbClr val="292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6" name="Google Shape;86;p17"/>
          <p:cNvSpPr/>
          <p:nvPr/>
        </p:nvSpPr>
        <p:spPr>
          <a:xfrm>
            <a:off x="4858300" y="3763025"/>
            <a:ext cx="721800" cy="729300"/>
          </a:xfrm>
          <a:prstGeom prst="ellipse">
            <a:avLst/>
          </a:prstGeom>
          <a:noFill/>
          <a:ln cap="flat" cmpd="sng" w="28575">
            <a:solidFill>
              <a:srgbClr val="292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7" name="Google Shape;87;p17"/>
          <p:cNvSpPr/>
          <p:nvPr/>
        </p:nvSpPr>
        <p:spPr>
          <a:xfrm>
            <a:off x="5767625" y="3353800"/>
            <a:ext cx="721800" cy="729300"/>
          </a:xfrm>
          <a:prstGeom prst="ellipse">
            <a:avLst/>
          </a:prstGeom>
          <a:noFill/>
          <a:ln cap="flat" cmpd="sng" w="28575">
            <a:solidFill>
              <a:srgbClr val="292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8" name="Google Shape;88;p17"/>
          <p:cNvSpPr/>
          <p:nvPr/>
        </p:nvSpPr>
        <p:spPr>
          <a:xfrm>
            <a:off x="6165175" y="2510525"/>
            <a:ext cx="721800" cy="729300"/>
          </a:xfrm>
          <a:prstGeom prst="ellipse">
            <a:avLst/>
          </a:prstGeom>
          <a:noFill/>
          <a:ln cap="flat" cmpd="sng" w="28575">
            <a:solidFill>
              <a:srgbClr val="292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9" name="Google Shape;89;p17"/>
          <p:cNvSpPr/>
          <p:nvPr/>
        </p:nvSpPr>
        <p:spPr>
          <a:xfrm>
            <a:off x="6165175" y="1572550"/>
            <a:ext cx="721800" cy="729300"/>
          </a:xfrm>
          <a:prstGeom prst="ellipse">
            <a:avLst/>
          </a:prstGeom>
          <a:noFill/>
          <a:ln cap="flat" cmpd="sng" w="28575">
            <a:solidFill>
              <a:srgbClr val="292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0" name="Google Shape;90;p17"/>
          <p:cNvSpPr/>
          <p:nvPr/>
        </p:nvSpPr>
        <p:spPr>
          <a:xfrm>
            <a:off x="5610800" y="759700"/>
            <a:ext cx="721800" cy="729300"/>
          </a:xfrm>
          <a:prstGeom prst="ellipse">
            <a:avLst/>
          </a:prstGeom>
          <a:noFill/>
          <a:ln cap="flat" cmpd="sng" w="28575">
            <a:solidFill>
              <a:srgbClr val="292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1" name="Google Shape;91;p17"/>
          <p:cNvSpPr/>
          <p:nvPr/>
        </p:nvSpPr>
        <p:spPr>
          <a:xfrm>
            <a:off x="3757025" y="342550"/>
            <a:ext cx="721800" cy="729300"/>
          </a:xfrm>
          <a:prstGeom prst="ellipse">
            <a:avLst/>
          </a:prstGeom>
          <a:noFill/>
          <a:ln cap="flat" cmpd="sng" w="28575">
            <a:solidFill>
              <a:srgbClr val="2923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2" name="Google Shape;92;p17"/>
          <p:cNvSpPr txBox="1"/>
          <p:nvPr/>
        </p:nvSpPr>
        <p:spPr>
          <a:xfrm>
            <a:off x="472350" y="3257676"/>
            <a:ext cx="1181700" cy="508800"/>
          </a:xfrm>
          <a:prstGeom prst="rect">
            <a:avLst/>
          </a:prstGeom>
          <a:noFill/>
          <a:ln>
            <a:noFill/>
          </a:ln>
        </p:spPr>
        <p:txBody>
          <a:bodyPr anchorCtr="0" anchor="t" bIns="145150" lIns="145150" spcFirstLastPara="1" rIns="145150" wrap="square" tIns="145150">
            <a:spAutoFit/>
          </a:bodyPr>
          <a:lstStyle/>
          <a:p>
            <a:pPr indent="0" lvl="0" marL="0" marR="0" rtl="0" algn="l">
              <a:lnSpc>
                <a:spcPct val="100000"/>
              </a:lnSpc>
              <a:spcBef>
                <a:spcPts val="0"/>
              </a:spcBef>
              <a:spcAft>
                <a:spcPts val="0"/>
              </a:spcAft>
              <a:buClr>
                <a:schemeClr val="dk1"/>
              </a:buClr>
              <a:buSzPts val="600"/>
              <a:buFont typeface="Arial"/>
              <a:buNone/>
            </a:pPr>
            <a:r>
              <a:rPr b="1" lang="fi">
                <a:solidFill>
                  <a:schemeClr val="dk1"/>
                </a:solidFill>
                <a:latin typeface="Gill Sans"/>
                <a:ea typeface="Gill Sans"/>
                <a:cs typeface="Gill Sans"/>
                <a:sym typeface="Gill Sans"/>
              </a:rPr>
              <a:t>Facilitator</a:t>
            </a:r>
            <a:endParaRPr b="0" i="0" sz="2200" u="none" cap="none" strike="noStrike">
              <a:solidFill>
                <a:srgbClr val="000000"/>
              </a:solidFill>
              <a:latin typeface="Calibri"/>
              <a:ea typeface="Calibri"/>
              <a:cs typeface="Calibri"/>
              <a:sym typeface="Calibri"/>
            </a:endParaRPr>
          </a:p>
        </p:txBody>
      </p:sp>
      <p:cxnSp>
        <p:nvCxnSpPr>
          <p:cNvPr id="93" name="Google Shape;93;p17"/>
          <p:cNvCxnSpPr>
            <a:endCxn id="83" idx="3"/>
          </p:cNvCxnSpPr>
          <p:nvPr/>
        </p:nvCxnSpPr>
        <p:spPr>
          <a:xfrm flipH="1" rot="10800000">
            <a:off x="1506930" y="3133021"/>
            <a:ext cx="942600" cy="321600"/>
          </a:xfrm>
          <a:prstGeom prst="straightConnector1">
            <a:avLst/>
          </a:prstGeom>
          <a:noFill/>
          <a:ln cap="flat" cmpd="sng" w="28575">
            <a:solidFill>
              <a:srgbClr val="FE0101"/>
            </a:solidFill>
            <a:prstDash val="solid"/>
            <a:round/>
            <a:headEnd len="sm" w="sm" type="none"/>
            <a:tailEnd len="sm" w="sm" type="none"/>
          </a:ln>
        </p:spPr>
      </p:cxnSp>
      <p:sp>
        <p:nvSpPr>
          <p:cNvPr id="94" name="Google Shape;94;p17"/>
          <p:cNvSpPr/>
          <p:nvPr/>
        </p:nvSpPr>
        <p:spPr>
          <a:xfrm>
            <a:off x="7313350" y="312025"/>
            <a:ext cx="721800" cy="729300"/>
          </a:xfrm>
          <a:prstGeom prst="ellipse">
            <a:avLst/>
          </a:prstGeom>
          <a:noFill/>
          <a:ln cap="flat" cmpd="sng" w="38100">
            <a:solidFill>
              <a:srgbClr val="022F6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Calibri"/>
              <a:ea typeface="Calibri"/>
              <a:cs typeface="Calibri"/>
              <a:sym typeface="Calibri"/>
            </a:endParaRPr>
          </a:p>
        </p:txBody>
      </p:sp>
      <p:sp>
        <p:nvSpPr>
          <p:cNvPr id="95" name="Google Shape;95;p17"/>
          <p:cNvSpPr txBox="1"/>
          <p:nvPr/>
        </p:nvSpPr>
        <p:spPr>
          <a:xfrm>
            <a:off x="7589900" y="1450825"/>
            <a:ext cx="1554300" cy="508800"/>
          </a:xfrm>
          <a:prstGeom prst="rect">
            <a:avLst/>
          </a:prstGeom>
          <a:noFill/>
          <a:ln>
            <a:noFill/>
          </a:ln>
        </p:spPr>
        <p:txBody>
          <a:bodyPr anchorCtr="0" anchor="t" bIns="145150" lIns="145150" spcFirstLastPara="1" rIns="145150" wrap="square" tIns="145150">
            <a:spAutoFit/>
          </a:bodyPr>
          <a:lstStyle/>
          <a:p>
            <a:pPr indent="0" lvl="0" marL="0" marR="0" rtl="0" algn="l">
              <a:lnSpc>
                <a:spcPct val="100000"/>
              </a:lnSpc>
              <a:spcBef>
                <a:spcPts val="0"/>
              </a:spcBef>
              <a:spcAft>
                <a:spcPts val="0"/>
              </a:spcAft>
              <a:buClr>
                <a:schemeClr val="dk1"/>
              </a:buClr>
              <a:buSzPts val="600"/>
              <a:buFont typeface="Arial"/>
              <a:buNone/>
            </a:pPr>
            <a:r>
              <a:rPr b="1" lang="fi">
                <a:solidFill>
                  <a:schemeClr val="dk1"/>
                </a:solidFill>
                <a:latin typeface="Gill Sans"/>
                <a:ea typeface="Gill Sans"/>
                <a:cs typeface="Gill Sans"/>
                <a:sym typeface="Gill Sans"/>
              </a:rPr>
              <a:t>Note-taker/-s</a:t>
            </a:r>
            <a:endParaRPr b="0" i="0" sz="2200" u="none" cap="none" strike="noStrike">
              <a:solidFill>
                <a:srgbClr val="000000"/>
              </a:solidFill>
              <a:latin typeface="Calibri"/>
              <a:ea typeface="Calibri"/>
              <a:cs typeface="Calibri"/>
              <a:sym typeface="Calibri"/>
            </a:endParaRPr>
          </a:p>
        </p:txBody>
      </p:sp>
      <p:cxnSp>
        <p:nvCxnSpPr>
          <p:cNvPr id="96" name="Google Shape;96;p17"/>
          <p:cNvCxnSpPr>
            <a:stCxn id="94" idx="5"/>
          </p:cNvCxnSpPr>
          <p:nvPr/>
        </p:nvCxnSpPr>
        <p:spPr>
          <a:xfrm>
            <a:off x="7929445" y="934521"/>
            <a:ext cx="260700" cy="660900"/>
          </a:xfrm>
          <a:prstGeom prst="straightConnector1">
            <a:avLst/>
          </a:prstGeom>
          <a:noFill/>
          <a:ln cap="flat" cmpd="sng" w="28575">
            <a:solidFill>
              <a:srgbClr val="022F6C"/>
            </a:solidFill>
            <a:prstDash val="solid"/>
            <a:round/>
            <a:headEnd len="sm" w="sm" type="none"/>
            <a:tailEnd len="sm" w="sm" type="none"/>
          </a:ln>
        </p:spPr>
      </p:cxnSp>
      <p:sp>
        <p:nvSpPr>
          <p:cNvPr id="97" name="Google Shape;97;p17"/>
          <p:cNvSpPr txBox="1"/>
          <p:nvPr/>
        </p:nvSpPr>
        <p:spPr>
          <a:xfrm>
            <a:off x="472350" y="4492325"/>
            <a:ext cx="895200" cy="354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i" sz="1100">
                <a:solidFill>
                  <a:schemeClr val="dk1"/>
                </a:solidFill>
                <a:latin typeface="Gill Sans"/>
                <a:ea typeface="Gill Sans"/>
                <a:cs typeface="Gill Sans"/>
                <a:sym typeface="Gill Sans"/>
              </a:rPr>
              <a:t>3 min</a:t>
            </a:r>
            <a:endParaRPr/>
          </a:p>
        </p:txBody>
      </p:sp>
      <p:pic>
        <p:nvPicPr>
          <p:cNvPr id="98" name="Google Shape;98;p17"/>
          <p:cNvPicPr preferRelativeResize="0"/>
          <p:nvPr/>
        </p:nvPicPr>
        <p:blipFill>
          <a:blip r:embed="rId3">
            <a:alphaModFix/>
          </a:blip>
          <a:stretch>
            <a:fillRect/>
          </a:stretch>
        </p:blipFill>
        <p:spPr>
          <a:xfrm>
            <a:off x="6492013" y="1500925"/>
            <a:ext cx="3135573" cy="4435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8"/>
          <p:cNvPicPr preferRelativeResize="0"/>
          <p:nvPr/>
        </p:nvPicPr>
        <p:blipFill rotWithShape="1">
          <a:blip r:embed="rId3">
            <a:alphaModFix/>
          </a:blip>
          <a:srcRect b="0" l="0" r="0" t="20439"/>
          <a:stretch/>
        </p:blipFill>
        <p:spPr>
          <a:xfrm>
            <a:off x="-4324575" y="490800"/>
            <a:ext cx="9144000" cy="5143499"/>
          </a:xfrm>
          <a:prstGeom prst="rect">
            <a:avLst/>
          </a:prstGeom>
          <a:noFill/>
          <a:ln>
            <a:noFill/>
          </a:ln>
        </p:spPr>
      </p:pic>
      <p:sp>
        <p:nvSpPr>
          <p:cNvPr id="104" name="Google Shape;104;p18"/>
          <p:cNvSpPr txBox="1"/>
          <p:nvPr>
            <p:ph type="title"/>
          </p:nvPr>
        </p:nvSpPr>
        <p:spPr>
          <a:xfrm>
            <a:off x="311700" y="203350"/>
            <a:ext cx="4144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00"/>
              <a:buFont typeface="Arial"/>
              <a:buNone/>
            </a:pPr>
            <a:r>
              <a:rPr b="1" lang="fi" sz="1600">
                <a:latin typeface="Gill Sans"/>
                <a:ea typeface="Gill Sans"/>
                <a:cs typeface="Gill Sans"/>
                <a:sym typeface="Gill Sans"/>
              </a:rPr>
              <a:t>Ground rules for DEMOS Dialogues</a:t>
            </a:r>
            <a:endParaRPr sz="2520">
              <a:highlight>
                <a:srgbClr val="FFFF00"/>
              </a:highlight>
              <a:latin typeface="Gill Sans"/>
              <a:ea typeface="Gill Sans"/>
              <a:cs typeface="Gill Sans"/>
              <a:sym typeface="Gill Sans"/>
            </a:endParaRPr>
          </a:p>
        </p:txBody>
      </p:sp>
      <p:sp>
        <p:nvSpPr>
          <p:cNvPr id="105" name="Google Shape;105;p18"/>
          <p:cNvSpPr txBox="1"/>
          <p:nvPr>
            <p:ph idx="1" type="body"/>
          </p:nvPr>
        </p:nvSpPr>
        <p:spPr>
          <a:xfrm>
            <a:off x="483600" y="971350"/>
            <a:ext cx="4088400" cy="2209500"/>
          </a:xfrm>
          <a:prstGeom prst="rect">
            <a:avLst/>
          </a:prstGeom>
        </p:spPr>
        <p:txBody>
          <a:bodyPr anchorCtr="0" anchor="t" bIns="91425" lIns="91425" spcFirstLastPara="1" rIns="91425" wrap="square" tIns="91425">
            <a:noAutofit/>
          </a:bodyPr>
          <a:lstStyle/>
          <a:p>
            <a:pPr indent="-311150" lvl="0" marL="457200" rtl="0" algn="l">
              <a:spcBef>
                <a:spcPts val="1200"/>
              </a:spcBef>
              <a:spcAft>
                <a:spcPts val="0"/>
              </a:spcAft>
              <a:buClr>
                <a:srgbClr val="000000"/>
              </a:buClr>
              <a:buSzPts val="1300"/>
              <a:buFont typeface="Gill Sans"/>
              <a:buAutoNum type="arabicPeriod"/>
            </a:pPr>
            <a:r>
              <a:rPr b="1" lang="fi" sz="1300">
                <a:solidFill>
                  <a:srgbClr val="000000"/>
                </a:solidFill>
                <a:latin typeface="Gill Sans"/>
                <a:ea typeface="Gill Sans"/>
                <a:cs typeface="Gill Sans"/>
                <a:sym typeface="Gill Sans"/>
              </a:rPr>
              <a:t>Listen to others</a:t>
            </a:r>
            <a:r>
              <a:rPr lang="fi" sz="1300">
                <a:solidFill>
                  <a:srgbClr val="000000"/>
                </a:solidFill>
                <a:latin typeface="Gill Sans"/>
                <a:ea typeface="Gill Sans"/>
                <a:cs typeface="Gill Sans"/>
                <a:sym typeface="Gill Sans"/>
              </a:rPr>
              <a:t>, do not interrupt or start side discussions.</a:t>
            </a:r>
            <a:endParaRPr sz="1300">
              <a:solidFill>
                <a:srgbClr val="000000"/>
              </a:solidFill>
              <a:latin typeface="Gill Sans"/>
              <a:ea typeface="Gill Sans"/>
              <a:cs typeface="Gill Sans"/>
              <a:sym typeface="Gill Sans"/>
            </a:endParaRPr>
          </a:p>
          <a:p>
            <a:pPr indent="-311150" lvl="0" marL="457200" rtl="0" algn="l">
              <a:spcBef>
                <a:spcPts val="0"/>
              </a:spcBef>
              <a:spcAft>
                <a:spcPts val="0"/>
              </a:spcAft>
              <a:buClr>
                <a:srgbClr val="000000"/>
              </a:buClr>
              <a:buSzPts val="1300"/>
              <a:buFont typeface="Gill Sans"/>
              <a:buAutoNum type="arabicPeriod"/>
            </a:pPr>
            <a:r>
              <a:rPr b="1" lang="fi" sz="1300">
                <a:solidFill>
                  <a:srgbClr val="000000"/>
                </a:solidFill>
                <a:latin typeface="Gill Sans"/>
                <a:ea typeface="Gill Sans"/>
                <a:cs typeface="Gill Sans"/>
                <a:sym typeface="Gill Sans"/>
              </a:rPr>
              <a:t>Share</a:t>
            </a:r>
            <a:r>
              <a:rPr lang="fi" sz="1300">
                <a:solidFill>
                  <a:srgbClr val="000000"/>
                </a:solidFill>
                <a:latin typeface="Gill Sans"/>
                <a:ea typeface="Gill Sans"/>
                <a:cs typeface="Gill Sans"/>
                <a:sym typeface="Gill Sans"/>
              </a:rPr>
              <a:t> your own thoughts and experiences.</a:t>
            </a:r>
            <a:endParaRPr sz="1300">
              <a:solidFill>
                <a:srgbClr val="000000"/>
              </a:solidFill>
              <a:latin typeface="Gill Sans"/>
              <a:ea typeface="Gill Sans"/>
              <a:cs typeface="Gill Sans"/>
              <a:sym typeface="Gill Sans"/>
            </a:endParaRPr>
          </a:p>
          <a:p>
            <a:pPr indent="-311150" lvl="0" marL="457200" rtl="0" algn="l">
              <a:spcBef>
                <a:spcPts val="0"/>
              </a:spcBef>
              <a:spcAft>
                <a:spcPts val="0"/>
              </a:spcAft>
              <a:buClr>
                <a:srgbClr val="000000"/>
              </a:buClr>
              <a:buSzPts val="1300"/>
              <a:buFont typeface="Gill Sans"/>
              <a:buAutoNum type="arabicPeriod"/>
            </a:pPr>
            <a:r>
              <a:rPr b="1" lang="fi" sz="1300">
                <a:solidFill>
                  <a:srgbClr val="000000"/>
                </a:solidFill>
                <a:latin typeface="Gill Sans"/>
                <a:ea typeface="Gill Sans"/>
                <a:cs typeface="Gill Sans"/>
                <a:sym typeface="Gill Sans"/>
              </a:rPr>
              <a:t>Respect </a:t>
            </a:r>
            <a:r>
              <a:rPr lang="fi" sz="1300">
                <a:solidFill>
                  <a:srgbClr val="000000"/>
                </a:solidFill>
                <a:latin typeface="Gill Sans"/>
                <a:ea typeface="Gill Sans"/>
                <a:cs typeface="Gill Sans"/>
                <a:sym typeface="Gill Sans"/>
              </a:rPr>
              <a:t>the other participants.</a:t>
            </a:r>
            <a:endParaRPr sz="1300">
              <a:solidFill>
                <a:srgbClr val="000000"/>
              </a:solidFill>
              <a:latin typeface="Gill Sans"/>
              <a:ea typeface="Gill Sans"/>
              <a:cs typeface="Gill Sans"/>
              <a:sym typeface="Gill Sans"/>
            </a:endParaRPr>
          </a:p>
          <a:p>
            <a:pPr indent="-311150" lvl="0" marL="457200" rtl="0" algn="l">
              <a:spcBef>
                <a:spcPts val="0"/>
              </a:spcBef>
              <a:spcAft>
                <a:spcPts val="0"/>
              </a:spcAft>
              <a:buClr>
                <a:srgbClr val="000000"/>
              </a:buClr>
              <a:buSzPts val="1300"/>
              <a:buFont typeface="Gill Sans"/>
              <a:buAutoNum type="arabicPeriod"/>
            </a:pPr>
            <a:r>
              <a:rPr b="1" lang="fi" sz="1300">
                <a:solidFill>
                  <a:srgbClr val="000000"/>
                </a:solidFill>
                <a:latin typeface="Gill Sans"/>
                <a:ea typeface="Gill Sans"/>
                <a:cs typeface="Gill Sans"/>
                <a:sym typeface="Gill Sans"/>
              </a:rPr>
              <a:t>Consider</a:t>
            </a:r>
            <a:r>
              <a:rPr b="1" lang="fi" sz="1300">
                <a:solidFill>
                  <a:srgbClr val="000000"/>
                </a:solidFill>
                <a:latin typeface="Gill Sans"/>
                <a:ea typeface="Gill Sans"/>
                <a:cs typeface="Gill Sans"/>
                <a:sym typeface="Gill Sans"/>
              </a:rPr>
              <a:t> things in peace and relate </a:t>
            </a:r>
            <a:r>
              <a:rPr lang="fi" sz="1300">
                <a:solidFill>
                  <a:srgbClr val="000000"/>
                </a:solidFill>
                <a:latin typeface="Gill Sans"/>
                <a:ea typeface="Gill Sans"/>
                <a:cs typeface="Gill Sans"/>
                <a:sym typeface="Gill Sans"/>
              </a:rPr>
              <a:t>what you say to what others have said.</a:t>
            </a:r>
            <a:endParaRPr sz="1300">
              <a:solidFill>
                <a:srgbClr val="000000"/>
              </a:solidFill>
              <a:latin typeface="Gill Sans"/>
              <a:ea typeface="Gill Sans"/>
              <a:cs typeface="Gill Sans"/>
              <a:sym typeface="Gill Sans"/>
            </a:endParaRPr>
          </a:p>
          <a:p>
            <a:pPr indent="-311150" lvl="0" marL="457200" rtl="0" algn="l">
              <a:spcBef>
                <a:spcPts val="0"/>
              </a:spcBef>
              <a:spcAft>
                <a:spcPts val="0"/>
              </a:spcAft>
              <a:buClr>
                <a:srgbClr val="000000"/>
              </a:buClr>
              <a:buSzPts val="1300"/>
              <a:buFont typeface="Gill Sans"/>
              <a:buAutoNum type="arabicPeriod"/>
            </a:pPr>
            <a:r>
              <a:rPr b="1" lang="fi" sz="1300">
                <a:solidFill>
                  <a:srgbClr val="000000"/>
                </a:solidFill>
                <a:latin typeface="Gill Sans"/>
                <a:ea typeface="Gill Sans"/>
                <a:cs typeface="Gill Sans"/>
                <a:sym typeface="Gill Sans"/>
              </a:rPr>
              <a:t>Be present and respect</a:t>
            </a:r>
            <a:r>
              <a:rPr lang="fi" sz="1300">
                <a:solidFill>
                  <a:srgbClr val="000000"/>
                </a:solidFill>
                <a:latin typeface="Gill Sans"/>
                <a:ea typeface="Gill Sans"/>
                <a:cs typeface="Gill Sans"/>
                <a:sym typeface="Gill Sans"/>
              </a:rPr>
              <a:t> the </a:t>
            </a:r>
            <a:r>
              <a:rPr lang="fi" sz="1300">
                <a:solidFill>
                  <a:srgbClr val="000000"/>
                </a:solidFill>
                <a:latin typeface="Gill Sans"/>
                <a:ea typeface="Gill Sans"/>
                <a:cs typeface="Gill Sans"/>
                <a:sym typeface="Gill Sans"/>
              </a:rPr>
              <a:t>confidentiality</a:t>
            </a:r>
            <a:r>
              <a:rPr lang="fi" sz="1300">
                <a:solidFill>
                  <a:srgbClr val="000000"/>
                </a:solidFill>
                <a:latin typeface="Gill Sans"/>
                <a:ea typeface="Gill Sans"/>
                <a:cs typeface="Gill Sans"/>
                <a:sym typeface="Gill Sans"/>
              </a:rPr>
              <a:t> </a:t>
            </a:r>
            <a:r>
              <a:rPr lang="fi" sz="1300">
                <a:solidFill>
                  <a:srgbClr val="000000"/>
                </a:solidFill>
                <a:latin typeface="Gill Sans"/>
                <a:ea typeface="Gill Sans"/>
                <a:cs typeface="Gill Sans"/>
                <a:sym typeface="Gill Sans"/>
              </a:rPr>
              <a:t>of</a:t>
            </a:r>
            <a:r>
              <a:rPr lang="fi" sz="1300">
                <a:solidFill>
                  <a:srgbClr val="000000"/>
                </a:solidFill>
                <a:latin typeface="Gill Sans"/>
                <a:ea typeface="Gill Sans"/>
                <a:cs typeface="Gill Sans"/>
                <a:sym typeface="Gill Sans"/>
              </a:rPr>
              <a:t> the dialogue.</a:t>
            </a:r>
            <a:endParaRPr sz="1300">
              <a:solidFill>
                <a:srgbClr val="000000"/>
              </a:solidFill>
              <a:latin typeface="Gill Sans"/>
              <a:ea typeface="Gill Sans"/>
              <a:cs typeface="Gill Sans"/>
              <a:sym typeface="Gill Sans"/>
            </a:endParaRPr>
          </a:p>
          <a:p>
            <a:pPr indent="-311150" lvl="0" marL="457200" rtl="0" algn="l">
              <a:spcBef>
                <a:spcPts val="0"/>
              </a:spcBef>
              <a:spcAft>
                <a:spcPts val="0"/>
              </a:spcAft>
              <a:buClr>
                <a:srgbClr val="000000"/>
              </a:buClr>
              <a:buSzPts val="1300"/>
              <a:buFont typeface="Gill Sans"/>
              <a:buAutoNum type="arabicPeriod"/>
            </a:pPr>
            <a:r>
              <a:rPr b="1" lang="fi" sz="1300">
                <a:solidFill>
                  <a:srgbClr val="000000"/>
                </a:solidFill>
                <a:latin typeface="Gill Sans"/>
                <a:ea typeface="Gill Sans"/>
                <a:cs typeface="Gill Sans"/>
                <a:sym typeface="Gill Sans"/>
              </a:rPr>
              <a:t>Be open to change.</a:t>
            </a:r>
            <a:endParaRPr b="1" sz="1300">
              <a:solidFill>
                <a:srgbClr val="000000"/>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i="1" sz="10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i="1" lang="fi" sz="1000">
                <a:solidFill>
                  <a:schemeClr val="dk1"/>
                </a:solidFill>
                <a:latin typeface="Gill Sans"/>
                <a:ea typeface="Gill Sans"/>
                <a:cs typeface="Gill Sans"/>
                <a:sym typeface="Gill Sans"/>
              </a:rPr>
              <a:t>These rules can be seen here on the floor throughout our discussion. </a:t>
            </a:r>
            <a:endParaRPr b="1" sz="1300">
              <a:solidFill>
                <a:srgbClr val="000000"/>
              </a:solidFill>
              <a:latin typeface="Gill Sans"/>
              <a:ea typeface="Gill Sans"/>
              <a:cs typeface="Gill Sans"/>
              <a:sym typeface="Gill Sans"/>
            </a:endParaRPr>
          </a:p>
        </p:txBody>
      </p:sp>
      <p:sp>
        <p:nvSpPr>
          <p:cNvPr id="106" name="Google Shape;106;p18"/>
          <p:cNvSpPr txBox="1"/>
          <p:nvPr/>
        </p:nvSpPr>
        <p:spPr>
          <a:xfrm>
            <a:off x="4572000" y="203350"/>
            <a:ext cx="4260300" cy="3745500"/>
          </a:xfrm>
          <a:prstGeom prst="rect">
            <a:avLst/>
          </a:prstGeom>
          <a:noFill/>
          <a:ln>
            <a:noFill/>
          </a:ln>
        </p:spPr>
        <p:txBody>
          <a:bodyPr anchorCtr="0" anchor="t" bIns="32450" lIns="32450" spcFirstLastPara="1" rIns="32450" wrap="square" tIns="32450">
            <a:noAutofit/>
          </a:bodyPr>
          <a:lstStyle/>
          <a:p>
            <a:pPr indent="0" lvl="0" marL="0" rtl="0" algn="l">
              <a:lnSpc>
                <a:spcPct val="115000"/>
              </a:lnSpc>
              <a:spcBef>
                <a:spcPts val="1200"/>
              </a:spcBef>
              <a:spcAft>
                <a:spcPts val="0"/>
              </a:spcAft>
              <a:buClr>
                <a:schemeClr val="dk1"/>
              </a:buClr>
              <a:buSzPts val="1100"/>
              <a:buFont typeface="Arial"/>
              <a:buNone/>
            </a:pPr>
            <a:r>
              <a:rPr b="1" lang="fi" sz="1100">
                <a:latin typeface="Gill Sans"/>
                <a:ea typeface="Gill Sans"/>
                <a:cs typeface="Gill Sans"/>
                <a:sym typeface="Gill Sans"/>
              </a:rPr>
              <a:t>Thank you all, it’s great to have you here!</a:t>
            </a:r>
            <a:endParaRPr b="1" sz="1100">
              <a:latin typeface="Gill Sans"/>
              <a:ea typeface="Gill Sans"/>
              <a:cs typeface="Gill Sans"/>
              <a:sym typeface="Gill Sans"/>
            </a:endParaRPr>
          </a:p>
          <a:p>
            <a:pPr indent="0" lvl="0" marL="0" rtl="0" algn="l">
              <a:lnSpc>
                <a:spcPct val="115000"/>
              </a:lnSpc>
              <a:spcBef>
                <a:spcPts val="1200"/>
              </a:spcBef>
              <a:spcAft>
                <a:spcPts val="0"/>
              </a:spcAft>
              <a:buClr>
                <a:schemeClr val="dk1"/>
              </a:buClr>
              <a:buSzPts val="1100"/>
              <a:buFont typeface="Arial"/>
              <a:buNone/>
            </a:pPr>
            <a:r>
              <a:rPr lang="fi" sz="1000">
                <a:solidFill>
                  <a:schemeClr val="dk1"/>
                </a:solidFill>
                <a:latin typeface="Gill Sans"/>
                <a:ea typeface="Gill Sans"/>
                <a:cs typeface="Gill Sans"/>
                <a:sym typeface="Gill Sans"/>
              </a:rPr>
              <a:t>We use the ground rules for DEMOS Dialogue and, now let’s briefly go through them…</a:t>
            </a:r>
            <a:endParaRPr sz="1000">
              <a:solidFill>
                <a:schemeClr val="dk1"/>
              </a:solidFill>
              <a:latin typeface="Gill Sans"/>
              <a:ea typeface="Gill Sans"/>
              <a:cs typeface="Gill Sans"/>
              <a:sym typeface="Gill Sans"/>
            </a:endParaRPr>
          </a:p>
          <a:p>
            <a:pPr indent="-292100" lvl="0" marL="457200" rtl="0" algn="l">
              <a:lnSpc>
                <a:spcPct val="100000"/>
              </a:lnSpc>
              <a:spcBef>
                <a:spcPts val="0"/>
              </a:spcBef>
              <a:spcAft>
                <a:spcPts val="0"/>
              </a:spcAft>
              <a:buClr>
                <a:schemeClr val="dk1"/>
              </a:buClr>
              <a:buSzPts val="1000"/>
              <a:buFont typeface="Gill Sans"/>
              <a:buAutoNum type="arabicPeriod"/>
            </a:pPr>
            <a:r>
              <a:rPr i="1" lang="fi" sz="1000">
                <a:solidFill>
                  <a:schemeClr val="dk1"/>
                </a:solidFill>
                <a:latin typeface="Gill Sans"/>
                <a:ea typeface="Gill Sans"/>
                <a:cs typeface="Gill Sans"/>
                <a:sym typeface="Gill Sans"/>
              </a:rPr>
              <a:t>“Everyone must have the opportunity to explain their views in peace. It is important that we do not interrupt each other or whisper with the person next to us.”</a:t>
            </a:r>
            <a:endParaRPr sz="1000">
              <a:solidFill>
                <a:schemeClr val="dk1"/>
              </a:solidFill>
              <a:latin typeface="Gill Sans"/>
              <a:ea typeface="Gill Sans"/>
              <a:cs typeface="Gill Sans"/>
              <a:sym typeface="Gill Sans"/>
            </a:endParaRPr>
          </a:p>
          <a:p>
            <a:pPr indent="-292100" lvl="0" marL="457200" rtl="0" algn="l">
              <a:lnSpc>
                <a:spcPct val="100000"/>
              </a:lnSpc>
              <a:spcBef>
                <a:spcPts val="0"/>
              </a:spcBef>
              <a:spcAft>
                <a:spcPts val="0"/>
              </a:spcAft>
              <a:buClr>
                <a:schemeClr val="dk1"/>
              </a:buClr>
              <a:buSzPts val="1000"/>
              <a:buFont typeface="Gill Sans"/>
              <a:buAutoNum type="arabicPeriod"/>
            </a:pPr>
            <a:r>
              <a:rPr i="1" lang="fi" sz="1000">
                <a:solidFill>
                  <a:schemeClr val="dk1"/>
                </a:solidFill>
                <a:latin typeface="Gill Sans"/>
                <a:ea typeface="Gill Sans"/>
                <a:cs typeface="Gill Sans"/>
                <a:sym typeface="Gill Sans"/>
              </a:rPr>
              <a:t>“To be able to better understand the issue discussed and each other, it is a good idea to talk about our own thoughts and experiences. This means that we tell others what issues, events and situations have affected our views.”</a:t>
            </a:r>
            <a:endParaRPr i="1" sz="1000">
              <a:solidFill>
                <a:schemeClr val="dk1"/>
              </a:solidFill>
              <a:latin typeface="Gill Sans"/>
              <a:ea typeface="Gill Sans"/>
              <a:cs typeface="Gill Sans"/>
              <a:sym typeface="Gill Sans"/>
            </a:endParaRPr>
          </a:p>
          <a:p>
            <a:pPr indent="-292100" lvl="0" marL="457200" rtl="0" algn="l">
              <a:lnSpc>
                <a:spcPct val="100000"/>
              </a:lnSpc>
              <a:spcBef>
                <a:spcPts val="0"/>
              </a:spcBef>
              <a:spcAft>
                <a:spcPts val="0"/>
              </a:spcAft>
              <a:buClr>
                <a:schemeClr val="dk1"/>
              </a:buClr>
              <a:buSzPts val="1000"/>
              <a:buFont typeface="Gill Sans"/>
              <a:buAutoNum type="arabicPeriod"/>
            </a:pPr>
            <a:r>
              <a:rPr lang="fi" sz="1000">
                <a:solidFill>
                  <a:schemeClr val="dk1"/>
                </a:solidFill>
                <a:latin typeface="Gill Sans"/>
                <a:ea typeface="Gill Sans"/>
                <a:cs typeface="Gill Sans"/>
                <a:sym typeface="Gill Sans"/>
              </a:rPr>
              <a:t>“</a:t>
            </a:r>
            <a:r>
              <a:rPr i="1" lang="fi" sz="1000">
                <a:solidFill>
                  <a:schemeClr val="dk1"/>
                </a:solidFill>
                <a:latin typeface="Gill Sans"/>
                <a:ea typeface="Gill Sans"/>
                <a:cs typeface="Gill Sans"/>
                <a:sym typeface="Gill Sans"/>
              </a:rPr>
              <a:t>Let’s respect different people and the different views people have. </a:t>
            </a:r>
            <a:r>
              <a:rPr lang="fi" sz="1000">
                <a:solidFill>
                  <a:schemeClr val="dk1"/>
                </a:solidFill>
                <a:latin typeface="Gill Sans"/>
                <a:ea typeface="Gill Sans"/>
                <a:cs typeface="Gill Sans"/>
                <a:sym typeface="Gill Sans"/>
              </a:rPr>
              <a:t>“</a:t>
            </a:r>
            <a:endParaRPr sz="1000">
              <a:solidFill>
                <a:schemeClr val="dk1"/>
              </a:solidFill>
              <a:latin typeface="Gill Sans"/>
              <a:ea typeface="Gill Sans"/>
              <a:cs typeface="Gill Sans"/>
              <a:sym typeface="Gill Sans"/>
            </a:endParaRPr>
          </a:p>
          <a:p>
            <a:pPr indent="-292100" lvl="0" marL="457200" rtl="0" algn="l">
              <a:lnSpc>
                <a:spcPct val="100000"/>
              </a:lnSpc>
              <a:spcBef>
                <a:spcPts val="0"/>
              </a:spcBef>
              <a:spcAft>
                <a:spcPts val="0"/>
              </a:spcAft>
              <a:buClr>
                <a:schemeClr val="dk1"/>
              </a:buClr>
              <a:buSzPts val="1000"/>
              <a:buFont typeface="Gill Sans"/>
              <a:buAutoNum type="arabicPeriod"/>
            </a:pPr>
            <a:r>
              <a:rPr i="1" lang="fi" sz="1000">
                <a:solidFill>
                  <a:schemeClr val="dk1"/>
                </a:solidFill>
                <a:latin typeface="Gill Sans"/>
                <a:ea typeface="Gill Sans"/>
                <a:cs typeface="Gill Sans"/>
                <a:sym typeface="Gill Sans"/>
              </a:rPr>
              <a:t>“You don’t need to have the right answers. Dialogue is about being curious and about thinking about different issues together. We do not need to reach unanimity or solutions.”</a:t>
            </a:r>
            <a:endParaRPr i="1" sz="1000">
              <a:solidFill>
                <a:schemeClr val="dk1"/>
              </a:solidFill>
              <a:latin typeface="Gill Sans"/>
              <a:ea typeface="Gill Sans"/>
              <a:cs typeface="Gill Sans"/>
              <a:sym typeface="Gill Sans"/>
            </a:endParaRPr>
          </a:p>
          <a:p>
            <a:pPr indent="-292100" lvl="0" marL="457200" rtl="0" algn="l">
              <a:lnSpc>
                <a:spcPct val="100000"/>
              </a:lnSpc>
              <a:spcBef>
                <a:spcPts val="0"/>
              </a:spcBef>
              <a:spcAft>
                <a:spcPts val="0"/>
              </a:spcAft>
              <a:buClr>
                <a:schemeClr val="dk1"/>
              </a:buClr>
              <a:buSzPts val="1000"/>
              <a:buFont typeface="Gill Sans"/>
              <a:buAutoNum type="arabicPeriod"/>
            </a:pPr>
            <a:r>
              <a:rPr i="1" lang="fi" sz="1000">
                <a:solidFill>
                  <a:schemeClr val="dk1"/>
                </a:solidFill>
                <a:latin typeface="Gill Sans"/>
                <a:ea typeface="Gill Sans"/>
                <a:cs typeface="Gill Sans"/>
                <a:sym typeface="Gill Sans"/>
              </a:rPr>
              <a:t>“In a dialogue, it is important to concentrate on each other and on the issue, so let’s keep the mobiles and laptops away. Let’s keep the conversation confidential so that everyone can talk as freely as possible. You can share your own thoughts forward but if you want to share someone else’s, ask them for permission.”</a:t>
            </a:r>
            <a:endParaRPr i="1" sz="1000">
              <a:solidFill>
                <a:schemeClr val="dk1"/>
              </a:solidFill>
              <a:latin typeface="Gill Sans"/>
              <a:ea typeface="Gill Sans"/>
              <a:cs typeface="Gill Sans"/>
              <a:sym typeface="Gill Sans"/>
            </a:endParaRPr>
          </a:p>
          <a:p>
            <a:pPr indent="-292100" lvl="0" marL="457200" rtl="0" algn="l">
              <a:lnSpc>
                <a:spcPct val="100000"/>
              </a:lnSpc>
              <a:spcBef>
                <a:spcPts val="0"/>
              </a:spcBef>
              <a:spcAft>
                <a:spcPts val="0"/>
              </a:spcAft>
              <a:buClr>
                <a:schemeClr val="dk1"/>
              </a:buClr>
              <a:buSzPts val="1000"/>
              <a:buFont typeface="Gill Sans"/>
              <a:buAutoNum type="arabicPeriod"/>
            </a:pPr>
            <a:r>
              <a:rPr i="1" lang="fi" sz="1000">
                <a:solidFill>
                  <a:schemeClr val="dk1"/>
                </a:solidFill>
                <a:latin typeface="Gill Sans"/>
                <a:ea typeface="Gill Sans"/>
                <a:cs typeface="Gill Sans"/>
                <a:sym typeface="Gill Sans"/>
              </a:rPr>
              <a:t>“Dialogue can move us. It can create new insights and make us change our points of view. It can encourage us to act and discuss the issue forward with other people. Good things can happen and DEMOS Dialogue is a way to start!”</a:t>
            </a:r>
            <a:endParaRPr i="1" sz="10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SzPts val="1100"/>
              <a:buFont typeface="Arial"/>
              <a:buNone/>
            </a:pPr>
            <a:r>
              <a:t/>
            </a:r>
            <a:endParaRPr b="1" sz="11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SzPts val="1100"/>
              <a:buFont typeface="Arial"/>
              <a:buNone/>
            </a:pPr>
            <a:r>
              <a:rPr b="1" lang="fi" sz="1100">
                <a:solidFill>
                  <a:schemeClr val="dk1"/>
                </a:solidFill>
                <a:latin typeface="Gill Sans"/>
                <a:ea typeface="Gill Sans"/>
                <a:cs typeface="Gill Sans"/>
                <a:sym typeface="Gill Sans"/>
              </a:rPr>
              <a:t>Do we all commit to these rules together? </a:t>
            </a:r>
            <a:endParaRPr b="1" sz="11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SzPts val="1100"/>
              <a:buFont typeface="Arial"/>
              <a:buNone/>
            </a:pPr>
            <a:r>
              <a:t/>
            </a:r>
            <a:endParaRPr sz="11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Great, let’s continue!</a:t>
            </a:r>
            <a:endParaRPr sz="1100">
              <a:latin typeface="Gill Sans"/>
              <a:ea typeface="Gill Sans"/>
              <a:cs typeface="Gill Sans"/>
              <a:sym typeface="Gill Sans"/>
            </a:endParaRPr>
          </a:p>
          <a:p>
            <a:pPr indent="457200" lvl="0" marL="3200400" rtl="0" algn="l">
              <a:lnSpc>
                <a:spcPct val="115000"/>
              </a:lnSpc>
              <a:spcBef>
                <a:spcPts val="0"/>
              </a:spcBef>
              <a:spcAft>
                <a:spcPts val="0"/>
              </a:spcAft>
              <a:buClr>
                <a:srgbClr val="000000"/>
              </a:buClr>
              <a:buSzPts val="1100"/>
              <a:buFont typeface="Arial"/>
              <a:buNone/>
            </a:pPr>
            <a:r>
              <a:rPr b="1" i="0" lang="fi" sz="1100" u="none" cap="none" strike="noStrike">
                <a:solidFill>
                  <a:srgbClr val="000000"/>
                </a:solidFill>
                <a:latin typeface="Gill Sans"/>
                <a:ea typeface="Gill Sans"/>
                <a:cs typeface="Gill Sans"/>
                <a:sym typeface="Gill Sans"/>
              </a:rPr>
              <a:t>10 min</a:t>
            </a:r>
            <a:endParaRPr i="0" sz="1100" u="none" cap="none" strike="noStrike">
              <a:solidFill>
                <a:srgbClr val="000000"/>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11700" y="203350"/>
            <a:ext cx="41445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fi" sz="2500">
                <a:highlight>
                  <a:schemeClr val="lt2"/>
                </a:highlight>
                <a:latin typeface="Gill Sans"/>
                <a:ea typeface="Gill Sans"/>
                <a:cs typeface="Gill Sans"/>
                <a:sym typeface="Gill Sans"/>
              </a:rPr>
              <a:t>Enter topic here</a:t>
            </a:r>
            <a:endParaRPr sz="2500">
              <a:highlight>
                <a:schemeClr val="lt2"/>
              </a:highlight>
            </a:endParaRPr>
          </a:p>
        </p:txBody>
      </p:sp>
      <p:sp>
        <p:nvSpPr>
          <p:cNvPr id="112" name="Google Shape;112;p19"/>
          <p:cNvSpPr txBox="1"/>
          <p:nvPr>
            <p:ph idx="1" type="body"/>
          </p:nvPr>
        </p:nvSpPr>
        <p:spPr>
          <a:xfrm>
            <a:off x="483600" y="910800"/>
            <a:ext cx="3800700" cy="388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Min	Part			Time</a:t>
            </a:r>
            <a:endParaRPr sz="1100">
              <a:solidFill>
                <a:srgbClr val="FF0000"/>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rgbClr val="FF0000"/>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15 	Start, Rules for constructive discussion</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b="1" lang="fi" sz="1100">
                <a:solidFill>
                  <a:schemeClr val="dk1"/>
                </a:solidFill>
                <a:latin typeface="Gill Sans"/>
                <a:ea typeface="Gill Sans"/>
                <a:cs typeface="Gill Sans"/>
                <a:sym typeface="Gill Sans"/>
              </a:rPr>
              <a:t>10</a:t>
            </a:r>
            <a:r>
              <a:rPr b="1" lang="fi" sz="1100">
                <a:solidFill>
                  <a:schemeClr val="dk1"/>
                </a:solidFill>
                <a:latin typeface="Gill Sans"/>
                <a:ea typeface="Gill Sans"/>
                <a:cs typeface="Gill Sans"/>
                <a:sym typeface="Gill Sans"/>
              </a:rPr>
              <a:t> 	Introduction + Buzzing in pairs</a:t>
            </a:r>
            <a:endParaRPr b="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65</a:t>
            </a:r>
            <a:r>
              <a:rPr lang="fi" sz="1100">
                <a:solidFill>
                  <a:schemeClr val="dk1"/>
                </a:solidFill>
                <a:latin typeface="Gill Sans"/>
                <a:ea typeface="Gill Sans"/>
                <a:cs typeface="Gill Sans"/>
                <a:sym typeface="Gill Sans"/>
              </a:rPr>
              <a:t> 	Joint dialogue</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5 	Writing insights</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20	Sharing insights</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5	Thank you and ending</a:t>
            </a:r>
            <a:endParaRPr b="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Altogether 120 min</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Take a short break during the conversation if needed.</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b="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b="1" lang="fi" sz="1100">
                <a:solidFill>
                  <a:schemeClr val="dk1"/>
                </a:solidFill>
                <a:latin typeface="Gill Sans"/>
                <a:ea typeface="Gill Sans"/>
                <a:cs typeface="Gill Sans"/>
                <a:sym typeface="Gill Sans"/>
              </a:rPr>
              <a:t>On the right, you can find a suggested way of </a:t>
            </a:r>
            <a:r>
              <a:rPr b="1" lang="fi" sz="1100">
                <a:solidFill>
                  <a:schemeClr val="dk1"/>
                </a:solidFill>
                <a:highlight>
                  <a:schemeClr val="lt1"/>
                </a:highlight>
                <a:latin typeface="Gill Sans"/>
                <a:ea typeface="Gill Sans"/>
                <a:cs typeface="Gill Sans"/>
                <a:sym typeface="Gill Sans"/>
              </a:rPr>
              <a:t>say</a:t>
            </a:r>
            <a:r>
              <a:rPr b="1" lang="fi" sz="1100">
                <a:solidFill>
                  <a:schemeClr val="dk1"/>
                </a:solidFill>
                <a:highlight>
                  <a:schemeClr val="lt1"/>
                </a:highlight>
                <a:latin typeface="Gill Sans"/>
                <a:ea typeface="Gill Sans"/>
                <a:cs typeface="Gill Sans"/>
                <a:sym typeface="Gill Sans"/>
              </a:rPr>
              <a:t>ing</a:t>
            </a:r>
            <a:r>
              <a:rPr b="1" lang="fi" sz="1100">
                <a:solidFill>
                  <a:schemeClr val="dk1"/>
                </a:solidFill>
                <a:highlight>
                  <a:schemeClr val="lt1"/>
                </a:highlight>
                <a:latin typeface="Gill Sans"/>
                <a:ea typeface="Gill Sans"/>
                <a:cs typeface="Gill Sans"/>
                <a:sym typeface="Gill Sans"/>
              </a:rPr>
              <a:t> the matter</a:t>
            </a:r>
            <a:r>
              <a:rPr b="1" lang="fi" sz="1100">
                <a:solidFill>
                  <a:schemeClr val="dk1"/>
                </a:solidFill>
                <a:latin typeface="Gill Sans"/>
                <a:ea typeface="Gill Sans"/>
                <a:cs typeface="Gill Sans"/>
                <a:sym typeface="Gill Sans"/>
              </a:rPr>
              <a:t> and tips:</a:t>
            </a:r>
            <a:br>
              <a:rPr b="1" lang="fi" sz="1100">
                <a:solidFill>
                  <a:schemeClr val="dk1"/>
                </a:solidFill>
                <a:latin typeface="Gill Sans"/>
                <a:ea typeface="Gill Sans"/>
                <a:cs typeface="Gill Sans"/>
                <a:sym typeface="Gill Sans"/>
              </a:rPr>
            </a:br>
            <a:r>
              <a:rPr lang="fi" sz="1100">
                <a:solidFill>
                  <a:schemeClr val="dk1"/>
                </a:solidFill>
                <a:latin typeface="Gill Sans"/>
                <a:ea typeface="Gill Sans"/>
                <a:cs typeface="Gill Sans"/>
                <a:sym typeface="Gill Sans"/>
              </a:rPr>
              <a:t>Basic font: you can say it like this, for instance. You can also say the matters as you see fit. </a:t>
            </a:r>
            <a:br>
              <a:rPr lang="fi" sz="1100">
                <a:solidFill>
                  <a:schemeClr val="dk1"/>
                </a:solidFill>
                <a:latin typeface="Gill Sans"/>
                <a:ea typeface="Gill Sans"/>
                <a:cs typeface="Gill Sans"/>
                <a:sym typeface="Gill Sans"/>
              </a:rPr>
            </a:br>
            <a:r>
              <a:rPr i="1" lang="fi" sz="1100">
                <a:solidFill>
                  <a:schemeClr val="dk1"/>
                </a:solidFill>
                <a:latin typeface="Gill Sans"/>
                <a:ea typeface="Gill Sans"/>
                <a:cs typeface="Gill Sans"/>
                <a:sym typeface="Gill Sans"/>
              </a:rPr>
              <a:t>Font in italics: help for the facilitator for leading the discussion</a:t>
            </a:r>
            <a:endParaRPr i="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rPr i="1" lang="fi" sz="1100">
                <a:solidFill>
                  <a:schemeClr val="dk1"/>
                </a:solidFill>
                <a:highlight>
                  <a:schemeClr val="lt2"/>
                </a:highlight>
                <a:latin typeface="Gill Sans"/>
                <a:ea typeface="Gill Sans"/>
                <a:cs typeface="Gill Sans"/>
                <a:sym typeface="Gill Sans"/>
              </a:rPr>
              <a:t>Grey background: Adjust as needed to suit yourself/the topic</a:t>
            </a:r>
            <a:endParaRPr sz="1100">
              <a:highlight>
                <a:srgbClr val="FE0101"/>
              </a:highlight>
              <a:latin typeface="Gill Sans"/>
              <a:ea typeface="Gill Sans"/>
              <a:cs typeface="Gill Sans"/>
              <a:sym typeface="Gill Sans"/>
            </a:endParaRPr>
          </a:p>
          <a:p>
            <a:pPr indent="0" lvl="0" marL="0" rtl="0" algn="l">
              <a:lnSpc>
                <a:spcPct val="100000"/>
              </a:lnSpc>
              <a:spcBef>
                <a:spcPts val="0"/>
              </a:spcBef>
              <a:spcAft>
                <a:spcPts val="0"/>
              </a:spcAft>
              <a:buNone/>
            </a:pPr>
            <a:r>
              <a:t/>
            </a:r>
            <a:endParaRPr b="1" sz="1100">
              <a:solidFill>
                <a:schemeClr val="dk1"/>
              </a:solidFill>
              <a:latin typeface="Gill Sans"/>
              <a:ea typeface="Gill Sans"/>
              <a:cs typeface="Gill Sans"/>
              <a:sym typeface="Gill Sans"/>
            </a:endParaRPr>
          </a:p>
          <a:p>
            <a:pPr indent="0" lvl="0" marL="0" rtl="0" algn="l">
              <a:spcBef>
                <a:spcPts val="0"/>
              </a:spcBef>
              <a:spcAft>
                <a:spcPts val="0"/>
              </a:spcAft>
              <a:buNone/>
            </a:pPr>
            <a:r>
              <a:t/>
            </a:r>
            <a:endParaRPr b="1" sz="1100">
              <a:solidFill>
                <a:schemeClr val="dk1"/>
              </a:solidFill>
              <a:latin typeface="Gill Sans"/>
              <a:ea typeface="Gill Sans"/>
              <a:cs typeface="Gill Sans"/>
              <a:sym typeface="Gill Sans"/>
            </a:endParaRPr>
          </a:p>
          <a:p>
            <a:pPr indent="0" lvl="0" marL="0" rtl="0" algn="l">
              <a:spcBef>
                <a:spcPts val="0"/>
              </a:spcBef>
              <a:spcAft>
                <a:spcPts val="1200"/>
              </a:spcAft>
              <a:buNone/>
            </a:pPr>
            <a:r>
              <a:t/>
            </a:r>
            <a:endParaRPr sz="1100">
              <a:latin typeface="Gill Sans"/>
              <a:ea typeface="Gill Sans"/>
              <a:cs typeface="Gill Sans"/>
              <a:sym typeface="Gill Sans"/>
            </a:endParaRPr>
          </a:p>
        </p:txBody>
      </p:sp>
      <p:sp>
        <p:nvSpPr>
          <p:cNvPr id="113" name="Google Shape;113;p19"/>
          <p:cNvSpPr txBox="1"/>
          <p:nvPr/>
        </p:nvSpPr>
        <p:spPr>
          <a:xfrm>
            <a:off x="4572000" y="457325"/>
            <a:ext cx="4260300" cy="3745500"/>
          </a:xfrm>
          <a:prstGeom prst="rect">
            <a:avLst/>
          </a:prstGeom>
          <a:noFill/>
          <a:ln>
            <a:noFill/>
          </a:ln>
        </p:spPr>
        <p:txBody>
          <a:bodyPr anchorCtr="0" anchor="t" bIns="32450" lIns="32450" spcFirstLastPara="1" rIns="32450" wrap="square" tIns="32450">
            <a:noAutofit/>
          </a:bodyPr>
          <a:lstStyle/>
          <a:p>
            <a:pPr indent="0" lvl="0" marL="0" marR="0" rtl="0" algn="ctr">
              <a:lnSpc>
                <a:spcPct val="115000"/>
              </a:lnSpc>
              <a:spcBef>
                <a:spcPts val="1200"/>
              </a:spcBef>
              <a:spcAft>
                <a:spcPts val="0"/>
              </a:spcAft>
              <a:buClr>
                <a:srgbClr val="000000"/>
              </a:buClr>
              <a:buSzPts val="1100"/>
              <a:buFont typeface="Arial"/>
              <a:buNone/>
            </a:pPr>
            <a:r>
              <a:rPr b="1" lang="fi" sz="1100">
                <a:latin typeface="Gill Sans"/>
                <a:ea typeface="Gill Sans"/>
                <a:cs typeface="Gill Sans"/>
                <a:sym typeface="Gill Sans"/>
              </a:rPr>
              <a:t>Introduction</a:t>
            </a:r>
            <a:endParaRPr b="1" sz="1100">
              <a:solidFill>
                <a:srgbClr val="000000"/>
              </a:solidFill>
              <a:latin typeface="Gill Sans"/>
              <a:ea typeface="Gill Sans"/>
              <a:cs typeface="Gill Sans"/>
              <a:sym typeface="Gill Sans"/>
            </a:endParaRPr>
          </a:p>
          <a:p>
            <a:pPr indent="0" lvl="0" marL="0" marR="0" rtl="0" algn="l">
              <a:lnSpc>
                <a:spcPct val="115000"/>
              </a:lnSpc>
              <a:spcBef>
                <a:spcPts val="1200"/>
              </a:spcBef>
              <a:spcAft>
                <a:spcPts val="0"/>
              </a:spcAft>
              <a:buClr>
                <a:srgbClr val="000000"/>
              </a:buClr>
              <a:buSzPts val="1100"/>
              <a:buFont typeface="Arial"/>
              <a:buNone/>
            </a:pPr>
            <a:r>
              <a:rPr i="1" lang="fi" sz="1100">
                <a:solidFill>
                  <a:schemeClr val="dk1"/>
                </a:solidFill>
                <a:latin typeface="Gill Sans"/>
                <a:ea typeface="Gill Sans"/>
                <a:cs typeface="Gill Sans"/>
                <a:sym typeface="Gill Sans"/>
              </a:rPr>
              <a:t>Please select a dialogue card for your topic. </a:t>
            </a:r>
            <a:r>
              <a:rPr i="1" lang="fi" sz="1100">
                <a:latin typeface="Gill Sans"/>
                <a:ea typeface="Gill Sans"/>
                <a:cs typeface="Gill Sans"/>
                <a:sym typeface="Gill Sans"/>
              </a:rPr>
              <a:t>The DEMOS Cards will give you introduction for chosen topic. </a:t>
            </a:r>
            <a:endParaRPr i="1" sz="11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600"/>
              <a:buFont typeface="Arial"/>
              <a:buNone/>
            </a:pPr>
            <a:r>
              <a:t/>
            </a:r>
            <a:endParaRPr sz="11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600"/>
              <a:buFont typeface="Arial"/>
              <a:buNone/>
            </a:pPr>
            <a:r>
              <a:rPr lang="fi" sz="1100">
                <a:latin typeface="Gill Sans"/>
                <a:ea typeface="Gill Sans"/>
                <a:cs typeface="Gill Sans"/>
                <a:sym typeface="Gill Sans"/>
              </a:rPr>
              <a:t>Now it’s a good time for you to think about what our topic evoked in you. Write down your thoughts or discuss with your pair. </a:t>
            </a:r>
            <a:endParaRPr sz="11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600"/>
              <a:buFont typeface="Arial"/>
              <a:buNone/>
            </a:pPr>
            <a:r>
              <a:t/>
            </a:r>
            <a:endParaRPr sz="11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600"/>
              <a:buFont typeface="Arial"/>
              <a:buNone/>
            </a:pPr>
            <a:r>
              <a:rPr lang="fi" sz="1100">
                <a:latin typeface="Gill Sans"/>
                <a:ea typeface="Gill Sans"/>
                <a:cs typeface="Gill Sans"/>
                <a:sym typeface="Gill Sans"/>
              </a:rPr>
              <a:t>You can also share your thoughts and or emotions regarding the subject.</a:t>
            </a:r>
            <a:endParaRPr sz="11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600"/>
              <a:buFont typeface="Arial"/>
              <a:buNone/>
            </a:pPr>
            <a:r>
              <a:t/>
            </a:r>
            <a:endParaRPr sz="11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600"/>
              <a:buFont typeface="Arial"/>
              <a:buNone/>
            </a:pPr>
            <a:r>
              <a:rPr lang="fi" sz="1100">
                <a:latin typeface="Gill Sans"/>
                <a:ea typeface="Gill Sans"/>
                <a:cs typeface="Gill Sans"/>
                <a:sym typeface="Gill Sans"/>
              </a:rPr>
              <a:t>Let’s take about five minutes for this.</a:t>
            </a:r>
            <a:endParaRPr sz="700">
              <a:solidFill>
                <a:schemeClr val="dk1"/>
              </a:solidFill>
              <a:latin typeface="Gill Sans"/>
              <a:ea typeface="Gill Sans"/>
              <a:cs typeface="Gill Sans"/>
              <a:sym typeface="Gill Sans"/>
            </a:endParaRPr>
          </a:p>
          <a:p>
            <a:pPr indent="457200" lvl="0" marL="1371600" rtl="0" algn="l">
              <a:lnSpc>
                <a:spcPct val="115000"/>
              </a:lnSpc>
              <a:spcBef>
                <a:spcPts val="0"/>
              </a:spcBef>
              <a:spcAft>
                <a:spcPts val="0"/>
              </a:spcAft>
              <a:buClr>
                <a:srgbClr val="000000"/>
              </a:buClr>
              <a:buSzPts val="1100"/>
              <a:buFont typeface="Arial"/>
              <a:buNone/>
            </a:pPr>
            <a:r>
              <a:t/>
            </a:r>
            <a:endParaRPr sz="1100">
              <a:latin typeface="Gill Sans"/>
              <a:ea typeface="Gill Sans"/>
              <a:cs typeface="Gill Sans"/>
              <a:sym typeface="Gill Sans"/>
            </a:endParaRPr>
          </a:p>
          <a:p>
            <a:pPr indent="457200" lvl="0" marL="1371600" rtl="0" algn="l">
              <a:lnSpc>
                <a:spcPct val="115000"/>
              </a:lnSpc>
              <a:spcBef>
                <a:spcPts val="0"/>
              </a:spcBef>
              <a:spcAft>
                <a:spcPts val="0"/>
              </a:spcAft>
              <a:buClr>
                <a:srgbClr val="000000"/>
              </a:buClr>
              <a:buSzPts val="1100"/>
              <a:buFont typeface="Arial"/>
              <a:buNone/>
            </a:pPr>
            <a:r>
              <a:t/>
            </a:r>
            <a:endParaRPr sz="1100">
              <a:latin typeface="Gill Sans"/>
              <a:ea typeface="Gill Sans"/>
              <a:cs typeface="Gill Sans"/>
              <a:sym typeface="Gill Sans"/>
            </a:endParaRPr>
          </a:p>
          <a:p>
            <a:pPr indent="-292100" lvl="0" marL="457200" rtl="0" algn="l">
              <a:spcBef>
                <a:spcPts val="0"/>
              </a:spcBef>
              <a:spcAft>
                <a:spcPts val="0"/>
              </a:spcAft>
              <a:buClr>
                <a:schemeClr val="dk1"/>
              </a:buClr>
              <a:buSzPts val="1000"/>
              <a:buFont typeface="Gill Sans"/>
              <a:buChar char="➔"/>
            </a:pPr>
            <a:r>
              <a:rPr i="1" lang="fi" sz="1000">
                <a:solidFill>
                  <a:schemeClr val="dk1"/>
                </a:solidFill>
                <a:latin typeface="Gill Sans"/>
                <a:ea typeface="Gill Sans"/>
                <a:cs typeface="Gill Sans"/>
                <a:sym typeface="Gill Sans"/>
              </a:rPr>
              <a:t>Ask everyone not to use their mobiles or laptops during the discussion and/or to focus on the matter, not reading emails or news at the same time etc.</a:t>
            </a:r>
            <a:endParaRPr i="1" sz="1000">
              <a:solidFill>
                <a:schemeClr val="dk1"/>
              </a:solidFill>
              <a:latin typeface="Gill Sans"/>
              <a:ea typeface="Gill Sans"/>
              <a:cs typeface="Gill Sans"/>
              <a:sym typeface="Gill Sans"/>
            </a:endParaRPr>
          </a:p>
          <a:p>
            <a:pPr indent="-292100" lvl="0" marL="457200" rtl="0" algn="l">
              <a:spcBef>
                <a:spcPts val="0"/>
              </a:spcBef>
              <a:spcAft>
                <a:spcPts val="0"/>
              </a:spcAft>
              <a:buClr>
                <a:schemeClr val="dk1"/>
              </a:buClr>
              <a:buSzPts val="1000"/>
              <a:buFont typeface="Gill Sans"/>
              <a:buChar char="➔"/>
            </a:pPr>
            <a:r>
              <a:rPr i="1" lang="fi" sz="1000">
                <a:solidFill>
                  <a:schemeClr val="dk1"/>
                </a:solidFill>
                <a:latin typeface="Gill Sans"/>
                <a:ea typeface="Gill Sans"/>
                <a:cs typeface="Gill Sans"/>
                <a:sym typeface="Gill Sans"/>
              </a:rPr>
              <a:t>You can ask if it’s ok that you limit the duration of answers. Usually the participants support this. </a:t>
            </a:r>
            <a:endParaRPr i="1" sz="1000">
              <a:solidFill>
                <a:schemeClr val="dk1"/>
              </a:solidFill>
              <a:latin typeface="Gill Sans"/>
              <a:ea typeface="Gill Sans"/>
              <a:cs typeface="Gill Sans"/>
              <a:sym typeface="Gill Sans"/>
            </a:endParaRPr>
          </a:p>
          <a:p>
            <a:pPr indent="-292100" lvl="0" marL="457200" rtl="0" algn="l">
              <a:spcBef>
                <a:spcPts val="0"/>
              </a:spcBef>
              <a:spcAft>
                <a:spcPts val="0"/>
              </a:spcAft>
              <a:buClr>
                <a:schemeClr val="dk1"/>
              </a:buClr>
              <a:buSzPts val="1000"/>
              <a:buFont typeface="Gill Sans"/>
              <a:buChar char="➔"/>
            </a:pPr>
            <a:r>
              <a:rPr i="1" lang="fi" sz="1000">
                <a:solidFill>
                  <a:schemeClr val="dk1"/>
                </a:solidFill>
                <a:latin typeface="Gill Sans"/>
                <a:ea typeface="Gill Sans"/>
                <a:cs typeface="Gill Sans"/>
                <a:sym typeface="Gill Sans"/>
              </a:rPr>
              <a:t>Are you having a break? If yes, tell the participants when the break is being held.</a:t>
            </a:r>
            <a:endParaRPr i="1" sz="1000">
              <a:solidFill>
                <a:schemeClr val="dk1"/>
              </a:solidFill>
              <a:latin typeface="Gill Sans"/>
              <a:ea typeface="Gill Sans"/>
              <a:cs typeface="Gill Sans"/>
              <a:sym typeface="Gill Sans"/>
            </a:endParaRPr>
          </a:p>
          <a:p>
            <a:pPr indent="-292100" lvl="0" marL="457200" rtl="0" algn="l">
              <a:spcBef>
                <a:spcPts val="0"/>
              </a:spcBef>
              <a:spcAft>
                <a:spcPts val="0"/>
              </a:spcAft>
              <a:buClr>
                <a:schemeClr val="dk1"/>
              </a:buClr>
              <a:buSzPts val="1000"/>
              <a:buFont typeface="Gill Sans"/>
              <a:buChar char="➔"/>
            </a:pPr>
            <a:r>
              <a:rPr i="1" lang="fi" sz="1000">
                <a:solidFill>
                  <a:schemeClr val="dk1"/>
                </a:solidFill>
                <a:latin typeface="Gill Sans"/>
                <a:ea typeface="Gill Sans"/>
                <a:cs typeface="Gill Sans"/>
                <a:sym typeface="Gill Sans"/>
              </a:rPr>
              <a:t>It’s good to emphasize that the meaning of the DEMOS Dialogue is to give as many people as possible the possibility to share their views and thoughts.</a:t>
            </a:r>
            <a:endParaRPr>
              <a:latin typeface="Gill Sans"/>
              <a:ea typeface="Gill Sans"/>
              <a:cs typeface="Gill Sans"/>
              <a:sym typeface="Gill Sans"/>
            </a:endParaRPr>
          </a:p>
          <a:p>
            <a:pPr indent="0" lvl="0" marL="0" rtl="0" algn="l">
              <a:lnSpc>
                <a:spcPct val="115000"/>
              </a:lnSpc>
              <a:spcBef>
                <a:spcPts val="0"/>
              </a:spcBef>
              <a:spcAft>
                <a:spcPts val="0"/>
              </a:spcAft>
              <a:buClr>
                <a:srgbClr val="000000"/>
              </a:buClr>
              <a:buSzPts val="1100"/>
              <a:buFont typeface="Arial"/>
              <a:buNone/>
            </a:pPr>
            <a:r>
              <a:t/>
            </a:r>
            <a:endParaRPr sz="1100">
              <a:latin typeface="Gill Sans"/>
              <a:ea typeface="Gill Sans"/>
              <a:cs typeface="Gill Sans"/>
              <a:sym typeface="Gill Sans"/>
            </a:endParaRPr>
          </a:p>
          <a:p>
            <a:pPr indent="457200" lvl="0" marL="3200400" rtl="0" algn="l">
              <a:lnSpc>
                <a:spcPct val="115000"/>
              </a:lnSpc>
              <a:spcBef>
                <a:spcPts val="0"/>
              </a:spcBef>
              <a:spcAft>
                <a:spcPts val="0"/>
              </a:spcAft>
              <a:buClr>
                <a:srgbClr val="000000"/>
              </a:buClr>
              <a:buSzPts val="1100"/>
              <a:buFont typeface="Arial"/>
              <a:buNone/>
            </a:pPr>
            <a:r>
              <a:rPr b="1" lang="fi" sz="1100">
                <a:latin typeface="Gill Sans"/>
                <a:ea typeface="Gill Sans"/>
                <a:cs typeface="Gill Sans"/>
                <a:sym typeface="Gill Sans"/>
              </a:rPr>
              <a:t>10</a:t>
            </a:r>
            <a:r>
              <a:rPr b="1" i="0" lang="fi" sz="1100" u="none" cap="none" strike="noStrike">
                <a:solidFill>
                  <a:srgbClr val="000000"/>
                </a:solidFill>
                <a:latin typeface="Gill Sans"/>
                <a:ea typeface="Gill Sans"/>
                <a:cs typeface="Gill Sans"/>
                <a:sym typeface="Gill Sans"/>
              </a:rPr>
              <a:t> min</a:t>
            </a:r>
            <a:endParaRPr i="0" sz="1100" u="none" cap="none" strike="noStrike">
              <a:solidFill>
                <a:srgbClr val="000000"/>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11700" y="203350"/>
            <a:ext cx="4144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highlight>
                  <a:schemeClr val="lt2"/>
                </a:highlight>
              </a:rPr>
              <a:t>Enter topic here</a:t>
            </a:r>
            <a:endParaRPr>
              <a:highlight>
                <a:schemeClr val="lt2"/>
              </a:highlight>
            </a:endParaRPr>
          </a:p>
        </p:txBody>
      </p:sp>
      <p:sp>
        <p:nvSpPr>
          <p:cNvPr id="119" name="Google Shape;119;p20"/>
          <p:cNvSpPr txBox="1"/>
          <p:nvPr>
            <p:ph idx="1" type="body"/>
          </p:nvPr>
        </p:nvSpPr>
        <p:spPr>
          <a:xfrm>
            <a:off x="483600" y="910800"/>
            <a:ext cx="3800700" cy="388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Min	Part			Time</a:t>
            </a:r>
            <a:endParaRPr sz="1100">
              <a:solidFill>
                <a:srgbClr val="FF0000"/>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rgbClr val="FF0000"/>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15 	Start, Rules for constructive discussion</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10 	Introduction + Buzzing in pairs</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b="1" lang="fi" sz="1100">
                <a:solidFill>
                  <a:schemeClr val="dk1"/>
                </a:solidFill>
                <a:latin typeface="Gill Sans"/>
                <a:ea typeface="Gill Sans"/>
                <a:cs typeface="Gill Sans"/>
                <a:sym typeface="Gill Sans"/>
              </a:rPr>
              <a:t>65</a:t>
            </a:r>
            <a:r>
              <a:rPr b="1" lang="fi" sz="1100">
                <a:solidFill>
                  <a:schemeClr val="dk1"/>
                </a:solidFill>
                <a:latin typeface="Gill Sans"/>
                <a:ea typeface="Gill Sans"/>
                <a:cs typeface="Gill Sans"/>
                <a:sym typeface="Gill Sans"/>
              </a:rPr>
              <a:t> 	Joint dialogue</a:t>
            </a:r>
            <a:endParaRPr b="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5 	Writing insights</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20	Sharing insights</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5	Thank you and ending</a:t>
            </a:r>
            <a:endParaRPr b="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Altogether 120 min</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Take a short break during the conversation if needed.</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b="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b="1" lang="fi" sz="1100">
                <a:solidFill>
                  <a:schemeClr val="dk1"/>
                </a:solidFill>
                <a:latin typeface="Gill Sans"/>
                <a:ea typeface="Gill Sans"/>
                <a:cs typeface="Gill Sans"/>
                <a:sym typeface="Gill Sans"/>
              </a:rPr>
              <a:t>On the right, you can find a suggested way of </a:t>
            </a:r>
            <a:r>
              <a:rPr b="1" lang="fi" sz="1100">
                <a:solidFill>
                  <a:schemeClr val="dk1"/>
                </a:solidFill>
                <a:latin typeface="Gill Sans"/>
                <a:ea typeface="Gill Sans"/>
                <a:cs typeface="Gill Sans"/>
                <a:sym typeface="Gill Sans"/>
              </a:rPr>
              <a:t>say</a:t>
            </a:r>
            <a:r>
              <a:rPr b="1" lang="fi" sz="1100">
                <a:solidFill>
                  <a:schemeClr val="dk1"/>
                </a:solidFill>
                <a:latin typeface="Gill Sans"/>
                <a:ea typeface="Gill Sans"/>
                <a:cs typeface="Gill Sans"/>
                <a:sym typeface="Gill Sans"/>
              </a:rPr>
              <a:t>ing</a:t>
            </a:r>
            <a:r>
              <a:rPr b="1" lang="fi" sz="1100">
                <a:solidFill>
                  <a:schemeClr val="dk1"/>
                </a:solidFill>
                <a:latin typeface="Gill Sans"/>
                <a:ea typeface="Gill Sans"/>
                <a:cs typeface="Gill Sans"/>
                <a:sym typeface="Gill Sans"/>
              </a:rPr>
              <a:t> the matter and tips:</a:t>
            </a:r>
            <a:br>
              <a:rPr b="1" lang="fi" sz="1100">
                <a:solidFill>
                  <a:schemeClr val="dk1"/>
                </a:solidFill>
                <a:latin typeface="Gill Sans"/>
                <a:ea typeface="Gill Sans"/>
                <a:cs typeface="Gill Sans"/>
                <a:sym typeface="Gill Sans"/>
              </a:rPr>
            </a:br>
            <a:r>
              <a:rPr lang="fi" sz="1100">
                <a:solidFill>
                  <a:schemeClr val="dk1"/>
                </a:solidFill>
                <a:latin typeface="Gill Sans"/>
                <a:ea typeface="Gill Sans"/>
                <a:cs typeface="Gill Sans"/>
                <a:sym typeface="Gill Sans"/>
              </a:rPr>
              <a:t>Basic font: you can say it like this, for instance. You can also </a:t>
            </a:r>
            <a:r>
              <a:rPr lang="fi" sz="1100">
                <a:solidFill>
                  <a:schemeClr val="dk1"/>
                </a:solidFill>
                <a:latin typeface="Gill Sans"/>
                <a:ea typeface="Gill Sans"/>
                <a:cs typeface="Gill Sans"/>
                <a:sym typeface="Gill Sans"/>
              </a:rPr>
              <a:t>say</a:t>
            </a:r>
            <a:r>
              <a:rPr lang="fi" sz="1100">
                <a:solidFill>
                  <a:schemeClr val="dk1"/>
                </a:solidFill>
                <a:latin typeface="Gill Sans"/>
                <a:ea typeface="Gill Sans"/>
                <a:cs typeface="Gill Sans"/>
                <a:sym typeface="Gill Sans"/>
              </a:rPr>
              <a:t> the matters as you see fit. </a:t>
            </a:r>
            <a:br>
              <a:rPr lang="fi" sz="1100">
                <a:solidFill>
                  <a:schemeClr val="dk1"/>
                </a:solidFill>
                <a:latin typeface="Gill Sans"/>
                <a:ea typeface="Gill Sans"/>
                <a:cs typeface="Gill Sans"/>
                <a:sym typeface="Gill Sans"/>
              </a:rPr>
            </a:br>
            <a:r>
              <a:rPr i="1" lang="fi" sz="1100">
                <a:solidFill>
                  <a:schemeClr val="dk1"/>
                </a:solidFill>
                <a:latin typeface="Gill Sans"/>
                <a:ea typeface="Gill Sans"/>
                <a:cs typeface="Gill Sans"/>
                <a:sym typeface="Gill Sans"/>
              </a:rPr>
              <a:t>Font in italics: help for the facilitator for leading the discussion</a:t>
            </a:r>
            <a:endParaRPr i="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rPr i="1" lang="fi" sz="1100">
                <a:solidFill>
                  <a:schemeClr val="dk1"/>
                </a:solidFill>
                <a:highlight>
                  <a:schemeClr val="lt2"/>
                </a:highlight>
                <a:latin typeface="Gill Sans"/>
                <a:ea typeface="Gill Sans"/>
                <a:cs typeface="Gill Sans"/>
                <a:sym typeface="Gill Sans"/>
              </a:rPr>
              <a:t>Grey background: Adjust as needed to suit yourself/the topic</a:t>
            </a:r>
            <a:endParaRPr sz="1100">
              <a:highlight>
                <a:srgbClr val="FE0101"/>
              </a:highlight>
              <a:latin typeface="Gill Sans"/>
              <a:ea typeface="Gill Sans"/>
              <a:cs typeface="Gill Sans"/>
              <a:sym typeface="Gill Sans"/>
            </a:endParaRPr>
          </a:p>
          <a:p>
            <a:pPr indent="0" lvl="0" marL="0" rtl="0" algn="l">
              <a:lnSpc>
                <a:spcPct val="100000"/>
              </a:lnSpc>
              <a:spcBef>
                <a:spcPts val="0"/>
              </a:spcBef>
              <a:spcAft>
                <a:spcPts val="0"/>
              </a:spcAft>
              <a:buNone/>
            </a:pPr>
            <a:r>
              <a:t/>
            </a:r>
            <a:endParaRPr b="1" sz="1100">
              <a:solidFill>
                <a:schemeClr val="dk1"/>
              </a:solidFill>
              <a:latin typeface="Gill Sans"/>
              <a:ea typeface="Gill Sans"/>
              <a:cs typeface="Gill Sans"/>
              <a:sym typeface="Gill Sans"/>
            </a:endParaRPr>
          </a:p>
          <a:p>
            <a:pPr indent="0" lvl="0" marL="0" rtl="0" algn="l">
              <a:spcBef>
                <a:spcPts val="0"/>
              </a:spcBef>
              <a:spcAft>
                <a:spcPts val="0"/>
              </a:spcAft>
              <a:buNone/>
            </a:pPr>
            <a:r>
              <a:t/>
            </a:r>
            <a:endParaRPr b="1" sz="1100">
              <a:solidFill>
                <a:schemeClr val="dk1"/>
              </a:solidFill>
              <a:latin typeface="Gill Sans"/>
              <a:ea typeface="Gill Sans"/>
              <a:cs typeface="Gill Sans"/>
              <a:sym typeface="Gill Sans"/>
            </a:endParaRPr>
          </a:p>
          <a:p>
            <a:pPr indent="0" lvl="0" marL="0" rtl="0" algn="l">
              <a:spcBef>
                <a:spcPts val="0"/>
              </a:spcBef>
              <a:spcAft>
                <a:spcPts val="1200"/>
              </a:spcAft>
              <a:buNone/>
            </a:pPr>
            <a:r>
              <a:t/>
            </a:r>
            <a:endParaRPr sz="1100">
              <a:latin typeface="Gill Sans"/>
              <a:ea typeface="Gill Sans"/>
              <a:cs typeface="Gill Sans"/>
              <a:sym typeface="Gill Sans"/>
            </a:endParaRPr>
          </a:p>
        </p:txBody>
      </p:sp>
      <p:sp>
        <p:nvSpPr>
          <p:cNvPr id="120" name="Google Shape;120;p20"/>
          <p:cNvSpPr txBox="1"/>
          <p:nvPr/>
        </p:nvSpPr>
        <p:spPr>
          <a:xfrm>
            <a:off x="4572000" y="457325"/>
            <a:ext cx="4260300" cy="3745500"/>
          </a:xfrm>
          <a:prstGeom prst="rect">
            <a:avLst/>
          </a:prstGeom>
          <a:noFill/>
          <a:ln>
            <a:noFill/>
          </a:ln>
        </p:spPr>
        <p:txBody>
          <a:bodyPr anchorCtr="0" anchor="t" bIns="32450" lIns="32450" spcFirstLastPara="1" rIns="32450" wrap="square" tIns="32450">
            <a:noAutofit/>
          </a:bodyPr>
          <a:lstStyle/>
          <a:p>
            <a:pPr indent="0" lvl="0" marL="0" rtl="0" algn="ctr">
              <a:spcBef>
                <a:spcPts val="1200"/>
              </a:spcBef>
              <a:spcAft>
                <a:spcPts val="0"/>
              </a:spcAft>
              <a:buClr>
                <a:schemeClr val="dk1"/>
              </a:buClr>
              <a:buSzPts val="1100"/>
              <a:buFont typeface="Arial"/>
              <a:buNone/>
            </a:pPr>
            <a:r>
              <a:rPr b="1" lang="fi" sz="1100">
                <a:solidFill>
                  <a:schemeClr val="dk1"/>
                </a:solidFill>
                <a:latin typeface="Gill Sans"/>
                <a:ea typeface="Gill Sans"/>
                <a:cs typeface="Gill Sans"/>
                <a:sym typeface="Gill Sans"/>
              </a:rPr>
              <a:t>Joint dialogue</a:t>
            </a:r>
            <a:endParaRPr b="1" sz="1100">
              <a:solidFill>
                <a:schemeClr val="dk1"/>
              </a:solidFill>
              <a:latin typeface="Gill Sans"/>
              <a:ea typeface="Gill Sans"/>
              <a:cs typeface="Gill Sans"/>
              <a:sym typeface="Gill Sans"/>
            </a:endParaRPr>
          </a:p>
          <a:p>
            <a:pPr indent="0" lvl="0" marL="0" rtl="0" algn="l">
              <a:spcBef>
                <a:spcPts val="120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It would be great to hear now what you thought or talked about. Who would like to go first? </a:t>
            </a:r>
            <a:endParaRPr sz="1100">
              <a:solidFill>
                <a:schemeClr val="dk1"/>
              </a:solidFill>
              <a:latin typeface="Gill Sans"/>
              <a:ea typeface="Gill Sans"/>
              <a:cs typeface="Gill Sans"/>
              <a:sym typeface="Gill Sans"/>
            </a:endParaRPr>
          </a:p>
          <a:p>
            <a:pPr indent="0" lvl="0" marL="0" rtl="0" algn="l">
              <a:spcBef>
                <a:spcPts val="120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And what did the rest of you talk about, something similar or completely different? What kind of thoughts did you have regarding </a:t>
            </a:r>
            <a:r>
              <a:rPr lang="fi" sz="1100">
                <a:solidFill>
                  <a:schemeClr val="dk1"/>
                </a:solidFill>
                <a:highlight>
                  <a:schemeClr val="lt2"/>
                </a:highlight>
                <a:latin typeface="Gill Sans"/>
                <a:ea typeface="Gill Sans"/>
                <a:cs typeface="Gill Sans"/>
                <a:sym typeface="Gill Sans"/>
              </a:rPr>
              <a:t>Enter topic here</a:t>
            </a:r>
            <a:r>
              <a:rPr lang="fi" sz="1100">
                <a:solidFill>
                  <a:schemeClr val="dk1"/>
                </a:solidFill>
                <a:latin typeface="Gill Sans"/>
                <a:ea typeface="Gill Sans"/>
                <a:cs typeface="Gill Sans"/>
                <a:sym typeface="Gill Sans"/>
              </a:rPr>
              <a:t>?</a:t>
            </a:r>
            <a:endParaRPr sz="1100">
              <a:solidFill>
                <a:schemeClr val="dk1"/>
              </a:solidFill>
              <a:latin typeface="Gill Sans"/>
              <a:ea typeface="Gill Sans"/>
              <a:cs typeface="Gill Sans"/>
              <a:sym typeface="Gill Sans"/>
            </a:endParaRPr>
          </a:p>
          <a:p>
            <a:pPr indent="0" lvl="0" marL="0" rtl="0" algn="l">
              <a:spcBef>
                <a:spcPts val="1200"/>
              </a:spcBef>
              <a:spcAft>
                <a:spcPts val="0"/>
              </a:spcAft>
              <a:buClr>
                <a:schemeClr val="dk1"/>
              </a:buClr>
              <a:buSzPts val="1100"/>
              <a:buFont typeface="Arial"/>
              <a:buNone/>
            </a:pPr>
            <a:r>
              <a:t/>
            </a:r>
            <a:endParaRPr sz="1100">
              <a:solidFill>
                <a:schemeClr val="dk1"/>
              </a:solidFill>
              <a:highlight>
                <a:srgbClr val="FFE006"/>
              </a:highlight>
              <a:latin typeface="Gill Sans"/>
              <a:ea typeface="Gill Sans"/>
              <a:cs typeface="Gill Sans"/>
              <a:sym typeface="Gill Sans"/>
            </a:endParaRPr>
          </a:p>
          <a:p>
            <a:pPr indent="-298450" lvl="0" marL="457200" rtl="0" algn="l">
              <a:lnSpc>
                <a:spcPct val="115000"/>
              </a:lnSpc>
              <a:spcBef>
                <a:spcPts val="1200"/>
              </a:spcBef>
              <a:spcAft>
                <a:spcPts val="0"/>
              </a:spcAft>
              <a:buClr>
                <a:schemeClr val="dk1"/>
              </a:buClr>
              <a:buSzPts val="1100"/>
              <a:buFont typeface="Gill Sans"/>
              <a:buChar char="➔"/>
            </a:pPr>
            <a:r>
              <a:rPr i="1" lang="fi" sz="1100">
                <a:solidFill>
                  <a:schemeClr val="dk1"/>
                </a:solidFill>
                <a:latin typeface="Gill Sans"/>
                <a:ea typeface="Gill Sans"/>
                <a:cs typeface="Gill Sans"/>
                <a:sym typeface="Gill Sans"/>
              </a:rPr>
              <a:t>If necessary, remind the participants of the rules of constructive dialogue to which everyone has committed.</a:t>
            </a:r>
            <a:endParaRPr i="1" sz="1100">
              <a:solidFill>
                <a:schemeClr val="dk1"/>
              </a:solidFill>
              <a:latin typeface="Gill Sans"/>
              <a:ea typeface="Gill Sans"/>
              <a:cs typeface="Gill Sans"/>
              <a:sym typeface="Gill Sans"/>
            </a:endParaRPr>
          </a:p>
          <a:p>
            <a:pPr indent="-298450" lvl="0" marL="457200" rtl="0" algn="l">
              <a:lnSpc>
                <a:spcPct val="115000"/>
              </a:lnSpc>
              <a:spcBef>
                <a:spcPts val="1200"/>
              </a:spcBef>
              <a:spcAft>
                <a:spcPts val="0"/>
              </a:spcAft>
              <a:buClr>
                <a:schemeClr val="dk1"/>
              </a:buClr>
              <a:buSzPts val="1100"/>
              <a:buFont typeface="Gill Sans"/>
              <a:buChar char="➔"/>
            </a:pPr>
            <a:r>
              <a:rPr i="1" lang="fi" sz="1100">
                <a:solidFill>
                  <a:schemeClr val="dk1"/>
                </a:solidFill>
                <a:latin typeface="Gill Sans"/>
                <a:ea typeface="Gill Sans"/>
                <a:cs typeface="Gill Sans"/>
                <a:sym typeface="Gill Sans"/>
              </a:rPr>
              <a:t>Direct the participants to connect what they are saying to what has been said previously and share their own thoughts and/or experiences. </a:t>
            </a:r>
            <a:endParaRPr i="1" sz="1100">
              <a:solidFill>
                <a:schemeClr val="dk1"/>
              </a:solidFill>
              <a:latin typeface="Gill Sans"/>
              <a:ea typeface="Gill Sans"/>
              <a:cs typeface="Gill Sans"/>
              <a:sym typeface="Gill Sans"/>
            </a:endParaRPr>
          </a:p>
          <a:p>
            <a:pPr indent="-298450" lvl="0" marL="457200" rtl="0" algn="l">
              <a:lnSpc>
                <a:spcPct val="115000"/>
              </a:lnSpc>
              <a:spcBef>
                <a:spcPts val="1200"/>
              </a:spcBef>
              <a:spcAft>
                <a:spcPts val="0"/>
              </a:spcAft>
              <a:buClr>
                <a:schemeClr val="dk1"/>
              </a:buClr>
              <a:buSzPts val="1100"/>
              <a:buFont typeface="Gill Sans"/>
              <a:buChar char="➔"/>
            </a:pPr>
            <a:r>
              <a:rPr i="1" lang="fi" sz="1100">
                <a:solidFill>
                  <a:schemeClr val="dk1"/>
                </a:solidFill>
                <a:latin typeface="Gill Sans"/>
                <a:ea typeface="Gill Sans"/>
                <a:cs typeface="Gill Sans"/>
                <a:sym typeface="Gill Sans"/>
              </a:rPr>
              <a:t>Make sure that also the more quiet ones have a chance to participate and that the active ones do not overly control the dialogue.</a:t>
            </a:r>
            <a:endParaRPr b="1" sz="1100">
              <a:solidFill>
                <a:schemeClr val="dk1"/>
              </a:solidFill>
              <a:latin typeface="Gill Sans"/>
              <a:ea typeface="Gill Sans"/>
              <a:cs typeface="Gill Sans"/>
              <a:sym typeface="Gill Sans"/>
            </a:endParaRPr>
          </a:p>
          <a:p>
            <a:pPr indent="292100" lvl="0" marL="3365500" rtl="0" algn="l">
              <a:spcBef>
                <a:spcPts val="1200"/>
              </a:spcBef>
              <a:spcAft>
                <a:spcPts val="0"/>
              </a:spcAft>
              <a:buClr>
                <a:srgbClr val="000000"/>
              </a:buClr>
              <a:buSzPts val="700"/>
              <a:buFont typeface="Arial"/>
              <a:buNone/>
            </a:pPr>
            <a:r>
              <a:rPr b="1" lang="fi" sz="1100">
                <a:solidFill>
                  <a:schemeClr val="dk1"/>
                </a:solidFill>
                <a:latin typeface="Gill Sans"/>
                <a:ea typeface="Gill Sans"/>
                <a:cs typeface="Gill Sans"/>
                <a:sym typeface="Gill Sans"/>
              </a:rPr>
              <a:t>15 min</a:t>
            </a:r>
            <a:endParaRPr b="1" sz="1100">
              <a:solidFill>
                <a:schemeClr val="dk1"/>
              </a:solidFill>
              <a:latin typeface="Gill Sans"/>
              <a:ea typeface="Gill Sans"/>
              <a:cs typeface="Gill Sans"/>
              <a:sym typeface="Gill Sans"/>
            </a:endParaRPr>
          </a:p>
          <a:p>
            <a:pPr indent="0" lvl="0" marL="0" rtl="0" algn="l">
              <a:spcBef>
                <a:spcPts val="0"/>
              </a:spcBef>
              <a:spcAft>
                <a:spcPts val="0"/>
              </a:spcAft>
              <a:buClr>
                <a:srgbClr val="000000"/>
              </a:buClr>
              <a:buSzPts val="600"/>
              <a:buFont typeface="Arial"/>
              <a:buNone/>
            </a:pPr>
            <a:r>
              <a:t/>
            </a:r>
            <a:endParaRPr sz="1100">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500"/>
              <a:buFont typeface="Arial"/>
              <a:buNone/>
            </a:pPr>
            <a:r>
              <a:t/>
            </a:r>
            <a:endParaRPr sz="1100">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311700" y="203350"/>
            <a:ext cx="4144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highlight>
                  <a:schemeClr val="lt2"/>
                </a:highlight>
              </a:rPr>
              <a:t>Enter topic here</a:t>
            </a:r>
            <a:endParaRPr>
              <a:highlight>
                <a:schemeClr val="lt2"/>
              </a:highlight>
            </a:endParaRPr>
          </a:p>
        </p:txBody>
      </p:sp>
      <p:sp>
        <p:nvSpPr>
          <p:cNvPr id="126" name="Google Shape;126;p21"/>
          <p:cNvSpPr txBox="1"/>
          <p:nvPr>
            <p:ph idx="1" type="body"/>
          </p:nvPr>
        </p:nvSpPr>
        <p:spPr>
          <a:xfrm>
            <a:off x="483600" y="964250"/>
            <a:ext cx="3800700" cy="388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Min	Part			Time</a:t>
            </a:r>
            <a:endParaRPr sz="1100">
              <a:solidFill>
                <a:srgbClr val="FF0000"/>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rgbClr val="FF0000"/>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15 	Start, Rules for constructive discussion</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10 	Introduction + Buzzing in pairs</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b="1" lang="fi" sz="1100">
                <a:solidFill>
                  <a:schemeClr val="dk1"/>
                </a:solidFill>
                <a:latin typeface="Gill Sans"/>
                <a:ea typeface="Gill Sans"/>
                <a:cs typeface="Gill Sans"/>
                <a:sym typeface="Gill Sans"/>
              </a:rPr>
              <a:t>65</a:t>
            </a:r>
            <a:r>
              <a:rPr b="1" lang="fi" sz="1100">
                <a:solidFill>
                  <a:schemeClr val="dk1"/>
                </a:solidFill>
                <a:latin typeface="Gill Sans"/>
                <a:ea typeface="Gill Sans"/>
                <a:cs typeface="Gill Sans"/>
                <a:sym typeface="Gill Sans"/>
              </a:rPr>
              <a:t> 	Joint dialogue</a:t>
            </a:r>
            <a:endParaRPr b="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5 	Writing insights</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20	Sharing insights</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5	Thank you and ending</a:t>
            </a:r>
            <a:endParaRPr b="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Altogether 120 min</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Take a short break during the conversation if needed.</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b="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b="1" lang="fi" sz="1100">
                <a:solidFill>
                  <a:schemeClr val="dk1"/>
                </a:solidFill>
                <a:latin typeface="Gill Sans"/>
                <a:ea typeface="Gill Sans"/>
                <a:cs typeface="Gill Sans"/>
                <a:sym typeface="Gill Sans"/>
              </a:rPr>
              <a:t>On the right, you can find a suggested way of </a:t>
            </a:r>
            <a:r>
              <a:rPr b="1" lang="fi" sz="1100">
                <a:solidFill>
                  <a:schemeClr val="dk1"/>
                </a:solidFill>
                <a:latin typeface="Gill Sans"/>
                <a:ea typeface="Gill Sans"/>
                <a:cs typeface="Gill Sans"/>
                <a:sym typeface="Gill Sans"/>
              </a:rPr>
              <a:t>say</a:t>
            </a:r>
            <a:r>
              <a:rPr b="1" lang="fi" sz="1100">
                <a:solidFill>
                  <a:schemeClr val="dk1"/>
                </a:solidFill>
                <a:latin typeface="Gill Sans"/>
                <a:ea typeface="Gill Sans"/>
                <a:cs typeface="Gill Sans"/>
                <a:sym typeface="Gill Sans"/>
              </a:rPr>
              <a:t>ing</a:t>
            </a:r>
            <a:r>
              <a:rPr b="1" lang="fi" sz="1100">
                <a:solidFill>
                  <a:schemeClr val="dk1"/>
                </a:solidFill>
                <a:latin typeface="Gill Sans"/>
                <a:ea typeface="Gill Sans"/>
                <a:cs typeface="Gill Sans"/>
                <a:sym typeface="Gill Sans"/>
              </a:rPr>
              <a:t> the matter and tips:</a:t>
            </a:r>
            <a:br>
              <a:rPr b="1" lang="fi" sz="1100">
                <a:solidFill>
                  <a:schemeClr val="dk1"/>
                </a:solidFill>
                <a:latin typeface="Gill Sans"/>
                <a:ea typeface="Gill Sans"/>
                <a:cs typeface="Gill Sans"/>
                <a:sym typeface="Gill Sans"/>
              </a:rPr>
            </a:br>
            <a:r>
              <a:rPr lang="fi" sz="1100">
                <a:solidFill>
                  <a:schemeClr val="dk1"/>
                </a:solidFill>
                <a:latin typeface="Gill Sans"/>
                <a:ea typeface="Gill Sans"/>
                <a:cs typeface="Gill Sans"/>
                <a:sym typeface="Gill Sans"/>
              </a:rPr>
              <a:t>Basic font: you can say it like this, for instance. You can also </a:t>
            </a:r>
            <a:r>
              <a:rPr lang="fi" sz="1100">
                <a:solidFill>
                  <a:schemeClr val="dk1"/>
                </a:solidFill>
                <a:latin typeface="Gill Sans"/>
                <a:ea typeface="Gill Sans"/>
                <a:cs typeface="Gill Sans"/>
                <a:sym typeface="Gill Sans"/>
              </a:rPr>
              <a:t>say</a:t>
            </a:r>
            <a:r>
              <a:rPr lang="fi" sz="1100">
                <a:solidFill>
                  <a:schemeClr val="dk1"/>
                </a:solidFill>
                <a:latin typeface="Gill Sans"/>
                <a:ea typeface="Gill Sans"/>
                <a:cs typeface="Gill Sans"/>
                <a:sym typeface="Gill Sans"/>
              </a:rPr>
              <a:t> the matters as you see fit. </a:t>
            </a:r>
            <a:br>
              <a:rPr lang="fi" sz="1100">
                <a:solidFill>
                  <a:schemeClr val="dk1"/>
                </a:solidFill>
                <a:latin typeface="Gill Sans"/>
                <a:ea typeface="Gill Sans"/>
                <a:cs typeface="Gill Sans"/>
                <a:sym typeface="Gill Sans"/>
              </a:rPr>
            </a:br>
            <a:r>
              <a:rPr i="1" lang="fi" sz="1100">
                <a:solidFill>
                  <a:schemeClr val="dk1"/>
                </a:solidFill>
                <a:latin typeface="Gill Sans"/>
                <a:ea typeface="Gill Sans"/>
                <a:cs typeface="Gill Sans"/>
                <a:sym typeface="Gill Sans"/>
              </a:rPr>
              <a:t>Font in italics: help for the facilitator for leading the discussion</a:t>
            </a:r>
            <a:endParaRPr i="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rPr i="1" lang="fi" sz="1100">
                <a:solidFill>
                  <a:schemeClr val="dk1"/>
                </a:solidFill>
                <a:highlight>
                  <a:schemeClr val="lt2"/>
                </a:highlight>
                <a:latin typeface="Gill Sans"/>
                <a:ea typeface="Gill Sans"/>
                <a:cs typeface="Gill Sans"/>
                <a:sym typeface="Gill Sans"/>
              </a:rPr>
              <a:t>Grey background: Adjust as needed to suit yourself/the topic</a:t>
            </a:r>
            <a:endParaRPr sz="1100">
              <a:highlight>
                <a:srgbClr val="FE0101"/>
              </a:highlight>
              <a:latin typeface="Gill Sans"/>
              <a:ea typeface="Gill Sans"/>
              <a:cs typeface="Gill Sans"/>
              <a:sym typeface="Gill Sans"/>
            </a:endParaRPr>
          </a:p>
          <a:p>
            <a:pPr indent="0" lvl="0" marL="0" rtl="0" algn="l">
              <a:lnSpc>
                <a:spcPct val="100000"/>
              </a:lnSpc>
              <a:spcBef>
                <a:spcPts val="0"/>
              </a:spcBef>
              <a:spcAft>
                <a:spcPts val="0"/>
              </a:spcAft>
              <a:buNone/>
            </a:pPr>
            <a:r>
              <a:t/>
            </a:r>
            <a:endParaRPr b="1" sz="1100">
              <a:solidFill>
                <a:schemeClr val="dk1"/>
              </a:solidFill>
              <a:latin typeface="Gill Sans"/>
              <a:ea typeface="Gill Sans"/>
              <a:cs typeface="Gill Sans"/>
              <a:sym typeface="Gill Sans"/>
            </a:endParaRPr>
          </a:p>
          <a:p>
            <a:pPr indent="0" lvl="0" marL="0" rtl="0" algn="l">
              <a:spcBef>
                <a:spcPts val="0"/>
              </a:spcBef>
              <a:spcAft>
                <a:spcPts val="0"/>
              </a:spcAft>
              <a:buNone/>
            </a:pPr>
            <a:r>
              <a:t/>
            </a:r>
            <a:endParaRPr b="1" sz="1100">
              <a:solidFill>
                <a:schemeClr val="dk1"/>
              </a:solidFill>
              <a:latin typeface="Gill Sans"/>
              <a:ea typeface="Gill Sans"/>
              <a:cs typeface="Gill Sans"/>
              <a:sym typeface="Gill Sans"/>
            </a:endParaRPr>
          </a:p>
          <a:p>
            <a:pPr indent="0" lvl="0" marL="0" rtl="0" algn="l">
              <a:spcBef>
                <a:spcPts val="0"/>
              </a:spcBef>
              <a:spcAft>
                <a:spcPts val="1200"/>
              </a:spcAft>
              <a:buNone/>
            </a:pPr>
            <a:r>
              <a:t/>
            </a:r>
            <a:endParaRPr sz="1100">
              <a:latin typeface="Gill Sans"/>
              <a:ea typeface="Gill Sans"/>
              <a:cs typeface="Gill Sans"/>
              <a:sym typeface="Gill Sans"/>
            </a:endParaRPr>
          </a:p>
        </p:txBody>
      </p:sp>
      <p:sp>
        <p:nvSpPr>
          <p:cNvPr id="127" name="Google Shape;127;p21"/>
          <p:cNvSpPr txBox="1"/>
          <p:nvPr/>
        </p:nvSpPr>
        <p:spPr>
          <a:xfrm>
            <a:off x="4572000" y="457325"/>
            <a:ext cx="4260300" cy="3745500"/>
          </a:xfrm>
          <a:prstGeom prst="rect">
            <a:avLst/>
          </a:prstGeom>
          <a:noFill/>
          <a:ln>
            <a:noFill/>
          </a:ln>
        </p:spPr>
        <p:txBody>
          <a:bodyPr anchorCtr="0" anchor="t" bIns="32450" lIns="32450" spcFirstLastPara="1" rIns="32450" wrap="square" tIns="32450">
            <a:noAutofit/>
          </a:bodyPr>
          <a:lstStyle/>
          <a:p>
            <a:pPr indent="0" lvl="0" marL="0" rtl="0" algn="ctr">
              <a:spcBef>
                <a:spcPts val="0"/>
              </a:spcBef>
              <a:spcAft>
                <a:spcPts val="0"/>
              </a:spcAft>
              <a:buClr>
                <a:schemeClr val="dk1"/>
              </a:buClr>
              <a:buSzPts val="900"/>
              <a:buFont typeface="Arial"/>
              <a:buNone/>
            </a:pPr>
            <a:r>
              <a:rPr b="1" lang="fi" sz="1100">
                <a:solidFill>
                  <a:schemeClr val="dk1"/>
                </a:solidFill>
                <a:latin typeface="Gill Sans"/>
                <a:ea typeface="Gill Sans"/>
                <a:cs typeface="Gill Sans"/>
                <a:sym typeface="Gill Sans"/>
              </a:rPr>
              <a:t>Joint dialogue continues</a:t>
            </a:r>
            <a:endParaRPr b="1" sz="11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700"/>
              <a:buFont typeface="Arial"/>
              <a:buNone/>
            </a:pPr>
            <a:r>
              <a:t/>
            </a:r>
            <a:endParaRPr sz="11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700"/>
              <a:buFont typeface="Arial"/>
              <a:buNone/>
            </a:pPr>
            <a:r>
              <a:rPr lang="fi" sz="1100">
                <a:solidFill>
                  <a:schemeClr val="dk1"/>
                </a:solidFill>
                <a:latin typeface="Gill Sans"/>
                <a:ea typeface="Gill Sans"/>
                <a:cs typeface="Gill Sans"/>
                <a:sym typeface="Gill Sans"/>
              </a:rPr>
              <a:t>Thank you for sharing your thoughts and experiences with us. I have a couple of questions for you (</a:t>
            </a:r>
            <a:r>
              <a:rPr i="1" lang="fi" sz="1100">
                <a:solidFill>
                  <a:schemeClr val="dk1"/>
                </a:solidFill>
                <a:latin typeface="Gill Sans"/>
                <a:ea typeface="Gill Sans"/>
                <a:cs typeface="Gill Sans"/>
                <a:sym typeface="Gill Sans"/>
              </a:rPr>
              <a:t>if not raised yet</a:t>
            </a:r>
            <a:r>
              <a:rPr lang="fi" sz="1100">
                <a:solidFill>
                  <a:schemeClr val="dk1"/>
                </a:solidFill>
                <a:latin typeface="Gill Sans"/>
                <a:ea typeface="Gill Sans"/>
                <a:cs typeface="Gill Sans"/>
                <a:sym typeface="Gill Sans"/>
              </a:rPr>
              <a:t>):</a:t>
            </a:r>
            <a:endParaRPr sz="11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700"/>
              <a:buFont typeface="Arial"/>
              <a:buNone/>
            </a:pPr>
            <a:r>
              <a:t/>
            </a:r>
            <a:endParaRPr sz="1100">
              <a:solidFill>
                <a:schemeClr val="dk1"/>
              </a:solidFill>
              <a:latin typeface="Gill Sans"/>
              <a:ea typeface="Gill Sans"/>
              <a:cs typeface="Gill Sans"/>
              <a:sym typeface="Gill Sans"/>
            </a:endParaRPr>
          </a:p>
          <a:p>
            <a:pPr indent="0" lvl="0" marL="0" rtl="0" algn="l">
              <a:spcBef>
                <a:spcPts val="0"/>
              </a:spcBef>
              <a:spcAft>
                <a:spcPts val="0"/>
              </a:spcAft>
              <a:buNone/>
            </a:pPr>
            <a:r>
              <a:rPr i="1" lang="fi" sz="1100">
                <a:solidFill>
                  <a:schemeClr val="dk1"/>
                </a:solidFill>
                <a:latin typeface="Gill Sans"/>
                <a:ea typeface="Gill Sans"/>
                <a:cs typeface="Gill Sans"/>
                <a:sym typeface="Gill Sans"/>
              </a:rPr>
              <a:t>Enter here both the warming up and going deeper questions and closing reflection questions from </a:t>
            </a:r>
            <a:r>
              <a:rPr i="1" lang="fi" sz="1100">
                <a:solidFill>
                  <a:schemeClr val="dk1"/>
                </a:solidFill>
                <a:latin typeface="Gill Sans"/>
                <a:ea typeface="Gill Sans"/>
                <a:cs typeface="Gill Sans"/>
                <a:sym typeface="Gill Sans"/>
              </a:rPr>
              <a:t>chosen</a:t>
            </a:r>
            <a:r>
              <a:rPr i="1" lang="fi" sz="1100">
                <a:solidFill>
                  <a:schemeClr val="dk1"/>
                </a:solidFill>
                <a:latin typeface="Gill Sans"/>
                <a:ea typeface="Gill Sans"/>
                <a:cs typeface="Gill Sans"/>
                <a:sym typeface="Gill Sans"/>
              </a:rPr>
              <a:t> DEMOS card.</a:t>
            </a:r>
            <a:endParaRPr i="1" sz="1100">
              <a:solidFill>
                <a:schemeClr val="dk1"/>
              </a:solidFill>
              <a:latin typeface="Gill Sans"/>
              <a:ea typeface="Gill Sans"/>
              <a:cs typeface="Gill Sans"/>
              <a:sym typeface="Gill Sans"/>
            </a:endParaRPr>
          </a:p>
          <a:p>
            <a:pPr indent="0" lvl="0" marL="0" rtl="0" algn="l">
              <a:spcBef>
                <a:spcPts val="0"/>
              </a:spcBef>
              <a:spcAft>
                <a:spcPts val="0"/>
              </a:spcAft>
              <a:buNone/>
            </a:pPr>
            <a:r>
              <a:t/>
            </a:r>
            <a:endParaRPr i="1" sz="1100">
              <a:solidFill>
                <a:schemeClr val="dk1"/>
              </a:solidFill>
              <a:latin typeface="Gill Sans"/>
              <a:ea typeface="Gill Sans"/>
              <a:cs typeface="Gill Sans"/>
              <a:sym typeface="Gill Sans"/>
            </a:endParaRPr>
          </a:p>
          <a:p>
            <a:pPr indent="0" lvl="0" marL="0" rtl="0" algn="l">
              <a:spcBef>
                <a:spcPts val="0"/>
              </a:spcBef>
              <a:spcAft>
                <a:spcPts val="0"/>
              </a:spcAft>
              <a:buNone/>
            </a:pPr>
            <a:r>
              <a:rPr i="1" lang="fi" sz="1100">
                <a:solidFill>
                  <a:schemeClr val="dk1"/>
                </a:solidFill>
                <a:latin typeface="Gill Sans"/>
                <a:ea typeface="Gill Sans"/>
                <a:cs typeface="Gill Sans"/>
                <a:sym typeface="Gill Sans"/>
              </a:rPr>
              <a:t>Warming up</a:t>
            </a:r>
            <a:endParaRPr i="1" sz="1100">
              <a:solidFill>
                <a:schemeClr val="dk1"/>
              </a:solidFill>
              <a:latin typeface="Gill Sans"/>
              <a:ea typeface="Gill Sans"/>
              <a:cs typeface="Gill Sans"/>
              <a:sym typeface="Gill Sans"/>
            </a:endParaRPr>
          </a:p>
          <a:p>
            <a:pPr indent="0" lvl="0" marL="0" rtl="0" algn="l">
              <a:spcBef>
                <a:spcPts val="0"/>
              </a:spcBef>
              <a:spcAft>
                <a:spcPts val="0"/>
              </a:spcAft>
              <a:buNone/>
            </a:pPr>
            <a:r>
              <a:rPr i="1" lang="fi" sz="1100">
                <a:solidFill>
                  <a:schemeClr val="dk1"/>
                </a:solidFill>
                <a:highlight>
                  <a:schemeClr val="lt2"/>
                </a:highlight>
                <a:latin typeface="Gill Sans"/>
                <a:ea typeface="Gill Sans"/>
                <a:cs typeface="Gill Sans"/>
                <a:sym typeface="Gill Sans"/>
              </a:rPr>
              <a:t>1.</a:t>
            </a:r>
            <a:endParaRPr i="1" sz="1100">
              <a:solidFill>
                <a:schemeClr val="dk1"/>
              </a:solidFill>
              <a:highlight>
                <a:schemeClr val="lt2"/>
              </a:highlight>
              <a:latin typeface="Gill Sans"/>
              <a:ea typeface="Gill Sans"/>
              <a:cs typeface="Gill Sans"/>
              <a:sym typeface="Gill Sans"/>
            </a:endParaRPr>
          </a:p>
          <a:p>
            <a:pPr indent="0" lvl="0" marL="0" rtl="0" algn="l">
              <a:spcBef>
                <a:spcPts val="0"/>
              </a:spcBef>
              <a:spcAft>
                <a:spcPts val="0"/>
              </a:spcAft>
              <a:buNone/>
            </a:pPr>
            <a:r>
              <a:rPr i="1" lang="fi" sz="1100">
                <a:solidFill>
                  <a:schemeClr val="dk1"/>
                </a:solidFill>
                <a:highlight>
                  <a:schemeClr val="lt2"/>
                </a:highlight>
                <a:latin typeface="Gill Sans"/>
                <a:ea typeface="Gill Sans"/>
                <a:cs typeface="Gill Sans"/>
                <a:sym typeface="Gill Sans"/>
              </a:rPr>
              <a:t>2.</a:t>
            </a:r>
            <a:endParaRPr i="1" sz="1100">
              <a:solidFill>
                <a:schemeClr val="dk1"/>
              </a:solidFill>
              <a:highlight>
                <a:schemeClr val="lt2"/>
              </a:highlight>
              <a:latin typeface="Gill Sans"/>
              <a:ea typeface="Gill Sans"/>
              <a:cs typeface="Gill Sans"/>
              <a:sym typeface="Gill Sans"/>
            </a:endParaRPr>
          </a:p>
          <a:p>
            <a:pPr indent="0" lvl="0" marL="0" rtl="0" algn="l">
              <a:spcBef>
                <a:spcPts val="0"/>
              </a:spcBef>
              <a:spcAft>
                <a:spcPts val="0"/>
              </a:spcAft>
              <a:buNone/>
            </a:pPr>
            <a:r>
              <a:t/>
            </a:r>
            <a:endParaRPr i="1" sz="1100">
              <a:solidFill>
                <a:schemeClr val="dk1"/>
              </a:solidFill>
              <a:latin typeface="Gill Sans"/>
              <a:ea typeface="Gill Sans"/>
              <a:cs typeface="Gill Sans"/>
              <a:sym typeface="Gill Sans"/>
            </a:endParaRPr>
          </a:p>
          <a:p>
            <a:pPr indent="0" lvl="0" marL="0" rtl="0" algn="l">
              <a:spcBef>
                <a:spcPts val="0"/>
              </a:spcBef>
              <a:spcAft>
                <a:spcPts val="0"/>
              </a:spcAft>
              <a:buNone/>
            </a:pPr>
            <a:r>
              <a:rPr i="1" lang="fi" sz="1100">
                <a:solidFill>
                  <a:schemeClr val="dk1"/>
                </a:solidFill>
                <a:latin typeface="Gill Sans"/>
                <a:ea typeface="Gill Sans"/>
                <a:cs typeface="Gill Sans"/>
                <a:sym typeface="Gill Sans"/>
              </a:rPr>
              <a:t>Going deeper</a:t>
            </a:r>
            <a:endParaRPr i="1" sz="1100">
              <a:solidFill>
                <a:schemeClr val="dk1"/>
              </a:solidFill>
              <a:latin typeface="Gill Sans"/>
              <a:ea typeface="Gill Sans"/>
              <a:cs typeface="Gill Sans"/>
              <a:sym typeface="Gill Sans"/>
            </a:endParaRPr>
          </a:p>
          <a:p>
            <a:pPr indent="0" lvl="0" marL="0" rtl="0" algn="l">
              <a:spcBef>
                <a:spcPts val="0"/>
              </a:spcBef>
              <a:spcAft>
                <a:spcPts val="0"/>
              </a:spcAft>
              <a:buNone/>
            </a:pPr>
            <a:r>
              <a:rPr i="1" lang="fi" sz="1100">
                <a:solidFill>
                  <a:schemeClr val="dk1"/>
                </a:solidFill>
                <a:highlight>
                  <a:schemeClr val="lt2"/>
                </a:highlight>
                <a:latin typeface="Gill Sans"/>
                <a:ea typeface="Gill Sans"/>
                <a:cs typeface="Gill Sans"/>
                <a:sym typeface="Gill Sans"/>
              </a:rPr>
              <a:t>1.</a:t>
            </a:r>
            <a:endParaRPr i="1" sz="1100">
              <a:solidFill>
                <a:schemeClr val="dk1"/>
              </a:solidFill>
              <a:highlight>
                <a:schemeClr val="lt2"/>
              </a:highlight>
              <a:latin typeface="Gill Sans"/>
              <a:ea typeface="Gill Sans"/>
              <a:cs typeface="Gill Sans"/>
              <a:sym typeface="Gill Sans"/>
            </a:endParaRPr>
          </a:p>
          <a:p>
            <a:pPr indent="0" lvl="0" marL="0" rtl="0" algn="l">
              <a:spcBef>
                <a:spcPts val="0"/>
              </a:spcBef>
              <a:spcAft>
                <a:spcPts val="0"/>
              </a:spcAft>
              <a:buNone/>
            </a:pPr>
            <a:r>
              <a:rPr i="1" lang="fi" sz="1100">
                <a:solidFill>
                  <a:schemeClr val="dk1"/>
                </a:solidFill>
                <a:highlight>
                  <a:schemeClr val="lt2"/>
                </a:highlight>
                <a:latin typeface="Gill Sans"/>
                <a:ea typeface="Gill Sans"/>
                <a:cs typeface="Gill Sans"/>
                <a:sym typeface="Gill Sans"/>
              </a:rPr>
              <a:t>2.</a:t>
            </a:r>
            <a:endParaRPr i="1" sz="1100">
              <a:solidFill>
                <a:schemeClr val="dk1"/>
              </a:solidFill>
              <a:highlight>
                <a:schemeClr val="lt2"/>
              </a:highlight>
              <a:latin typeface="Gill Sans"/>
              <a:ea typeface="Gill Sans"/>
              <a:cs typeface="Gill Sans"/>
              <a:sym typeface="Gill Sans"/>
            </a:endParaRPr>
          </a:p>
          <a:p>
            <a:pPr indent="0" lvl="0" marL="0" rtl="0" algn="l">
              <a:spcBef>
                <a:spcPts val="0"/>
              </a:spcBef>
              <a:spcAft>
                <a:spcPts val="0"/>
              </a:spcAft>
              <a:buNone/>
            </a:pPr>
            <a:r>
              <a:t/>
            </a:r>
            <a:endParaRPr i="1" sz="1100">
              <a:solidFill>
                <a:schemeClr val="dk1"/>
              </a:solidFill>
              <a:latin typeface="Gill Sans"/>
              <a:ea typeface="Gill Sans"/>
              <a:cs typeface="Gill Sans"/>
              <a:sym typeface="Gill Sans"/>
            </a:endParaRPr>
          </a:p>
          <a:p>
            <a:pPr indent="0" lvl="0" marL="0" rtl="0" algn="l">
              <a:spcBef>
                <a:spcPts val="0"/>
              </a:spcBef>
              <a:spcAft>
                <a:spcPts val="0"/>
              </a:spcAft>
              <a:buNone/>
            </a:pPr>
            <a:r>
              <a:rPr i="1" lang="fi" sz="1100">
                <a:solidFill>
                  <a:schemeClr val="dk1"/>
                </a:solidFill>
                <a:latin typeface="Gill Sans"/>
                <a:ea typeface="Gill Sans"/>
                <a:cs typeface="Gill Sans"/>
                <a:sym typeface="Gill Sans"/>
              </a:rPr>
              <a:t>Closing reflections</a:t>
            </a:r>
            <a:endParaRPr i="1" sz="1100">
              <a:solidFill>
                <a:schemeClr val="dk1"/>
              </a:solidFill>
              <a:latin typeface="Gill Sans"/>
              <a:ea typeface="Gill Sans"/>
              <a:cs typeface="Gill Sans"/>
              <a:sym typeface="Gill Sans"/>
            </a:endParaRPr>
          </a:p>
          <a:p>
            <a:pPr indent="0" lvl="0" marL="0" rtl="0" algn="l">
              <a:spcBef>
                <a:spcPts val="0"/>
              </a:spcBef>
              <a:spcAft>
                <a:spcPts val="0"/>
              </a:spcAft>
              <a:buNone/>
            </a:pPr>
            <a:r>
              <a:rPr i="1" lang="fi" sz="1100">
                <a:solidFill>
                  <a:schemeClr val="dk1"/>
                </a:solidFill>
                <a:highlight>
                  <a:schemeClr val="lt2"/>
                </a:highlight>
                <a:latin typeface="Gill Sans"/>
                <a:ea typeface="Gill Sans"/>
                <a:cs typeface="Gill Sans"/>
                <a:sym typeface="Gill Sans"/>
              </a:rPr>
              <a:t>1.</a:t>
            </a:r>
            <a:endParaRPr i="1" sz="1100">
              <a:solidFill>
                <a:schemeClr val="dk1"/>
              </a:solidFill>
              <a:highlight>
                <a:schemeClr val="lt2"/>
              </a:highlight>
              <a:latin typeface="Gill Sans"/>
              <a:ea typeface="Gill Sans"/>
              <a:cs typeface="Gill Sans"/>
              <a:sym typeface="Gill Sans"/>
            </a:endParaRPr>
          </a:p>
          <a:p>
            <a:pPr indent="0" lvl="0" marL="0" rtl="0" algn="l">
              <a:spcBef>
                <a:spcPts val="0"/>
              </a:spcBef>
              <a:spcAft>
                <a:spcPts val="0"/>
              </a:spcAft>
              <a:buNone/>
            </a:pPr>
            <a:r>
              <a:rPr i="1" lang="fi" sz="1100">
                <a:solidFill>
                  <a:schemeClr val="dk1"/>
                </a:solidFill>
                <a:highlight>
                  <a:schemeClr val="lt2"/>
                </a:highlight>
                <a:latin typeface="Gill Sans"/>
                <a:ea typeface="Gill Sans"/>
                <a:cs typeface="Gill Sans"/>
                <a:sym typeface="Gill Sans"/>
              </a:rPr>
              <a:t>2.</a:t>
            </a:r>
            <a:endParaRPr i="1" sz="1100">
              <a:solidFill>
                <a:schemeClr val="dk1"/>
              </a:solidFill>
              <a:highlight>
                <a:schemeClr val="lt2"/>
              </a:highlight>
              <a:latin typeface="Gill Sans"/>
              <a:ea typeface="Gill Sans"/>
              <a:cs typeface="Gill Sans"/>
              <a:sym typeface="Gill Sans"/>
            </a:endParaRPr>
          </a:p>
          <a:p>
            <a:pPr indent="0" lvl="0" marL="0" rtl="0" algn="l">
              <a:spcBef>
                <a:spcPts val="0"/>
              </a:spcBef>
              <a:spcAft>
                <a:spcPts val="0"/>
              </a:spcAft>
              <a:buNone/>
            </a:pPr>
            <a:r>
              <a:t/>
            </a:r>
            <a:endParaRPr i="1" sz="1100">
              <a:solidFill>
                <a:schemeClr val="dk1"/>
              </a:solidFill>
              <a:highlight>
                <a:srgbClr val="FE0101"/>
              </a:highlight>
              <a:latin typeface="Gill Sans"/>
              <a:ea typeface="Gill Sans"/>
              <a:cs typeface="Gill Sans"/>
              <a:sym typeface="Gill Sans"/>
            </a:endParaRPr>
          </a:p>
          <a:p>
            <a:pPr indent="0" lvl="0" marL="0" rtl="0" algn="l">
              <a:spcBef>
                <a:spcPts val="0"/>
              </a:spcBef>
              <a:spcAft>
                <a:spcPts val="0"/>
              </a:spcAft>
              <a:buNone/>
            </a:pPr>
            <a:r>
              <a:t/>
            </a:r>
            <a:endParaRPr i="1" sz="1100">
              <a:solidFill>
                <a:schemeClr val="dk1"/>
              </a:solidFill>
              <a:highlight>
                <a:srgbClr val="FE0101"/>
              </a:highlight>
              <a:latin typeface="Gill Sans"/>
              <a:ea typeface="Gill Sans"/>
              <a:cs typeface="Gill Sans"/>
              <a:sym typeface="Gill Sans"/>
            </a:endParaRPr>
          </a:p>
          <a:p>
            <a:pPr indent="-298450" lvl="0" marL="457200" rtl="0" algn="just">
              <a:lnSpc>
                <a:spcPct val="115000"/>
              </a:lnSpc>
              <a:spcBef>
                <a:spcPts val="0"/>
              </a:spcBef>
              <a:spcAft>
                <a:spcPts val="0"/>
              </a:spcAft>
              <a:buClr>
                <a:schemeClr val="dk1"/>
              </a:buClr>
              <a:buSzPts val="1100"/>
              <a:buFont typeface="Gill Sans"/>
              <a:buChar char="➔"/>
            </a:pPr>
            <a:r>
              <a:rPr i="1" lang="fi" sz="1100">
                <a:solidFill>
                  <a:schemeClr val="dk1"/>
                </a:solidFill>
                <a:latin typeface="Gill Sans"/>
                <a:ea typeface="Gill Sans"/>
                <a:cs typeface="Gill Sans"/>
                <a:sym typeface="Gill Sans"/>
              </a:rPr>
              <a:t>Make sure everyone can participate</a:t>
            </a:r>
            <a:r>
              <a:rPr i="1" lang="fi" sz="1100">
                <a:solidFill>
                  <a:srgbClr val="FF0000"/>
                </a:solidFill>
                <a:latin typeface="Gill Sans"/>
                <a:ea typeface="Gill Sans"/>
                <a:cs typeface="Gill Sans"/>
                <a:sym typeface="Gill Sans"/>
              </a:rPr>
              <a:t>		</a:t>
            </a:r>
            <a:endParaRPr i="1" sz="1100">
              <a:solidFill>
                <a:srgbClr val="FF0000"/>
              </a:solidFill>
              <a:latin typeface="Gill Sans"/>
              <a:ea typeface="Gill Sans"/>
              <a:cs typeface="Gill Sans"/>
              <a:sym typeface="Gill Sans"/>
            </a:endParaRPr>
          </a:p>
          <a:p>
            <a:pPr indent="457200" lvl="0" marL="3200400" rtl="0" algn="just">
              <a:lnSpc>
                <a:spcPct val="115000"/>
              </a:lnSpc>
              <a:spcBef>
                <a:spcPts val="0"/>
              </a:spcBef>
              <a:spcAft>
                <a:spcPts val="0"/>
              </a:spcAft>
              <a:buClr>
                <a:schemeClr val="dk1"/>
              </a:buClr>
              <a:buSzPts val="700"/>
              <a:buFont typeface="Arial"/>
              <a:buNone/>
            </a:pPr>
            <a:r>
              <a:rPr b="1" lang="fi" sz="1100">
                <a:solidFill>
                  <a:schemeClr val="dk1"/>
                </a:solidFill>
                <a:latin typeface="Gill Sans"/>
                <a:ea typeface="Gill Sans"/>
                <a:cs typeface="Gill Sans"/>
                <a:sym typeface="Gill Sans"/>
              </a:rPr>
              <a:t>50 min</a:t>
            </a:r>
            <a:endParaRPr b="1" sz="1100">
              <a:solidFill>
                <a:schemeClr val="dk1"/>
              </a:solidFill>
              <a:latin typeface="Gill Sans"/>
              <a:ea typeface="Gill Sans"/>
              <a:cs typeface="Gill Sans"/>
              <a:sym typeface="Gill Sans"/>
            </a:endParaRPr>
          </a:p>
          <a:p>
            <a:pPr indent="457200" lvl="0" marL="3200400" rtl="0" algn="l">
              <a:lnSpc>
                <a:spcPct val="115000"/>
              </a:lnSpc>
              <a:spcBef>
                <a:spcPts val="0"/>
              </a:spcBef>
              <a:spcAft>
                <a:spcPts val="0"/>
              </a:spcAft>
              <a:buClr>
                <a:srgbClr val="000000"/>
              </a:buClr>
              <a:buSzPts val="1100"/>
              <a:buFont typeface="Arial"/>
              <a:buNone/>
            </a:pPr>
            <a:r>
              <a:t/>
            </a:r>
            <a:endParaRPr b="1" sz="1100">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i="0" sz="11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500"/>
              <a:buFont typeface="Arial"/>
              <a:buNone/>
            </a:pPr>
            <a:r>
              <a:t/>
            </a:r>
            <a:endParaRPr i="0" sz="1100" u="none" cap="none" strike="noStrike">
              <a:solidFill>
                <a:srgbClr val="000000"/>
              </a:solidFill>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311700" y="203350"/>
            <a:ext cx="4144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highlight>
                  <a:schemeClr val="lt2"/>
                </a:highlight>
              </a:rPr>
              <a:t>Enter topic here</a:t>
            </a:r>
            <a:endParaRPr>
              <a:highlight>
                <a:schemeClr val="lt2"/>
              </a:highlight>
            </a:endParaRPr>
          </a:p>
        </p:txBody>
      </p:sp>
      <p:sp>
        <p:nvSpPr>
          <p:cNvPr id="133" name="Google Shape;133;p22"/>
          <p:cNvSpPr txBox="1"/>
          <p:nvPr>
            <p:ph idx="1" type="body"/>
          </p:nvPr>
        </p:nvSpPr>
        <p:spPr>
          <a:xfrm>
            <a:off x="483600" y="910800"/>
            <a:ext cx="3800700" cy="388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Min	Part			Time</a:t>
            </a:r>
            <a:endParaRPr sz="1100">
              <a:solidFill>
                <a:srgbClr val="FF0000"/>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rgbClr val="FF0000"/>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15 	Start, Rules for constructive discussion</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10 	Introduction + Buzzing in pairs</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65 	Joint dialogue</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b="1" lang="fi" sz="1100">
                <a:solidFill>
                  <a:schemeClr val="dk1"/>
                </a:solidFill>
                <a:latin typeface="Gill Sans"/>
                <a:ea typeface="Gill Sans"/>
                <a:cs typeface="Gill Sans"/>
                <a:sym typeface="Gill Sans"/>
              </a:rPr>
              <a:t>5 	Writing insights</a:t>
            </a:r>
            <a:endParaRPr b="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20	Sharing insights</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5	Thank you and ending</a:t>
            </a:r>
            <a:endParaRPr b="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Altogether 120 min</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Take a short break during the conversation if needed.</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b="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b="1" lang="fi" sz="1100">
                <a:solidFill>
                  <a:schemeClr val="dk1"/>
                </a:solidFill>
                <a:latin typeface="Gill Sans"/>
                <a:ea typeface="Gill Sans"/>
                <a:cs typeface="Gill Sans"/>
                <a:sym typeface="Gill Sans"/>
              </a:rPr>
              <a:t>On the right, you can find a suggested way of </a:t>
            </a:r>
            <a:r>
              <a:rPr b="1" lang="fi" sz="1100">
                <a:solidFill>
                  <a:schemeClr val="dk1"/>
                </a:solidFill>
                <a:latin typeface="Gill Sans"/>
                <a:ea typeface="Gill Sans"/>
                <a:cs typeface="Gill Sans"/>
                <a:sym typeface="Gill Sans"/>
              </a:rPr>
              <a:t>say</a:t>
            </a:r>
            <a:r>
              <a:rPr b="1" lang="fi" sz="1100">
                <a:solidFill>
                  <a:schemeClr val="dk1"/>
                </a:solidFill>
                <a:latin typeface="Gill Sans"/>
                <a:ea typeface="Gill Sans"/>
                <a:cs typeface="Gill Sans"/>
                <a:sym typeface="Gill Sans"/>
              </a:rPr>
              <a:t>ing</a:t>
            </a:r>
            <a:r>
              <a:rPr b="1" lang="fi" sz="1100">
                <a:solidFill>
                  <a:schemeClr val="dk1"/>
                </a:solidFill>
                <a:latin typeface="Gill Sans"/>
                <a:ea typeface="Gill Sans"/>
                <a:cs typeface="Gill Sans"/>
                <a:sym typeface="Gill Sans"/>
              </a:rPr>
              <a:t> the matter and tips:</a:t>
            </a:r>
            <a:br>
              <a:rPr b="1" lang="fi" sz="1100">
                <a:solidFill>
                  <a:schemeClr val="dk1"/>
                </a:solidFill>
                <a:latin typeface="Gill Sans"/>
                <a:ea typeface="Gill Sans"/>
                <a:cs typeface="Gill Sans"/>
                <a:sym typeface="Gill Sans"/>
              </a:rPr>
            </a:br>
            <a:r>
              <a:rPr lang="fi" sz="1100">
                <a:solidFill>
                  <a:schemeClr val="dk1"/>
                </a:solidFill>
                <a:latin typeface="Gill Sans"/>
                <a:ea typeface="Gill Sans"/>
                <a:cs typeface="Gill Sans"/>
                <a:sym typeface="Gill Sans"/>
              </a:rPr>
              <a:t>Basic font: you can say it like this, for instance. You can also </a:t>
            </a:r>
            <a:r>
              <a:rPr lang="fi" sz="1100">
                <a:solidFill>
                  <a:schemeClr val="dk1"/>
                </a:solidFill>
                <a:latin typeface="Gill Sans"/>
                <a:ea typeface="Gill Sans"/>
                <a:cs typeface="Gill Sans"/>
                <a:sym typeface="Gill Sans"/>
              </a:rPr>
              <a:t>say</a:t>
            </a:r>
            <a:r>
              <a:rPr lang="fi" sz="1100">
                <a:solidFill>
                  <a:schemeClr val="dk1"/>
                </a:solidFill>
                <a:latin typeface="Gill Sans"/>
                <a:ea typeface="Gill Sans"/>
                <a:cs typeface="Gill Sans"/>
                <a:sym typeface="Gill Sans"/>
              </a:rPr>
              <a:t> the matters as you see fit. </a:t>
            </a:r>
            <a:br>
              <a:rPr lang="fi" sz="1100">
                <a:solidFill>
                  <a:schemeClr val="dk1"/>
                </a:solidFill>
                <a:latin typeface="Gill Sans"/>
                <a:ea typeface="Gill Sans"/>
                <a:cs typeface="Gill Sans"/>
                <a:sym typeface="Gill Sans"/>
              </a:rPr>
            </a:br>
            <a:r>
              <a:rPr i="1" lang="fi" sz="1100">
                <a:solidFill>
                  <a:schemeClr val="dk1"/>
                </a:solidFill>
                <a:latin typeface="Gill Sans"/>
                <a:ea typeface="Gill Sans"/>
                <a:cs typeface="Gill Sans"/>
                <a:sym typeface="Gill Sans"/>
              </a:rPr>
              <a:t>Font in italics: help for the facilitator for leading the discussion</a:t>
            </a:r>
            <a:endParaRPr i="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rPr i="1" lang="fi" sz="1100">
                <a:solidFill>
                  <a:schemeClr val="dk1"/>
                </a:solidFill>
                <a:highlight>
                  <a:schemeClr val="lt2"/>
                </a:highlight>
                <a:latin typeface="Gill Sans"/>
                <a:ea typeface="Gill Sans"/>
                <a:cs typeface="Gill Sans"/>
                <a:sym typeface="Gill Sans"/>
              </a:rPr>
              <a:t>Grey background: Adjust as needed to suit yourself/the topic</a:t>
            </a:r>
            <a:endParaRPr sz="1100">
              <a:highlight>
                <a:srgbClr val="FE0101"/>
              </a:highlight>
              <a:latin typeface="Gill Sans"/>
              <a:ea typeface="Gill Sans"/>
              <a:cs typeface="Gill Sans"/>
              <a:sym typeface="Gill Sans"/>
            </a:endParaRPr>
          </a:p>
          <a:p>
            <a:pPr indent="0" lvl="0" marL="0" rtl="0" algn="l">
              <a:lnSpc>
                <a:spcPct val="100000"/>
              </a:lnSpc>
              <a:spcBef>
                <a:spcPts val="0"/>
              </a:spcBef>
              <a:spcAft>
                <a:spcPts val="0"/>
              </a:spcAft>
              <a:buNone/>
            </a:pPr>
            <a:r>
              <a:t/>
            </a:r>
            <a:endParaRPr b="1" sz="1100">
              <a:solidFill>
                <a:schemeClr val="dk1"/>
              </a:solidFill>
              <a:latin typeface="Gill Sans"/>
              <a:ea typeface="Gill Sans"/>
              <a:cs typeface="Gill Sans"/>
              <a:sym typeface="Gill Sans"/>
            </a:endParaRPr>
          </a:p>
          <a:p>
            <a:pPr indent="0" lvl="0" marL="0" rtl="0" algn="l">
              <a:spcBef>
                <a:spcPts val="0"/>
              </a:spcBef>
              <a:spcAft>
                <a:spcPts val="0"/>
              </a:spcAft>
              <a:buNone/>
            </a:pPr>
            <a:r>
              <a:t/>
            </a:r>
            <a:endParaRPr b="1" sz="1100">
              <a:solidFill>
                <a:schemeClr val="dk1"/>
              </a:solidFill>
              <a:latin typeface="Gill Sans"/>
              <a:ea typeface="Gill Sans"/>
              <a:cs typeface="Gill Sans"/>
              <a:sym typeface="Gill Sans"/>
            </a:endParaRPr>
          </a:p>
          <a:p>
            <a:pPr indent="0" lvl="0" marL="0" rtl="0" algn="l">
              <a:spcBef>
                <a:spcPts val="0"/>
              </a:spcBef>
              <a:spcAft>
                <a:spcPts val="1200"/>
              </a:spcAft>
              <a:buNone/>
            </a:pPr>
            <a:r>
              <a:t/>
            </a:r>
            <a:endParaRPr sz="1100">
              <a:latin typeface="Gill Sans"/>
              <a:ea typeface="Gill Sans"/>
              <a:cs typeface="Gill Sans"/>
              <a:sym typeface="Gill Sans"/>
            </a:endParaRPr>
          </a:p>
        </p:txBody>
      </p:sp>
      <p:sp>
        <p:nvSpPr>
          <p:cNvPr id="134" name="Google Shape;134;p22"/>
          <p:cNvSpPr txBox="1"/>
          <p:nvPr/>
        </p:nvSpPr>
        <p:spPr>
          <a:xfrm>
            <a:off x="4572000" y="457325"/>
            <a:ext cx="4260300" cy="3745500"/>
          </a:xfrm>
          <a:prstGeom prst="rect">
            <a:avLst/>
          </a:prstGeom>
          <a:noFill/>
          <a:ln>
            <a:noFill/>
          </a:ln>
        </p:spPr>
        <p:txBody>
          <a:bodyPr anchorCtr="0" anchor="t" bIns="32450" lIns="32450" spcFirstLastPara="1" rIns="32450" wrap="square" tIns="32450">
            <a:noAutofit/>
          </a:bodyPr>
          <a:lstStyle/>
          <a:p>
            <a:pPr indent="0" lvl="0" marL="0" rtl="0" algn="ctr">
              <a:spcBef>
                <a:spcPts val="0"/>
              </a:spcBef>
              <a:spcAft>
                <a:spcPts val="0"/>
              </a:spcAft>
              <a:buClr>
                <a:schemeClr val="dk1"/>
              </a:buClr>
              <a:buSzPts val="900"/>
              <a:buFont typeface="Arial"/>
              <a:buNone/>
            </a:pPr>
            <a:r>
              <a:rPr b="1" lang="fi" sz="1100">
                <a:solidFill>
                  <a:schemeClr val="dk1"/>
                </a:solidFill>
                <a:latin typeface="Gill Sans"/>
                <a:ea typeface="Gill Sans"/>
                <a:cs typeface="Gill Sans"/>
                <a:sym typeface="Gill Sans"/>
              </a:rPr>
              <a:t>Writing insights</a:t>
            </a:r>
            <a:endParaRPr b="1" sz="1100">
              <a:solidFill>
                <a:schemeClr val="dk1"/>
              </a:solidFill>
              <a:latin typeface="Gill Sans"/>
              <a:ea typeface="Gill Sans"/>
              <a:cs typeface="Gill Sans"/>
              <a:sym typeface="Gill Sans"/>
            </a:endParaRPr>
          </a:p>
          <a:p>
            <a:pPr indent="0" lvl="0" marL="0" rtl="0" algn="l">
              <a:lnSpc>
                <a:spcPct val="115000"/>
              </a:lnSpc>
              <a:spcBef>
                <a:spcPts val="120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Thank you for a great and constructive discussion! </a:t>
            </a:r>
            <a:br>
              <a:rPr lang="fi" sz="1100">
                <a:solidFill>
                  <a:schemeClr val="dk1"/>
                </a:solidFill>
                <a:latin typeface="Gill Sans"/>
                <a:ea typeface="Gill Sans"/>
                <a:cs typeface="Gill Sans"/>
                <a:sym typeface="Gill Sans"/>
              </a:rPr>
            </a:br>
            <a:r>
              <a:rPr lang="fi" sz="1100">
                <a:solidFill>
                  <a:schemeClr val="dk1"/>
                </a:solidFill>
                <a:latin typeface="Gill Sans"/>
                <a:ea typeface="Gill Sans"/>
                <a:cs typeface="Gill Sans"/>
                <a:sym typeface="Gill Sans"/>
              </a:rPr>
              <a:t>Next, we will write the insights we gained in this discussion. </a:t>
            </a:r>
            <a:endParaRPr sz="1100">
              <a:solidFill>
                <a:schemeClr val="dk1"/>
              </a:solidFill>
              <a:latin typeface="Gill Sans"/>
              <a:ea typeface="Gill Sans"/>
              <a:cs typeface="Gill Sans"/>
              <a:sym typeface="Gill Sans"/>
            </a:endParaRPr>
          </a:p>
          <a:p>
            <a:pPr indent="0" lvl="0" marL="0" rtl="0" algn="l">
              <a:lnSpc>
                <a:spcPct val="115000"/>
              </a:lnSpc>
              <a:spcBef>
                <a:spcPts val="120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Think of a few insights, feelings or thoughts that remained in your mind from the discussion. Did you get any new thoughts of the topic? Do you perhaps now think differently about something than before? Write these in the chat (or on your own paper). </a:t>
            </a:r>
            <a:br>
              <a:rPr lang="fi" sz="1100">
                <a:solidFill>
                  <a:schemeClr val="dk1"/>
                </a:solidFill>
                <a:latin typeface="Gill Sans"/>
                <a:ea typeface="Gill Sans"/>
                <a:cs typeface="Gill Sans"/>
                <a:sym typeface="Gill Sans"/>
              </a:rPr>
            </a:br>
            <a:br>
              <a:rPr lang="fi" sz="1100">
                <a:solidFill>
                  <a:schemeClr val="dk1"/>
                </a:solidFill>
                <a:latin typeface="Gill Sans"/>
                <a:ea typeface="Gill Sans"/>
                <a:cs typeface="Gill Sans"/>
                <a:sym typeface="Gill Sans"/>
              </a:rPr>
            </a:br>
            <a:r>
              <a:rPr i="1" lang="fi" sz="1100">
                <a:solidFill>
                  <a:schemeClr val="dk1"/>
                </a:solidFill>
                <a:latin typeface="Gill Sans"/>
                <a:ea typeface="Gill Sans"/>
                <a:cs typeface="Gill Sans"/>
                <a:sym typeface="Gill Sans"/>
              </a:rPr>
              <a:t>(You can say: You don’t have to write your own name. I will collect the insights written on paper at the end and create a summary for all of us.) </a:t>
            </a:r>
            <a:endParaRPr i="1" sz="1100">
              <a:solidFill>
                <a:schemeClr val="dk1"/>
              </a:solidFill>
              <a:latin typeface="Gill Sans"/>
              <a:ea typeface="Gill Sans"/>
              <a:cs typeface="Gill Sans"/>
              <a:sym typeface="Gill Sans"/>
            </a:endParaRPr>
          </a:p>
          <a:p>
            <a:pPr indent="0" lvl="0" marL="0" rtl="0" algn="l">
              <a:lnSpc>
                <a:spcPct val="115000"/>
              </a:lnSpc>
              <a:spcBef>
                <a:spcPts val="120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You have a few minutes to do this. </a:t>
            </a:r>
            <a:br>
              <a:rPr lang="fi" sz="1100">
                <a:solidFill>
                  <a:schemeClr val="dk1"/>
                </a:solidFill>
                <a:latin typeface="Gill Sans"/>
                <a:ea typeface="Gill Sans"/>
                <a:cs typeface="Gill Sans"/>
                <a:sym typeface="Gill Sans"/>
              </a:rPr>
            </a:br>
            <a:r>
              <a:rPr lang="fi" sz="1100">
                <a:solidFill>
                  <a:schemeClr val="dk1"/>
                </a:solidFill>
                <a:latin typeface="Gill Sans"/>
                <a:ea typeface="Gill Sans"/>
                <a:cs typeface="Gill Sans"/>
                <a:sym typeface="Gill Sans"/>
              </a:rPr>
              <a:t>Pick one you would like to share with others.</a:t>
            </a:r>
            <a:endParaRPr sz="1100">
              <a:solidFill>
                <a:schemeClr val="dk1"/>
              </a:solidFill>
              <a:latin typeface="Gill Sans"/>
              <a:ea typeface="Gill Sans"/>
              <a:cs typeface="Gill Sans"/>
              <a:sym typeface="Gill Sans"/>
            </a:endParaRPr>
          </a:p>
          <a:p>
            <a:pPr indent="0" lvl="0" marL="0" rtl="0" algn="just">
              <a:spcBef>
                <a:spcPts val="1200"/>
              </a:spcBef>
              <a:spcAft>
                <a:spcPts val="0"/>
              </a:spcAft>
              <a:buClr>
                <a:srgbClr val="000000"/>
              </a:buClr>
              <a:buSzPts val="700"/>
              <a:buFont typeface="Arial"/>
              <a:buNone/>
            </a:pPr>
            <a:r>
              <a:t/>
            </a:r>
            <a:endParaRPr sz="1100">
              <a:solidFill>
                <a:schemeClr val="dk1"/>
              </a:solidFill>
              <a:latin typeface="Gill Sans"/>
              <a:ea typeface="Gill Sans"/>
              <a:cs typeface="Gill Sans"/>
              <a:sym typeface="Gill Sans"/>
            </a:endParaRPr>
          </a:p>
          <a:p>
            <a:pPr indent="0" lvl="0" marL="0" rtl="0" algn="just">
              <a:spcBef>
                <a:spcPts val="0"/>
              </a:spcBef>
              <a:spcAft>
                <a:spcPts val="0"/>
              </a:spcAft>
              <a:buClr>
                <a:schemeClr val="dk1"/>
              </a:buClr>
              <a:buSzPts val="400"/>
              <a:buFont typeface="Arial"/>
              <a:buNone/>
            </a:pPr>
            <a:r>
              <a:t/>
            </a:r>
            <a:endParaRPr b="1" sz="1100">
              <a:solidFill>
                <a:schemeClr val="dk1"/>
              </a:solidFill>
              <a:latin typeface="Gill Sans"/>
              <a:ea typeface="Gill Sans"/>
              <a:cs typeface="Gill Sans"/>
              <a:sym typeface="Gill Sans"/>
            </a:endParaRPr>
          </a:p>
          <a:p>
            <a:pPr indent="457200" lvl="0" marL="3200400" rtl="0" algn="just">
              <a:spcBef>
                <a:spcPts val="0"/>
              </a:spcBef>
              <a:spcAft>
                <a:spcPts val="0"/>
              </a:spcAft>
              <a:buClr>
                <a:schemeClr val="dk1"/>
              </a:buClr>
              <a:buSzPts val="400"/>
              <a:buFont typeface="Arial"/>
              <a:buNone/>
            </a:pPr>
            <a:r>
              <a:rPr b="1" lang="fi" sz="1100">
                <a:solidFill>
                  <a:schemeClr val="dk1"/>
                </a:solidFill>
                <a:latin typeface="Gill Sans"/>
                <a:ea typeface="Gill Sans"/>
                <a:cs typeface="Gill Sans"/>
                <a:sym typeface="Gill Sans"/>
              </a:rPr>
              <a:t>5 min</a:t>
            </a:r>
            <a:endParaRPr sz="1100">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500"/>
              <a:buFont typeface="Arial"/>
              <a:buNone/>
            </a:pPr>
            <a:r>
              <a:t/>
            </a:r>
            <a:endParaRPr sz="1100">
              <a:latin typeface="Gill Sans"/>
              <a:ea typeface="Gill Sans"/>
              <a:cs typeface="Gill Sans"/>
              <a:sym typeface="Gill Sans"/>
            </a:endParaRPr>
          </a:p>
        </p:txBody>
      </p:sp>
      <p:pic>
        <p:nvPicPr>
          <p:cNvPr id="135" name="Google Shape;135;p22"/>
          <p:cNvPicPr preferRelativeResize="0"/>
          <p:nvPr/>
        </p:nvPicPr>
        <p:blipFill>
          <a:blip r:embed="rId3">
            <a:alphaModFix/>
          </a:blip>
          <a:stretch>
            <a:fillRect/>
          </a:stretch>
        </p:blipFill>
        <p:spPr>
          <a:xfrm>
            <a:off x="4863338" y="1620400"/>
            <a:ext cx="3135573" cy="4435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311700" y="203350"/>
            <a:ext cx="4144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highlight>
                  <a:schemeClr val="lt2"/>
                </a:highlight>
              </a:rPr>
              <a:t>Enter topic here</a:t>
            </a:r>
            <a:endParaRPr>
              <a:highlight>
                <a:schemeClr val="lt2"/>
              </a:highlight>
            </a:endParaRPr>
          </a:p>
        </p:txBody>
      </p:sp>
      <p:sp>
        <p:nvSpPr>
          <p:cNvPr id="141" name="Google Shape;141;p23"/>
          <p:cNvSpPr txBox="1"/>
          <p:nvPr>
            <p:ph idx="1" type="body"/>
          </p:nvPr>
        </p:nvSpPr>
        <p:spPr>
          <a:xfrm>
            <a:off x="483600" y="910800"/>
            <a:ext cx="3800700" cy="388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Min	Part			Time</a:t>
            </a:r>
            <a:endParaRPr sz="1100">
              <a:solidFill>
                <a:srgbClr val="FF0000"/>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rgbClr val="FF0000"/>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15 	Start, Rules for constructive discussion</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10 	Introduction + Buzzing in pairs</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65 	Joint dialogue</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b="1" lang="fi" sz="1100">
                <a:solidFill>
                  <a:schemeClr val="dk1"/>
                </a:solidFill>
                <a:latin typeface="Gill Sans"/>
                <a:ea typeface="Gill Sans"/>
                <a:cs typeface="Gill Sans"/>
                <a:sym typeface="Gill Sans"/>
              </a:rPr>
              <a:t>5 	Writing insights</a:t>
            </a:r>
            <a:endParaRPr b="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20	Sharing insights</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5	Thank you and ending</a:t>
            </a:r>
            <a:endParaRPr b="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Altogether 120 min</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lang="fi" sz="1100">
                <a:solidFill>
                  <a:schemeClr val="dk1"/>
                </a:solidFill>
                <a:latin typeface="Gill Sans"/>
                <a:ea typeface="Gill Sans"/>
                <a:cs typeface="Gill Sans"/>
                <a:sym typeface="Gill Sans"/>
              </a:rPr>
              <a:t>Take a short break during the conversation if needed.</a:t>
            </a:r>
            <a:endParaRPr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t/>
            </a:r>
            <a:endParaRPr b="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None/>
            </a:pPr>
            <a:r>
              <a:rPr b="1" lang="fi" sz="1100">
                <a:solidFill>
                  <a:schemeClr val="dk1"/>
                </a:solidFill>
                <a:latin typeface="Gill Sans"/>
                <a:ea typeface="Gill Sans"/>
                <a:cs typeface="Gill Sans"/>
                <a:sym typeface="Gill Sans"/>
              </a:rPr>
              <a:t>On the right, you can find a suggested way of </a:t>
            </a:r>
            <a:r>
              <a:rPr b="1" lang="fi" sz="1100">
                <a:solidFill>
                  <a:schemeClr val="dk1"/>
                </a:solidFill>
                <a:latin typeface="Gill Sans"/>
                <a:ea typeface="Gill Sans"/>
                <a:cs typeface="Gill Sans"/>
                <a:sym typeface="Gill Sans"/>
              </a:rPr>
              <a:t>say</a:t>
            </a:r>
            <a:r>
              <a:rPr b="1" lang="fi" sz="1100">
                <a:solidFill>
                  <a:schemeClr val="dk1"/>
                </a:solidFill>
                <a:latin typeface="Gill Sans"/>
                <a:ea typeface="Gill Sans"/>
                <a:cs typeface="Gill Sans"/>
                <a:sym typeface="Gill Sans"/>
              </a:rPr>
              <a:t>ing</a:t>
            </a:r>
            <a:r>
              <a:rPr b="1" lang="fi" sz="1100">
                <a:solidFill>
                  <a:schemeClr val="dk1"/>
                </a:solidFill>
                <a:latin typeface="Gill Sans"/>
                <a:ea typeface="Gill Sans"/>
                <a:cs typeface="Gill Sans"/>
                <a:sym typeface="Gill Sans"/>
              </a:rPr>
              <a:t> </a:t>
            </a:r>
            <a:r>
              <a:rPr b="1" lang="fi" sz="1100">
                <a:solidFill>
                  <a:schemeClr val="dk1"/>
                </a:solidFill>
                <a:latin typeface="Gill Sans"/>
                <a:ea typeface="Gill Sans"/>
                <a:cs typeface="Gill Sans"/>
                <a:sym typeface="Gill Sans"/>
              </a:rPr>
              <a:t>the matter and tips:</a:t>
            </a:r>
            <a:br>
              <a:rPr b="1" lang="fi" sz="1100">
                <a:solidFill>
                  <a:schemeClr val="dk1"/>
                </a:solidFill>
                <a:latin typeface="Gill Sans"/>
                <a:ea typeface="Gill Sans"/>
                <a:cs typeface="Gill Sans"/>
                <a:sym typeface="Gill Sans"/>
              </a:rPr>
            </a:br>
            <a:r>
              <a:rPr lang="fi" sz="1100">
                <a:solidFill>
                  <a:schemeClr val="dk1"/>
                </a:solidFill>
                <a:latin typeface="Gill Sans"/>
                <a:ea typeface="Gill Sans"/>
                <a:cs typeface="Gill Sans"/>
                <a:sym typeface="Gill Sans"/>
              </a:rPr>
              <a:t>Basic font: you can say it like this, for instance. You can also </a:t>
            </a:r>
            <a:r>
              <a:rPr lang="fi" sz="1100">
                <a:solidFill>
                  <a:schemeClr val="dk1"/>
                </a:solidFill>
                <a:latin typeface="Gill Sans"/>
                <a:ea typeface="Gill Sans"/>
                <a:cs typeface="Gill Sans"/>
                <a:sym typeface="Gill Sans"/>
              </a:rPr>
              <a:t>say</a:t>
            </a:r>
            <a:r>
              <a:rPr lang="fi" sz="1100">
                <a:solidFill>
                  <a:schemeClr val="dk1"/>
                </a:solidFill>
                <a:latin typeface="Gill Sans"/>
                <a:ea typeface="Gill Sans"/>
                <a:cs typeface="Gill Sans"/>
                <a:sym typeface="Gill Sans"/>
              </a:rPr>
              <a:t> the matters as you see fit. </a:t>
            </a:r>
            <a:br>
              <a:rPr lang="fi" sz="1100">
                <a:solidFill>
                  <a:schemeClr val="dk1"/>
                </a:solidFill>
                <a:latin typeface="Gill Sans"/>
                <a:ea typeface="Gill Sans"/>
                <a:cs typeface="Gill Sans"/>
                <a:sym typeface="Gill Sans"/>
              </a:rPr>
            </a:br>
            <a:r>
              <a:rPr i="1" lang="fi" sz="1100">
                <a:solidFill>
                  <a:schemeClr val="dk1"/>
                </a:solidFill>
                <a:latin typeface="Gill Sans"/>
                <a:ea typeface="Gill Sans"/>
                <a:cs typeface="Gill Sans"/>
                <a:sym typeface="Gill Sans"/>
              </a:rPr>
              <a:t>Font in italics: help for the facilitator for leading the discussion</a:t>
            </a:r>
            <a:endParaRPr i="1" sz="11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rPr i="1" lang="fi" sz="1100">
                <a:solidFill>
                  <a:schemeClr val="dk1"/>
                </a:solidFill>
                <a:highlight>
                  <a:schemeClr val="lt2"/>
                </a:highlight>
                <a:latin typeface="Gill Sans"/>
                <a:ea typeface="Gill Sans"/>
                <a:cs typeface="Gill Sans"/>
                <a:sym typeface="Gill Sans"/>
              </a:rPr>
              <a:t>Grey background: Adjust as needed to suit yourself/the topic</a:t>
            </a:r>
            <a:endParaRPr sz="1100">
              <a:highlight>
                <a:srgbClr val="FE0101"/>
              </a:highlight>
              <a:latin typeface="Gill Sans"/>
              <a:ea typeface="Gill Sans"/>
              <a:cs typeface="Gill Sans"/>
              <a:sym typeface="Gill Sans"/>
            </a:endParaRPr>
          </a:p>
          <a:p>
            <a:pPr indent="0" lvl="0" marL="0" rtl="0" algn="l">
              <a:lnSpc>
                <a:spcPct val="100000"/>
              </a:lnSpc>
              <a:spcBef>
                <a:spcPts val="0"/>
              </a:spcBef>
              <a:spcAft>
                <a:spcPts val="0"/>
              </a:spcAft>
              <a:buNone/>
            </a:pPr>
            <a:r>
              <a:t/>
            </a:r>
            <a:endParaRPr b="1" sz="1100">
              <a:solidFill>
                <a:schemeClr val="dk1"/>
              </a:solidFill>
              <a:latin typeface="Gill Sans"/>
              <a:ea typeface="Gill Sans"/>
              <a:cs typeface="Gill Sans"/>
              <a:sym typeface="Gill Sans"/>
            </a:endParaRPr>
          </a:p>
          <a:p>
            <a:pPr indent="0" lvl="0" marL="0" rtl="0" algn="l">
              <a:spcBef>
                <a:spcPts val="0"/>
              </a:spcBef>
              <a:spcAft>
                <a:spcPts val="0"/>
              </a:spcAft>
              <a:buNone/>
            </a:pPr>
            <a:r>
              <a:t/>
            </a:r>
            <a:endParaRPr b="1" sz="1100">
              <a:solidFill>
                <a:schemeClr val="dk1"/>
              </a:solidFill>
              <a:latin typeface="Gill Sans"/>
              <a:ea typeface="Gill Sans"/>
              <a:cs typeface="Gill Sans"/>
              <a:sym typeface="Gill Sans"/>
            </a:endParaRPr>
          </a:p>
          <a:p>
            <a:pPr indent="0" lvl="0" marL="0" rtl="0" algn="l">
              <a:spcBef>
                <a:spcPts val="0"/>
              </a:spcBef>
              <a:spcAft>
                <a:spcPts val="1200"/>
              </a:spcAft>
              <a:buNone/>
            </a:pPr>
            <a:r>
              <a:t/>
            </a:r>
            <a:endParaRPr sz="1100">
              <a:latin typeface="Gill Sans"/>
              <a:ea typeface="Gill Sans"/>
              <a:cs typeface="Gill Sans"/>
              <a:sym typeface="Gill Sans"/>
            </a:endParaRPr>
          </a:p>
        </p:txBody>
      </p:sp>
      <p:sp>
        <p:nvSpPr>
          <p:cNvPr id="142" name="Google Shape;142;p23"/>
          <p:cNvSpPr txBox="1"/>
          <p:nvPr/>
        </p:nvSpPr>
        <p:spPr>
          <a:xfrm>
            <a:off x="4572000" y="457325"/>
            <a:ext cx="4260300" cy="3745500"/>
          </a:xfrm>
          <a:prstGeom prst="rect">
            <a:avLst/>
          </a:prstGeom>
          <a:noFill/>
          <a:ln>
            <a:noFill/>
          </a:ln>
        </p:spPr>
        <p:txBody>
          <a:bodyPr anchorCtr="0" anchor="t" bIns="32450" lIns="32450" spcFirstLastPara="1" rIns="32450" wrap="square" tIns="32450">
            <a:noAutofit/>
          </a:bodyPr>
          <a:lstStyle/>
          <a:p>
            <a:pPr indent="0" lvl="0" marL="0" rtl="0" algn="ctr">
              <a:spcBef>
                <a:spcPts val="0"/>
              </a:spcBef>
              <a:spcAft>
                <a:spcPts val="0"/>
              </a:spcAft>
              <a:buClr>
                <a:schemeClr val="dk1"/>
              </a:buClr>
              <a:buSzPts val="900"/>
              <a:buFont typeface="Arial"/>
              <a:buNone/>
            </a:pPr>
            <a:r>
              <a:rPr b="1" lang="fi" sz="1100">
                <a:solidFill>
                  <a:schemeClr val="dk1"/>
                </a:solidFill>
                <a:latin typeface="Gill Sans"/>
                <a:ea typeface="Gill Sans"/>
                <a:cs typeface="Gill Sans"/>
                <a:sym typeface="Gill Sans"/>
              </a:rPr>
              <a:t>Sharing insights </a:t>
            </a:r>
            <a:endParaRPr b="1" sz="1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900"/>
              <a:buFont typeface="Arial"/>
              <a:buNone/>
            </a:pPr>
            <a:r>
              <a:t/>
            </a:r>
            <a:endParaRPr sz="1100">
              <a:solidFill>
                <a:schemeClr val="dk1"/>
              </a:solidFill>
              <a:latin typeface="Gill Sans"/>
              <a:ea typeface="Gill Sans"/>
              <a:cs typeface="Gill Sans"/>
              <a:sym typeface="Gill Sans"/>
            </a:endParaRPr>
          </a:p>
          <a:p>
            <a:pPr indent="0" lvl="0" marL="0" rtl="0" algn="l">
              <a:lnSpc>
                <a:spcPct val="115000"/>
              </a:lnSpc>
              <a:spcBef>
                <a:spcPts val="120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Now I would like to ask each of you to share one insight or thought about this discussion or topic.</a:t>
            </a:r>
            <a:endParaRPr sz="1100">
              <a:solidFill>
                <a:schemeClr val="dk1"/>
              </a:solidFill>
              <a:latin typeface="Gill Sans"/>
              <a:ea typeface="Gill Sans"/>
              <a:cs typeface="Gill Sans"/>
              <a:sym typeface="Gill Sans"/>
            </a:endParaRPr>
          </a:p>
          <a:p>
            <a:pPr indent="0" lvl="0" marL="0" rtl="0" algn="l">
              <a:lnSpc>
                <a:spcPct val="115000"/>
              </a:lnSpc>
              <a:spcBef>
                <a:spcPts val="1200"/>
              </a:spcBef>
              <a:spcAft>
                <a:spcPts val="0"/>
              </a:spcAft>
              <a:buClr>
                <a:schemeClr val="dk1"/>
              </a:buClr>
              <a:buSzPts val="1100"/>
              <a:buFont typeface="Arial"/>
              <a:buNone/>
            </a:pPr>
            <a:r>
              <a:rPr lang="fi" sz="1100">
                <a:solidFill>
                  <a:schemeClr val="dk1"/>
                </a:solidFill>
                <a:latin typeface="Gill Sans"/>
                <a:ea typeface="Gill Sans"/>
                <a:cs typeface="Gill Sans"/>
                <a:sym typeface="Gill Sans"/>
              </a:rPr>
              <a:t>Let’s start with you…</a:t>
            </a:r>
            <a:endParaRPr sz="1100">
              <a:solidFill>
                <a:schemeClr val="dk1"/>
              </a:solidFill>
              <a:highlight>
                <a:schemeClr val="accent6"/>
              </a:highlight>
              <a:latin typeface="Gill Sans"/>
              <a:ea typeface="Gill Sans"/>
              <a:cs typeface="Gill Sans"/>
              <a:sym typeface="Gill Sans"/>
            </a:endParaRPr>
          </a:p>
          <a:p>
            <a:pPr indent="-298450" lvl="0" marL="457200" rtl="0" algn="l">
              <a:lnSpc>
                <a:spcPct val="115000"/>
              </a:lnSpc>
              <a:spcBef>
                <a:spcPts val="1200"/>
              </a:spcBef>
              <a:spcAft>
                <a:spcPts val="0"/>
              </a:spcAft>
              <a:buClr>
                <a:schemeClr val="dk1"/>
              </a:buClr>
              <a:buSzPts val="1100"/>
              <a:buFont typeface="Gill Sans"/>
              <a:buChar char="➔"/>
            </a:pPr>
            <a:r>
              <a:rPr i="1" lang="fi" sz="1100">
                <a:solidFill>
                  <a:schemeClr val="dk1"/>
                </a:solidFill>
                <a:latin typeface="Gill Sans"/>
                <a:ea typeface="Gill Sans"/>
                <a:cs typeface="Gill Sans"/>
                <a:sym typeface="Gill Sans"/>
              </a:rPr>
              <a:t>You can choose a person who is likely to share their own insight with others as the first person.</a:t>
            </a:r>
            <a:endParaRPr b="1" i="1" sz="1100">
              <a:solidFill>
                <a:schemeClr val="dk1"/>
              </a:solidFill>
              <a:latin typeface="Gill Sans"/>
              <a:ea typeface="Gill Sans"/>
              <a:cs typeface="Gill Sans"/>
              <a:sym typeface="Gill Sans"/>
            </a:endParaRPr>
          </a:p>
          <a:p>
            <a:pPr indent="0" lvl="0" marL="0" rtl="0" algn="just">
              <a:lnSpc>
                <a:spcPct val="115000"/>
              </a:lnSpc>
              <a:spcBef>
                <a:spcPts val="1200"/>
              </a:spcBef>
              <a:spcAft>
                <a:spcPts val="0"/>
              </a:spcAft>
              <a:buClr>
                <a:schemeClr val="dk1"/>
              </a:buClr>
              <a:buSzPts val="700"/>
              <a:buFont typeface="Arial"/>
              <a:buNone/>
            </a:pPr>
            <a:r>
              <a:t/>
            </a:r>
            <a:endParaRPr sz="1100">
              <a:solidFill>
                <a:schemeClr val="dk1"/>
              </a:solidFill>
              <a:latin typeface="Gill Sans"/>
              <a:ea typeface="Gill Sans"/>
              <a:cs typeface="Gill Sans"/>
              <a:sym typeface="Gill Sans"/>
            </a:endParaRPr>
          </a:p>
          <a:p>
            <a:pPr indent="0" lvl="0" marL="0" rtl="0" algn="just">
              <a:lnSpc>
                <a:spcPct val="115000"/>
              </a:lnSpc>
              <a:spcBef>
                <a:spcPts val="0"/>
              </a:spcBef>
              <a:spcAft>
                <a:spcPts val="0"/>
              </a:spcAft>
              <a:buClr>
                <a:schemeClr val="dk1"/>
              </a:buClr>
              <a:buSzPts val="700"/>
              <a:buFont typeface="Arial"/>
              <a:buNone/>
            </a:pPr>
            <a:r>
              <a:t/>
            </a:r>
            <a:endParaRPr sz="1100">
              <a:solidFill>
                <a:schemeClr val="dk1"/>
              </a:solidFill>
              <a:latin typeface="Gill Sans"/>
              <a:ea typeface="Gill Sans"/>
              <a:cs typeface="Gill Sans"/>
              <a:sym typeface="Gill Sans"/>
            </a:endParaRPr>
          </a:p>
          <a:p>
            <a:pPr indent="0" lvl="0" marL="0" rtl="0" algn="just">
              <a:lnSpc>
                <a:spcPct val="115000"/>
              </a:lnSpc>
              <a:spcBef>
                <a:spcPts val="0"/>
              </a:spcBef>
              <a:spcAft>
                <a:spcPts val="0"/>
              </a:spcAft>
              <a:buClr>
                <a:schemeClr val="dk1"/>
              </a:buClr>
              <a:buSzPts val="700"/>
              <a:buFont typeface="Arial"/>
              <a:buNone/>
            </a:pPr>
            <a:r>
              <a:t/>
            </a:r>
            <a:endParaRPr sz="1100">
              <a:solidFill>
                <a:schemeClr val="dk1"/>
              </a:solidFill>
              <a:latin typeface="Gill Sans"/>
              <a:ea typeface="Gill Sans"/>
              <a:cs typeface="Gill Sans"/>
              <a:sym typeface="Gill Sans"/>
            </a:endParaRPr>
          </a:p>
          <a:p>
            <a:pPr indent="0" lvl="0" marL="0" rtl="0" algn="just">
              <a:lnSpc>
                <a:spcPct val="115000"/>
              </a:lnSpc>
              <a:spcBef>
                <a:spcPts val="0"/>
              </a:spcBef>
              <a:spcAft>
                <a:spcPts val="0"/>
              </a:spcAft>
              <a:buClr>
                <a:schemeClr val="dk1"/>
              </a:buClr>
              <a:buSzPts val="700"/>
              <a:buFont typeface="Arial"/>
              <a:buNone/>
            </a:pPr>
            <a:r>
              <a:t/>
            </a:r>
            <a:endParaRPr sz="1100">
              <a:solidFill>
                <a:schemeClr val="dk1"/>
              </a:solidFill>
              <a:latin typeface="Gill Sans"/>
              <a:ea typeface="Gill Sans"/>
              <a:cs typeface="Gill Sans"/>
              <a:sym typeface="Gill Sans"/>
            </a:endParaRPr>
          </a:p>
          <a:p>
            <a:pPr indent="0" lvl="0" marL="0" rtl="0" algn="just">
              <a:lnSpc>
                <a:spcPct val="115000"/>
              </a:lnSpc>
              <a:spcBef>
                <a:spcPts val="0"/>
              </a:spcBef>
              <a:spcAft>
                <a:spcPts val="0"/>
              </a:spcAft>
              <a:buClr>
                <a:schemeClr val="dk1"/>
              </a:buClr>
              <a:buSzPts val="700"/>
              <a:buFont typeface="Arial"/>
              <a:buNone/>
            </a:pPr>
            <a:r>
              <a:t/>
            </a:r>
            <a:endParaRPr sz="1100">
              <a:solidFill>
                <a:schemeClr val="dk1"/>
              </a:solidFill>
              <a:latin typeface="Gill Sans"/>
              <a:ea typeface="Gill Sans"/>
              <a:cs typeface="Gill Sans"/>
              <a:sym typeface="Gill Sans"/>
            </a:endParaRPr>
          </a:p>
          <a:p>
            <a:pPr indent="0" lvl="0" marL="0" rtl="0" algn="just">
              <a:lnSpc>
                <a:spcPct val="115000"/>
              </a:lnSpc>
              <a:spcBef>
                <a:spcPts val="0"/>
              </a:spcBef>
              <a:spcAft>
                <a:spcPts val="0"/>
              </a:spcAft>
              <a:buClr>
                <a:schemeClr val="dk1"/>
              </a:buClr>
              <a:buSzPts val="700"/>
              <a:buFont typeface="Arial"/>
              <a:buNone/>
            </a:pPr>
            <a:r>
              <a:t/>
            </a:r>
            <a:endParaRPr sz="1100">
              <a:solidFill>
                <a:schemeClr val="dk1"/>
              </a:solidFill>
              <a:latin typeface="Gill Sans"/>
              <a:ea typeface="Gill Sans"/>
              <a:cs typeface="Gill Sans"/>
              <a:sym typeface="Gill Sans"/>
            </a:endParaRPr>
          </a:p>
          <a:p>
            <a:pPr indent="0" lvl="0" marL="0" rtl="0" algn="just">
              <a:lnSpc>
                <a:spcPct val="115000"/>
              </a:lnSpc>
              <a:spcBef>
                <a:spcPts val="0"/>
              </a:spcBef>
              <a:spcAft>
                <a:spcPts val="0"/>
              </a:spcAft>
              <a:buClr>
                <a:schemeClr val="dk1"/>
              </a:buClr>
              <a:buSzPts val="700"/>
              <a:buFont typeface="Arial"/>
              <a:buNone/>
            </a:pPr>
            <a:r>
              <a:t/>
            </a:r>
            <a:endParaRPr sz="1100">
              <a:solidFill>
                <a:schemeClr val="dk1"/>
              </a:solidFill>
              <a:latin typeface="Gill Sans"/>
              <a:ea typeface="Gill Sans"/>
              <a:cs typeface="Gill Sans"/>
              <a:sym typeface="Gill Sans"/>
            </a:endParaRPr>
          </a:p>
          <a:p>
            <a:pPr indent="0" lvl="0" marL="0" rtl="0" algn="just">
              <a:lnSpc>
                <a:spcPct val="115000"/>
              </a:lnSpc>
              <a:spcBef>
                <a:spcPts val="0"/>
              </a:spcBef>
              <a:spcAft>
                <a:spcPts val="0"/>
              </a:spcAft>
              <a:buClr>
                <a:schemeClr val="dk1"/>
              </a:buClr>
              <a:buSzPts val="700"/>
              <a:buFont typeface="Arial"/>
              <a:buNone/>
            </a:pPr>
            <a:r>
              <a:rPr lang="fi" sz="1100">
                <a:solidFill>
                  <a:schemeClr val="dk1"/>
                </a:solidFill>
                <a:latin typeface="Gill Sans"/>
                <a:ea typeface="Gill Sans"/>
                <a:cs typeface="Gill Sans"/>
                <a:sym typeface="Gill Sans"/>
              </a:rPr>
              <a:t>								</a:t>
            </a:r>
            <a:r>
              <a:rPr b="1" lang="fi" sz="1100">
                <a:solidFill>
                  <a:schemeClr val="dk1"/>
                </a:solidFill>
                <a:latin typeface="Gill Sans"/>
                <a:ea typeface="Gill Sans"/>
                <a:cs typeface="Gill Sans"/>
                <a:sym typeface="Gill Sans"/>
              </a:rPr>
              <a:t>20 min</a:t>
            </a:r>
            <a:endParaRPr b="1" sz="1100">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500"/>
              <a:buFont typeface="Arial"/>
              <a:buNone/>
            </a:pPr>
            <a:r>
              <a:t/>
            </a:r>
            <a:endParaRPr b="1" sz="1100">
              <a:solidFill>
                <a:schemeClr val="dk1"/>
              </a:solidFill>
              <a:latin typeface="Gill Sans"/>
              <a:ea typeface="Gill Sans"/>
              <a:cs typeface="Gill Sans"/>
              <a:sym typeface="Gill Sans"/>
            </a:endParaRPr>
          </a:p>
        </p:txBody>
      </p:sp>
      <p:pic>
        <p:nvPicPr>
          <p:cNvPr id="143" name="Google Shape;143;p23"/>
          <p:cNvPicPr preferRelativeResize="0"/>
          <p:nvPr/>
        </p:nvPicPr>
        <p:blipFill>
          <a:blip r:embed="rId3">
            <a:alphaModFix/>
          </a:blip>
          <a:stretch>
            <a:fillRect/>
          </a:stretch>
        </p:blipFill>
        <p:spPr>
          <a:xfrm>
            <a:off x="4863338" y="1620400"/>
            <a:ext cx="3135573" cy="4435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