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3240000" cx="5760000"/>
  <p:notesSz cx="15125700" cy="10693400"/>
  <p:embeddedFontLst>
    <p:embeddedFont>
      <p:font typeface="Gill Sans"/>
      <p:regular r:id="rId16"/>
      <p:bold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873">
          <p15:clr>
            <a:srgbClr val="A4A3A4"/>
          </p15:clr>
        </p15:guide>
        <p15:guide id="2" pos="823">
          <p15:clr>
            <a:srgbClr val="A4A3A4"/>
          </p15:clr>
        </p15:guide>
      </p15:sldGuideLst>
    </p:ext>
    <p:ext uri="GoogleSlidesCustomDataVersion2">
      <go:slidesCustomData xmlns:go="http://customooxmlschemas.google.com/" r:id="rId18" roundtripDataSignature="AMtx7mhAOzGKg696LQg3FKIvBIQWVgGxs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873" orient="horz"/>
        <p:guide pos="823"/>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GillSans-bold.fntdata"/><Relationship Id="rId16" Type="http://schemas.openxmlformats.org/officeDocument/2006/relationships/font" Target="fonts/GillSans-regular.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18" Type="http://customschemas.google.com/relationships/presentationmetadata" Target="meta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6554788" cy="53657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8567738" y="0"/>
            <a:ext cx="6554787" cy="536575"/>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1512888" y="5146675"/>
            <a:ext cx="12099926" cy="42100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10156825"/>
            <a:ext cx="6554788" cy="536575"/>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8567738" y="10156825"/>
            <a:ext cx="6554787" cy="536575"/>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2:notes"/>
          <p:cNvSpPr txBox="1"/>
          <p:nvPr>
            <p:ph idx="1" type="body"/>
          </p:nvPr>
        </p:nvSpPr>
        <p:spPr>
          <a:xfrm>
            <a:off x="1512888" y="5146675"/>
            <a:ext cx="12099926" cy="42100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2: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61bdd4b2ff_0_6: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4" name="Google Shape;194;g61bdd4b2ff_0_6: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fi-FI" sz="1100">
                <a:solidFill>
                  <a:srgbClr val="222222"/>
                </a:solidFill>
                <a:highlight>
                  <a:srgbClr val="FFFFFF"/>
                </a:highlight>
                <a:latin typeface="Arial"/>
                <a:ea typeface="Arial"/>
                <a:cs typeface="Arial"/>
                <a:sym typeface="Arial"/>
              </a:rPr>
              <a:t>"</a:t>
            </a:r>
            <a:r>
              <a:rPr i="1" lang="fi-FI" sz="1100">
                <a:solidFill>
                  <a:srgbClr val="222222"/>
                </a:solidFill>
                <a:highlight>
                  <a:srgbClr val="FFFFFF"/>
                </a:highlight>
                <a:latin typeface="Arial"/>
                <a:ea typeface="Arial"/>
                <a:cs typeface="Arial"/>
                <a:sym typeface="Arial"/>
              </a:rPr>
              <a:t>Where do I belong?</a:t>
            </a:r>
            <a:r>
              <a:rPr lang="fi-FI" sz="1100">
                <a:solidFill>
                  <a:srgbClr val="222222"/>
                </a:solidFill>
                <a:highlight>
                  <a:srgbClr val="FFFFFF"/>
                </a:highlight>
                <a:latin typeface="Arial"/>
                <a:ea typeface="Arial"/>
                <a:cs typeface="Arial"/>
                <a:sym typeface="Arial"/>
              </a:rPr>
              <a:t>". </a:t>
            </a:r>
            <a:endParaRPr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t/>
            </a:r>
            <a:endParaRPr sz="1100">
              <a:solidFill>
                <a:srgbClr val="222222"/>
              </a:solidFill>
              <a:highlight>
                <a:srgbClr val="FFFFFF"/>
              </a:highlight>
              <a:latin typeface="Arial"/>
              <a:ea typeface="Arial"/>
              <a:cs typeface="Arial"/>
              <a:sym typeface="Arial"/>
            </a:endParaRPr>
          </a:p>
          <a:p>
            <a:pPr indent="0" lvl="0" marL="0" rtl="0" algn="ctr">
              <a:lnSpc>
                <a:spcPct val="115000"/>
              </a:lnSpc>
              <a:spcBef>
                <a:spcPts val="0"/>
              </a:spcBef>
              <a:spcAft>
                <a:spcPts val="0"/>
              </a:spcAft>
              <a:buClr>
                <a:schemeClr val="dk1"/>
              </a:buClr>
              <a:buSzPts val="1100"/>
              <a:buFont typeface="Arial"/>
              <a:buNone/>
            </a:pPr>
            <a:r>
              <a:rPr i="1" lang="fi-FI" sz="1100">
                <a:solidFill>
                  <a:srgbClr val="222222"/>
                </a:solidFill>
                <a:highlight>
                  <a:srgbClr val="FFFFFF"/>
                </a:highlight>
                <a:latin typeface="Arial"/>
                <a:ea typeface="Arial"/>
                <a:cs typeface="Arial"/>
                <a:sym typeface="Arial"/>
              </a:rPr>
              <a:t>What is it that makes sense of belonging meaningful to me? What are the things that I value and hold dear in sense of belonging? What has strengthened or weakened my sense of belonging - when and how?</a:t>
            </a:r>
            <a:endParaRPr i="1"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SzPts val="1400"/>
              <a:buNone/>
            </a:pPr>
            <a:r>
              <a:t/>
            </a:r>
            <a:endParaRPr/>
          </a:p>
        </p:txBody>
      </p:sp>
      <p:sp>
        <p:nvSpPr>
          <p:cNvPr id="195" name="Google Shape;195;g61bdd4b2ff_0_6: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61bdd4b2ff_0_523: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3" name="Google Shape;203;g61bdd4b2ff_0_523: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4" name="Google Shape;204;g61bdd4b2ff_0_523: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fi-FI"/>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8c8c0b4e5f_0_0: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Google Shape;212;g8c8c0b4e5f_0_0: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fi-FI" sz="1100">
                <a:solidFill>
                  <a:srgbClr val="222222"/>
                </a:solidFill>
                <a:highlight>
                  <a:srgbClr val="FFFFFF"/>
                </a:highlight>
                <a:latin typeface="Arial"/>
                <a:ea typeface="Arial"/>
                <a:cs typeface="Arial"/>
                <a:sym typeface="Arial"/>
              </a:rPr>
              <a:t>"</a:t>
            </a:r>
            <a:r>
              <a:rPr i="1" lang="fi-FI" sz="1100">
                <a:solidFill>
                  <a:srgbClr val="222222"/>
                </a:solidFill>
                <a:highlight>
                  <a:srgbClr val="FFFFFF"/>
                </a:highlight>
                <a:latin typeface="Arial"/>
                <a:ea typeface="Arial"/>
                <a:cs typeface="Arial"/>
                <a:sym typeface="Arial"/>
              </a:rPr>
              <a:t>Where do I belong?</a:t>
            </a:r>
            <a:r>
              <a:rPr lang="fi-FI" sz="1100">
                <a:solidFill>
                  <a:srgbClr val="222222"/>
                </a:solidFill>
                <a:highlight>
                  <a:srgbClr val="FFFFFF"/>
                </a:highlight>
                <a:latin typeface="Arial"/>
                <a:ea typeface="Arial"/>
                <a:cs typeface="Arial"/>
                <a:sym typeface="Arial"/>
              </a:rPr>
              <a:t>". </a:t>
            </a:r>
            <a:endParaRPr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t/>
            </a:r>
            <a:endParaRPr sz="1100">
              <a:solidFill>
                <a:srgbClr val="222222"/>
              </a:solidFill>
              <a:highlight>
                <a:srgbClr val="FFFFFF"/>
              </a:highlight>
              <a:latin typeface="Arial"/>
              <a:ea typeface="Arial"/>
              <a:cs typeface="Arial"/>
              <a:sym typeface="Arial"/>
            </a:endParaRPr>
          </a:p>
          <a:p>
            <a:pPr indent="0" lvl="0" marL="0" rtl="0" algn="ctr">
              <a:lnSpc>
                <a:spcPct val="115000"/>
              </a:lnSpc>
              <a:spcBef>
                <a:spcPts val="0"/>
              </a:spcBef>
              <a:spcAft>
                <a:spcPts val="0"/>
              </a:spcAft>
              <a:buClr>
                <a:schemeClr val="dk1"/>
              </a:buClr>
              <a:buSzPts val="1100"/>
              <a:buFont typeface="Arial"/>
              <a:buNone/>
            </a:pPr>
            <a:r>
              <a:rPr i="1" lang="fi-FI" sz="1100">
                <a:solidFill>
                  <a:srgbClr val="222222"/>
                </a:solidFill>
                <a:highlight>
                  <a:srgbClr val="FFFFFF"/>
                </a:highlight>
                <a:latin typeface="Arial"/>
                <a:ea typeface="Arial"/>
                <a:cs typeface="Arial"/>
                <a:sym typeface="Arial"/>
              </a:rPr>
              <a:t>What is it that makes sense of belonging meaningful to me? What are the things that I value and hold dear in sense of belonging? What has strengthened or weakened my sense of belonging - when and how?</a:t>
            </a:r>
            <a:endParaRPr i="1"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SzPts val="1400"/>
              <a:buNone/>
            </a:pPr>
            <a:r>
              <a:t/>
            </a:r>
            <a:endParaRPr/>
          </a:p>
        </p:txBody>
      </p:sp>
      <p:sp>
        <p:nvSpPr>
          <p:cNvPr id="213" name="Google Shape;213;g8c8c0b4e5f_0_0: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8c8c0b4e5f_0_18: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1" name="Google Shape;221;g8c8c0b4e5f_0_18: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fi-FI" sz="1100">
                <a:solidFill>
                  <a:srgbClr val="222222"/>
                </a:solidFill>
                <a:highlight>
                  <a:srgbClr val="FFFFFF"/>
                </a:highlight>
                <a:latin typeface="Arial"/>
                <a:ea typeface="Arial"/>
                <a:cs typeface="Arial"/>
                <a:sym typeface="Arial"/>
              </a:rPr>
              <a:t>"</a:t>
            </a:r>
            <a:r>
              <a:rPr i="1" lang="fi-FI" sz="1100">
                <a:solidFill>
                  <a:srgbClr val="222222"/>
                </a:solidFill>
                <a:highlight>
                  <a:srgbClr val="FFFFFF"/>
                </a:highlight>
                <a:latin typeface="Arial"/>
                <a:ea typeface="Arial"/>
                <a:cs typeface="Arial"/>
                <a:sym typeface="Arial"/>
              </a:rPr>
              <a:t>Where do I belong?</a:t>
            </a:r>
            <a:r>
              <a:rPr lang="fi-FI" sz="1100">
                <a:solidFill>
                  <a:srgbClr val="222222"/>
                </a:solidFill>
                <a:highlight>
                  <a:srgbClr val="FFFFFF"/>
                </a:highlight>
                <a:latin typeface="Arial"/>
                <a:ea typeface="Arial"/>
                <a:cs typeface="Arial"/>
                <a:sym typeface="Arial"/>
              </a:rPr>
              <a:t>". </a:t>
            </a:r>
            <a:endParaRPr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t/>
            </a:r>
            <a:endParaRPr sz="1100">
              <a:solidFill>
                <a:srgbClr val="222222"/>
              </a:solidFill>
              <a:highlight>
                <a:srgbClr val="FFFFFF"/>
              </a:highlight>
              <a:latin typeface="Arial"/>
              <a:ea typeface="Arial"/>
              <a:cs typeface="Arial"/>
              <a:sym typeface="Arial"/>
            </a:endParaRPr>
          </a:p>
          <a:p>
            <a:pPr indent="0" lvl="0" marL="0" rtl="0" algn="ctr">
              <a:lnSpc>
                <a:spcPct val="115000"/>
              </a:lnSpc>
              <a:spcBef>
                <a:spcPts val="0"/>
              </a:spcBef>
              <a:spcAft>
                <a:spcPts val="0"/>
              </a:spcAft>
              <a:buClr>
                <a:schemeClr val="dk1"/>
              </a:buClr>
              <a:buSzPts val="1100"/>
              <a:buFont typeface="Arial"/>
              <a:buNone/>
            </a:pPr>
            <a:r>
              <a:rPr i="1" lang="fi-FI" sz="1100">
                <a:solidFill>
                  <a:srgbClr val="222222"/>
                </a:solidFill>
                <a:highlight>
                  <a:srgbClr val="FFFFFF"/>
                </a:highlight>
                <a:latin typeface="Arial"/>
                <a:ea typeface="Arial"/>
                <a:cs typeface="Arial"/>
                <a:sym typeface="Arial"/>
              </a:rPr>
              <a:t>What is it that makes sense of belonging meaningful to me? What are the things that I value and hold dear in sense of belonging? What has strengthened or weakened my sense of belonging - when and how?</a:t>
            </a:r>
            <a:endParaRPr i="1"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SzPts val="1400"/>
              <a:buNone/>
            </a:pPr>
            <a:r>
              <a:t/>
            </a:r>
            <a:endParaRPr/>
          </a:p>
        </p:txBody>
      </p:sp>
      <p:sp>
        <p:nvSpPr>
          <p:cNvPr id="222" name="Google Shape;222;g8c8c0b4e5f_0_18: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c0f2b2eed9_0_4: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0" name="Google Shape;230;gc0f2b2eed9_0_4: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fi-FI" sz="1100">
                <a:solidFill>
                  <a:srgbClr val="222222"/>
                </a:solidFill>
                <a:highlight>
                  <a:srgbClr val="FFFFFF"/>
                </a:highlight>
                <a:latin typeface="Arial"/>
                <a:ea typeface="Arial"/>
                <a:cs typeface="Arial"/>
                <a:sym typeface="Arial"/>
              </a:rPr>
              <a:t>"</a:t>
            </a:r>
            <a:r>
              <a:rPr i="1" lang="fi-FI" sz="1100">
                <a:solidFill>
                  <a:srgbClr val="222222"/>
                </a:solidFill>
                <a:highlight>
                  <a:srgbClr val="FFFFFF"/>
                </a:highlight>
                <a:latin typeface="Arial"/>
                <a:ea typeface="Arial"/>
                <a:cs typeface="Arial"/>
                <a:sym typeface="Arial"/>
              </a:rPr>
              <a:t>Where do I belong?</a:t>
            </a:r>
            <a:r>
              <a:rPr lang="fi-FI" sz="1100">
                <a:solidFill>
                  <a:srgbClr val="222222"/>
                </a:solidFill>
                <a:highlight>
                  <a:srgbClr val="FFFFFF"/>
                </a:highlight>
                <a:latin typeface="Arial"/>
                <a:ea typeface="Arial"/>
                <a:cs typeface="Arial"/>
                <a:sym typeface="Arial"/>
              </a:rPr>
              <a:t>". </a:t>
            </a:r>
            <a:endParaRPr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t/>
            </a:r>
            <a:endParaRPr sz="1100">
              <a:solidFill>
                <a:srgbClr val="222222"/>
              </a:solidFill>
              <a:highlight>
                <a:srgbClr val="FFFFFF"/>
              </a:highlight>
              <a:latin typeface="Arial"/>
              <a:ea typeface="Arial"/>
              <a:cs typeface="Arial"/>
              <a:sym typeface="Arial"/>
            </a:endParaRPr>
          </a:p>
          <a:p>
            <a:pPr indent="0" lvl="0" marL="0" rtl="0" algn="ctr">
              <a:lnSpc>
                <a:spcPct val="115000"/>
              </a:lnSpc>
              <a:spcBef>
                <a:spcPts val="0"/>
              </a:spcBef>
              <a:spcAft>
                <a:spcPts val="0"/>
              </a:spcAft>
              <a:buClr>
                <a:schemeClr val="dk1"/>
              </a:buClr>
              <a:buSzPts val="1100"/>
              <a:buFont typeface="Arial"/>
              <a:buNone/>
            </a:pPr>
            <a:r>
              <a:rPr i="1" lang="fi-FI" sz="1100">
                <a:solidFill>
                  <a:srgbClr val="222222"/>
                </a:solidFill>
                <a:highlight>
                  <a:srgbClr val="FFFFFF"/>
                </a:highlight>
                <a:latin typeface="Arial"/>
                <a:ea typeface="Arial"/>
                <a:cs typeface="Arial"/>
                <a:sym typeface="Arial"/>
              </a:rPr>
              <a:t>What is it that makes sense of belonging meaningful to me? What are the things that I value and hold dear in sense of belonging? What has strengthened or weakened my sense of belonging - when and how?</a:t>
            </a:r>
            <a:endParaRPr i="1"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SzPts val="1400"/>
              <a:buNone/>
            </a:pPr>
            <a:r>
              <a:t/>
            </a:r>
            <a:endParaRPr/>
          </a:p>
        </p:txBody>
      </p:sp>
      <p:sp>
        <p:nvSpPr>
          <p:cNvPr id="231" name="Google Shape;231;gc0f2b2eed9_0_4: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c0f2b2eed9_0_11: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gc0f2b2eed9_0_11: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fi-FI" sz="1100">
                <a:solidFill>
                  <a:srgbClr val="222222"/>
                </a:solidFill>
                <a:highlight>
                  <a:srgbClr val="FFFFFF"/>
                </a:highlight>
                <a:latin typeface="Arial"/>
                <a:ea typeface="Arial"/>
                <a:cs typeface="Arial"/>
                <a:sym typeface="Arial"/>
              </a:rPr>
              <a:t>"</a:t>
            </a:r>
            <a:r>
              <a:rPr i="1" lang="fi-FI" sz="1100">
                <a:solidFill>
                  <a:srgbClr val="222222"/>
                </a:solidFill>
                <a:highlight>
                  <a:srgbClr val="FFFFFF"/>
                </a:highlight>
                <a:latin typeface="Arial"/>
                <a:ea typeface="Arial"/>
                <a:cs typeface="Arial"/>
                <a:sym typeface="Arial"/>
              </a:rPr>
              <a:t>Where do I belong?</a:t>
            </a:r>
            <a:r>
              <a:rPr lang="fi-FI" sz="1100">
                <a:solidFill>
                  <a:srgbClr val="222222"/>
                </a:solidFill>
                <a:highlight>
                  <a:srgbClr val="FFFFFF"/>
                </a:highlight>
                <a:latin typeface="Arial"/>
                <a:ea typeface="Arial"/>
                <a:cs typeface="Arial"/>
                <a:sym typeface="Arial"/>
              </a:rPr>
              <a:t>". </a:t>
            </a:r>
            <a:endParaRPr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Clr>
                <a:schemeClr val="dk1"/>
              </a:buClr>
              <a:buSzPts val="1100"/>
              <a:buFont typeface="Arial"/>
              <a:buNone/>
            </a:pPr>
            <a:r>
              <a:t/>
            </a:r>
            <a:endParaRPr sz="1100">
              <a:solidFill>
                <a:srgbClr val="222222"/>
              </a:solidFill>
              <a:highlight>
                <a:srgbClr val="FFFFFF"/>
              </a:highlight>
              <a:latin typeface="Arial"/>
              <a:ea typeface="Arial"/>
              <a:cs typeface="Arial"/>
              <a:sym typeface="Arial"/>
            </a:endParaRPr>
          </a:p>
          <a:p>
            <a:pPr indent="0" lvl="0" marL="0" rtl="0" algn="ctr">
              <a:lnSpc>
                <a:spcPct val="115000"/>
              </a:lnSpc>
              <a:spcBef>
                <a:spcPts val="0"/>
              </a:spcBef>
              <a:spcAft>
                <a:spcPts val="0"/>
              </a:spcAft>
              <a:buClr>
                <a:schemeClr val="dk1"/>
              </a:buClr>
              <a:buSzPts val="1100"/>
              <a:buFont typeface="Arial"/>
              <a:buNone/>
            </a:pPr>
            <a:r>
              <a:rPr i="1" lang="fi-FI" sz="1100">
                <a:solidFill>
                  <a:srgbClr val="222222"/>
                </a:solidFill>
                <a:highlight>
                  <a:srgbClr val="FFFFFF"/>
                </a:highlight>
                <a:latin typeface="Arial"/>
                <a:ea typeface="Arial"/>
                <a:cs typeface="Arial"/>
                <a:sym typeface="Arial"/>
              </a:rPr>
              <a:t>What is it that makes sense of belonging meaningful to me? What are the things that I value and hold dear in sense of belonging? What has strengthened or weakened my sense of belonging - when and how?</a:t>
            </a:r>
            <a:endParaRPr i="1" sz="1100">
              <a:solidFill>
                <a:srgbClr val="222222"/>
              </a:solidFill>
              <a:highlight>
                <a:srgbClr val="FFFFFF"/>
              </a:highlight>
              <a:latin typeface="Arial"/>
              <a:ea typeface="Arial"/>
              <a:cs typeface="Arial"/>
              <a:sym typeface="Arial"/>
            </a:endParaRPr>
          </a:p>
          <a:p>
            <a:pPr indent="0" lvl="0" marL="0" rtl="0" algn="l">
              <a:lnSpc>
                <a:spcPct val="100000"/>
              </a:lnSpc>
              <a:spcBef>
                <a:spcPts val="0"/>
              </a:spcBef>
              <a:spcAft>
                <a:spcPts val="0"/>
              </a:spcAft>
              <a:buSzPts val="1400"/>
              <a:buNone/>
            </a:pPr>
            <a:r>
              <a:t/>
            </a:r>
            <a:endParaRPr/>
          </a:p>
        </p:txBody>
      </p:sp>
      <p:sp>
        <p:nvSpPr>
          <p:cNvPr id="240" name="Google Shape;240;gc0f2b2eed9_0_11: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c0f2b2eed9_0_18: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gc0f2b2eed9_0_18: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9" name="Google Shape;249;gc0f2b2eed9_0_18: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gc0f2b2eed9_0_25: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7" name="Google Shape;257;gc0f2b2eed9_0_25: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8" name="Google Shape;258;gc0f2b2eed9_0_25: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5" name="Shape 15"/>
        <p:cNvGrpSpPr/>
        <p:nvPr/>
      </p:nvGrpSpPr>
      <p:grpSpPr>
        <a:xfrm>
          <a:off x="0" y="0"/>
          <a:ext cx="0" cy="0"/>
          <a:chOff x="0" y="0"/>
          <a:chExt cx="0" cy="0"/>
        </a:xfrm>
      </p:grpSpPr>
      <p:sp>
        <p:nvSpPr>
          <p:cNvPr id="16" name="Google Shape;16;p27"/>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 name="Google Shape;17;p27"/>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 name="Google Shape;18;p27"/>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69" name="Shape 69"/>
        <p:cNvGrpSpPr/>
        <p:nvPr/>
      </p:nvGrpSpPr>
      <p:grpSpPr>
        <a:xfrm>
          <a:off x="0" y="0"/>
          <a:ext cx="0" cy="0"/>
          <a:chOff x="0" y="0"/>
          <a:chExt cx="0" cy="0"/>
        </a:xfrm>
      </p:grpSpPr>
      <p:sp>
        <p:nvSpPr>
          <p:cNvPr id="70" name="Google Shape;70;p22"/>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1" name="Google Shape;71;p22"/>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2" name="Google Shape;72;p22"/>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73" name="Google Shape;73;p22"/>
          <p:cNvPicPr preferRelativeResize="0"/>
          <p:nvPr/>
        </p:nvPicPr>
        <p:blipFill rotWithShape="1">
          <a:blip r:embed="rId2">
            <a:alphaModFix amt="7000"/>
          </a:blip>
          <a:srcRect b="0" l="0" r="0" t="0"/>
          <a:stretch/>
        </p:blipFill>
        <p:spPr>
          <a:xfrm>
            <a:off x="1167960" y="315251"/>
            <a:ext cx="2537738" cy="2609499"/>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74" name="Shape 74"/>
        <p:cNvGrpSpPr/>
        <p:nvPr/>
      </p:nvGrpSpPr>
      <p:grpSpPr>
        <a:xfrm>
          <a:off x="0" y="0"/>
          <a:ext cx="0" cy="0"/>
          <a:chOff x="0" y="0"/>
          <a:chExt cx="0" cy="0"/>
        </a:xfrm>
      </p:grpSpPr>
      <p:sp>
        <p:nvSpPr>
          <p:cNvPr id="75" name="Google Shape;75;p23"/>
          <p:cNvSpPr/>
          <p:nvPr/>
        </p:nvSpPr>
        <p:spPr>
          <a:xfrm>
            <a:off x="0" y="2474252"/>
            <a:ext cx="5760000" cy="7656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76" name="Google Shape;76;p23"/>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7" name="Google Shape;77;p23"/>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8" name="Google Shape;78;p23"/>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79" name="Shape 79"/>
        <p:cNvGrpSpPr/>
        <p:nvPr/>
      </p:nvGrpSpPr>
      <p:grpSpPr>
        <a:xfrm>
          <a:off x="0" y="0"/>
          <a:ext cx="0" cy="0"/>
          <a:chOff x="0" y="0"/>
          <a:chExt cx="0" cy="0"/>
        </a:xfrm>
      </p:grpSpPr>
      <p:sp>
        <p:nvSpPr>
          <p:cNvPr id="80" name="Google Shape;80;p24"/>
          <p:cNvSpPr txBox="1"/>
          <p:nvPr>
            <p:ph type="ctrTitle"/>
          </p:nvPr>
        </p:nvSpPr>
        <p:spPr>
          <a:xfrm>
            <a:off x="432000" y="1004400"/>
            <a:ext cx="4896000" cy="6804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1" name="Google Shape;81;p24"/>
          <p:cNvSpPr txBox="1"/>
          <p:nvPr>
            <p:ph idx="1" type="subTitle"/>
          </p:nvPr>
        </p:nvSpPr>
        <p:spPr>
          <a:xfrm>
            <a:off x="864000" y="1814400"/>
            <a:ext cx="4032000" cy="810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2" name="Google Shape;82;p24"/>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3" name="Google Shape;83;p24"/>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4" name="Google Shape;84;p24"/>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85" name="Shape 85"/>
        <p:cNvGrpSpPr/>
        <p:nvPr/>
      </p:nvGrpSpPr>
      <p:grpSpPr>
        <a:xfrm>
          <a:off x="0" y="0"/>
          <a:ext cx="0" cy="0"/>
          <a:chOff x="0" y="0"/>
          <a:chExt cx="0" cy="0"/>
        </a:xfrm>
      </p:grpSpPr>
      <p:sp>
        <p:nvSpPr>
          <p:cNvPr id="86" name="Google Shape;86;p25"/>
          <p:cNvSpPr txBox="1"/>
          <p:nvPr>
            <p:ph type="title"/>
          </p:nvPr>
        </p:nvSpPr>
        <p:spPr>
          <a:xfrm>
            <a:off x="908770" y="118210"/>
            <a:ext cx="3942600" cy="1647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7" name="Google Shape;87;p25"/>
          <p:cNvSpPr txBox="1"/>
          <p:nvPr>
            <p:ph idx="1" type="body"/>
          </p:nvPr>
        </p:nvSpPr>
        <p:spPr>
          <a:xfrm>
            <a:off x="288000" y="745200"/>
            <a:ext cx="2505600" cy="2138400"/>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88" name="Google Shape;88;p25"/>
          <p:cNvSpPr txBox="1"/>
          <p:nvPr>
            <p:ph idx="2" type="body"/>
          </p:nvPr>
        </p:nvSpPr>
        <p:spPr>
          <a:xfrm>
            <a:off x="2966400" y="745200"/>
            <a:ext cx="2505600" cy="2138400"/>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89" name="Google Shape;89;p25"/>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0" name="Google Shape;90;p25"/>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1" name="Google Shape;91;p25"/>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92" name="Shape 92"/>
        <p:cNvGrpSpPr/>
        <p:nvPr/>
      </p:nvGrpSpPr>
      <p:grpSpPr>
        <a:xfrm>
          <a:off x="0" y="0"/>
          <a:ext cx="0" cy="0"/>
          <a:chOff x="0" y="0"/>
          <a:chExt cx="0" cy="0"/>
        </a:xfrm>
      </p:grpSpPr>
      <p:sp>
        <p:nvSpPr>
          <p:cNvPr id="93" name="Google Shape;93;p26"/>
          <p:cNvSpPr txBox="1"/>
          <p:nvPr>
            <p:ph type="title"/>
          </p:nvPr>
        </p:nvSpPr>
        <p:spPr>
          <a:xfrm>
            <a:off x="908770" y="118210"/>
            <a:ext cx="3942600" cy="1647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4" name="Google Shape;94;p26"/>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5" name="Google Shape;95;p26"/>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6" name="Google Shape;96;p26"/>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03" name="Shape 103"/>
        <p:cNvGrpSpPr/>
        <p:nvPr/>
      </p:nvGrpSpPr>
      <p:grpSpPr>
        <a:xfrm>
          <a:off x="0" y="0"/>
          <a:ext cx="0" cy="0"/>
          <a:chOff x="0" y="0"/>
          <a:chExt cx="0" cy="0"/>
        </a:xfrm>
      </p:grpSpPr>
      <p:sp>
        <p:nvSpPr>
          <p:cNvPr id="104" name="Google Shape;104;g61bdd4b2ff_0_485"/>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05" name="Google Shape;105;g61bdd4b2ff_0_485"/>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06" name="Google Shape;106;g61bdd4b2ff_0_485"/>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7" name="Shape 107"/>
        <p:cNvGrpSpPr/>
        <p:nvPr/>
      </p:nvGrpSpPr>
      <p:grpSpPr>
        <a:xfrm>
          <a:off x="0" y="0"/>
          <a:ext cx="0" cy="0"/>
          <a:chOff x="0" y="0"/>
          <a:chExt cx="0" cy="0"/>
        </a:xfrm>
      </p:grpSpPr>
      <p:sp>
        <p:nvSpPr>
          <p:cNvPr id="108" name="Google Shape;108;g61bdd4b2ff_0_451"/>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sp>
        <p:nvSpPr>
          <p:cNvPr id="109" name="Google Shape;109;g61bdd4b2ff_0_451"/>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0" name="Google Shape;110;g61bdd4b2ff_0_451"/>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1" name="Google Shape;111;g61bdd4b2ff_0_451"/>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12" name="Google Shape;112;g61bdd4b2ff_0_451"/>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13" name="Shape 113"/>
        <p:cNvGrpSpPr/>
        <p:nvPr/>
      </p:nvGrpSpPr>
      <p:grpSpPr>
        <a:xfrm>
          <a:off x="0" y="0"/>
          <a:ext cx="0" cy="0"/>
          <a:chOff x="0" y="0"/>
          <a:chExt cx="0" cy="0"/>
        </a:xfrm>
      </p:grpSpPr>
      <p:sp>
        <p:nvSpPr>
          <p:cNvPr id="114" name="Google Shape;114;g61bdd4b2ff_0_414"/>
          <p:cNvSpPr/>
          <p:nvPr/>
        </p:nvSpPr>
        <p:spPr>
          <a:xfrm>
            <a:off x="0" y="0"/>
            <a:ext cx="5760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pic>
        <p:nvPicPr>
          <p:cNvPr id="115" name="Google Shape;115;g61bdd4b2ff_0_414"/>
          <p:cNvPicPr preferRelativeResize="0"/>
          <p:nvPr/>
        </p:nvPicPr>
        <p:blipFill rotWithShape="1">
          <a:blip r:embed="rId2">
            <a:alphaModFix/>
          </a:blip>
          <a:srcRect b="0" l="0" r="0" t="0"/>
          <a:stretch/>
        </p:blipFill>
        <p:spPr>
          <a:xfrm>
            <a:off x="3680610" y="183770"/>
            <a:ext cx="2597135" cy="2670576"/>
          </a:xfrm>
          <a:prstGeom prst="rect">
            <a:avLst/>
          </a:prstGeom>
          <a:noFill/>
          <a:ln>
            <a:noFill/>
          </a:ln>
        </p:spPr>
      </p:pic>
      <p:sp>
        <p:nvSpPr>
          <p:cNvPr id="116" name="Google Shape;116;g61bdd4b2ff_0_414"/>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7" name="Google Shape;117;g61bdd4b2ff_0_414"/>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8" name="Google Shape;118;g61bdd4b2ff_0_414"/>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19" name="Google Shape;119;g61bdd4b2ff_0_414"/>
          <p:cNvPicPr preferRelativeResize="0"/>
          <p:nvPr/>
        </p:nvPicPr>
        <p:blipFill rotWithShape="1">
          <a:blip r:embed="rId3">
            <a:alphaModFix/>
          </a:blip>
          <a:srcRect b="0" l="0" r="0" t="0"/>
          <a:stretch/>
        </p:blipFill>
        <p:spPr>
          <a:xfrm>
            <a:off x="2131587" y="2736646"/>
            <a:ext cx="1190950" cy="274835"/>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20" name="Shape 120"/>
        <p:cNvGrpSpPr/>
        <p:nvPr/>
      </p:nvGrpSpPr>
      <p:grpSpPr>
        <a:xfrm>
          <a:off x="0" y="0"/>
          <a:ext cx="0" cy="0"/>
          <a:chOff x="0" y="0"/>
          <a:chExt cx="0" cy="0"/>
        </a:xfrm>
      </p:grpSpPr>
      <p:sp>
        <p:nvSpPr>
          <p:cNvPr id="121" name="Google Shape;121;g61bdd4b2ff_0_407"/>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pic>
        <p:nvPicPr>
          <p:cNvPr id="122" name="Google Shape;122;g61bdd4b2ff_0_407"/>
          <p:cNvPicPr preferRelativeResize="0"/>
          <p:nvPr/>
        </p:nvPicPr>
        <p:blipFill rotWithShape="1">
          <a:blip r:embed="rId2">
            <a:alphaModFix amt="21000"/>
          </a:blip>
          <a:srcRect b="0" l="0" r="0" t="0"/>
          <a:stretch/>
        </p:blipFill>
        <p:spPr>
          <a:xfrm>
            <a:off x="3680610" y="183770"/>
            <a:ext cx="2597135" cy="2670576"/>
          </a:xfrm>
          <a:prstGeom prst="rect">
            <a:avLst/>
          </a:prstGeom>
          <a:noFill/>
          <a:ln>
            <a:noFill/>
          </a:ln>
        </p:spPr>
      </p:pic>
      <p:sp>
        <p:nvSpPr>
          <p:cNvPr id="123" name="Google Shape;123;g61bdd4b2ff_0_407"/>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24" name="Google Shape;124;g61bdd4b2ff_0_407"/>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25" name="Google Shape;125;g61bdd4b2ff_0_407"/>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26" name="Google Shape;126;g61bdd4b2ff_0_407"/>
          <p:cNvPicPr preferRelativeResize="0"/>
          <p:nvPr/>
        </p:nvPicPr>
        <p:blipFill rotWithShape="1">
          <a:blip r:embed="rId3">
            <a:alphaModFix/>
          </a:blip>
          <a:srcRect b="0" l="0" r="0" t="0"/>
          <a:stretch/>
        </p:blipFill>
        <p:spPr>
          <a:xfrm>
            <a:off x="1958400" y="2339625"/>
            <a:ext cx="1387024" cy="592310"/>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27" name="Shape 127"/>
        <p:cNvGrpSpPr/>
        <p:nvPr/>
      </p:nvGrpSpPr>
      <p:grpSpPr>
        <a:xfrm>
          <a:off x="0" y="0"/>
          <a:ext cx="0" cy="0"/>
          <a:chOff x="0" y="0"/>
          <a:chExt cx="0" cy="0"/>
        </a:xfrm>
      </p:grpSpPr>
      <p:sp>
        <p:nvSpPr>
          <p:cNvPr id="128" name="Google Shape;128;g61bdd4b2ff_0_421"/>
          <p:cNvSpPr/>
          <p:nvPr/>
        </p:nvSpPr>
        <p:spPr>
          <a:xfrm>
            <a:off x="4563023" y="0"/>
            <a:ext cx="119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29" name="Google Shape;129;g61bdd4b2ff_0_421"/>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0" name="Google Shape;130;g61bdd4b2ff_0_421"/>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1" name="Google Shape;131;g61bdd4b2ff_0_421"/>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32" name="Google Shape;132;g61bdd4b2ff_0_421"/>
          <p:cNvPicPr preferRelativeResize="0"/>
          <p:nvPr/>
        </p:nvPicPr>
        <p:blipFill rotWithShape="1">
          <a:blip r:embed="rId2">
            <a:alphaModFix/>
          </a:blip>
          <a:srcRect b="0" l="0" r="0" t="0"/>
          <a:stretch/>
        </p:blipFill>
        <p:spPr>
          <a:xfrm>
            <a:off x="3721511" y="134879"/>
            <a:ext cx="2679193" cy="275495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9" name="Shape 19"/>
        <p:cNvGrpSpPr/>
        <p:nvPr/>
      </p:nvGrpSpPr>
      <p:grpSpPr>
        <a:xfrm>
          <a:off x="0" y="0"/>
          <a:ext cx="0" cy="0"/>
          <a:chOff x="0" y="0"/>
          <a:chExt cx="0" cy="0"/>
        </a:xfrm>
      </p:grpSpPr>
      <p:sp>
        <p:nvSpPr>
          <p:cNvPr id="20" name="Google Shape;20;p15"/>
          <p:cNvSpPr/>
          <p:nvPr/>
        </p:nvSpPr>
        <p:spPr>
          <a:xfrm>
            <a:off x="0" y="0"/>
            <a:ext cx="5760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pic>
        <p:nvPicPr>
          <p:cNvPr id="21" name="Google Shape;21;p15"/>
          <p:cNvPicPr preferRelativeResize="0"/>
          <p:nvPr/>
        </p:nvPicPr>
        <p:blipFill rotWithShape="1">
          <a:blip r:embed="rId2">
            <a:alphaModFix/>
          </a:blip>
          <a:srcRect b="0" l="0" r="0" t="0"/>
          <a:stretch/>
        </p:blipFill>
        <p:spPr>
          <a:xfrm>
            <a:off x="3680610" y="183770"/>
            <a:ext cx="2597135" cy="2670576"/>
          </a:xfrm>
          <a:prstGeom prst="rect">
            <a:avLst/>
          </a:prstGeom>
          <a:noFill/>
          <a:ln>
            <a:noFill/>
          </a:ln>
        </p:spPr>
      </p:pic>
      <p:sp>
        <p:nvSpPr>
          <p:cNvPr id="22" name="Google Shape;22;p15"/>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3" name="Google Shape;23;p15"/>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4" name="Google Shape;24;p15"/>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25" name="Google Shape;25;p15"/>
          <p:cNvPicPr preferRelativeResize="0"/>
          <p:nvPr/>
        </p:nvPicPr>
        <p:blipFill rotWithShape="1">
          <a:blip r:embed="rId3">
            <a:alphaModFix/>
          </a:blip>
          <a:srcRect b="0" l="0" r="0" t="0"/>
          <a:stretch/>
        </p:blipFill>
        <p:spPr>
          <a:xfrm>
            <a:off x="2131587" y="2736646"/>
            <a:ext cx="1190950" cy="274835"/>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33" name="Shape 133"/>
        <p:cNvGrpSpPr/>
        <p:nvPr/>
      </p:nvGrpSpPr>
      <p:grpSpPr>
        <a:xfrm>
          <a:off x="0" y="0"/>
          <a:ext cx="0" cy="0"/>
          <a:chOff x="0" y="0"/>
          <a:chExt cx="0" cy="0"/>
        </a:xfrm>
      </p:grpSpPr>
      <p:sp>
        <p:nvSpPr>
          <p:cNvPr id="134" name="Google Shape;134;g61bdd4b2ff_0_427"/>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35" name="Google Shape;135;g61bdd4b2ff_0_427"/>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6" name="Google Shape;136;g61bdd4b2ff_0_427"/>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7" name="Google Shape;137;g61bdd4b2ff_0_427"/>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38" name="Google Shape;138;g61bdd4b2ff_0_427"/>
          <p:cNvPicPr preferRelativeResize="0"/>
          <p:nvPr/>
        </p:nvPicPr>
        <p:blipFill rotWithShape="1">
          <a:blip r:embed="rId2">
            <a:alphaModFix amt="13000"/>
          </a:blip>
          <a:srcRect b="0" l="0" r="0" t="0"/>
          <a:stretch/>
        </p:blipFill>
        <p:spPr>
          <a:xfrm>
            <a:off x="948142" y="110674"/>
            <a:ext cx="2935638" cy="3018651"/>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39" name="Shape 139"/>
        <p:cNvGrpSpPr/>
        <p:nvPr/>
      </p:nvGrpSpPr>
      <p:grpSpPr>
        <a:xfrm>
          <a:off x="0" y="0"/>
          <a:ext cx="0" cy="0"/>
          <a:chOff x="0" y="0"/>
          <a:chExt cx="0" cy="0"/>
        </a:xfrm>
      </p:grpSpPr>
      <p:sp>
        <p:nvSpPr>
          <p:cNvPr id="140" name="Google Shape;140;g61bdd4b2ff_0_433"/>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41" name="Google Shape;141;g61bdd4b2ff_0_433"/>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42" name="Google Shape;142;g61bdd4b2ff_0_433"/>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43" name="Google Shape;143;g61bdd4b2ff_0_433"/>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44" name="Google Shape;144;g61bdd4b2ff_0_433"/>
          <p:cNvPicPr preferRelativeResize="0"/>
          <p:nvPr/>
        </p:nvPicPr>
        <p:blipFill rotWithShape="1">
          <a:blip r:embed="rId2">
            <a:alphaModFix amt="24000"/>
          </a:blip>
          <a:srcRect b="0" l="0" r="0" t="0"/>
          <a:stretch/>
        </p:blipFill>
        <p:spPr>
          <a:xfrm>
            <a:off x="950400" y="29622"/>
            <a:ext cx="2935638" cy="3018651"/>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45" name="Shape 145"/>
        <p:cNvGrpSpPr/>
        <p:nvPr/>
      </p:nvGrpSpPr>
      <p:grpSpPr>
        <a:xfrm>
          <a:off x="0" y="0"/>
          <a:ext cx="0" cy="0"/>
          <a:chOff x="0" y="0"/>
          <a:chExt cx="0" cy="0"/>
        </a:xfrm>
      </p:grpSpPr>
      <p:sp>
        <p:nvSpPr>
          <p:cNvPr id="146" name="Google Shape;146;g61bdd4b2ff_0_439"/>
          <p:cNvSpPr/>
          <p:nvPr/>
        </p:nvSpPr>
        <p:spPr>
          <a:xfrm>
            <a:off x="0" y="0"/>
            <a:ext cx="37215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47" name="Google Shape;147;g61bdd4b2ff_0_439"/>
          <p:cNvSpPr/>
          <p:nvPr/>
        </p:nvSpPr>
        <p:spPr>
          <a:xfrm>
            <a:off x="3373300" y="0"/>
            <a:ext cx="2386500" cy="3240000"/>
          </a:xfrm>
          <a:prstGeom prst="rect">
            <a:avLst/>
          </a:prstGeom>
          <a:solidFill>
            <a:schemeClr val="dk1"/>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48" name="Google Shape;148;g61bdd4b2ff_0_439"/>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49" name="Google Shape;149;g61bdd4b2ff_0_439"/>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0" name="Google Shape;150;g61bdd4b2ff_0_439"/>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51" name="Shape 151"/>
        <p:cNvGrpSpPr/>
        <p:nvPr/>
      </p:nvGrpSpPr>
      <p:grpSpPr>
        <a:xfrm>
          <a:off x="0" y="0"/>
          <a:ext cx="0" cy="0"/>
          <a:chOff x="0" y="0"/>
          <a:chExt cx="0" cy="0"/>
        </a:xfrm>
      </p:grpSpPr>
      <p:sp>
        <p:nvSpPr>
          <p:cNvPr id="152" name="Google Shape;152;g61bdd4b2ff_0_445"/>
          <p:cNvSpPr/>
          <p:nvPr/>
        </p:nvSpPr>
        <p:spPr>
          <a:xfrm>
            <a:off x="2792947" y="0"/>
            <a:ext cx="296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53" name="Google Shape;153;g61bdd4b2ff_0_445"/>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4" name="Google Shape;154;g61bdd4b2ff_0_445"/>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5" name="Google Shape;155;g61bdd4b2ff_0_445"/>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56" name="Google Shape;156;g61bdd4b2ff_0_445"/>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57" name="Shape 157"/>
        <p:cNvGrpSpPr/>
        <p:nvPr/>
      </p:nvGrpSpPr>
      <p:grpSpPr>
        <a:xfrm>
          <a:off x="0" y="0"/>
          <a:ext cx="0" cy="0"/>
          <a:chOff x="0" y="0"/>
          <a:chExt cx="0" cy="0"/>
        </a:xfrm>
      </p:grpSpPr>
      <p:sp>
        <p:nvSpPr>
          <p:cNvPr id="158" name="Google Shape;158;g61bdd4b2ff_0_457"/>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9" name="Google Shape;159;g61bdd4b2ff_0_457"/>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0" name="Google Shape;160;g61bdd4b2ff_0_457"/>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61" name="Google Shape;161;g61bdd4b2ff_0_457"/>
          <p:cNvPicPr preferRelativeResize="0"/>
          <p:nvPr/>
        </p:nvPicPr>
        <p:blipFill rotWithShape="1">
          <a:blip r:embed="rId2">
            <a:alphaModFix amt="7000"/>
          </a:blip>
          <a:srcRect b="0" l="0" r="0" t="0"/>
          <a:stretch/>
        </p:blipFill>
        <p:spPr>
          <a:xfrm>
            <a:off x="1167960" y="315251"/>
            <a:ext cx="2537738" cy="2609499"/>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62" name="Shape 162"/>
        <p:cNvGrpSpPr/>
        <p:nvPr/>
      </p:nvGrpSpPr>
      <p:grpSpPr>
        <a:xfrm>
          <a:off x="0" y="0"/>
          <a:ext cx="0" cy="0"/>
          <a:chOff x="0" y="0"/>
          <a:chExt cx="0" cy="0"/>
        </a:xfrm>
      </p:grpSpPr>
      <p:sp>
        <p:nvSpPr>
          <p:cNvPr id="163" name="Google Shape;163;g61bdd4b2ff_0_462"/>
          <p:cNvSpPr/>
          <p:nvPr/>
        </p:nvSpPr>
        <p:spPr>
          <a:xfrm>
            <a:off x="0" y="2474252"/>
            <a:ext cx="5760000" cy="7656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64" name="Google Shape;164;g61bdd4b2ff_0_462"/>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5" name="Google Shape;165;g61bdd4b2ff_0_462"/>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6" name="Google Shape;166;g61bdd4b2ff_0_462"/>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67" name="Shape 167"/>
        <p:cNvGrpSpPr/>
        <p:nvPr/>
      </p:nvGrpSpPr>
      <p:grpSpPr>
        <a:xfrm>
          <a:off x="0" y="0"/>
          <a:ext cx="0" cy="0"/>
          <a:chOff x="0" y="0"/>
          <a:chExt cx="0" cy="0"/>
        </a:xfrm>
      </p:grpSpPr>
      <p:sp>
        <p:nvSpPr>
          <p:cNvPr id="168" name="Google Shape;168;g61bdd4b2ff_0_467"/>
          <p:cNvSpPr txBox="1"/>
          <p:nvPr>
            <p:ph type="ctrTitle"/>
          </p:nvPr>
        </p:nvSpPr>
        <p:spPr>
          <a:xfrm>
            <a:off x="432000" y="1004400"/>
            <a:ext cx="4896000" cy="6804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9" name="Google Shape;169;g61bdd4b2ff_0_467"/>
          <p:cNvSpPr txBox="1"/>
          <p:nvPr>
            <p:ph idx="1" type="subTitle"/>
          </p:nvPr>
        </p:nvSpPr>
        <p:spPr>
          <a:xfrm>
            <a:off x="864000" y="1814400"/>
            <a:ext cx="4032000" cy="810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0" name="Google Shape;170;g61bdd4b2ff_0_467"/>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1" name="Google Shape;171;g61bdd4b2ff_0_467"/>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2" name="Google Shape;172;g61bdd4b2ff_0_467"/>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73" name="Shape 173"/>
        <p:cNvGrpSpPr/>
        <p:nvPr/>
      </p:nvGrpSpPr>
      <p:grpSpPr>
        <a:xfrm>
          <a:off x="0" y="0"/>
          <a:ext cx="0" cy="0"/>
          <a:chOff x="0" y="0"/>
          <a:chExt cx="0" cy="0"/>
        </a:xfrm>
      </p:grpSpPr>
      <p:sp>
        <p:nvSpPr>
          <p:cNvPr id="174" name="Google Shape;174;g61bdd4b2ff_0_473"/>
          <p:cNvSpPr txBox="1"/>
          <p:nvPr>
            <p:ph type="title"/>
          </p:nvPr>
        </p:nvSpPr>
        <p:spPr>
          <a:xfrm>
            <a:off x="908770" y="118210"/>
            <a:ext cx="3942600" cy="1647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5" name="Google Shape;175;g61bdd4b2ff_0_473"/>
          <p:cNvSpPr txBox="1"/>
          <p:nvPr>
            <p:ph idx="1" type="body"/>
          </p:nvPr>
        </p:nvSpPr>
        <p:spPr>
          <a:xfrm>
            <a:off x="288000" y="745200"/>
            <a:ext cx="2505600" cy="21384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176" name="Google Shape;176;g61bdd4b2ff_0_473"/>
          <p:cNvSpPr txBox="1"/>
          <p:nvPr>
            <p:ph idx="2" type="body"/>
          </p:nvPr>
        </p:nvSpPr>
        <p:spPr>
          <a:xfrm>
            <a:off x="2966400" y="745200"/>
            <a:ext cx="2505600" cy="21384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177" name="Google Shape;177;g61bdd4b2ff_0_473"/>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8" name="Google Shape;178;g61bdd4b2ff_0_473"/>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9" name="Google Shape;179;g61bdd4b2ff_0_473"/>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80" name="Shape 180"/>
        <p:cNvGrpSpPr/>
        <p:nvPr/>
      </p:nvGrpSpPr>
      <p:grpSpPr>
        <a:xfrm>
          <a:off x="0" y="0"/>
          <a:ext cx="0" cy="0"/>
          <a:chOff x="0" y="0"/>
          <a:chExt cx="0" cy="0"/>
        </a:xfrm>
      </p:grpSpPr>
      <p:sp>
        <p:nvSpPr>
          <p:cNvPr id="181" name="Google Shape;181;g61bdd4b2ff_0_480"/>
          <p:cNvSpPr txBox="1"/>
          <p:nvPr>
            <p:ph type="title"/>
          </p:nvPr>
        </p:nvSpPr>
        <p:spPr>
          <a:xfrm>
            <a:off x="908770" y="118210"/>
            <a:ext cx="3942600" cy="1647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2" name="Google Shape;182;g61bdd4b2ff_0_480"/>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3" name="Google Shape;183;g61bdd4b2ff_0_480"/>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4" name="Google Shape;184;g61bdd4b2ff_0_480"/>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26" name="Shape 26"/>
        <p:cNvGrpSpPr/>
        <p:nvPr/>
      </p:nvGrpSpPr>
      <p:grpSpPr>
        <a:xfrm>
          <a:off x="0" y="0"/>
          <a:ext cx="0" cy="0"/>
          <a:chOff x="0" y="0"/>
          <a:chExt cx="0" cy="0"/>
        </a:xfrm>
      </p:grpSpPr>
      <p:sp>
        <p:nvSpPr>
          <p:cNvPr id="27" name="Google Shape;27;p14"/>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pic>
        <p:nvPicPr>
          <p:cNvPr id="28" name="Google Shape;28;p14"/>
          <p:cNvPicPr preferRelativeResize="0"/>
          <p:nvPr/>
        </p:nvPicPr>
        <p:blipFill rotWithShape="1">
          <a:blip r:embed="rId2">
            <a:alphaModFix amt="21000"/>
          </a:blip>
          <a:srcRect b="0" l="0" r="0" t="0"/>
          <a:stretch/>
        </p:blipFill>
        <p:spPr>
          <a:xfrm>
            <a:off x="3680610" y="183770"/>
            <a:ext cx="2597135" cy="2670576"/>
          </a:xfrm>
          <a:prstGeom prst="rect">
            <a:avLst/>
          </a:prstGeom>
          <a:noFill/>
          <a:ln>
            <a:noFill/>
          </a:ln>
        </p:spPr>
      </p:pic>
      <p:sp>
        <p:nvSpPr>
          <p:cNvPr id="29" name="Google Shape;29;p14"/>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0" name="Google Shape;30;p14"/>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1" name="Google Shape;31;p14"/>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32" name="Google Shape;32;p14"/>
          <p:cNvPicPr preferRelativeResize="0"/>
          <p:nvPr/>
        </p:nvPicPr>
        <p:blipFill rotWithShape="1">
          <a:blip r:embed="rId3">
            <a:alphaModFix/>
          </a:blip>
          <a:srcRect b="0" l="0" r="0" t="0"/>
          <a:stretch/>
        </p:blipFill>
        <p:spPr>
          <a:xfrm>
            <a:off x="1958400" y="2339625"/>
            <a:ext cx="1387024" cy="59231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33" name="Shape 33"/>
        <p:cNvGrpSpPr/>
        <p:nvPr/>
      </p:nvGrpSpPr>
      <p:grpSpPr>
        <a:xfrm>
          <a:off x="0" y="0"/>
          <a:ext cx="0" cy="0"/>
          <a:chOff x="0" y="0"/>
          <a:chExt cx="0" cy="0"/>
        </a:xfrm>
      </p:grpSpPr>
      <p:sp>
        <p:nvSpPr>
          <p:cNvPr id="34" name="Google Shape;34;p16"/>
          <p:cNvSpPr/>
          <p:nvPr/>
        </p:nvSpPr>
        <p:spPr>
          <a:xfrm>
            <a:off x="4563023" y="0"/>
            <a:ext cx="119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35" name="Google Shape;35;p16"/>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6" name="Google Shape;36;p16"/>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7" name="Google Shape;37;p16"/>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38" name="Google Shape;38;p16"/>
          <p:cNvPicPr preferRelativeResize="0"/>
          <p:nvPr/>
        </p:nvPicPr>
        <p:blipFill rotWithShape="1">
          <a:blip r:embed="rId2">
            <a:alphaModFix/>
          </a:blip>
          <a:srcRect b="0" l="0" r="0" t="0"/>
          <a:stretch/>
        </p:blipFill>
        <p:spPr>
          <a:xfrm>
            <a:off x="3721511" y="134879"/>
            <a:ext cx="2679193" cy="275495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39" name="Shape 39"/>
        <p:cNvGrpSpPr/>
        <p:nvPr/>
      </p:nvGrpSpPr>
      <p:grpSpPr>
        <a:xfrm>
          <a:off x="0" y="0"/>
          <a:ext cx="0" cy="0"/>
          <a:chOff x="0" y="0"/>
          <a:chExt cx="0" cy="0"/>
        </a:xfrm>
      </p:grpSpPr>
      <p:sp>
        <p:nvSpPr>
          <p:cNvPr id="40" name="Google Shape;40;p17"/>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41" name="Google Shape;41;p17"/>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2" name="Google Shape;42;p17"/>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3" name="Google Shape;43;p17"/>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44" name="Google Shape;44;p17"/>
          <p:cNvPicPr preferRelativeResize="0"/>
          <p:nvPr/>
        </p:nvPicPr>
        <p:blipFill rotWithShape="1">
          <a:blip r:embed="rId2">
            <a:alphaModFix amt="13000"/>
          </a:blip>
          <a:srcRect b="0" l="0" r="0" t="0"/>
          <a:stretch/>
        </p:blipFill>
        <p:spPr>
          <a:xfrm>
            <a:off x="948142" y="110674"/>
            <a:ext cx="2935638" cy="3018651"/>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45" name="Shape 45"/>
        <p:cNvGrpSpPr/>
        <p:nvPr/>
      </p:nvGrpSpPr>
      <p:grpSpPr>
        <a:xfrm>
          <a:off x="0" y="0"/>
          <a:ext cx="0" cy="0"/>
          <a:chOff x="0" y="0"/>
          <a:chExt cx="0" cy="0"/>
        </a:xfrm>
      </p:grpSpPr>
      <p:sp>
        <p:nvSpPr>
          <p:cNvPr id="46" name="Google Shape;46;p18"/>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47" name="Google Shape;47;p18"/>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8" name="Google Shape;48;p18"/>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9" name="Google Shape;49;p18"/>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50" name="Google Shape;50;p18"/>
          <p:cNvPicPr preferRelativeResize="0"/>
          <p:nvPr/>
        </p:nvPicPr>
        <p:blipFill rotWithShape="1">
          <a:blip r:embed="rId2">
            <a:alphaModFix amt="24000"/>
          </a:blip>
          <a:srcRect b="0" l="0" r="0" t="0"/>
          <a:stretch/>
        </p:blipFill>
        <p:spPr>
          <a:xfrm>
            <a:off x="950400" y="29622"/>
            <a:ext cx="2935638" cy="3018651"/>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51" name="Shape 51"/>
        <p:cNvGrpSpPr/>
        <p:nvPr/>
      </p:nvGrpSpPr>
      <p:grpSpPr>
        <a:xfrm>
          <a:off x="0" y="0"/>
          <a:ext cx="0" cy="0"/>
          <a:chOff x="0" y="0"/>
          <a:chExt cx="0" cy="0"/>
        </a:xfrm>
      </p:grpSpPr>
      <p:sp>
        <p:nvSpPr>
          <p:cNvPr id="52" name="Google Shape;52;p19"/>
          <p:cNvSpPr/>
          <p:nvPr/>
        </p:nvSpPr>
        <p:spPr>
          <a:xfrm>
            <a:off x="0" y="0"/>
            <a:ext cx="37215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53" name="Google Shape;53;p19"/>
          <p:cNvSpPr/>
          <p:nvPr/>
        </p:nvSpPr>
        <p:spPr>
          <a:xfrm>
            <a:off x="3373300" y="0"/>
            <a:ext cx="2386800" cy="3240000"/>
          </a:xfrm>
          <a:prstGeom prst="rect">
            <a:avLst/>
          </a:prstGeom>
          <a:solidFill>
            <a:schemeClr val="dk1"/>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54" name="Google Shape;54;p19"/>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55" name="Google Shape;55;p19"/>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56" name="Google Shape;56;p19"/>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57" name="Shape 57"/>
        <p:cNvGrpSpPr/>
        <p:nvPr/>
      </p:nvGrpSpPr>
      <p:grpSpPr>
        <a:xfrm>
          <a:off x="0" y="0"/>
          <a:ext cx="0" cy="0"/>
          <a:chOff x="0" y="0"/>
          <a:chExt cx="0" cy="0"/>
        </a:xfrm>
      </p:grpSpPr>
      <p:sp>
        <p:nvSpPr>
          <p:cNvPr id="58" name="Google Shape;58;p20"/>
          <p:cNvSpPr/>
          <p:nvPr/>
        </p:nvSpPr>
        <p:spPr>
          <a:xfrm>
            <a:off x="2792947" y="0"/>
            <a:ext cx="296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59" name="Google Shape;59;p20"/>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0" name="Google Shape;60;p20"/>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1" name="Google Shape;61;p20"/>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62" name="Google Shape;62;p20"/>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63" name="Shape 63"/>
        <p:cNvGrpSpPr/>
        <p:nvPr/>
      </p:nvGrpSpPr>
      <p:grpSpPr>
        <a:xfrm>
          <a:off x="0" y="0"/>
          <a:ext cx="0" cy="0"/>
          <a:chOff x="0" y="0"/>
          <a:chExt cx="0" cy="0"/>
        </a:xfrm>
      </p:grpSpPr>
      <p:sp>
        <p:nvSpPr>
          <p:cNvPr id="64" name="Google Shape;64;p21"/>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sp>
        <p:nvSpPr>
          <p:cNvPr id="65" name="Google Shape;65;p21"/>
          <p:cNvSpPr txBox="1"/>
          <p:nvPr>
            <p:ph idx="11" type="ftr"/>
          </p:nvPr>
        </p:nvSpPr>
        <p:spPr>
          <a:xfrm>
            <a:off x="1958400" y="3013200"/>
            <a:ext cx="1843200" cy="84000"/>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6" name="Google Shape;66;p21"/>
          <p:cNvSpPr txBox="1"/>
          <p:nvPr>
            <p:ph idx="10" type="dt"/>
          </p:nvPr>
        </p:nvSpPr>
        <p:spPr>
          <a:xfrm>
            <a:off x="288000" y="3013200"/>
            <a:ext cx="1324800" cy="840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7" name="Google Shape;67;p21"/>
          <p:cNvSpPr txBox="1"/>
          <p:nvPr>
            <p:ph idx="12" type="sldNum"/>
          </p:nvPr>
        </p:nvSpPr>
        <p:spPr>
          <a:xfrm>
            <a:off x="4147200" y="3013200"/>
            <a:ext cx="1324800" cy="84000"/>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68" name="Google Shape;68;p21"/>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3.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5.xml"/><Relationship Id="rId10" Type="http://schemas.openxmlformats.org/officeDocument/2006/relationships/slideLayout" Target="../slideLayouts/slideLayout24.xml"/><Relationship Id="rId13" Type="http://schemas.openxmlformats.org/officeDocument/2006/relationships/slideLayout" Target="../slideLayouts/slideLayout27.xml"/><Relationship Id="rId12" Type="http://schemas.openxmlformats.org/officeDocument/2006/relationships/slideLayout" Target="../slideLayouts/slideLayout26.xml"/><Relationship Id="rId1" Type="http://schemas.openxmlformats.org/officeDocument/2006/relationships/slideLayout" Target="../slideLayouts/slideLayout15.xml"/><Relationship Id="rId2" Type="http://schemas.openxmlformats.org/officeDocument/2006/relationships/slideLayout" Target="../slideLayouts/slideLayout16.xml"/><Relationship Id="rId3" Type="http://schemas.openxmlformats.org/officeDocument/2006/relationships/slideLayout" Target="../slideLayouts/slideLayout17.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5" Type="http://schemas.openxmlformats.org/officeDocument/2006/relationships/theme" Target="../theme/theme2.xml"/><Relationship Id="rId14" Type="http://schemas.openxmlformats.org/officeDocument/2006/relationships/slideLayout" Target="../slideLayouts/slideLayout28.xml"/><Relationship Id="rId5" Type="http://schemas.openxmlformats.org/officeDocument/2006/relationships/slideLayout" Target="../slideLayouts/slideLayout19.xml"/><Relationship Id="rId6" Type="http://schemas.openxmlformats.org/officeDocument/2006/relationships/slideLayout" Target="../slideLayouts/slideLayout20.xml"/><Relationship Id="rId7" Type="http://schemas.openxmlformats.org/officeDocument/2006/relationships/slideLayout" Target="../slideLayouts/slideLayout21.xml"/><Relationship Id="rId8"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908770" y="118210"/>
            <a:ext cx="3942600" cy="1647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500"/>
              <a:buFont typeface="Arial"/>
              <a:buNone/>
              <a:defRPr b="1" i="0" sz="12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9pPr>
          </a:lstStyle>
          <a:p/>
        </p:txBody>
      </p:sp>
      <p:sp>
        <p:nvSpPr>
          <p:cNvPr id="11" name="Google Shape;11;p13"/>
          <p:cNvSpPr txBox="1"/>
          <p:nvPr>
            <p:ph idx="1" type="body"/>
          </p:nvPr>
        </p:nvSpPr>
        <p:spPr>
          <a:xfrm>
            <a:off x="288000" y="745200"/>
            <a:ext cx="5184000" cy="2138400"/>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9pPr>
          </a:lstStyle>
          <a:p/>
        </p:txBody>
      </p:sp>
      <p:sp>
        <p:nvSpPr>
          <p:cNvPr id="12" name="Google Shape;12;p13"/>
          <p:cNvSpPr txBox="1"/>
          <p:nvPr>
            <p:ph idx="11" type="ftr"/>
          </p:nvPr>
        </p:nvSpPr>
        <p:spPr>
          <a:xfrm>
            <a:off x="1958400" y="3013200"/>
            <a:ext cx="1843200" cy="1620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3" name="Google Shape;13;p13"/>
          <p:cNvSpPr txBox="1"/>
          <p:nvPr>
            <p:ph idx="10" type="dt"/>
          </p:nvPr>
        </p:nvSpPr>
        <p:spPr>
          <a:xfrm>
            <a:off x="288000" y="3013200"/>
            <a:ext cx="1324800" cy="1620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4147200" y="3013200"/>
            <a:ext cx="1324800" cy="1620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7" name="Shape 97"/>
        <p:cNvGrpSpPr/>
        <p:nvPr/>
      </p:nvGrpSpPr>
      <p:grpSpPr>
        <a:xfrm>
          <a:off x="0" y="0"/>
          <a:ext cx="0" cy="0"/>
          <a:chOff x="0" y="0"/>
          <a:chExt cx="0" cy="0"/>
        </a:xfrm>
      </p:grpSpPr>
      <p:sp>
        <p:nvSpPr>
          <p:cNvPr id="98" name="Google Shape;98;g61bdd4b2ff_0_401"/>
          <p:cNvSpPr txBox="1"/>
          <p:nvPr>
            <p:ph type="title"/>
          </p:nvPr>
        </p:nvSpPr>
        <p:spPr>
          <a:xfrm>
            <a:off x="908770" y="118210"/>
            <a:ext cx="3942600" cy="1647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500"/>
              <a:buFont typeface="Arial"/>
              <a:buNone/>
              <a:defRPr b="1" i="0" sz="12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9pPr>
          </a:lstStyle>
          <a:p/>
        </p:txBody>
      </p:sp>
      <p:sp>
        <p:nvSpPr>
          <p:cNvPr id="99" name="Google Shape;99;g61bdd4b2ff_0_401"/>
          <p:cNvSpPr txBox="1"/>
          <p:nvPr>
            <p:ph idx="1" type="body"/>
          </p:nvPr>
        </p:nvSpPr>
        <p:spPr>
          <a:xfrm>
            <a:off x="288000" y="745200"/>
            <a:ext cx="5184000" cy="21384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9pPr>
          </a:lstStyle>
          <a:p/>
        </p:txBody>
      </p:sp>
      <p:sp>
        <p:nvSpPr>
          <p:cNvPr id="100" name="Google Shape;100;g61bdd4b2ff_0_401"/>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01" name="Google Shape;101;g61bdd4b2ff_0_401"/>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02" name="Google Shape;102;g61bdd4b2ff_0_401"/>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 accent1="accent1" accent2="accent2" accent3="accent3" accent4="accent4" accent5="accent5" accent6="accent6" bg1="lt1" bg2="dk2" tx1="dk1" tx2="lt2" folHlink="folHlink" hlink="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Relationship Id="rId3"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3.xml"/><Relationship Id="rId3"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 Id="rId3"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 Id="rId3"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 Id="rId3"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
          <p:cNvSpPr txBox="1"/>
          <p:nvPr/>
        </p:nvSpPr>
        <p:spPr>
          <a:xfrm>
            <a:off x="964799" y="513110"/>
            <a:ext cx="3830400" cy="2218500"/>
          </a:xfrm>
          <a:prstGeom prst="rect">
            <a:avLst/>
          </a:prstGeom>
          <a:noFill/>
          <a:ln>
            <a:noFill/>
          </a:ln>
        </p:spPr>
        <p:txBody>
          <a:bodyPr anchorCtr="0" anchor="t" bIns="16225" lIns="32450" spcFirstLastPara="1" rIns="32450" wrap="square" tIns="16225">
            <a:spAutoFit/>
          </a:bodyPr>
          <a:lstStyle/>
          <a:p>
            <a:pPr indent="0" lvl="0" marL="0" marR="0" rtl="0" algn="l">
              <a:lnSpc>
                <a:spcPct val="100000"/>
              </a:lnSpc>
              <a:spcBef>
                <a:spcPts val="0"/>
              </a:spcBef>
              <a:spcAft>
                <a:spcPts val="0"/>
              </a:spcAft>
              <a:buClr>
                <a:srgbClr val="000000"/>
              </a:buClr>
              <a:buSzPts val="1900"/>
              <a:buFont typeface="Arial"/>
              <a:buNone/>
            </a:pPr>
            <a:r>
              <a:rPr b="1" lang="fi-FI" sz="1800">
                <a:solidFill>
                  <a:schemeClr val="dk1"/>
                </a:solidFill>
                <a:latin typeface="Gill Sans"/>
                <a:ea typeface="Gill Sans"/>
                <a:cs typeface="Gill Sans"/>
                <a:sym typeface="Gill Sans"/>
              </a:rPr>
              <a:t>Conversation</a:t>
            </a:r>
            <a:r>
              <a:rPr b="1" i="0" lang="fi-FI" sz="1800" u="none" cap="none" strike="noStrike">
                <a:solidFill>
                  <a:schemeClr val="dk1"/>
                </a:solidFill>
                <a:latin typeface="Gill Sans"/>
                <a:ea typeface="Gill Sans"/>
                <a:cs typeface="Gill Sans"/>
                <a:sym typeface="Gill Sans"/>
              </a:rPr>
              <a:t> culture </a:t>
            </a:r>
            <a:endParaRPr b="1"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1"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1" i="0" sz="18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rPr b="0" i="0" lang="fi-FI" sz="1400" u="none" cap="none" strike="noStrike">
                <a:solidFill>
                  <a:schemeClr val="dk1"/>
                </a:solidFill>
                <a:latin typeface="Gill Sans"/>
                <a:ea typeface="Gill Sans"/>
                <a:cs typeface="Gill Sans"/>
                <a:sym typeface="Gill Sans"/>
              </a:rPr>
              <a:t>Script, Timeout dialogue</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9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rPr b="0" i="0" lang="fi-FI" sz="1400" u="none" cap="none" strike="noStrike">
                <a:solidFill>
                  <a:schemeClr val="dk1"/>
                </a:solidFill>
                <a:latin typeface="Gill Sans"/>
                <a:ea typeface="Gill Sans"/>
                <a:cs typeface="Gill Sans"/>
                <a:sym typeface="Gill Sans"/>
              </a:rPr>
              <a:t>Duration 120 min</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1" i="0" sz="12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1" i="0" sz="12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900"/>
              <a:buFont typeface="Arial"/>
              <a:buNone/>
            </a:pPr>
            <a:r>
              <a:t/>
            </a:r>
            <a:endParaRPr b="0" i="1" sz="800" u="none" cap="none" strike="noStrike">
              <a:solidFill>
                <a:schemeClr val="dk1"/>
              </a:solidFill>
              <a:latin typeface="Gill Sans"/>
              <a:ea typeface="Gill Sans"/>
              <a:cs typeface="Gill Sans"/>
              <a:sym typeface="Gill Sans"/>
            </a:endParaRPr>
          </a:p>
        </p:txBody>
      </p:sp>
      <p:cxnSp>
        <p:nvCxnSpPr>
          <p:cNvPr id="190" name="Google Shape;190;p2"/>
          <p:cNvCxnSpPr/>
          <p:nvPr/>
        </p:nvCxnSpPr>
        <p:spPr>
          <a:xfrm flipH="1" rot="10800000">
            <a:off x="786750" y="2113950"/>
            <a:ext cx="4186500" cy="27600"/>
          </a:xfrm>
          <a:prstGeom prst="straightConnector1">
            <a:avLst/>
          </a:prstGeom>
          <a:noFill/>
          <a:ln cap="flat" cmpd="sng" w="19050">
            <a:solidFill>
              <a:srgbClr val="FFE006"/>
            </a:solidFill>
            <a:prstDash val="solid"/>
            <a:round/>
            <a:headEnd len="sm" w="sm" type="none"/>
            <a:tailEnd len="sm" w="sm" type="none"/>
          </a:ln>
        </p:spPr>
      </p:cxnSp>
      <p:pic>
        <p:nvPicPr>
          <p:cNvPr id="191" name="Google Shape;191;p2"/>
          <p:cNvPicPr preferRelativeResize="0"/>
          <p:nvPr/>
        </p:nvPicPr>
        <p:blipFill rotWithShape="1">
          <a:blip r:embed="rId3">
            <a:alphaModFix/>
          </a:blip>
          <a:srcRect b="0" l="0" r="0" t="0"/>
          <a:stretch/>
        </p:blipFill>
        <p:spPr>
          <a:xfrm>
            <a:off x="2409462" y="2392900"/>
            <a:ext cx="941077" cy="2171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g61bdd4b2ff_0_6"/>
          <p:cNvSpPr txBox="1"/>
          <p:nvPr/>
        </p:nvSpPr>
        <p:spPr>
          <a:xfrm>
            <a:off x="382300" y="221625"/>
            <a:ext cx="2381700" cy="23826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chemeClr val="dk1"/>
              </a:buClr>
              <a:buSzPts val="400"/>
              <a:buFont typeface="Arial"/>
              <a:buNone/>
            </a:pPr>
            <a:r>
              <a:rPr b="1" lang="fi-FI" sz="900">
                <a:latin typeface="Gill Sans"/>
                <a:ea typeface="Gill Sans"/>
                <a:cs typeface="Gill Sans"/>
                <a:sym typeface="Gill Sans"/>
              </a:rPr>
              <a:t>Conversation</a:t>
            </a:r>
            <a:r>
              <a:rPr b="1" i="0" lang="fi-FI" sz="900" u="none" cap="none" strike="noStrike">
                <a:solidFill>
                  <a:srgbClr val="000000"/>
                </a:solidFill>
                <a:latin typeface="Gill Sans"/>
                <a:ea typeface="Gill Sans"/>
                <a:cs typeface="Gill Sans"/>
                <a:sym typeface="Gill Sans"/>
              </a:rPr>
              <a:t> culture</a:t>
            </a:r>
            <a:endParaRPr b="1" i="0" sz="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Part			Time</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15 	Start, Rules for constructive </a:t>
            </a:r>
            <a:r>
              <a:rPr b="1" lang="fi-FI" sz="700">
                <a:solidFill>
                  <a:schemeClr val="dk1"/>
                </a:solidFill>
                <a:latin typeface="Gill Sans"/>
                <a:ea typeface="Gill Sans"/>
                <a:cs typeface="Gill Sans"/>
                <a:sym typeface="Gill Sans"/>
              </a:rPr>
              <a:t>dialogue</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5 	Introduction + Buzzing in pairs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70 	Joint 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5 	Writing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20	Sharing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Thank you and ending</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Altogether 120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Take a short break during the conv</a:t>
            </a:r>
            <a:r>
              <a:rPr b="0" i="0" lang="fi-FI" sz="700" u="none" cap="none" strike="noStrike">
                <a:solidFill>
                  <a:schemeClr val="dk1"/>
                </a:solidFill>
                <a:latin typeface="Calibri"/>
                <a:ea typeface="Calibri"/>
                <a:cs typeface="Calibri"/>
                <a:sym typeface="Calibri"/>
              </a:rPr>
              <a:t>ersation if needed.</a:t>
            </a:r>
            <a:endParaRPr b="0" i="0" sz="700" u="none" cap="none" strike="noStrike">
              <a:solidFill>
                <a:schemeClr val="dk1"/>
              </a:solidFill>
              <a:latin typeface="Calibri"/>
              <a:ea typeface="Calibri"/>
              <a:cs typeface="Calibri"/>
              <a:sym typeface="Calibri"/>
            </a:endParaRPr>
          </a:p>
          <a:p>
            <a:pPr indent="0" lvl="0" marL="0" marR="0" rtl="0" algn="l">
              <a:lnSpc>
                <a:spcPct val="115000"/>
              </a:lnSpc>
              <a:spcBef>
                <a:spcPts val="1200"/>
              </a:spcBef>
              <a:spcAft>
                <a:spcPts val="0"/>
              </a:spcAft>
              <a:buClr>
                <a:schemeClr val="dk1"/>
              </a:buClr>
              <a:buSzPts val="1100"/>
              <a:buFont typeface="Arial"/>
              <a:buNone/>
            </a:pPr>
            <a:r>
              <a:rPr b="1" i="0" lang="fi-FI" sz="700" u="none" cap="none" strike="noStrike">
                <a:solidFill>
                  <a:schemeClr val="dk1"/>
                </a:solidFill>
                <a:latin typeface="Gill Sans"/>
                <a:ea typeface="Gill Sans"/>
                <a:cs typeface="Gill Sans"/>
                <a:sym typeface="Gill Sans"/>
              </a:rPr>
              <a:t>On the right, you can find a suggested way of verbalising the matter and tips:</a:t>
            </a:r>
            <a:br>
              <a:rPr b="1" i="0" lang="fi-FI" sz="700" u="none" cap="none" strike="noStrike">
                <a:solidFill>
                  <a:schemeClr val="dk1"/>
                </a:solidFill>
                <a:latin typeface="Gill Sans"/>
                <a:ea typeface="Gill Sans"/>
                <a:cs typeface="Gill Sans"/>
                <a:sym typeface="Gill Sans"/>
              </a:rPr>
            </a:br>
            <a:r>
              <a:rPr b="1" i="0" lang="fi-FI" sz="700" u="none" cap="none" strike="noStrike">
                <a:solidFill>
                  <a:schemeClr val="dk1"/>
                </a:solidFill>
                <a:latin typeface="Gill Sans"/>
                <a:ea typeface="Gill Sans"/>
                <a:cs typeface="Gill Sans"/>
                <a:sym typeface="Gill Sans"/>
              </a:rPr>
              <a:t>Basic font: </a:t>
            </a:r>
            <a:r>
              <a:rPr b="0" i="0" lang="fi-FI" sz="700" u="none" cap="none" strike="noStrike">
                <a:solidFill>
                  <a:schemeClr val="dk1"/>
                </a:solidFill>
                <a:latin typeface="Gill Sans"/>
                <a:ea typeface="Gill Sans"/>
                <a:cs typeface="Gill Sans"/>
                <a:sym typeface="Gill Sans"/>
              </a:rPr>
              <a:t>you can say it like this, for instance. You can also verbalise the matters as you see fit. </a:t>
            </a:r>
            <a:br>
              <a:rPr b="0" i="0" lang="fi-FI" sz="700" u="none" cap="none" strike="noStrike">
                <a:solidFill>
                  <a:schemeClr val="dk1"/>
                </a:solidFill>
                <a:latin typeface="Gill Sans"/>
                <a:ea typeface="Gill Sans"/>
                <a:cs typeface="Gill Sans"/>
                <a:sym typeface="Gill Sans"/>
              </a:rPr>
            </a:br>
            <a:r>
              <a:rPr b="1" i="1" lang="fi-FI" sz="700" u="none" cap="none" strike="noStrike">
                <a:solidFill>
                  <a:schemeClr val="dk1"/>
                </a:solidFill>
                <a:latin typeface="Gill Sans"/>
                <a:ea typeface="Gill Sans"/>
                <a:cs typeface="Gill Sans"/>
                <a:sym typeface="Gill Sans"/>
              </a:rPr>
              <a:t>Font in italics: </a:t>
            </a:r>
            <a:r>
              <a:rPr b="0" i="1" lang="fi-FI" sz="700" u="none" cap="none" strike="noStrike">
                <a:solidFill>
                  <a:schemeClr val="dk1"/>
                </a:solidFill>
                <a:latin typeface="Gill Sans"/>
                <a:ea typeface="Gill Sans"/>
                <a:cs typeface="Gill Sans"/>
                <a:sym typeface="Gill Sans"/>
              </a:rPr>
              <a:t>help for the instructor for leading the </a:t>
            </a:r>
            <a:r>
              <a:rPr i="1" lang="fi-FI" sz="700">
                <a:solidFill>
                  <a:schemeClr val="dk1"/>
                </a:solidFill>
                <a:latin typeface="Gill Sans"/>
                <a:ea typeface="Gill Sans"/>
                <a:cs typeface="Gill Sans"/>
                <a:sym typeface="Gill Sans"/>
              </a:rPr>
              <a:t>dialogue</a:t>
            </a:r>
            <a:r>
              <a:rPr b="0" i="1" lang="fi-FI" sz="700" u="none" cap="none" strike="noStrike">
                <a:solidFill>
                  <a:schemeClr val="dk1"/>
                </a:solidFill>
                <a:latin typeface="Gill Sans"/>
                <a:ea typeface="Gill Sans"/>
                <a:cs typeface="Gill Sans"/>
                <a:sym typeface="Gill Sans"/>
              </a:rPr>
              <a:t>.</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Red: Change this if needed</a:t>
            </a:r>
            <a:endParaRPr b="0" i="0" sz="700" u="none" cap="none" strike="noStrike">
              <a:solidFill>
                <a:srgbClr val="FF0000"/>
              </a:solidFill>
              <a:latin typeface="Gill Sans"/>
              <a:ea typeface="Gill Sans"/>
              <a:cs typeface="Gill Sans"/>
              <a:sym typeface="Gill Sans"/>
            </a:endParaRPr>
          </a:p>
          <a:p>
            <a:pPr indent="0" lvl="0" marL="0" marR="0" rtl="0" algn="l">
              <a:lnSpc>
                <a:spcPct val="115000"/>
              </a:lnSpc>
              <a:spcBef>
                <a:spcPts val="1200"/>
              </a:spcBef>
              <a:spcAft>
                <a:spcPts val="0"/>
              </a:spcAft>
              <a:buClr>
                <a:schemeClr val="dk1"/>
              </a:buClr>
              <a:buSzPts val="1100"/>
              <a:buFont typeface="Arial"/>
              <a:buNone/>
            </a:pPr>
            <a:r>
              <a:t/>
            </a:r>
            <a:endParaRPr b="0"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1200"/>
              </a:spcBef>
              <a:spcAft>
                <a:spcPts val="0"/>
              </a:spcAft>
              <a:buClr>
                <a:schemeClr val="dk1"/>
              </a:buClr>
              <a:buSzPts val="400"/>
              <a:buFont typeface="Arial"/>
              <a:buNone/>
            </a:pPr>
            <a:r>
              <a:t/>
            </a:r>
            <a:endParaRPr b="1" i="0" sz="700" u="none" cap="none" strike="noStrike">
              <a:solidFill>
                <a:schemeClr val="dk1"/>
              </a:solidFill>
              <a:latin typeface="Gill Sans"/>
              <a:ea typeface="Gill Sans"/>
              <a:cs typeface="Gill Sans"/>
              <a:sym typeface="Gill Sans"/>
            </a:endParaRPr>
          </a:p>
        </p:txBody>
      </p:sp>
      <p:sp>
        <p:nvSpPr>
          <p:cNvPr id="198" name="Google Shape;198;g61bdd4b2ff_0_6"/>
          <p:cNvSpPr txBox="1"/>
          <p:nvPr/>
        </p:nvSpPr>
        <p:spPr>
          <a:xfrm>
            <a:off x="3157775" y="62475"/>
            <a:ext cx="2381700" cy="2700900"/>
          </a:xfrm>
          <a:prstGeom prst="rect">
            <a:avLst/>
          </a:prstGeom>
          <a:noFill/>
          <a:ln>
            <a:noFill/>
          </a:ln>
        </p:spPr>
        <p:txBody>
          <a:bodyPr anchorCtr="0" anchor="t" bIns="32450" lIns="32450" spcFirstLastPara="1" rIns="32450" wrap="square" tIns="32450">
            <a:noAutofit/>
          </a:bodyPr>
          <a:lstStyle/>
          <a:p>
            <a:pPr indent="0" lvl="0" marL="0" marR="0" rtl="0" algn="ctr">
              <a:lnSpc>
                <a:spcPct val="115000"/>
              </a:lnSpc>
              <a:spcBef>
                <a:spcPts val="1200"/>
              </a:spcBef>
              <a:spcAft>
                <a:spcPts val="0"/>
              </a:spcAft>
              <a:buClr>
                <a:schemeClr val="dk1"/>
              </a:buClr>
              <a:buSzPts val="1100"/>
              <a:buFont typeface="Arial"/>
              <a:buNone/>
            </a:pPr>
            <a:r>
              <a:rPr b="1" i="0" lang="fi-FI" sz="700" u="none" cap="none" strike="noStrike">
                <a:solidFill>
                  <a:schemeClr val="dk1"/>
                </a:solidFill>
                <a:latin typeface="Gill Sans"/>
                <a:ea typeface="Gill Sans"/>
                <a:cs typeface="Gill Sans"/>
                <a:sym typeface="Gill Sans"/>
              </a:rPr>
              <a:t>Start</a:t>
            </a:r>
            <a:endParaRPr b="1" i="0" sz="700" u="none" cap="none" strike="noStrike">
              <a:solidFill>
                <a:schemeClr val="dk1"/>
              </a:solidFill>
              <a:latin typeface="Gill Sans"/>
              <a:ea typeface="Gill Sans"/>
              <a:cs typeface="Gill Sans"/>
              <a:sym typeface="Gill Sans"/>
            </a:endParaRPr>
          </a:p>
          <a:p>
            <a:pPr indent="0" lvl="0" marL="0" marR="0" rtl="0" algn="ctr">
              <a:lnSpc>
                <a:spcPct val="115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Today, we’re having a Timeout Dialogue about the </a:t>
            </a:r>
            <a:r>
              <a:rPr lang="fi-FI" sz="700">
                <a:solidFill>
                  <a:schemeClr val="dk1"/>
                </a:solidFill>
                <a:latin typeface="Gill Sans"/>
                <a:ea typeface="Gill Sans"/>
                <a:cs typeface="Gill Sans"/>
                <a:sym typeface="Gill Sans"/>
              </a:rPr>
              <a:t>conversation</a:t>
            </a:r>
            <a:r>
              <a:rPr b="0" i="0" lang="fi-FI" sz="700" u="none" cap="none" strike="noStrike">
                <a:solidFill>
                  <a:schemeClr val="dk1"/>
                </a:solidFill>
                <a:latin typeface="Gill Sans"/>
                <a:ea typeface="Gill Sans"/>
                <a:cs typeface="Gill Sans"/>
                <a:sym typeface="Gill Sans"/>
              </a:rPr>
              <a:t> culture. I will lead the </a:t>
            </a:r>
            <a:r>
              <a:rPr lang="fi-FI" sz="700">
                <a:solidFill>
                  <a:schemeClr val="dk1"/>
                </a:solidFill>
                <a:latin typeface="Gill Sans"/>
                <a:ea typeface="Gill Sans"/>
                <a:cs typeface="Gill Sans"/>
                <a:sym typeface="Gill Sans"/>
              </a:rPr>
              <a:t>conversation</a:t>
            </a:r>
            <a:r>
              <a:rPr b="0" i="0" lang="fi-FI" sz="700" u="none" cap="none" strike="noStrike">
                <a:solidFill>
                  <a:schemeClr val="dk1"/>
                </a:solidFill>
                <a:latin typeface="Gill Sans"/>
                <a:ea typeface="Gill Sans"/>
                <a:cs typeface="Gill Sans"/>
                <a:sym typeface="Gill Sans"/>
              </a:rPr>
              <a:t>.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The purpose of this </a:t>
            </a:r>
            <a:r>
              <a:rPr lang="fi-FI" sz="700">
                <a:solidFill>
                  <a:schemeClr val="dk1"/>
                </a:solidFill>
                <a:latin typeface="Gill Sans"/>
                <a:ea typeface="Gill Sans"/>
                <a:cs typeface="Gill Sans"/>
                <a:sym typeface="Gill Sans"/>
              </a:rPr>
              <a:t>dialogue</a:t>
            </a:r>
            <a:r>
              <a:rPr b="0" i="0" lang="fi-FI" sz="700" u="none" cap="none" strike="noStrike">
                <a:solidFill>
                  <a:schemeClr val="dk1"/>
                </a:solidFill>
                <a:latin typeface="Gill Sans"/>
                <a:ea typeface="Gill Sans"/>
                <a:cs typeface="Gill Sans"/>
                <a:sym typeface="Gill Sans"/>
              </a:rPr>
              <a:t> is to learn from one another and listen to each participant´s point of view and experiences of the topic. The intention is not to persuade, argue or convince the other about our own view, but allow room for different perspectives and build an understanding based on each other´s comments. The goal is not unanimity, either.</a:t>
            </a:r>
            <a:endParaRPr b="0" i="0" sz="700" u="none" cap="none" strike="noStrike">
              <a:solidFill>
                <a:schemeClr val="dk1"/>
              </a:solidFill>
              <a:latin typeface="Gill Sans"/>
              <a:ea typeface="Gill Sans"/>
              <a:cs typeface="Gill Sans"/>
              <a:sym typeface="Gill Sans"/>
            </a:endParaRPr>
          </a:p>
          <a:p>
            <a:pPr indent="0" lvl="0" marL="0" marR="0" rtl="0" algn="ctr">
              <a:lnSpc>
                <a:spcPct val="115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Let’s try to share our own thoughts and experiences confidentially. We don’t have to agree. But let’s try to understand the matter at hand and each other better. </a:t>
            </a:r>
            <a:endParaRPr b="0" i="0" sz="700" u="none" cap="none" strike="noStrike">
              <a:solidFill>
                <a:schemeClr val="dk1"/>
              </a:solidFill>
              <a:latin typeface="Gill Sans"/>
              <a:ea typeface="Gill Sans"/>
              <a:cs typeface="Gill Sans"/>
              <a:sym typeface="Gill Sans"/>
            </a:endParaRPr>
          </a:p>
          <a:p>
            <a:pPr indent="0" lvl="0" marL="0" marR="0" rtl="0" algn="ctr">
              <a:lnSpc>
                <a:spcPct val="115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In the </a:t>
            </a:r>
            <a:r>
              <a:rPr lang="fi-FI" sz="700">
                <a:solidFill>
                  <a:schemeClr val="dk1"/>
                </a:solidFill>
                <a:latin typeface="Gill Sans"/>
                <a:ea typeface="Gill Sans"/>
                <a:cs typeface="Gill Sans"/>
                <a:sym typeface="Gill Sans"/>
              </a:rPr>
              <a:t>dialogue</a:t>
            </a:r>
            <a:r>
              <a:rPr b="0" i="0" lang="fi-FI" sz="700" u="none" cap="none" strike="noStrike">
                <a:solidFill>
                  <a:schemeClr val="dk1"/>
                </a:solidFill>
                <a:latin typeface="Gill Sans"/>
                <a:ea typeface="Gill Sans"/>
                <a:cs typeface="Gill Sans"/>
                <a:sym typeface="Gill Sans"/>
              </a:rPr>
              <a:t>, we don’t have to make decisions or resolve anything. We can talk in peace.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Please briefly present yourself by first name and also share when was the last time you had a good conversation and what made it good?</a:t>
            </a:r>
            <a:endParaRPr b="1" i="0" sz="700" u="none" cap="none" strike="noStrike">
              <a:solidFill>
                <a:schemeClr val="dk1"/>
              </a:solidFill>
              <a:latin typeface="Gill Sans"/>
              <a:ea typeface="Gill Sans"/>
              <a:cs typeface="Gill Sans"/>
              <a:sym typeface="Gill Sans"/>
            </a:endParaRPr>
          </a:p>
          <a:p>
            <a:pPr indent="457200" lvl="0" marL="1371600" marR="0" rtl="0" algn="l">
              <a:lnSpc>
                <a:spcPct val="115000"/>
              </a:lnSpc>
              <a:spcBef>
                <a:spcPts val="0"/>
              </a:spcBef>
              <a:spcAft>
                <a:spcPts val="0"/>
              </a:spcAft>
              <a:buClr>
                <a:schemeClr val="dk1"/>
              </a:buClr>
              <a:buSzPts val="1100"/>
              <a:buFont typeface="Arial"/>
              <a:buNone/>
            </a:pPr>
            <a:r>
              <a:rPr b="1" i="0" lang="fi-FI" sz="500" u="none" cap="none" strike="noStrike">
                <a:solidFill>
                  <a:srgbClr val="000000"/>
                </a:solidFill>
                <a:latin typeface="Gill Sans"/>
                <a:ea typeface="Gill Sans"/>
                <a:cs typeface="Gill Sans"/>
                <a:sym typeface="Gill Sans"/>
              </a:rPr>
              <a:t>10 min</a:t>
            </a:r>
            <a:endParaRPr b="1" i="0" sz="5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5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5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500" u="none" cap="none" strike="noStrike">
              <a:solidFill>
                <a:srgbClr val="000000"/>
              </a:solidFill>
              <a:latin typeface="Gill Sans"/>
              <a:ea typeface="Gill Sans"/>
              <a:cs typeface="Gill Sans"/>
              <a:sym typeface="Gill Sans"/>
            </a:endParaRPr>
          </a:p>
        </p:txBody>
      </p:sp>
      <p:cxnSp>
        <p:nvCxnSpPr>
          <p:cNvPr id="199" name="Google Shape;199;g61bdd4b2ff_0_6"/>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pic>
        <p:nvPicPr>
          <p:cNvPr id="200" name="Google Shape;200;g61bdd4b2ff_0_6"/>
          <p:cNvPicPr preferRelativeResize="0"/>
          <p:nvPr/>
        </p:nvPicPr>
        <p:blipFill rotWithShape="1">
          <a:blip r:embed="rId3">
            <a:alphaModFix/>
          </a:blip>
          <a:srcRect b="0" l="0" r="0" t="0"/>
          <a:stretch/>
        </p:blipFill>
        <p:spPr>
          <a:xfrm>
            <a:off x="2409462" y="2894875"/>
            <a:ext cx="941077" cy="2171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g61bdd4b2ff_0_523"/>
          <p:cNvSpPr txBox="1"/>
          <p:nvPr/>
        </p:nvSpPr>
        <p:spPr>
          <a:xfrm>
            <a:off x="423900" y="323725"/>
            <a:ext cx="2048700" cy="21231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rgbClr val="000000"/>
              </a:buClr>
              <a:buSzPts val="900"/>
              <a:buFont typeface="Arial"/>
              <a:buNone/>
            </a:pPr>
            <a:r>
              <a:rPr b="1" i="0" lang="fi-FI" sz="900" u="none" cap="none" strike="noStrike">
                <a:solidFill>
                  <a:srgbClr val="000000"/>
                </a:solidFill>
                <a:latin typeface="Gill Sans"/>
                <a:ea typeface="Gill Sans"/>
                <a:cs typeface="Gill Sans"/>
                <a:sym typeface="Gill Sans"/>
              </a:rPr>
              <a:t>Ground rules for a constructive </a:t>
            </a:r>
            <a:r>
              <a:rPr b="1" lang="fi-FI" sz="900">
                <a:latin typeface="Gill Sans"/>
                <a:ea typeface="Gill Sans"/>
                <a:cs typeface="Gill Sans"/>
                <a:sym typeface="Gill Sans"/>
              </a:rPr>
              <a:t>dialogue</a:t>
            </a:r>
            <a:endParaRPr b="0" i="0" sz="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700" u="none" cap="none" strike="noStrike">
              <a:solidFill>
                <a:srgbClr val="000000"/>
              </a:solidFill>
              <a:latin typeface="Gill Sans"/>
              <a:ea typeface="Gill Sans"/>
              <a:cs typeface="Gill Sans"/>
              <a:sym typeface="Gill Sans"/>
            </a:endParaRPr>
          </a:p>
          <a:p>
            <a:pPr indent="-273050" lvl="0" marL="457200" marR="0" rtl="0" algn="l">
              <a:lnSpc>
                <a:spcPct val="115000"/>
              </a:lnSpc>
              <a:spcBef>
                <a:spcPts val="0"/>
              </a:spcBef>
              <a:spcAft>
                <a:spcPts val="0"/>
              </a:spcAft>
              <a:buClr>
                <a:schemeClr val="dk1"/>
              </a:buClr>
              <a:buSzPts val="700"/>
              <a:buFont typeface="Josefin Sans"/>
              <a:buAutoNum type="arabicPeriod"/>
            </a:pPr>
            <a:r>
              <a:rPr b="1" lang="fi-FI" sz="700">
                <a:solidFill>
                  <a:schemeClr val="dk1"/>
                </a:solidFill>
                <a:latin typeface="Gill Sans"/>
                <a:ea typeface="Gill Sans"/>
                <a:cs typeface="Gill Sans"/>
                <a:sym typeface="Gill Sans"/>
              </a:rPr>
              <a:t>Let’s listen to each other – without interrupting or having side conversations.</a:t>
            </a:r>
            <a:endParaRPr b="1" sz="700">
              <a:solidFill>
                <a:schemeClr val="dk1"/>
              </a:solidFill>
              <a:latin typeface="Gill Sans"/>
              <a:ea typeface="Gill Sans"/>
              <a:cs typeface="Gill Sans"/>
              <a:sym typeface="Gill Sans"/>
            </a:endParaRPr>
          </a:p>
          <a:p>
            <a:pPr indent="-273050" lvl="0" marL="457200" marR="0" rtl="0" algn="l">
              <a:lnSpc>
                <a:spcPct val="115000"/>
              </a:lnSpc>
              <a:spcBef>
                <a:spcPts val="0"/>
              </a:spcBef>
              <a:spcAft>
                <a:spcPts val="0"/>
              </a:spcAft>
              <a:buClr>
                <a:schemeClr val="dk1"/>
              </a:buClr>
              <a:buSzPts val="700"/>
              <a:buFont typeface="Josefin Sans"/>
              <a:buAutoNum type="arabicPeriod"/>
            </a:pPr>
            <a:r>
              <a:rPr b="1" lang="fi-FI" sz="700">
                <a:solidFill>
                  <a:schemeClr val="dk1"/>
                </a:solidFill>
                <a:latin typeface="Gill Sans"/>
                <a:ea typeface="Gill Sans"/>
                <a:cs typeface="Gill Sans"/>
                <a:sym typeface="Gill Sans"/>
              </a:rPr>
              <a:t>Let’s share our own experiences </a:t>
            </a:r>
            <a:endParaRPr b="1" sz="700">
              <a:solidFill>
                <a:schemeClr val="dk1"/>
              </a:solidFill>
              <a:latin typeface="Gill Sans"/>
              <a:ea typeface="Gill Sans"/>
              <a:cs typeface="Gill Sans"/>
              <a:sym typeface="Gill Sans"/>
            </a:endParaRPr>
          </a:p>
          <a:p>
            <a:pPr indent="0" lvl="0" marL="457200" marR="0" rtl="0" algn="l">
              <a:lnSpc>
                <a:spcPct val="115000"/>
              </a:lnSpc>
              <a:spcBef>
                <a:spcPts val="0"/>
              </a:spcBef>
              <a:spcAft>
                <a:spcPts val="0"/>
              </a:spcAft>
              <a:buNone/>
            </a:pPr>
            <a:r>
              <a:rPr b="1" lang="fi-FI" sz="700">
                <a:solidFill>
                  <a:schemeClr val="dk1"/>
                </a:solidFill>
                <a:latin typeface="Gill Sans"/>
                <a:ea typeface="Gill Sans"/>
                <a:cs typeface="Gill Sans"/>
                <a:sym typeface="Gill Sans"/>
              </a:rPr>
              <a:t>and perspectives.</a:t>
            </a:r>
            <a:endParaRPr b="1" sz="700">
              <a:solidFill>
                <a:schemeClr val="dk1"/>
              </a:solidFill>
              <a:latin typeface="Gill Sans"/>
              <a:ea typeface="Gill Sans"/>
              <a:cs typeface="Gill Sans"/>
              <a:sym typeface="Gill Sans"/>
            </a:endParaRPr>
          </a:p>
          <a:p>
            <a:pPr indent="-273050" lvl="0" marL="457200" marR="0" rtl="0" algn="l">
              <a:lnSpc>
                <a:spcPct val="115000"/>
              </a:lnSpc>
              <a:spcBef>
                <a:spcPts val="0"/>
              </a:spcBef>
              <a:spcAft>
                <a:spcPts val="0"/>
              </a:spcAft>
              <a:buClr>
                <a:schemeClr val="dk1"/>
              </a:buClr>
              <a:buSzPts val="700"/>
              <a:buFont typeface="Josefin Sans"/>
              <a:buAutoNum type="arabicPeriod"/>
            </a:pPr>
            <a:r>
              <a:rPr b="1" lang="fi-FI" sz="700">
                <a:solidFill>
                  <a:schemeClr val="dk1"/>
                </a:solidFill>
                <a:latin typeface="Gill Sans"/>
                <a:ea typeface="Gill Sans"/>
                <a:cs typeface="Gill Sans"/>
                <a:sym typeface="Gill Sans"/>
              </a:rPr>
              <a:t>Let’s make space for unfinished thoughts and different viewpoints.</a:t>
            </a:r>
            <a:endParaRPr b="1" sz="700">
              <a:solidFill>
                <a:schemeClr val="dk1"/>
              </a:solidFill>
              <a:latin typeface="Gill Sans"/>
              <a:ea typeface="Gill Sans"/>
              <a:cs typeface="Gill Sans"/>
              <a:sym typeface="Gill Sans"/>
            </a:endParaRPr>
          </a:p>
          <a:p>
            <a:pPr indent="-273050" lvl="0" marL="457200" marR="0" rtl="0" algn="l">
              <a:lnSpc>
                <a:spcPct val="115000"/>
              </a:lnSpc>
              <a:spcBef>
                <a:spcPts val="0"/>
              </a:spcBef>
              <a:spcAft>
                <a:spcPts val="0"/>
              </a:spcAft>
              <a:buClr>
                <a:schemeClr val="dk1"/>
              </a:buClr>
              <a:buSzPts val="700"/>
              <a:buFont typeface="Josefin Sans"/>
              <a:buAutoNum type="arabicPeriod"/>
            </a:pPr>
            <a:r>
              <a:rPr b="1" lang="fi-FI" sz="700">
                <a:solidFill>
                  <a:schemeClr val="dk1"/>
                </a:solidFill>
                <a:latin typeface="Gill Sans"/>
                <a:ea typeface="Gill Sans"/>
                <a:cs typeface="Gill Sans"/>
                <a:sym typeface="Gill Sans"/>
              </a:rPr>
              <a:t>Let’s respect one another and </a:t>
            </a:r>
            <a:endParaRPr b="1" sz="700">
              <a:solidFill>
                <a:schemeClr val="dk1"/>
              </a:solidFill>
              <a:latin typeface="Gill Sans"/>
              <a:ea typeface="Gill Sans"/>
              <a:cs typeface="Gill Sans"/>
              <a:sym typeface="Gill Sans"/>
            </a:endParaRPr>
          </a:p>
          <a:p>
            <a:pPr indent="0" lvl="0" marL="457200" marR="0" rtl="0" algn="l">
              <a:lnSpc>
                <a:spcPct val="115000"/>
              </a:lnSpc>
              <a:spcBef>
                <a:spcPts val="0"/>
              </a:spcBef>
              <a:spcAft>
                <a:spcPts val="0"/>
              </a:spcAft>
              <a:buNone/>
            </a:pPr>
            <a:r>
              <a:rPr b="1" lang="fi-FI" sz="700">
                <a:solidFill>
                  <a:schemeClr val="dk1"/>
                </a:solidFill>
                <a:latin typeface="Gill Sans"/>
                <a:ea typeface="Gill Sans"/>
                <a:cs typeface="Gill Sans"/>
                <a:sym typeface="Gill Sans"/>
              </a:rPr>
              <a:t>keep the dialogue confidential.</a:t>
            </a:r>
            <a:endParaRPr b="1" sz="700">
              <a:solidFill>
                <a:schemeClr val="dk1"/>
              </a:solidFill>
              <a:latin typeface="Gill Sans"/>
              <a:ea typeface="Gill Sans"/>
              <a:cs typeface="Gill Sans"/>
              <a:sym typeface="Gill Sans"/>
            </a:endParaRPr>
          </a:p>
          <a:p>
            <a:pPr indent="0" lvl="0" marL="457200" marR="0" rtl="0" algn="l">
              <a:lnSpc>
                <a:spcPct val="115000"/>
              </a:lnSpc>
              <a:spcBef>
                <a:spcPts val="1200"/>
              </a:spcBef>
              <a:spcAft>
                <a:spcPts val="1200"/>
              </a:spcAft>
              <a:buClr>
                <a:srgbClr val="000000"/>
              </a:buClr>
              <a:buSzPts val="700"/>
              <a:buFont typeface="Arial"/>
              <a:buNone/>
            </a:pPr>
            <a:r>
              <a:t/>
            </a:r>
            <a:endParaRPr b="1" i="0" sz="700" u="none" cap="none" strike="noStrike">
              <a:solidFill>
                <a:schemeClr val="dk1"/>
              </a:solidFill>
              <a:latin typeface="Gill Sans"/>
              <a:ea typeface="Gill Sans"/>
              <a:cs typeface="Gill Sans"/>
              <a:sym typeface="Gill Sans"/>
            </a:endParaRPr>
          </a:p>
        </p:txBody>
      </p:sp>
      <p:sp>
        <p:nvSpPr>
          <p:cNvPr id="207" name="Google Shape;207;g61bdd4b2ff_0_523"/>
          <p:cNvSpPr txBox="1"/>
          <p:nvPr/>
        </p:nvSpPr>
        <p:spPr>
          <a:xfrm>
            <a:off x="3192187" y="250641"/>
            <a:ext cx="2240400" cy="2438100"/>
          </a:xfrm>
          <a:prstGeom prst="rect">
            <a:avLst/>
          </a:prstGeom>
          <a:noFill/>
          <a:ln>
            <a:noFill/>
          </a:ln>
        </p:spPr>
        <p:txBody>
          <a:bodyPr anchorCtr="0" anchor="t" bIns="32450" lIns="32450" spcFirstLastPara="1" rIns="32450" wrap="square" tIns="32450">
            <a:noAutofit/>
          </a:bodyPr>
          <a:lstStyle/>
          <a:p>
            <a:pPr indent="0" lvl="0" marL="0" marR="0" rtl="0" algn="ctr">
              <a:lnSpc>
                <a:spcPct val="115000"/>
              </a:lnSpc>
              <a:spcBef>
                <a:spcPts val="1200"/>
              </a:spcBef>
              <a:spcAft>
                <a:spcPts val="0"/>
              </a:spcAft>
              <a:buClr>
                <a:schemeClr val="dk1"/>
              </a:buClr>
              <a:buSzPts val="1100"/>
              <a:buFont typeface="Arial"/>
              <a:buNone/>
            </a:pPr>
            <a:r>
              <a:rPr b="0" i="0" lang="fi-FI" sz="600" u="none" cap="none" strike="noStrike">
                <a:solidFill>
                  <a:schemeClr val="dk1"/>
                </a:solidFill>
                <a:latin typeface="Gill Sans"/>
                <a:ea typeface="Gill Sans"/>
                <a:cs typeface="Gill Sans"/>
                <a:sym typeface="Gill Sans"/>
              </a:rPr>
              <a:t>We use the Rules of constructive </a:t>
            </a:r>
            <a:r>
              <a:rPr lang="fi-FI" sz="600">
                <a:solidFill>
                  <a:schemeClr val="dk1"/>
                </a:solidFill>
                <a:latin typeface="Gill Sans"/>
                <a:ea typeface="Gill Sans"/>
                <a:cs typeface="Gill Sans"/>
                <a:sym typeface="Gill Sans"/>
              </a:rPr>
              <a:t>dialogue</a:t>
            </a:r>
            <a:r>
              <a:rPr b="0" i="0" lang="fi-FI" sz="600" u="none" cap="none" strike="noStrike">
                <a:solidFill>
                  <a:schemeClr val="dk1"/>
                </a:solidFill>
                <a:latin typeface="Gill Sans"/>
                <a:ea typeface="Gill Sans"/>
                <a:cs typeface="Gill Sans"/>
                <a:sym typeface="Gill Sans"/>
              </a:rPr>
              <a:t> in the </a:t>
            </a:r>
            <a:r>
              <a:rPr lang="fi-FI" sz="600">
                <a:solidFill>
                  <a:schemeClr val="dk1"/>
                </a:solidFill>
                <a:latin typeface="Gill Sans"/>
                <a:ea typeface="Gill Sans"/>
                <a:cs typeface="Gill Sans"/>
                <a:sym typeface="Gill Sans"/>
              </a:rPr>
              <a:t>conversation</a:t>
            </a:r>
            <a:r>
              <a:rPr b="0" i="0" lang="fi-FI" sz="600" u="none" cap="none" strike="noStrike">
                <a:solidFill>
                  <a:schemeClr val="dk1"/>
                </a:solidFill>
                <a:latin typeface="Gill Sans"/>
                <a:ea typeface="Gill Sans"/>
                <a:cs typeface="Gill Sans"/>
                <a:sym typeface="Gill Sans"/>
              </a:rPr>
              <a:t>, now let’s briefly go through them...</a:t>
            </a:r>
            <a:endParaRPr b="0" i="0" sz="600" u="none" cap="none" strike="noStrike">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These rules can be seen here on on the floor throughout our </a:t>
            </a:r>
            <a:r>
              <a:rPr lang="fi-FI" sz="700">
                <a:solidFill>
                  <a:schemeClr val="dk1"/>
                </a:solidFill>
                <a:latin typeface="Gill Sans"/>
                <a:ea typeface="Gill Sans"/>
                <a:cs typeface="Gill Sans"/>
                <a:sym typeface="Gill Sans"/>
              </a:rPr>
              <a:t>dialogue</a:t>
            </a:r>
            <a:r>
              <a:rPr b="0" i="0" lang="fi-FI" sz="700" u="none" cap="none" strike="noStrike">
                <a:solidFill>
                  <a:schemeClr val="dk1"/>
                </a:solidFill>
                <a:latin typeface="Gill Sans"/>
                <a:ea typeface="Gill Sans"/>
                <a:cs typeface="Gill Sans"/>
                <a:sym typeface="Gill Sans"/>
              </a:rPr>
              <a:t>. </a:t>
            </a:r>
            <a:endParaRPr b="0" i="0" sz="700" u="none" cap="none" strike="noStrike">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chemeClr val="dk1"/>
              </a:buClr>
              <a:buSzPts val="1100"/>
              <a:buFont typeface="Arial"/>
              <a:buNone/>
            </a:pPr>
            <a:r>
              <a:t/>
            </a:r>
            <a:endParaRPr b="1" i="0" sz="700" u="none" cap="none" strike="noStrike">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chemeClr val="dk1"/>
              </a:buClr>
              <a:buSzPts val="1100"/>
              <a:buFont typeface="Arial"/>
              <a:buNone/>
            </a:pPr>
            <a:r>
              <a:rPr b="1" i="0" lang="fi-FI" sz="700" u="none" cap="none" strike="noStrike">
                <a:solidFill>
                  <a:schemeClr val="dk1"/>
                </a:solidFill>
                <a:latin typeface="Gill Sans"/>
                <a:ea typeface="Gill Sans"/>
                <a:cs typeface="Gill Sans"/>
                <a:sym typeface="Gill Sans"/>
              </a:rPr>
              <a:t>Do we all commit to these rules together? </a:t>
            </a:r>
            <a:endParaRPr b="1" i="0" sz="700" u="none" cap="none" strike="noStrike">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Great, let’s continue.</a:t>
            </a:r>
            <a:endParaRPr b="0" i="0" sz="700" u="none" cap="none" strike="noStrike">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273050" lvl="0" marL="457200" marR="0" rtl="0" algn="l">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Ask everyone not to use their mobiles or laptops during the </a:t>
            </a:r>
            <a:r>
              <a:rPr i="1" lang="fi-FI" sz="700">
                <a:solidFill>
                  <a:schemeClr val="dk1"/>
                </a:solidFill>
                <a:latin typeface="Gill Sans"/>
                <a:ea typeface="Gill Sans"/>
                <a:cs typeface="Gill Sans"/>
                <a:sym typeface="Gill Sans"/>
              </a:rPr>
              <a:t>conversation</a:t>
            </a:r>
            <a:r>
              <a:rPr b="0" i="1" lang="fi-FI" sz="700" u="none" cap="none" strike="noStrike">
                <a:solidFill>
                  <a:schemeClr val="dk1"/>
                </a:solidFill>
                <a:latin typeface="Gill Sans"/>
                <a:ea typeface="Gill Sans"/>
                <a:cs typeface="Gill Sans"/>
                <a:sym typeface="Gill Sans"/>
              </a:rPr>
              <a:t> and/or to focus on the matter, not reading emails or news at the same time etc.</a:t>
            </a:r>
            <a:endParaRPr b="0" i="1" sz="700" u="none" cap="none" strike="noStrike">
              <a:solidFill>
                <a:schemeClr val="dk1"/>
              </a:solidFill>
              <a:latin typeface="Gill Sans"/>
              <a:ea typeface="Gill Sans"/>
              <a:cs typeface="Gill Sans"/>
              <a:sym typeface="Gill Sans"/>
            </a:endParaRPr>
          </a:p>
          <a:p>
            <a:pPr indent="-273050" lvl="0" marL="457200" marR="0" rtl="0" algn="l">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You can ask if it’s ok that you limit the duration of answers. Usually the participants support this. </a:t>
            </a:r>
            <a:endParaRPr b="0" i="1" sz="700" u="none" cap="none" strike="noStrike">
              <a:solidFill>
                <a:schemeClr val="dk1"/>
              </a:solidFill>
              <a:latin typeface="Gill Sans"/>
              <a:ea typeface="Gill Sans"/>
              <a:cs typeface="Gill Sans"/>
              <a:sym typeface="Gill Sans"/>
            </a:endParaRPr>
          </a:p>
          <a:p>
            <a:pPr indent="-273050" lvl="0" marL="457200" marR="0" rtl="0" algn="l">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Are you having a break? If yes, tell the participants when the break is being held.</a:t>
            </a:r>
            <a:endParaRPr b="0" i="1" sz="700" u="none" cap="none" strike="noStrike">
              <a:solidFill>
                <a:schemeClr val="dk1"/>
              </a:solidFill>
              <a:latin typeface="Gill Sans"/>
              <a:ea typeface="Gill Sans"/>
              <a:cs typeface="Gill Sans"/>
              <a:sym typeface="Gill Sans"/>
            </a:endParaRPr>
          </a:p>
          <a:p>
            <a:pPr indent="-273050" lvl="0" marL="457200" marR="0" rtl="0" algn="l">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It’s good to emphasize that the meaning of the Timeout Dialogue is to give as many as possible the possibility to speak out their views and thoughts.</a:t>
            </a:r>
            <a:endParaRPr b="0" i="1" sz="7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				</a:t>
            </a:r>
            <a:r>
              <a:rPr b="1" i="0" lang="fi-FI" sz="700" u="none" cap="none" strike="noStrike">
                <a:solidFill>
                  <a:schemeClr val="dk1"/>
                </a:solidFill>
                <a:latin typeface="Gill Sans"/>
                <a:ea typeface="Gill Sans"/>
                <a:cs typeface="Gill Sans"/>
                <a:sym typeface="Gill Sans"/>
              </a:rPr>
              <a:t>5 min</a:t>
            </a:r>
            <a:endParaRPr b="1"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1"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165100" marR="0" rtl="0" algn="just">
              <a:lnSpc>
                <a:spcPct val="100000"/>
              </a:lnSpc>
              <a:spcBef>
                <a:spcPts val="0"/>
              </a:spcBef>
              <a:spcAft>
                <a:spcPts val="0"/>
              </a:spcAft>
              <a:buClr>
                <a:srgbClr val="000000"/>
              </a:buClr>
              <a:buSzPts val="900"/>
              <a:buFont typeface="Arial"/>
              <a:buNone/>
            </a:pPr>
            <a:r>
              <a:t/>
            </a:r>
            <a:endParaRPr b="0" i="1" sz="900" u="none" cap="none" strike="noStrike">
              <a:solidFill>
                <a:schemeClr val="dk1"/>
              </a:solidFill>
              <a:latin typeface="Gill Sans"/>
              <a:ea typeface="Gill Sans"/>
              <a:cs typeface="Gill Sans"/>
              <a:sym typeface="Gill Sans"/>
            </a:endParaRPr>
          </a:p>
        </p:txBody>
      </p:sp>
      <p:cxnSp>
        <p:nvCxnSpPr>
          <p:cNvPr id="208" name="Google Shape;208;g61bdd4b2ff_0_523"/>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pic>
        <p:nvPicPr>
          <p:cNvPr id="209" name="Google Shape;209;g61bdd4b2ff_0_523"/>
          <p:cNvPicPr preferRelativeResize="0"/>
          <p:nvPr/>
        </p:nvPicPr>
        <p:blipFill rotWithShape="1">
          <a:blip r:embed="rId3">
            <a:alphaModFix/>
          </a:blip>
          <a:srcRect b="0" l="0" r="0" t="0"/>
          <a:stretch/>
        </p:blipFill>
        <p:spPr>
          <a:xfrm>
            <a:off x="2409462" y="2894875"/>
            <a:ext cx="941077" cy="217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g8c8c0b4e5f_0_0"/>
          <p:cNvSpPr txBox="1"/>
          <p:nvPr/>
        </p:nvSpPr>
        <p:spPr>
          <a:xfrm>
            <a:off x="380205" y="316544"/>
            <a:ext cx="2461500" cy="23826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Conversation</a:t>
            </a:r>
            <a:r>
              <a:rPr b="1" i="0" lang="fi-FI" sz="900" u="none" cap="none" strike="noStrike">
                <a:solidFill>
                  <a:schemeClr val="dk1"/>
                </a:solidFill>
                <a:latin typeface="Gill Sans"/>
                <a:ea typeface="Gill Sans"/>
                <a:cs typeface="Gill Sans"/>
                <a:sym typeface="Gill Sans"/>
              </a:rPr>
              <a:t> culture</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Part			Time</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15 	Start, Rules for constructive </a:t>
            </a:r>
            <a:r>
              <a:rPr lang="fi-FI" sz="700">
                <a:solidFill>
                  <a:schemeClr val="dk1"/>
                </a:solidFill>
                <a:latin typeface="Gill Sans"/>
                <a:ea typeface="Gill Sans"/>
                <a:cs typeface="Gill Sans"/>
                <a:sym typeface="Gill Sans"/>
              </a:rPr>
              <a:t>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5 	Introduction + Buzzing in pairs </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70 	Joint 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Writing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20	Sharing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Thank you and ending</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Altogether 120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Take a short break during the conv</a:t>
            </a:r>
            <a:r>
              <a:rPr b="0" i="0" lang="fi-FI" sz="700" u="none" cap="none" strike="noStrike">
                <a:solidFill>
                  <a:schemeClr val="dk1"/>
                </a:solidFill>
                <a:latin typeface="Calibri"/>
                <a:ea typeface="Calibri"/>
                <a:cs typeface="Calibri"/>
                <a:sym typeface="Calibri"/>
              </a:rPr>
              <a:t>ersation if needed.</a:t>
            </a:r>
            <a:endParaRPr b="0" i="0" sz="700" u="none" cap="none" strike="noStrike">
              <a:solidFill>
                <a:schemeClr val="dk1"/>
              </a:solidFill>
              <a:latin typeface="Calibri"/>
              <a:ea typeface="Calibri"/>
              <a:cs typeface="Calibri"/>
              <a:sym typeface="Calibri"/>
            </a:endParaRPr>
          </a:p>
          <a:p>
            <a:pPr indent="0" lvl="0" marL="0" marR="0" rtl="0" algn="l">
              <a:lnSpc>
                <a:spcPct val="115000"/>
              </a:lnSpc>
              <a:spcBef>
                <a:spcPts val="1200"/>
              </a:spcBef>
              <a:spcAft>
                <a:spcPts val="0"/>
              </a:spcAft>
              <a:buClr>
                <a:schemeClr val="dk1"/>
              </a:buClr>
              <a:buSzPts val="1100"/>
              <a:buFont typeface="Arial"/>
              <a:buNone/>
            </a:pPr>
            <a:r>
              <a:rPr b="1" i="0" lang="fi-FI" sz="700" u="none" cap="none" strike="noStrike">
                <a:solidFill>
                  <a:schemeClr val="dk1"/>
                </a:solidFill>
                <a:latin typeface="Gill Sans"/>
                <a:ea typeface="Gill Sans"/>
                <a:cs typeface="Gill Sans"/>
                <a:sym typeface="Gill Sans"/>
              </a:rPr>
              <a:t>On the right, you can find a suggested way of verbalising the matter and tips:</a:t>
            </a:r>
            <a:br>
              <a:rPr b="1" i="0" lang="fi-FI" sz="700" u="none" cap="none" strike="noStrike">
                <a:solidFill>
                  <a:schemeClr val="dk1"/>
                </a:solidFill>
                <a:latin typeface="Gill Sans"/>
                <a:ea typeface="Gill Sans"/>
                <a:cs typeface="Gill Sans"/>
                <a:sym typeface="Gill Sans"/>
              </a:rPr>
            </a:br>
            <a:r>
              <a:rPr b="1" i="0" lang="fi-FI" sz="700" u="none" cap="none" strike="noStrike">
                <a:solidFill>
                  <a:schemeClr val="dk1"/>
                </a:solidFill>
                <a:latin typeface="Gill Sans"/>
                <a:ea typeface="Gill Sans"/>
                <a:cs typeface="Gill Sans"/>
                <a:sym typeface="Gill Sans"/>
              </a:rPr>
              <a:t>Basic font: </a:t>
            </a:r>
            <a:r>
              <a:rPr b="0" i="0" lang="fi-FI" sz="700" u="none" cap="none" strike="noStrike">
                <a:solidFill>
                  <a:schemeClr val="dk1"/>
                </a:solidFill>
                <a:latin typeface="Gill Sans"/>
                <a:ea typeface="Gill Sans"/>
                <a:cs typeface="Gill Sans"/>
                <a:sym typeface="Gill Sans"/>
              </a:rPr>
              <a:t>you can say it like this, for instance. You can also verbalise the matters as you see fit. </a:t>
            </a:r>
            <a:br>
              <a:rPr b="0" i="0" lang="fi-FI" sz="700" u="none" cap="none" strike="noStrike">
                <a:solidFill>
                  <a:schemeClr val="dk1"/>
                </a:solidFill>
                <a:latin typeface="Gill Sans"/>
                <a:ea typeface="Gill Sans"/>
                <a:cs typeface="Gill Sans"/>
                <a:sym typeface="Gill Sans"/>
              </a:rPr>
            </a:br>
            <a:r>
              <a:rPr b="1" i="1" lang="fi-FI" sz="700" u="none" cap="none" strike="noStrike">
                <a:solidFill>
                  <a:schemeClr val="dk1"/>
                </a:solidFill>
                <a:latin typeface="Gill Sans"/>
                <a:ea typeface="Gill Sans"/>
                <a:cs typeface="Gill Sans"/>
                <a:sym typeface="Gill Sans"/>
              </a:rPr>
              <a:t>Font in italics: </a:t>
            </a:r>
            <a:r>
              <a:rPr b="0" i="1" lang="fi-FI" sz="700" u="none" cap="none" strike="noStrike">
                <a:solidFill>
                  <a:schemeClr val="dk1"/>
                </a:solidFill>
                <a:latin typeface="Gill Sans"/>
                <a:ea typeface="Gill Sans"/>
                <a:cs typeface="Gill Sans"/>
                <a:sym typeface="Gill Sans"/>
              </a:rPr>
              <a:t>help for the instructor for leading the </a:t>
            </a:r>
            <a:r>
              <a:rPr i="1" lang="fi-FI" sz="700">
                <a:solidFill>
                  <a:schemeClr val="dk1"/>
                </a:solidFill>
                <a:latin typeface="Gill Sans"/>
                <a:ea typeface="Gill Sans"/>
                <a:cs typeface="Gill Sans"/>
                <a:sym typeface="Gill Sans"/>
              </a:rPr>
              <a:t>dialogue</a:t>
            </a:r>
            <a:r>
              <a:rPr b="0" i="1" lang="fi-FI" sz="700" u="none" cap="none" strike="noStrike">
                <a:solidFill>
                  <a:schemeClr val="dk1"/>
                </a:solidFill>
                <a:latin typeface="Gill Sans"/>
                <a:ea typeface="Gill Sans"/>
                <a:cs typeface="Gill Sans"/>
                <a:sym typeface="Gill Sans"/>
              </a:rPr>
              <a:t>.</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Red: Change this if needed</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120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p:txBody>
      </p:sp>
      <p:sp>
        <p:nvSpPr>
          <p:cNvPr id="216" name="Google Shape;216;g8c8c0b4e5f_0_0"/>
          <p:cNvSpPr txBox="1"/>
          <p:nvPr/>
        </p:nvSpPr>
        <p:spPr>
          <a:xfrm>
            <a:off x="3134711" y="208140"/>
            <a:ext cx="2461500" cy="27009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chemeClr val="dk1"/>
              </a:buClr>
              <a:buSzPts val="400"/>
              <a:buFont typeface="Arial"/>
              <a:buNone/>
            </a:pPr>
            <a:r>
              <a:rPr b="1" i="0" lang="fi-FI" sz="900" u="none" cap="none" strike="noStrike">
                <a:solidFill>
                  <a:schemeClr val="dk1"/>
                </a:solidFill>
                <a:latin typeface="Gill Sans"/>
                <a:ea typeface="Gill Sans"/>
                <a:cs typeface="Gill Sans"/>
                <a:sym typeface="Gill Sans"/>
              </a:rPr>
              <a:t>Introduction / Tune in</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FI" sz="700" u="none" cap="none" strike="noStrike">
                <a:solidFill>
                  <a:srgbClr val="000000"/>
                </a:solidFill>
                <a:latin typeface="Gill Sans"/>
                <a:ea typeface="Gill Sans"/>
                <a:cs typeface="Gill Sans"/>
                <a:sym typeface="Gill Sans"/>
              </a:rPr>
              <a:t>We’ve ju</a:t>
            </a:r>
            <a:r>
              <a:rPr b="0" i="0" lang="fi-FI" sz="700" u="none" cap="none" strike="noStrike">
                <a:solidFill>
                  <a:schemeClr val="dk1"/>
                </a:solidFill>
                <a:latin typeface="Gill Sans"/>
                <a:ea typeface="Gill Sans"/>
                <a:cs typeface="Gill Sans"/>
                <a:sym typeface="Gill Sans"/>
              </a:rPr>
              <a:t>st heard more information about the </a:t>
            </a:r>
            <a:r>
              <a:rPr lang="fi-FI" sz="700">
                <a:solidFill>
                  <a:schemeClr val="dk1"/>
                </a:solidFill>
                <a:latin typeface="Gill Sans"/>
                <a:ea typeface="Gill Sans"/>
                <a:cs typeface="Gill Sans"/>
                <a:sym typeface="Gill Sans"/>
              </a:rPr>
              <a:t>conversation</a:t>
            </a:r>
            <a:r>
              <a:rPr b="0" i="0" lang="fi-FI" sz="700" u="none" cap="none" strike="noStrike">
                <a:solidFill>
                  <a:schemeClr val="dk1"/>
                </a:solidFill>
                <a:latin typeface="Gill Sans"/>
                <a:ea typeface="Gill Sans"/>
                <a:cs typeface="Gill Sans"/>
                <a:sym typeface="Gill Sans"/>
              </a:rPr>
              <a:t> culture in Finland.</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FI" sz="700" u="none" cap="none" strike="noStrike">
                <a:solidFill>
                  <a:srgbClr val="000000"/>
                </a:solidFill>
                <a:latin typeface="Gill Sans"/>
                <a:ea typeface="Gill Sans"/>
                <a:cs typeface="Gill Sans"/>
                <a:sym typeface="Gill Sans"/>
              </a:rPr>
              <a:t>Now it’s a good time for you to think what our topic and the information evoked in you. Write down your thoughts or discuss with your pair.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FI" sz="700" u="none" cap="none" strike="noStrike">
                <a:solidFill>
                  <a:schemeClr val="dk1"/>
                </a:solidFill>
                <a:latin typeface="Gill Sans"/>
                <a:ea typeface="Gill Sans"/>
                <a:cs typeface="Gill Sans"/>
                <a:sym typeface="Gill Sans"/>
              </a:rPr>
              <a:t>You can also share your thoughts and or emotions regarding the subject.</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FI" sz="700" u="none" cap="none" strike="noStrike">
                <a:solidFill>
                  <a:srgbClr val="000000"/>
                </a:solidFill>
                <a:latin typeface="Gill Sans"/>
                <a:ea typeface="Gill Sans"/>
                <a:cs typeface="Gill Sans"/>
                <a:sym typeface="Gill Sans"/>
              </a:rPr>
              <a:t>Let’s take about five minutes for this.</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457200" marR="0" rtl="0" algn="l">
              <a:lnSpc>
                <a:spcPct val="115000"/>
              </a:lnSpc>
              <a:spcBef>
                <a:spcPts val="0"/>
              </a:spcBef>
              <a:spcAft>
                <a:spcPts val="0"/>
              </a:spcAft>
              <a:buClr>
                <a:srgbClr val="000000"/>
              </a:buClr>
              <a:buSzPts val="700"/>
              <a:buFont typeface="Arial"/>
              <a:buNone/>
            </a:pPr>
            <a:r>
              <a:t/>
            </a:r>
            <a:endParaRPr b="0" i="1" sz="700" u="none" cap="none" strike="noStrike">
              <a:solidFill>
                <a:srgbClr val="000000"/>
              </a:solidFill>
              <a:latin typeface="Gill Sans"/>
              <a:ea typeface="Gill Sans"/>
              <a:cs typeface="Gill Sans"/>
              <a:sym typeface="Gill Sans"/>
            </a:endParaRPr>
          </a:p>
          <a:p>
            <a:pPr indent="0" lvl="0" marL="457200" marR="0" rtl="0" algn="l">
              <a:lnSpc>
                <a:spcPct val="115000"/>
              </a:lnSpc>
              <a:spcBef>
                <a:spcPts val="0"/>
              </a:spcBef>
              <a:spcAft>
                <a:spcPts val="0"/>
              </a:spcAft>
              <a:buClr>
                <a:srgbClr val="000000"/>
              </a:buClr>
              <a:buSzPts val="700"/>
              <a:buFont typeface="Arial"/>
              <a:buNone/>
            </a:pPr>
            <a:r>
              <a:t/>
            </a:r>
            <a:endParaRPr b="0" i="1" sz="700" u="none" cap="none" strike="noStrike">
              <a:solidFill>
                <a:srgbClr val="000000"/>
              </a:solidFill>
              <a:latin typeface="Gill Sans"/>
              <a:ea typeface="Gill Sans"/>
              <a:cs typeface="Gill Sans"/>
              <a:sym typeface="Gill Sans"/>
            </a:endParaRPr>
          </a:p>
          <a:p>
            <a:pPr indent="0" lvl="0" marL="457200" marR="0" rtl="0" algn="l">
              <a:lnSpc>
                <a:spcPct val="115000"/>
              </a:lnSpc>
              <a:spcBef>
                <a:spcPts val="0"/>
              </a:spcBef>
              <a:spcAft>
                <a:spcPts val="0"/>
              </a:spcAft>
              <a:buClr>
                <a:srgbClr val="000000"/>
              </a:buClr>
              <a:buSzPts val="700"/>
              <a:buFont typeface="Arial"/>
              <a:buNone/>
            </a:pPr>
            <a:r>
              <a:t/>
            </a:r>
            <a:endParaRPr b="0" i="1" sz="700" u="none" cap="none" strike="noStrike">
              <a:solidFill>
                <a:srgbClr val="000000"/>
              </a:solidFill>
              <a:latin typeface="Gill Sans"/>
              <a:ea typeface="Gill Sans"/>
              <a:cs typeface="Gill Sans"/>
              <a:sym typeface="Gill Sans"/>
            </a:endParaRPr>
          </a:p>
          <a:p>
            <a:pPr indent="0" lvl="0" marL="457200" marR="0" rtl="0" algn="l">
              <a:lnSpc>
                <a:spcPct val="115000"/>
              </a:lnSpc>
              <a:spcBef>
                <a:spcPts val="0"/>
              </a:spcBef>
              <a:spcAft>
                <a:spcPts val="0"/>
              </a:spcAft>
              <a:buClr>
                <a:srgbClr val="000000"/>
              </a:buClr>
              <a:buSzPts val="700"/>
              <a:buFont typeface="Arial"/>
              <a:buNone/>
            </a:pPr>
            <a:r>
              <a:t/>
            </a:r>
            <a:endParaRPr b="0" i="1" sz="700" u="none" cap="none" strike="noStrike">
              <a:solidFill>
                <a:srgbClr val="000000"/>
              </a:solidFill>
              <a:latin typeface="Gill Sans"/>
              <a:ea typeface="Gill Sans"/>
              <a:cs typeface="Gill Sans"/>
              <a:sym typeface="Gill Sans"/>
            </a:endParaRPr>
          </a:p>
          <a:p>
            <a:pPr indent="0" lvl="0" marL="457200" marR="0" rtl="0" algn="l">
              <a:lnSpc>
                <a:spcPct val="115000"/>
              </a:lnSpc>
              <a:spcBef>
                <a:spcPts val="0"/>
              </a:spcBef>
              <a:spcAft>
                <a:spcPts val="0"/>
              </a:spcAft>
              <a:buClr>
                <a:srgbClr val="000000"/>
              </a:buClr>
              <a:buSzPts val="700"/>
              <a:buFont typeface="Arial"/>
              <a:buNone/>
            </a:pPr>
            <a:r>
              <a:t/>
            </a:r>
            <a:endParaRPr b="0" i="1"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1"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rgbClr val="000000"/>
                </a:solidFill>
                <a:latin typeface="Gill Sans"/>
                <a:ea typeface="Gill Sans"/>
                <a:cs typeface="Gill Sans"/>
                <a:sym typeface="Gill Sans"/>
              </a:rPr>
              <a:t>				</a:t>
            </a:r>
            <a:r>
              <a:rPr b="1" i="0" lang="fi-FI" sz="700" u="none" cap="none" strike="noStrike">
                <a:solidFill>
                  <a:srgbClr val="000000"/>
                </a:solidFill>
                <a:latin typeface="Gill Sans"/>
                <a:ea typeface="Gill Sans"/>
                <a:cs typeface="Gill Sans"/>
                <a:sym typeface="Gill Sans"/>
              </a:rPr>
              <a:t>5 min</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6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500" u="none" cap="none" strike="noStrike">
              <a:solidFill>
                <a:srgbClr val="000000"/>
              </a:solidFill>
              <a:latin typeface="Calibri"/>
              <a:ea typeface="Calibri"/>
              <a:cs typeface="Calibri"/>
              <a:sym typeface="Calibri"/>
            </a:endParaRPr>
          </a:p>
        </p:txBody>
      </p:sp>
      <p:cxnSp>
        <p:nvCxnSpPr>
          <p:cNvPr id="217" name="Google Shape;217;g8c8c0b4e5f_0_0"/>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pic>
        <p:nvPicPr>
          <p:cNvPr id="218" name="Google Shape;218;g8c8c0b4e5f_0_0"/>
          <p:cNvPicPr preferRelativeResize="0"/>
          <p:nvPr/>
        </p:nvPicPr>
        <p:blipFill rotWithShape="1">
          <a:blip r:embed="rId3">
            <a:alphaModFix/>
          </a:blip>
          <a:srcRect b="0" l="0" r="0" t="0"/>
          <a:stretch/>
        </p:blipFill>
        <p:spPr>
          <a:xfrm>
            <a:off x="2409462" y="2894875"/>
            <a:ext cx="941077" cy="2171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g8c8c0b4e5f_0_18"/>
          <p:cNvSpPr txBox="1"/>
          <p:nvPr/>
        </p:nvSpPr>
        <p:spPr>
          <a:xfrm>
            <a:off x="301025" y="193975"/>
            <a:ext cx="2403000" cy="23826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Conversation</a:t>
            </a:r>
            <a:r>
              <a:rPr b="1" i="0" lang="fi-FI" sz="900" u="none" cap="none" strike="noStrike">
                <a:solidFill>
                  <a:schemeClr val="dk1"/>
                </a:solidFill>
                <a:latin typeface="Gill Sans"/>
                <a:ea typeface="Gill Sans"/>
                <a:cs typeface="Gill Sans"/>
                <a:sym typeface="Gill Sans"/>
              </a:rPr>
              <a:t> culture</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Part			Time</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15 	Start, Rules for constructive </a:t>
            </a:r>
            <a:r>
              <a:rPr lang="fi-FI" sz="700">
                <a:solidFill>
                  <a:schemeClr val="dk1"/>
                </a:solidFill>
                <a:latin typeface="Gill Sans"/>
                <a:ea typeface="Gill Sans"/>
                <a:cs typeface="Gill Sans"/>
                <a:sym typeface="Gill Sans"/>
              </a:rPr>
              <a:t>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Introduction + Buzzing in pairs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70 	Joint dialogue</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Writing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20	Sharing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Thank you and ending</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900"/>
              <a:buFont typeface="Arial"/>
              <a:buNone/>
            </a:pPr>
            <a:r>
              <a:rPr b="0" i="0" lang="fi-FI" sz="600" u="none" cap="none" strike="noStrike">
                <a:solidFill>
                  <a:schemeClr val="dk1"/>
                </a:solidFill>
                <a:latin typeface="Gill Sans"/>
                <a:ea typeface="Gill Sans"/>
                <a:cs typeface="Gill Sans"/>
                <a:sym typeface="Gill Sans"/>
              </a:rPr>
              <a:t>Altogether 120 min</a:t>
            </a:r>
            <a:endParaRPr b="0" i="0" sz="6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600" u="none" cap="none" strike="noStrike">
                <a:solidFill>
                  <a:schemeClr val="dk1"/>
                </a:solidFill>
                <a:latin typeface="Gill Sans"/>
                <a:ea typeface="Gill Sans"/>
                <a:cs typeface="Gill Sans"/>
                <a:sym typeface="Gill Sans"/>
              </a:rPr>
              <a:t>Take a short break during the conv</a:t>
            </a:r>
            <a:r>
              <a:rPr b="0" i="0" lang="fi-FI" sz="600" u="none" cap="none" strike="noStrike">
                <a:solidFill>
                  <a:schemeClr val="dk1"/>
                </a:solidFill>
                <a:latin typeface="Calibri"/>
                <a:ea typeface="Calibri"/>
                <a:cs typeface="Calibri"/>
                <a:sym typeface="Calibri"/>
              </a:rPr>
              <a:t>ersation if needed.</a:t>
            </a:r>
            <a:endParaRPr b="0" i="0" sz="600" u="none" cap="none" strike="noStrike">
              <a:solidFill>
                <a:schemeClr val="dk1"/>
              </a:solidFill>
              <a:latin typeface="Calibri"/>
              <a:ea typeface="Calibri"/>
              <a:cs typeface="Calibri"/>
              <a:sym typeface="Calibri"/>
            </a:endParaRPr>
          </a:p>
          <a:p>
            <a:pPr indent="0" lvl="0" marL="0" marR="0" rtl="0" algn="l">
              <a:lnSpc>
                <a:spcPct val="115000"/>
              </a:lnSpc>
              <a:spcBef>
                <a:spcPts val="1200"/>
              </a:spcBef>
              <a:spcAft>
                <a:spcPts val="0"/>
              </a:spcAft>
              <a:buClr>
                <a:schemeClr val="dk1"/>
              </a:buClr>
              <a:buSzPts val="1100"/>
              <a:buFont typeface="Arial"/>
              <a:buNone/>
            </a:pPr>
            <a:r>
              <a:rPr b="1" i="0" lang="fi-FI" sz="600" u="none" cap="none" strike="noStrike">
                <a:solidFill>
                  <a:schemeClr val="dk1"/>
                </a:solidFill>
                <a:latin typeface="Gill Sans"/>
                <a:ea typeface="Gill Sans"/>
                <a:cs typeface="Gill Sans"/>
                <a:sym typeface="Gill Sans"/>
              </a:rPr>
              <a:t>On the right, you can find a suggested way of verbalising the matter and tips:</a:t>
            </a:r>
            <a:br>
              <a:rPr b="1" i="0" lang="fi-FI" sz="600" u="none" cap="none" strike="noStrike">
                <a:solidFill>
                  <a:schemeClr val="dk1"/>
                </a:solidFill>
                <a:latin typeface="Gill Sans"/>
                <a:ea typeface="Gill Sans"/>
                <a:cs typeface="Gill Sans"/>
                <a:sym typeface="Gill Sans"/>
              </a:rPr>
            </a:br>
            <a:r>
              <a:rPr b="1" i="0" lang="fi-FI" sz="600" u="none" cap="none" strike="noStrike">
                <a:solidFill>
                  <a:schemeClr val="dk1"/>
                </a:solidFill>
                <a:latin typeface="Gill Sans"/>
                <a:ea typeface="Gill Sans"/>
                <a:cs typeface="Gill Sans"/>
                <a:sym typeface="Gill Sans"/>
              </a:rPr>
              <a:t>Basic font: </a:t>
            </a:r>
            <a:r>
              <a:rPr b="0" i="0" lang="fi-FI" sz="600" u="none" cap="none" strike="noStrike">
                <a:solidFill>
                  <a:schemeClr val="dk1"/>
                </a:solidFill>
                <a:latin typeface="Gill Sans"/>
                <a:ea typeface="Gill Sans"/>
                <a:cs typeface="Gill Sans"/>
                <a:sym typeface="Gill Sans"/>
              </a:rPr>
              <a:t>you can say it like this, for instance. You can also verbalise the matters as you see fit. </a:t>
            </a:r>
            <a:br>
              <a:rPr b="0" i="0" lang="fi-FI" sz="600" u="none" cap="none" strike="noStrike">
                <a:solidFill>
                  <a:schemeClr val="dk1"/>
                </a:solidFill>
                <a:latin typeface="Gill Sans"/>
                <a:ea typeface="Gill Sans"/>
                <a:cs typeface="Gill Sans"/>
                <a:sym typeface="Gill Sans"/>
              </a:rPr>
            </a:br>
            <a:r>
              <a:rPr b="1" i="1" lang="fi-FI" sz="600" u="none" cap="none" strike="noStrike">
                <a:solidFill>
                  <a:schemeClr val="dk1"/>
                </a:solidFill>
                <a:latin typeface="Gill Sans"/>
                <a:ea typeface="Gill Sans"/>
                <a:cs typeface="Gill Sans"/>
                <a:sym typeface="Gill Sans"/>
              </a:rPr>
              <a:t>Font in italics: </a:t>
            </a:r>
            <a:r>
              <a:rPr b="0" i="1" lang="fi-FI" sz="600" u="none" cap="none" strike="noStrike">
                <a:solidFill>
                  <a:schemeClr val="dk1"/>
                </a:solidFill>
                <a:latin typeface="Gill Sans"/>
                <a:ea typeface="Gill Sans"/>
                <a:cs typeface="Gill Sans"/>
                <a:sym typeface="Gill Sans"/>
              </a:rPr>
              <a:t>help for the instructor for leading the </a:t>
            </a:r>
            <a:r>
              <a:rPr i="1" lang="fi-FI" sz="600">
                <a:solidFill>
                  <a:schemeClr val="dk1"/>
                </a:solidFill>
                <a:latin typeface="Gill Sans"/>
                <a:ea typeface="Gill Sans"/>
                <a:cs typeface="Gill Sans"/>
                <a:sym typeface="Gill Sans"/>
              </a:rPr>
              <a:t>dialogue</a:t>
            </a:r>
            <a:r>
              <a:rPr b="0" i="1" lang="fi-FI" sz="600" u="none" cap="none" strike="noStrike">
                <a:solidFill>
                  <a:schemeClr val="dk1"/>
                </a:solidFill>
                <a:latin typeface="Gill Sans"/>
                <a:ea typeface="Gill Sans"/>
                <a:cs typeface="Gill Sans"/>
                <a:sym typeface="Gill Sans"/>
              </a:rPr>
              <a:t>.</a:t>
            </a:r>
            <a:endParaRPr b="0" i="1" sz="6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Red: Change this if needed</a:t>
            </a:r>
            <a:endParaRPr b="0" i="1" sz="600" u="none" cap="none" strike="noStrike">
              <a:solidFill>
                <a:schemeClr val="dk1"/>
              </a:solidFill>
              <a:latin typeface="Gill Sans"/>
              <a:ea typeface="Gill Sans"/>
              <a:cs typeface="Gill Sans"/>
              <a:sym typeface="Gill Sans"/>
            </a:endParaRPr>
          </a:p>
          <a:p>
            <a:pPr indent="0" lvl="0" marL="0" marR="0" rtl="0" algn="l">
              <a:lnSpc>
                <a:spcPct val="100000"/>
              </a:lnSpc>
              <a:spcBef>
                <a:spcPts val="120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p:txBody>
      </p:sp>
      <p:sp>
        <p:nvSpPr>
          <p:cNvPr id="225" name="Google Shape;225;g8c8c0b4e5f_0_18"/>
          <p:cNvSpPr txBox="1"/>
          <p:nvPr/>
        </p:nvSpPr>
        <p:spPr>
          <a:xfrm>
            <a:off x="3145475" y="193975"/>
            <a:ext cx="2463000" cy="29526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Joint dialogue</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It would be great to hear now what you thought </a:t>
            </a:r>
            <a:r>
              <a:rPr b="0" i="0" lang="fi-FI" sz="700" u="none" cap="none" strike="noStrike">
                <a:solidFill>
                  <a:srgbClr val="FF0000"/>
                </a:solidFill>
                <a:latin typeface="Gill Sans"/>
                <a:ea typeface="Gill Sans"/>
                <a:cs typeface="Gill Sans"/>
                <a:sym typeface="Gill Sans"/>
              </a:rPr>
              <a:t>or talked about</a:t>
            </a:r>
            <a:r>
              <a:rPr b="0" i="0" lang="fi-FI" sz="700" u="none" cap="none" strike="noStrike">
                <a:solidFill>
                  <a:schemeClr val="dk1"/>
                </a:solidFill>
                <a:latin typeface="Gill Sans"/>
                <a:ea typeface="Gill Sans"/>
                <a:cs typeface="Gill Sans"/>
                <a:sym typeface="Gill Sans"/>
              </a:rPr>
              <a:t>. Who would like to go first?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And what did the rest of you talk about, something similar or completely different? What kinds of thoughts did you have </a:t>
            </a:r>
            <a:r>
              <a:rPr b="0" i="0" lang="fi-FI" sz="700" u="none" cap="none" strike="noStrike">
                <a:solidFill>
                  <a:srgbClr val="FF0000"/>
                </a:solidFill>
                <a:latin typeface="Gill Sans"/>
                <a:ea typeface="Gill Sans"/>
                <a:cs typeface="Gill Sans"/>
                <a:sym typeface="Gill Sans"/>
              </a:rPr>
              <a:t>about </a:t>
            </a:r>
            <a:r>
              <a:rPr lang="fi-FI" sz="700">
                <a:solidFill>
                  <a:srgbClr val="FF0000"/>
                </a:solidFill>
                <a:latin typeface="Gill Sans"/>
                <a:ea typeface="Gill Sans"/>
                <a:cs typeface="Gill Sans"/>
                <a:sym typeface="Gill Sans"/>
              </a:rPr>
              <a:t>conversation</a:t>
            </a:r>
            <a:r>
              <a:rPr b="0" i="0" lang="fi-FI" sz="700" u="none" cap="none" strike="noStrike">
                <a:solidFill>
                  <a:srgbClr val="FF0000"/>
                </a:solidFill>
                <a:latin typeface="Gill Sans"/>
                <a:ea typeface="Gill Sans"/>
                <a:cs typeface="Gill Sans"/>
                <a:sym typeface="Gill Sans"/>
              </a:rPr>
              <a:t> culture?</a:t>
            </a:r>
            <a:endParaRPr b="0" i="0" sz="700" u="none" cap="none" strike="noStrike">
              <a:solidFill>
                <a:srgbClr val="FF0000"/>
              </a:solidFill>
              <a:latin typeface="Gill Sans"/>
              <a:ea typeface="Gill Sans"/>
              <a:cs typeface="Gill Sans"/>
              <a:sym typeface="Gill Sans"/>
            </a:endParaRPr>
          </a:p>
          <a:p>
            <a:pPr indent="-273050" lvl="0" marL="457200" marR="0" rtl="0" algn="l">
              <a:lnSpc>
                <a:spcPct val="115000"/>
              </a:lnSpc>
              <a:spcBef>
                <a:spcPts val="120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If necessary, remind the participants of the rules of constructive dialogue to which everyone has committed.</a:t>
            </a:r>
            <a:endParaRPr b="0" i="1" sz="700" u="none" cap="none" strike="noStrike">
              <a:solidFill>
                <a:schemeClr val="dk1"/>
              </a:solidFill>
              <a:latin typeface="Gill Sans"/>
              <a:ea typeface="Gill Sans"/>
              <a:cs typeface="Gill Sans"/>
              <a:sym typeface="Gill Sans"/>
            </a:endParaRPr>
          </a:p>
          <a:p>
            <a:pPr indent="-273050" lvl="0" marL="457200" marR="0" rtl="0" algn="l">
              <a:lnSpc>
                <a:spcPct val="115000"/>
              </a:lnSpc>
              <a:spcBef>
                <a:spcPts val="120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Direct the participants to connect what they are saying to what has been said previously and share their own thoughts and/or experiences. </a:t>
            </a:r>
            <a:endParaRPr b="0" i="1" sz="700" u="none" cap="none" strike="noStrike">
              <a:solidFill>
                <a:schemeClr val="dk1"/>
              </a:solidFill>
              <a:latin typeface="Gill Sans"/>
              <a:ea typeface="Gill Sans"/>
              <a:cs typeface="Gill Sans"/>
              <a:sym typeface="Gill Sans"/>
            </a:endParaRPr>
          </a:p>
          <a:p>
            <a:pPr indent="-273050" lvl="0" marL="457200" marR="0" rtl="0" algn="l">
              <a:lnSpc>
                <a:spcPct val="115000"/>
              </a:lnSpc>
              <a:spcBef>
                <a:spcPts val="120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Make sure that also the more quiet ones have a chance to participate and that the active ones do not overly control the dialogue.</a:t>
            </a:r>
            <a:endParaRPr b="1" i="0" sz="700" u="none" cap="none" strike="noStrike">
              <a:solidFill>
                <a:schemeClr val="dk1"/>
              </a:solidFill>
              <a:latin typeface="Gill Sans"/>
              <a:ea typeface="Gill Sans"/>
              <a:cs typeface="Gill Sans"/>
              <a:sym typeface="Gill Sans"/>
            </a:endParaRPr>
          </a:p>
          <a:p>
            <a:pPr indent="0" lvl="0" marL="1993900" marR="0" rtl="0" algn="l">
              <a:lnSpc>
                <a:spcPct val="100000"/>
              </a:lnSpc>
              <a:spcBef>
                <a:spcPts val="1200"/>
              </a:spcBef>
              <a:spcAft>
                <a:spcPts val="0"/>
              </a:spcAft>
              <a:buClr>
                <a:srgbClr val="000000"/>
              </a:buClr>
              <a:buSzPts val="700"/>
              <a:buFont typeface="Arial"/>
              <a:buNone/>
            </a:pPr>
            <a:r>
              <a:rPr b="1" i="0" lang="fi-FI" sz="700" u="none" cap="none" strike="noStrike">
                <a:solidFill>
                  <a:schemeClr val="dk1"/>
                </a:solidFill>
                <a:latin typeface="Gill Sans"/>
                <a:ea typeface="Gill Sans"/>
                <a:cs typeface="Gill Sans"/>
                <a:sym typeface="Gill Sans"/>
              </a:rPr>
              <a:t>15 min</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700" u="none" cap="none" strike="noStrike">
              <a:solidFill>
                <a:srgbClr val="000000"/>
              </a:solidFill>
              <a:latin typeface="Gill Sans"/>
              <a:ea typeface="Gill Sans"/>
              <a:cs typeface="Gill Sans"/>
              <a:sym typeface="Gill Sans"/>
            </a:endParaRPr>
          </a:p>
        </p:txBody>
      </p:sp>
      <p:cxnSp>
        <p:nvCxnSpPr>
          <p:cNvPr id="226" name="Google Shape;226;g8c8c0b4e5f_0_18"/>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pic>
        <p:nvPicPr>
          <p:cNvPr id="227" name="Google Shape;227;g8c8c0b4e5f_0_18"/>
          <p:cNvPicPr preferRelativeResize="0"/>
          <p:nvPr/>
        </p:nvPicPr>
        <p:blipFill rotWithShape="1">
          <a:blip r:embed="rId3">
            <a:alphaModFix/>
          </a:blip>
          <a:srcRect b="0" l="0" r="0" t="0"/>
          <a:stretch/>
        </p:blipFill>
        <p:spPr>
          <a:xfrm>
            <a:off x="2409462" y="2894875"/>
            <a:ext cx="941077" cy="2171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gc0f2b2eed9_0_4"/>
          <p:cNvSpPr txBox="1"/>
          <p:nvPr/>
        </p:nvSpPr>
        <p:spPr>
          <a:xfrm>
            <a:off x="3105100" y="86825"/>
            <a:ext cx="2442300" cy="3237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FI" sz="900" u="none" cap="none" strike="noStrike">
                <a:solidFill>
                  <a:schemeClr val="dk1"/>
                </a:solidFill>
                <a:latin typeface="Gill Sans"/>
                <a:ea typeface="Gill Sans"/>
                <a:cs typeface="Gill Sans"/>
                <a:sym typeface="Gill Sans"/>
              </a:rPr>
              <a:t>Joint dialogue continues</a:t>
            </a:r>
            <a:endParaRPr b="1"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Thank you for sharing your thoughts and experiences with us. I have couple of questions for you (</a:t>
            </a:r>
            <a:r>
              <a:rPr b="0" i="1" lang="fi-FI" sz="700" u="none" cap="none" strike="noStrike">
                <a:solidFill>
                  <a:schemeClr val="dk1"/>
                </a:solidFill>
                <a:latin typeface="Gill Sans"/>
                <a:ea typeface="Gill Sans"/>
                <a:cs typeface="Gill Sans"/>
                <a:sym typeface="Gill Sans"/>
              </a:rPr>
              <a:t>if not raised yet</a:t>
            </a:r>
            <a:r>
              <a:rPr b="0" i="0" lang="fi-FI" sz="700" u="none" cap="none" strike="noStrike">
                <a:solidFill>
                  <a:schemeClr val="dk1"/>
                </a:solidFill>
                <a:latin typeface="Gill Sans"/>
                <a:ea typeface="Gill Sans"/>
                <a:cs typeface="Gill Sans"/>
                <a:sym typeface="Gill Sans"/>
              </a:rPr>
              <a:t>):</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273050" lvl="0" marL="457200" marR="0" rtl="0" algn="l">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What about the current (local or international) </a:t>
            </a:r>
            <a:r>
              <a:rPr i="1" lang="fi-FI" sz="700">
                <a:solidFill>
                  <a:schemeClr val="dk1"/>
                </a:solidFill>
                <a:latin typeface="Gill Sans"/>
                <a:ea typeface="Gill Sans"/>
                <a:cs typeface="Gill Sans"/>
                <a:sym typeface="Gill Sans"/>
              </a:rPr>
              <a:t>conversation</a:t>
            </a:r>
            <a:r>
              <a:rPr b="0" i="1" lang="fi-FI" sz="700" u="none" cap="none" strike="noStrike">
                <a:solidFill>
                  <a:schemeClr val="dk1"/>
                </a:solidFill>
                <a:latin typeface="Gill Sans"/>
                <a:ea typeface="Gill Sans"/>
                <a:cs typeface="Gill Sans"/>
                <a:sym typeface="Gill Sans"/>
              </a:rPr>
              <a:t> culture is such that makes you feel hopeful/worried in terms of the future? </a:t>
            </a:r>
            <a:endParaRPr b="0" i="1" sz="700" u="none" cap="none" strike="noStrike">
              <a:solidFill>
                <a:schemeClr val="dk1"/>
              </a:solidFill>
              <a:latin typeface="Gill Sans"/>
              <a:ea typeface="Gill Sans"/>
              <a:cs typeface="Gill Sans"/>
              <a:sym typeface="Gill Sans"/>
            </a:endParaRPr>
          </a:p>
          <a:p>
            <a:pPr indent="-273050" lvl="0" marL="457200" marR="0" rtl="0" algn="l">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What makes it easier for you to participate in a </a:t>
            </a:r>
            <a:r>
              <a:rPr i="1" lang="fi-FI" sz="700">
                <a:solidFill>
                  <a:schemeClr val="dk1"/>
                </a:solidFill>
                <a:latin typeface="Gill Sans"/>
                <a:ea typeface="Gill Sans"/>
                <a:cs typeface="Gill Sans"/>
                <a:sym typeface="Gill Sans"/>
              </a:rPr>
              <a:t>conversation</a:t>
            </a:r>
            <a:r>
              <a:rPr b="0" i="1" lang="fi-FI" sz="700" u="none" cap="none" strike="noStrike">
                <a:solidFill>
                  <a:schemeClr val="dk1"/>
                </a:solidFill>
                <a:latin typeface="Gill Sans"/>
                <a:ea typeface="Gill Sans"/>
                <a:cs typeface="Gill Sans"/>
                <a:sym typeface="Gill Sans"/>
              </a:rPr>
              <a:t>? </a:t>
            </a:r>
            <a:endParaRPr b="0" i="1" sz="700" u="none" cap="none" strike="noStrike">
              <a:solidFill>
                <a:schemeClr val="dk1"/>
              </a:solidFill>
              <a:latin typeface="Gill Sans"/>
              <a:ea typeface="Gill Sans"/>
              <a:cs typeface="Gill Sans"/>
              <a:sym typeface="Gill Sans"/>
            </a:endParaRPr>
          </a:p>
          <a:p>
            <a:pPr indent="-273050" lvl="1" marL="914400" marR="0" rtl="0" algn="l">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What do you need as an individual in order for that be the case and why do those matter?</a:t>
            </a:r>
            <a:endParaRPr b="0" i="1" sz="700" u="none" cap="none" strike="noStrike">
              <a:solidFill>
                <a:schemeClr val="dk1"/>
              </a:solidFill>
              <a:latin typeface="Gill Sans"/>
              <a:ea typeface="Gill Sans"/>
              <a:cs typeface="Gill Sans"/>
              <a:sym typeface="Gill Sans"/>
            </a:endParaRPr>
          </a:p>
          <a:p>
            <a:pPr indent="-273050" lvl="0" marL="457200" marR="0" rtl="0" algn="l">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What are some of the things that make you not want to participate in a </a:t>
            </a:r>
            <a:r>
              <a:rPr i="1" lang="fi-FI" sz="700">
                <a:solidFill>
                  <a:schemeClr val="dk1"/>
                </a:solidFill>
                <a:latin typeface="Gill Sans"/>
                <a:ea typeface="Gill Sans"/>
                <a:cs typeface="Gill Sans"/>
                <a:sym typeface="Gill Sans"/>
              </a:rPr>
              <a:t>conversation</a:t>
            </a:r>
            <a:r>
              <a:rPr b="0" i="1" lang="fi-FI" sz="700" u="none" cap="none" strike="noStrike">
                <a:solidFill>
                  <a:schemeClr val="dk1"/>
                </a:solidFill>
                <a:latin typeface="Gill Sans"/>
                <a:ea typeface="Gill Sans"/>
                <a:cs typeface="Gill Sans"/>
                <a:sym typeface="Gill Sans"/>
              </a:rPr>
              <a:t> and why?</a:t>
            </a:r>
            <a:endParaRPr b="0" i="1" sz="700" u="none" cap="none" strike="noStrike">
              <a:solidFill>
                <a:schemeClr val="dk1"/>
              </a:solidFill>
              <a:latin typeface="Gill Sans"/>
              <a:ea typeface="Gill Sans"/>
              <a:cs typeface="Gill Sans"/>
              <a:sym typeface="Gill Sans"/>
            </a:endParaRPr>
          </a:p>
          <a:p>
            <a:pPr indent="0" lvl="0" marL="457200" marR="0" rtl="0" algn="l">
              <a:lnSpc>
                <a:spcPct val="100000"/>
              </a:lnSpc>
              <a:spcBef>
                <a:spcPts val="0"/>
              </a:spcBef>
              <a:spcAft>
                <a:spcPts val="0"/>
              </a:spcAft>
              <a:buClr>
                <a:srgbClr val="000000"/>
              </a:buClr>
              <a:buSzPts val="700"/>
              <a:buFont typeface="Arial"/>
              <a:buNone/>
            </a:pPr>
            <a:r>
              <a:t/>
            </a:r>
            <a:endParaRPr b="1" i="1"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rPr b="1" i="1" lang="fi-FI" sz="700" u="none" cap="none" strike="noStrike">
                <a:solidFill>
                  <a:schemeClr val="dk1"/>
                </a:solidFill>
                <a:latin typeface="Gill Sans"/>
                <a:ea typeface="Gill Sans"/>
                <a:cs typeface="Gill Sans"/>
                <a:sym typeface="Gill Sans"/>
              </a:rPr>
              <a:t>More possible questions:</a:t>
            </a:r>
            <a:endParaRPr b="0" i="1" sz="700" u="none" cap="none" strike="noStrike">
              <a:solidFill>
                <a:schemeClr val="dk1"/>
              </a:solidFill>
              <a:latin typeface="Gill Sans"/>
              <a:ea typeface="Gill Sans"/>
              <a:cs typeface="Gill Sans"/>
              <a:sym typeface="Gill Sans"/>
            </a:endParaRPr>
          </a:p>
          <a:p>
            <a:pPr indent="-273050" lvl="0" marL="457200" marR="0" rtl="0" algn="l">
              <a:lnSpc>
                <a:spcPct val="100000"/>
              </a:lnSpc>
              <a:spcBef>
                <a:spcPts val="0"/>
              </a:spcBef>
              <a:spcAft>
                <a:spcPts val="0"/>
              </a:spcAft>
              <a:buClr>
                <a:schemeClr val="dk1"/>
              </a:buClr>
              <a:buSzPts val="700"/>
              <a:buFont typeface="Gill Sans"/>
              <a:buChar char="-"/>
            </a:pPr>
            <a:r>
              <a:rPr b="0" i="0" lang="fi-FI" sz="700" u="none" cap="none" strike="noStrike">
                <a:solidFill>
                  <a:schemeClr val="dk1"/>
                </a:solidFill>
                <a:latin typeface="Gill Sans"/>
                <a:ea typeface="Gill Sans"/>
                <a:cs typeface="Gill Sans"/>
                <a:sym typeface="Gill Sans"/>
              </a:rPr>
              <a:t>Why do you think these matters are important to you?</a:t>
            </a:r>
            <a:endParaRPr b="0" i="0" sz="700" u="none" cap="none" strike="noStrike">
              <a:solidFill>
                <a:schemeClr val="dk1"/>
              </a:solidFill>
              <a:latin typeface="Gill Sans"/>
              <a:ea typeface="Gill Sans"/>
              <a:cs typeface="Gill Sans"/>
              <a:sym typeface="Gill Sans"/>
            </a:endParaRPr>
          </a:p>
          <a:p>
            <a:pPr indent="-273050" lvl="0" marL="457200" marR="0" rtl="0" algn="l">
              <a:lnSpc>
                <a:spcPct val="100000"/>
              </a:lnSpc>
              <a:spcBef>
                <a:spcPts val="0"/>
              </a:spcBef>
              <a:spcAft>
                <a:spcPts val="0"/>
              </a:spcAft>
              <a:buClr>
                <a:schemeClr val="dk1"/>
              </a:buClr>
              <a:buSzPts val="700"/>
              <a:buFont typeface="Gill Sans"/>
              <a:buChar char="-"/>
            </a:pPr>
            <a:r>
              <a:rPr b="0" i="0" lang="fi-FI" sz="700" u="none" cap="none" strike="noStrike">
                <a:solidFill>
                  <a:schemeClr val="dk1"/>
                </a:solidFill>
                <a:latin typeface="Gill Sans"/>
                <a:ea typeface="Gill Sans"/>
                <a:cs typeface="Gill Sans"/>
                <a:sym typeface="Gill Sans"/>
              </a:rPr>
              <a:t>What kinds of experiences do you have that have affected you and the way you think about this subject?</a:t>
            </a:r>
            <a:br>
              <a:rPr b="0" i="0" lang="fi-FI" sz="700" u="none" cap="none" strike="noStrike">
                <a:solidFill>
                  <a:schemeClr val="dk1"/>
                </a:solidFill>
                <a:latin typeface="Gill Sans"/>
                <a:ea typeface="Gill Sans"/>
                <a:cs typeface="Gill Sans"/>
                <a:sym typeface="Gill Sans"/>
              </a:rPr>
            </a:br>
            <a:endParaRPr b="0" i="0" sz="700" u="none" cap="none" strike="noStrike">
              <a:solidFill>
                <a:schemeClr val="dk1"/>
              </a:solidFill>
              <a:latin typeface="Gill Sans"/>
              <a:ea typeface="Gill Sans"/>
              <a:cs typeface="Gill Sans"/>
              <a:sym typeface="Gill Sans"/>
            </a:endParaRPr>
          </a:p>
          <a:p>
            <a:pPr indent="-266700" lvl="0" marL="457200" marR="0" rtl="0" algn="just">
              <a:lnSpc>
                <a:spcPct val="115000"/>
              </a:lnSpc>
              <a:spcBef>
                <a:spcPts val="0"/>
              </a:spcBef>
              <a:spcAft>
                <a:spcPts val="0"/>
              </a:spcAft>
              <a:buClr>
                <a:schemeClr val="dk1"/>
              </a:buClr>
              <a:buSzPts val="600"/>
              <a:buFont typeface="Gill Sans"/>
              <a:buChar char="➔"/>
            </a:pPr>
            <a:r>
              <a:rPr b="0" i="1" lang="fi-FI" sz="700" u="none" cap="none" strike="noStrike">
                <a:solidFill>
                  <a:schemeClr val="dk1"/>
                </a:solidFill>
                <a:latin typeface="Gill Sans"/>
                <a:ea typeface="Gill Sans"/>
                <a:cs typeface="Gill Sans"/>
                <a:sym typeface="Gill Sans"/>
              </a:rPr>
              <a:t>You can take some of these questions and encourage for </a:t>
            </a:r>
            <a:r>
              <a:rPr i="1" lang="fi-FI" sz="700">
                <a:solidFill>
                  <a:schemeClr val="dk1"/>
                </a:solidFill>
                <a:latin typeface="Gill Sans"/>
                <a:ea typeface="Gill Sans"/>
                <a:cs typeface="Gill Sans"/>
                <a:sym typeface="Gill Sans"/>
              </a:rPr>
              <a:t>conversation</a:t>
            </a:r>
            <a:r>
              <a:rPr b="0" i="1" lang="fi-FI" sz="700" u="none" cap="none" strike="noStrike">
                <a:solidFill>
                  <a:schemeClr val="dk1"/>
                </a:solidFill>
                <a:latin typeface="Gill Sans"/>
                <a:ea typeface="Gill Sans"/>
                <a:cs typeface="Gill Sans"/>
                <a:sym typeface="Gill Sans"/>
              </a:rPr>
              <a:t> in pairs. </a:t>
            </a:r>
            <a:endParaRPr b="0" i="1" sz="700" u="none" cap="none" strike="noStrike">
              <a:solidFill>
                <a:schemeClr val="dk1"/>
              </a:solidFill>
              <a:latin typeface="Gill Sans"/>
              <a:ea typeface="Gill Sans"/>
              <a:cs typeface="Gill Sans"/>
              <a:sym typeface="Gill Sans"/>
            </a:endParaRPr>
          </a:p>
          <a:p>
            <a:pPr indent="-266700" lvl="0" marL="457200" marR="0" rtl="0" algn="just">
              <a:lnSpc>
                <a:spcPct val="115000"/>
              </a:lnSpc>
              <a:spcBef>
                <a:spcPts val="0"/>
              </a:spcBef>
              <a:spcAft>
                <a:spcPts val="0"/>
              </a:spcAft>
              <a:buClr>
                <a:schemeClr val="dk1"/>
              </a:buClr>
              <a:buSzPts val="600"/>
              <a:buFont typeface="Gill Sans"/>
              <a:buChar char="➔"/>
            </a:pPr>
            <a:r>
              <a:rPr b="0" i="1" lang="fi-FI" sz="700" u="none" cap="none" strike="noStrike">
                <a:solidFill>
                  <a:schemeClr val="dk1"/>
                </a:solidFill>
                <a:latin typeface="Gill Sans"/>
                <a:ea typeface="Gill Sans"/>
                <a:cs typeface="Gill Sans"/>
                <a:sym typeface="Gill Sans"/>
              </a:rPr>
              <a:t>Make sure everyone can participate</a:t>
            </a:r>
            <a:r>
              <a:rPr b="0" i="1" lang="fi-FI" sz="700" u="none" cap="none" strike="noStrike">
                <a:solidFill>
                  <a:srgbClr val="FF0000"/>
                </a:solidFill>
                <a:latin typeface="Gill Sans"/>
                <a:ea typeface="Gill Sans"/>
                <a:cs typeface="Gill Sans"/>
                <a:sym typeface="Gill Sans"/>
              </a:rPr>
              <a:t>				</a:t>
            </a:r>
            <a:r>
              <a:rPr b="1" i="0" lang="fi-FI" sz="700" u="none" cap="none" strike="noStrike">
                <a:solidFill>
                  <a:srgbClr val="000000"/>
                </a:solidFill>
                <a:latin typeface="Gill Sans"/>
                <a:ea typeface="Gill Sans"/>
                <a:cs typeface="Gill Sans"/>
                <a:sym typeface="Gill Sans"/>
              </a:rPr>
              <a:t>50 min</a:t>
            </a:r>
            <a:endParaRPr b="1" i="0" sz="1400" u="none" cap="none" strike="noStrike">
              <a:solidFill>
                <a:srgbClr val="000000"/>
              </a:solidFill>
              <a:latin typeface="Calibri"/>
              <a:ea typeface="Calibri"/>
              <a:cs typeface="Calibri"/>
              <a:sym typeface="Calibri"/>
            </a:endParaRPr>
          </a:p>
        </p:txBody>
      </p:sp>
      <p:sp>
        <p:nvSpPr>
          <p:cNvPr id="234" name="Google Shape;234;gc0f2b2eed9_0_4"/>
          <p:cNvSpPr txBox="1"/>
          <p:nvPr/>
        </p:nvSpPr>
        <p:spPr>
          <a:xfrm>
            <a:off x="263600" y="232350"/>
            <a:ext cx="2442300" cy="2775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Conversation</a:t>
            </a:r>
            <a:r>
              <a:rPr b="1" i="0" lang="fi-FI" sz="900" u="none" cap="none" strike="noStrike">
                <a:solidFill>
                  <a:schemeClr val="dk1"/>
                </a:solidFill>
                <a:latin typeface="Gill Sans"/>
                <a:ea typeface="Gill Sans"/>
                <a:cs typeface="Gill Sans"/>
                <a:sym typeface="Gill Sans"/>
              </a:rPr>
              <a:t> culture</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Part			Time</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15 	Start, Rules for constructive </a:t>
            </a:r>
            <a:r>
              <a:rPr lang="fi-FI" sz="700">
                <a:solidFill>
                  <a:schemeClr val="dk1"/>
                </a:solidFill>
                <a:latin typeface="Gill Sans"/>
                <a:ea typeface="Gill Sans"/>
                <a:cs typeface="Gill Sans"/>
                <a:sym typeface="Gill Sans"/>
              </a:rPr>
              <a:t>dialogues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Introduction + Buzzing in pairs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70 	Joint dialogue</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Writing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20	Sharing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Thank you and ending</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Altogether 120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Take a short break during the conv</a:t>
            </a:r>
            <a:r>
              <a:rPr b="0" i="0" lang="fi-FI" sz="700" u="none" cap="none" strike="noStrike">
                <a:solidFill>
                  <a:schemeClr val="dk1"/>
                </a:solidFill>
                <a:latin typeface="Calibri"/>
                <a:ea typeface="Calibri"/>
                <a:cs typeface="Calibri"/>
                <a:sym typeface="Calibri"/>
              </a:rPr>
              <a:t>ersation if needed.</a:t>
            </a:r>
            <a:endParaRPr b="0" i="0" sz="700" u="none" cap="none" strike="noStrike">
              <a:solidFill>
                <a:schemeClr val="dk1"/>
              </a:solidFill>
              <a:latin typeface="Calibri"/>
              <a:ea typeface="Calibri"/>
              <a:cs typeface="Calibri"/>
              <a:sym typeface="Calibri"/>
            </a:endParaRPr>
          </a:p>
          <a:p>
            <a:pPr indent="0" lvl="0" marL="0" marR="0" rtl="0" algn="l">
              <a:lnSpc>
                <a:spcPct val="115000"/>
              </a:lnSpc>
              <a:spcBef>
                <a:spcPts val="1200"/>
              </a:spcBef>
              <a:spcAft>
                <a:spcPts val="0"/>
              </a:spcAft>
              <a:buClr>
                <a:schemeClr val="dk1"/>
              </a:buClr>
              <a:buSzPts val="1100"/>
              <a:buFont typeface="Arial"/>
              <a:buNone/>
            </a:pPr>
            <a:r>
              <a:rPr b="1" i="0" lang="fi-FI" sz="700" u="none" cap="none" strike="noStrike">
                <a:solidFill>
                  <a:schemeClr val="dk1"/>
                </a:solidFill>
                <a:latin typeface="Gill Sans"/>
                <a:ea typeface="Gill Sans"/>
                <a:cs typeface="Gill Sans"/>
                <a:sym typeface="Gill Sans"/>
              </a:rPr>
              <a:t>On the right, you can find a suggested way of verbalising the matter and tips:</a:t>
            </a:r>
            <a:br>
              <a:rPr b="1" i="0" lang="fi-FI" sz="700" u="none" cap="none" strike="noStrike">
                <a:solidFill>
                  <a:schemeClr val="dk1"/>
                </a:solidFill>
                <a:latin typeface="Gill Sans"/>
                <a:ea typeface="Gill Sans"/>
                <a:cs typeface="Gill Sans"/>
                <a:sym typeface="Gill Sans"/>
              </a:rPr>
            </a:br>
            <a:r>
              <a:rPr b="1" i="0" lang="fi-FI" sz="700" u="none" cap="none" strike="noStrike">
                <a:solidFill>
                  <a:schemeClr val="dk1"/>
                </a:solidFill>
                <a:latin typeface="Gill Sans"/>
                <a:ea typeface="Gill Sans"/>
                <a:cs typeface="Gill Sans"/>
                <a:sym typeface="Gill Sans"/>
              </a:rPr>
              <a:t>Basic font: </a:t>
            </a:r>
            <a:r>
              <a:rPr b="0" i="0" lang="fi-FI" sz="700" u="none" cap="none" strike="noStrike">
                <a:solidFill>
                  <a:schemeClr val="dk1"/>
                </a:solidFill>
                <a:latin typeface="Gill Sans"/>
                <a:ea typeface="Gill Sans"/>
                <a:cs typeface="Gill Sans"/>
                <a:sym typeface="Gill Sans"/>
              </a:rPr>
              <a:t>you can say it like this, for instance. You can also verbalise the matters as you see fit. </a:t>
            </a:r>
            <a:br>
              <a:rPr b="0" i="0" lang="fi-FI" sz="700" u="none" cap="none" strike="noStrike">
                <a:solidFill>
                  <a:schemeClr val="dk1"/>
                </a:solidFill>
                <a:latin typeface="Gill Sans"/>
                <a:ea typeface="Gill Sans"/>
                <a:cs typeface="Gill Sans"/>
                <a:sym typeface="Gill Sans"/>
              </a:rPr>
            </a:br>
            <a:r>
              <a:rPr b="1" i="1" lang="fi-FI" sz="700" u="none" cap="none" strike="noStrike">
                <a:solidFill>
                  <a:schemeClr val="dk1"/>
                </a:solidFill>
                <a:latin typeface="Gill Sans"/>
                <a:ea typeface="Gill Sans"/>
                <a:cs typeface="Gill Sans"/>
                <a:sym typeface="Gill Sans"/>
              </a:rPr>
              <a:t>Font in italics: </a:t>
            </a:r>
            <a:r>
              <a:rPr b="0" i="1" lang="fi-FI" sz="700" u="none" cap="none" strike="noStrike">
                <a:solidFill>
                  <a:schemeClr val="dk1"/>
                </a:solidFill>
                <a:latin typeface="Gill Sans"/>
                <a:ea typeface="Gill Sans"/>
                <a:cs typeface="Gill Sans"/>
                <a:sym typeface="Gill Sans"/>
              </a:rPr>
              <a:t>help for the instructor for leading the </a:t>
            </a:r>
            <a:r>
              <a:rPr i="1" lang="fi-FI" sz="700">
                <a:solidFill>
                  <a:schemeClr val="dk1"/>
                </a:solidFill>
                <a:latin typeface="Gill Sans"/>
                <a:ea typeface="Gill Sans"/>
                <a:cs typeface="Gill Sans"/>
                <a:sym typeface="Gill Sans"/>
              </a:rPr>
              <a:t>dialogue</a:t>
            </a:r>
            <a:r>
              <a:rPr b="0" i="1" lang="fi-FI" sz="700" u="none" cap="none" strike="noStrike">
                <a:solidFill>
                  <a:schemeClr val="dk1"/>
                </a:solidFill>
                <a:latin typeface="Gill Sans"/>
                <a:ea typeface="Gill Sans"/>
                <a:cs typeface="Gill Sans"/>
                <a:sym typeface="Gill Sans"/>
              </a:rPr>
              <a:t>.</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120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Red: Change this if needed</a:t>
            </a:r>
            <a:endParaRPr b="0" i="1" sz="600" u="none" cap="none" strike="noStrike">
              <a:solidFill>
                <a:schemeClr val="dk1"/>
              </a:solidFill>
              <a:latin typeface="Gill Sans"/>
              <a:ea typeface="Gill Sans"/>
              <a:cs typeface="Gill Sans"/>
              <a:sym typeface="Gill Sans"/>
            </a:endParaRPr>
          </a:p>
        </p:txBody>
      </p:sp>
      <p:cxnSp>
        <p:nvCxnSpPr>
          <p:cNvPr id="235" name="Google Shape;235;gc0f2b2eed9_0_4"/>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pic>
        <p:nvPicPr>
          <p:cNvPr id="236" name="Google Shape;236;gc0f2b2eed9_0_4"/>
          <p:cNvPicPr preferRelativeResize="0"/>
          <p:nvPr/>
        </p:nvPicPr>
        <p:blipFill rotWithShape="1">
          <a:blip r:embed="rId3">
            <a:alphaModFix/>
          </a:blip>
          <a:srcRect b="0" l="0" r="0" t="0"/>
          <a:stretch/>
        </p:blipFill>
        <p:spPr>
          <a:xfrm>
            <a:off x="2409462" y="2894875"/>
            <a:ext cx="941077" cy="2171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gc0f2b2eed9_0_11"/>
          <p:cNvSpPr txBox="1"/>
          <p:nvPr/>
        </p:nvSpPr>
        <p:spPr>
          <a:xfrm>
            <a:off x="319700" y="217050"/>
            <a:ext cx="2448300" cy="2805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Conversation</a:t>
            </a:r>
            <a:r>
              <a:rPr b="1" i="0" lang="fi-FI" sz="900" u="none" cap="none" strike="noStrike">
                <a:solidFill>
                  <a:schemeClr val="dk1"/>
                </a:solidFill>
                <a:latin typeface="Gill Sans"/>
                <a:ea typeface="Gill Sans"/>
                <a:cs typeface="Gill Sans"/>
                <a:sym typeface="Gill Sans"/>
              </a:rPr>
              <a:t> culture</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Part			Time</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15 	Start, Rules for constructive </a:t>
            </a:r>
            <a:r>
              <a:rPr lang="fi-FI" sz="700">
                <a:solidFill>
                  <a:schemeClr val="dk1"/>
                </a:solidFill>
                <a:latin typeface="Gill Sans"/>
                <a:ea typeface="Gill Sans"/>
                <a:cs typeface="Gill Sans"/>
                <a:sym typeface="Gill Sans"/>
              </a:rPr>
              <a:t>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Introduction + Buzzing in pairs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70 	Joint 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5 	Writing insights</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20	Sharing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Thank you and ending</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Altogether 120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Take a short break during the conv</a:t>
            </a:r>
            <a:r>
              <a:rPr b="0" i="0" lang="fi-FI" sz="700" u="none" cap="none" strike="noStrike">
                <a:solidFill>
                  <a:schemeClr val="dk1"/>
                </a:solidFill>
                <a:latin typeface="Calibri"/>
                <a:ea typeface="Calibri"/>
                <a:cs typeface="Calibri"/>
                <a:sym typeface="Calibri"/>
              </a:rPr>
              <a:t>ersation if needed.</a:t>
            </a:r>
            <a:endParaRPr b="0" i="0" sz="700" u="none" cap="none" strike="noStrike">
              <a:solidFill>
                <a:schemeClr val="dk1"/>
              </a:solidFill>
              <a:latin typeface="Calibri"/>
              <a:ea typeface="Calibri"/>
              <a:cs typeface="Calibri"/>
              <a:sym typeface="Calibri"/>
            </a:endParaRPr>
          </a:p>
          <a:p>
            <a:pPr indent="0" lvl="0" marL="0" marR="0" rtl="0" algn="l">
              <a:lnSpc>
                <a:spcPct val="115000"/>
              </a:lnSpc>
              <a:spcBef>
                <a:spcPts val="1200"/>
              </a:spcBef>
              <a:spcAft>
                <a:spcPts val="0"/>
              </a:spcAft>
              <a:buClr>
                <a:schemeClr val="dk1"/>
              </a:buClr>
              <a:buSzPts val="1100"/>
              <a:buFont typeface="Arial"/>
              <a:buNone/>
            </a:pPr>
            <a:r>
              <a:rPr b="1" i="0" lang="fi-FI" sz="700" u="none" cap="none" strike="noStrike">
                <a:solidFill>
                  <a:schemeClr val="dk1"/>
                </a:solidFill>
                <a:latin typeface="Gill Sans"/>
                <a:ea typeface="Gill Sans"/>
                <a:cs typeface="Gill Sans"/>
                <a:sym typeface="Gill Sans"/>
              </a:rPr>
              <a:t>On the right, you can find a suggested way of verbalising the matter and tips:</a:t>
            </a:r>
            <a:br>
              <a:rPr b="1" i="0" lang="fi-FI" sz="700" u="none" cap="none" strike="noStrike">
                <a:solidFill>
                  <a:schemeClr val="dk1"/>
                </a:solidFill>
                <a:latin typeface="Gill Sans"/>
                <a:ea typeface="Gill Sans"/>
                <a:cs typeface="Gill Sans"/>
                <a:sym typeface="Gill Sans"/>
              </a:rPr>
            </a:br>
            <a:r>
              <a:rPr b="1" i="0" lang="fi-FI" sz="700" u="none" cap="none" strike="noStrike">
                <a:solidFill>
                  <a:schemeClr val="dk1"/>
                </a:solidFill>
                <a:latin typeface="Gill Sans"/>
                <a:ea typeface="Gill Sans"/>
                <a:cs typeface="Gill Sans"/>
                <a:sym typeface="Gill Sans"/>
              </a:rPr>
              <a:t>Basic font: </a:t>
            </a:r>
            <a:r>
              <a:rPr b="0" i="0" lang="fi-FI" sz="700" u="none" cap="none" strike="noStrike">
                <a:solidFill>
                  <a:schemeClr val="dk1"/>
                </a:solidFill>
                <a:latin typeface="Gill Sans"/>
                <a:ea typeface="Gill Sans"/>
                <a:cs typeface="Gill Sans"/>
                <a:sym typeface="Gill Sans"/>
              </a:rPr>
              <a:t>you can say it like this, for instance. You can also verbalise the matters as you see fit. </a:t>
            </a:r>
            <a:br>
              <a:rPr b="0" i="0" lang="fi-FI" sz="700" u="none" cap="none" strike="noStrike">
                <a:solidFill>
                  <a:schemeClr val="dk1"/>
                </a:solidFill>
                <a:latin typeface="Gill Sans"/>
                <a:ea typeface="Gill Sans"/>
                <a:cs typeface="Gill Sans"/>
                <a:sym typeface="Gill Sans"/>
              </a:rPr>
            </a:br>
            <a:r>
              <a:rPr b="1" i="1" lang="fi-FI" sz="700" u="none" cap="none" strike="noStrike">
                <a:solidFill>
                  <a:schemeClr val="dk1"/>
                </a:solidFill>
                <a:latin typeface="Gill Sans"/>
                <a:ea typeface="Gill Sans"/>
                <a:cs typeface="Gill Sans"/>
                <a:sym typeface="Gill Sans"/>
              </a:rPr>
              <a:t>Font in italics: </a:t>
            </a:r>
            <a:r>
              <a:rPr b="0" i="1" lang="fi-FI" sz="700" u="none" cap="none" strike="noStrike">
                <a:solidFill>
                  <a:schemeClr val="dk1"/>
                </a:solidFill>
                <a:latin typeface="Gill Sans"/>
                <a:ea typeface="Gill Sans"/>
                <a:cs typeface="Gill Sans"/>
                <a:sym typeface="Gill Sans"/>
              </a:rPr>
              <a:t>help for the instructor for leading the </a:t>
            </a:r>
            <a:r>
              <a:rPr i="1" lang="fi-FI" sz="700">
                <a:solidFill>
                  <a:schemeClr val="dk1"/>
                </a:solidFill>
                <a:latin typeface="Gill Sans"/>
                <a:ea typeface="Gill Sans"/>
                <a:cs typeface="Gill Sans"/>
                <a:sym typeface="Gill Sans"/>
              </a:rPr>
              <a:t>dialogue</a:t>
            </a:r>
            <a:r>
              <a:rPr b="0" i="1" lang="fi-FI" sz="700" u="none" cap="none" strike="noStrike">
                <a:solidFill>
                  <a:schemeClr val="dk1"/>
                </a:solidFill>
                <a:latin typeface="Gill Sans"/>
                <a:ea typeface="Gill Sans"/>
                <a:cs typeface="Gill Sans"/>
                <a:sym typeface="Gill Sans"/>
              </a:rPr>
              <a:t>.</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120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Red: Change this if needed</a:t>
            </a:r>
            <a:endParaRPr b="0" i="0" sz="1400" u="none" cap="none" strike="noStrike">
              <a:solidFill>
                <a:srgbClr val="000000"/>
              </a:solidFill>
              <a:latin typeface="Calibri"/>
              <a:ea typeface="Calibri"/>
              <a:cs typeface="Calibri"/>
              <a:sym typeface="Calibri"/>
            </a:endParaRPr>
          </a:p>
        </p:txBody>
      </p:sp>
      <p:sp>
        <p:nvSpPr>
          <p:cNvPr id="243" name="Google Shape;243;gc0f2b2eed9_0_11"/>
          <p:cNvSpPr txBox="1"/>
          <p:nvPr/>
        </p:nvSpPr>
        <p:spPr>
          <a:xfrm>
            <a:off x="3092925" y="257850"/>
            <a:ext cx="2385600" cy="2765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Writing insights</a:t>
            </a:r>
            <a:endParaRPr b="1"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Thank you for a great and constructive </a:t>
            </a:r>
            <a:r>
              <a:rPr lang="fi-FI" sz="700">
                <a:solidFill>
                  <a:schemeClr val="dk1"/>
                </a:solidFill>
                <a:latin typeface="Gill Sans"/>
                <a:ea typeface="Gill Sans"/>
                <a:cs typeface="Gill Sans"/>
                <a:sym typeface="Gill Sans"/>
              </a:rPr>
              <a:t>conversation</a:t>
            </a:r>
            <a:r>
              <a:rPr b="0" i="0" lang="fi-FI" sz="700" u="none" cap="none" strike="noStrike">
                <a:solidFill>
                  <a:schemeClr val="dk1"/>
                </a:solidFill>
                <a:latin typeface="Gill Sans"/>
                <a:ea typeface="Gill Sans"/>
                <a:cs typeface="Gill Sans"/>
                <a:sym typeface="Gill Sans"/>
              </a:rPr>
              <a:t>! </a:t>
            </a:r>
            <a:br>
              <a:rPr b="0" i="0" lang="fi-FI" sz="700" u="none" cap="none" strike="noStrike">
                <a:solidFill>
                  <a:schemeClr val="dk1"/>
                </a:solidFill>
                <a:latin typeface="Gill Sans"/>
                <a:ea typeface="Gill Sans"/>
                <a:cs typeface="Gill Sans"/>
                <a:sym typeface="Gill Sans"/>
              </a:rPr>
            </a:br>
            <a:r>
              <a:rPr b="0" i="0" lang="fi-FI" sz="700" u="none" cap="none" strike="noStrike">
                <a:solidFill>
                  <a:schemeClr val="dk1"/>
                </a:solidFill>
                <a:latin typeface="Gill Sans"/>
                <a:ea typeface="Gill Sans"/>
                <a:cs typeface="Gill Sans"/>
                <a:sym typeface="Gill Sans"/>
              </a:rPr>
              <a:t>Next, we will write the insights we gained in this </a:t>
            </a:r>
            <a:r>
              <a:rPr lang="fi-FI" sz="700">
                <a:solidFill>
                  <a:schemeClr val="dk1"/>
                </a:solidFill>
                <a:latin typeface="Gill Sans"/>
                <a:ea typeface="Gill Sans"/>
                <a:cs typeface="Gill Sans"/>
                <a:sym typeface="Gill Sans"/>
              </a:rPr>
              <a:t>dialogue</a:t>
            </a:r>
            <a:r>
              <a:rPr b="0" i="0" lang="fi-FI" sz="700" u="none" cap="none" strike="noStrike">
                <a:solidFill>
                  <a:schemeClr val="dk1"/>
                </a:solidFill>
                <a:latin typeface="Gill Sans"/>
                <a:ea typeface="Gill Sans"/>
                <a:cs typeface="Gill Sans"/>
                <a:sym typeface="Gill Sans"/>
              </a:rPr>
              <a:t>.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Think of a few insights, feelings or thoughts that remained in your mind from the </a:t>
            </a:r>
            <a:r>
              <a:rPr lang="fi-FI" sz="700">
                <a:solidFill>
                  <a:schemeClr val="dk1"/>
                </a:solidFill>
                <a:latin typeface="Gill Sans"/>
                <a:ea typeface="Gill Sans"/>
                <a:cs typeface="Gill Sans"/>
                <a:sym typeface="Gill Sans"/>
              </a:rPr>
              <a:t>dialogue</a:t>
            </a:r>
            <a:r>
              <a:rPr b="0" i="0" lang="fi-FI" sz="700" u="none" cap="none" strike="noStrike">
                <a:solidFill>
                  <a:schemeClr val="dk1"/>
                </a:solidFill>
                <a:latin typeface="Gill Sans"/>
                <a:ea typeface="Gill Sans"/>
                <a:cs typeface="Gill Sans"/>
                <a:sym typeface="Gill Sans"/>
              </a:rPr>
              <a:t>. Did you get any new thoughts of the topic? Do you perhaps now think differently about something than before? Write these in the chat (or in your own paper). </a:t>
            </a:r>
            <a:br>
              <a:rPr b="0" i="0" lang="fi-FI" sz="700" u="none" cap="none" strike="noStrike">
                <a:solidFill>
                  <a:schemeClr val="dk1"/>
                </a:solidFill>
                <a:latin typeface="Gill Sans"/>
                <a:ea typeface="Gill Sans"/>
                <a:cs typeface="Gill Sans"/>
                <a:sym typeface="Gill Sans"/>
              </a:rPr>
            </a:br>
            <a:br>
              <a:rPr b="0" i="0" lang="fi-FI" sz="700" u="none" cap="none" strike="noStrike">
                <a:solidFill>
                  <a:schemeClr val="dk1"/>
                </a:solidFill>
                <a:latin typeface="Gill Sans"/>
                <a:ea typeface="Gill Sans"/>
                <a:cs typeface="Gill Sans"/>
                <a:sym typeface="Gill Sans"/>
              </a:rPr>
            </a:br>
            <a:r>
              <a:rPr b="0" i="0" lang="fi-FI" sz="700" u="none" cap="none" strike="noStrike">
                <a:solidFill>
                  <a:srgbClr val="FF0000"/>
                </a:solidFill>
                <a:latin typeface="Gill Sans"/>
                <a:ea typeface="Gill Sans"/>
                <a:cs typeface="Gill Sans"/>
                <a:sym typeface="Gill Sans"/>
              </a:rPr>
              <a:t>(You don’t have to write your own name. I will collect the insights written on paper at the end and create a summary for all of us.) </a:t>
            </a:r>
            <a:endParaRPr b="0" i="0" sz="700" u="none" cap="none" strike="noStrike">
              <a:solidFill>
                <a:srgbClr val="FF0000"/>
              </a:solidFill>
              <a:latin typeface="Gill Sans"/>
              <a:ea typeface="Gill Sans"/>
              <a:cs typeface="Gill Sans"/>
              <a:sym typeface="Gill Sans"/>
            </a:endParaRPr>
          </a:p>
          <a:p>
            <a:pPr indent="0" lvl="0" marL="0" marR="0" rtl="0" algn="l">
              <a:lnSpc>
                <a:spcPct val="115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You have a few minutes to do this. </a:t>
            </a:r>
            <a:br>
              <a:rPr b="0" i="0" lang="fi-FI" sz="700" u="none" cap="none" strike="noStrike">
                <a:solidFill>
                  <a:schemeClr val="dk1"/>
                </a:solidFill>
                <a:latin typeface="Gill Sans"/>
                <a:ea typeface="Gill Sans"/>
                <a:cs typeface="Gill Sans"/>
                <a:sym typeface="Gill Sans"/>
              </a:rPr>
            </a:br>
            <a:r>
              <a:rPr b="0" i="0" lang="fi-FI" sz="700" u="none" cap="none" strike="noStrike">
                <a:solidFill>
                  <a:schemeClr val="dk1"/>
                </a:solidFill>
                <a:latin typeface="Gill Sans"/>
                <a:ea typeface="Gill Sans"/>
                <a:cs typeface="Gill Sans"/>
                <a:sym typeface="Gill Sans"/>
              </a:rPr>
              <a:t>Pick one you would like to share with others.</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120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1828800" marR="0" rtl="0" algn="just">
              <a:lnSpc>
                <a:spcPct val="100000"/>
              </a:lnSpc>
              <a:spcBef>
                <a:spcPts val="0"/>
              </a:spcBef>
              <a:spcAft>
                <a:spcPts val="0"/>
              </a:spcAft>
              <a:buClr>
                <a:schemeClr val="dk1"/>
              </a:buClr>
              <a:buSzPts val="400"/>
              <a:buFont typeface="Arial"/>
              <a:buNone/>
            </a:pPr>
            <a:r>
              <a:rPr b="1" i="0" lang="fi-FI" sz="700" u="none" cap="none" strike="noStrike">
                <a:solidFill>
                  <a:schemeClr val="dk1"/>
                </a:solidFill>
                <a:latin typeface="Gill Sans"/>
                <a:ea typeface="Gill Sans"/>
                <a:cs typeface="Gill Sans"/>
                <a:sym typeface="Gill Sans"/>
              </a:rPr>
              <a:t>5 min</a:t>
            </a:r>
            <a:endParaRPr b="0" i="0" sz="700" u="none" cap="none" strike="noStrike">
              <a:solidFill>
                <a:srgbClr val="000000"/>
              </a:solidFill>
              <a:latin typeface="Gill Sans"/>
              <a:ea typeface="Gill Sans"/>
              <a:cs typeface="Gill Sans"/>
              <a:sym typeface="Gill Sans"/>
            </a:endParaRPr>
          </a:p>
        </p:txBody>
      </p:sp>
      <p:cxnSp>
        <p:nvCxnSpPr>
          <p:cNvPr id="244" name="Google Shape;244;gc0f2b2eed9_0_11"/>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pic>
        <p:nvPicPr>
          <p:cNvPr id="245" name="Google Shape;245;gc0f2b2eed9_0_11"/>
          <p:cNvPicPr preferRelativeResize="0"/>
          <p:nvPr/>
        </p:nvPicPr>
        <p:blipFill rotWithShape="1">
          <a:blip r:embed="rId3">
            <a:alphaModFix/>
          </a:blip>
          <a:srcRect b="0" l="0" r="0" t="0"/>
          <a:stretch/>
        </p:blipFill>
        <p:spPr>
          <a:xfrm>
            <a:off x="2409462" y="2894875"/>
            <a:ext cx="941077" cy="2171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gc0f2b2eed9_0_18"/>
          <p:cNvSpPr txBox="1"/>
          <p:nvPr/>
        </p:nvSpPr>
        <p:spPr>
          <a:xfrm>
            <a:off x="310625" y="274050"/>
            <a:ext cx="2490900" cy="2682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Conversation</a:t>
            </a:r>
            <a:r>
              <a:rPr b="1" i="0" lang="fi-FI" sz="900" u="none" cap="none" strike="noStrike">
                <a:solidFill>
                  <a:schemeClr val="dk1"/>
                </a:solidFill>
                <a:latin typeface="Gill Sans"/>
                <a:ea typeface="Gill Sans"/>
                <a:cs typeface="Gill Sans"/>
                <a:sym typeface="Gill Sans"/>
              </a:rPr>
              <a:t> culture</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Part			Time</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15 	Start, Rules for constructive </a:t>
            </a:r>
            <a:r>
              <a:rPr lang="fi-FI" sz="700">
                <a:solidFill>
                  <a:schemeClr val="dk1"/>
                </a:solidFill>
                <a:latin typeface="Gill Sans"/>
                <a:ea typeface="Gill Sans"/>
                <a:cs typeface="Gill Sans"/>
                <a:sym typeface="Gill Sans"/>
              </a:rPr>
              <a:t>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Introduction + Buzzing in pairs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70 	Joint 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Writing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20	Sharing insights</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Thank you and ending</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Altogether 120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Take a short break during the conv</a:t>
            </a:r>
            <a:r>
              <a:rPr b="0" i="0" lang="fi-FI" sz="700" u="none" cap="none" strike="noStrike">
                <a:solidFill>
                  <a:schemeClr val="dk1"/>
                </a:solidFill>
                <a:latin typeface="Calibri"/>
                <a:ea typeface="Calibri"/>
                <a:cs typeface="Calibri"/>
                <a:sym typeface="Calibri"/>
              </a:rPr>
              <a:t>ersation if needed.</a:t>
            </a:r>
            <a:endParaRPr b="0" i="0" sz="700" u="none" cap="none" strike="noStrike">
              <a:solidFill>
                <a:schemeClr val="dk1"/>
              </a:solidFill>
              <a:latin typeface="Calibri"/>
              <a:ea typeface="Calibri"/>
              <a:cs typeface="Calibri"/>
              <a:sym typeface="Calibri"/>
            </a:endParaRPr>
          </a:p>
          <a:p>
            <a:pPr indent="0" lvl="0" marL="0" marR="0" rtl="0" algn="l">
              <a:lnSpc>
                <a:spcPct val="115000"/>
              </a:lnSpc>
              <a:spcBef>
                <a:spcPts val="1200"/>
              </a:spcBef>
              <a:spcAft>
                <a:spcPts val="0"/>
              </a:spcAft>
              <a:buClr>
                <a:schemeClr val="dk1"/>
              </a:buClr>
              <a:buSzPts val="1100"/>
              <a:buFont typeface="Arial"/>
              <a:buNone/>
            </a:pPr>
            <a:r>
              <a:rPr b="1" i="0" lang="fi-FI" sz="700" u="none" cap="none" strike="noStrike">
                <a:solidFill>
                  <a:schemeClr val="dk1"/>
                </a:solidFill>
                <a:latin typeface="Gill Sans"/>
                <a:ea typeface="Gill Sans"/>
                <a:cs typeface="Gill Sans"/>
                <a:sym typeface="Gill Sans"/>
              </a:rPr>
              <a:t>On the right, you can find a suggested way of verbalising the matter and tips:</a:t>
            </a:r>
            <a:br>
              <a:rPr b="1" i="0" lang="fi-FI" sz="700" u="none" cap="none" strike="noStrike">
                <a:solidFill>
                  <a:schemeClr val="dk1"/>
                </a:solidFill>
                <a:latin typeface="Gill Sans"/>
                <a:ea typeface="Gill Sans"/>
                <a:cs typeface="Gill Sans"/>
                <a:sym typeface="Gill Sans"/>
              </a:rPr>
            </a:br>
            <a:r>
              <a:rPr b="1" i="0" lang="fi-FI" sz="700" u="none" cap="none" strike="noStrike">
                <a:solidFill>
                  <a:schemeClr val="dk1"/>
                </a:solidFill>
                <a:latin typeface="Gill Sans"/>
                <a:ea typeface="Gill Sans"/>
                <a:cs typeface="Gill Sans"/>
                <a:sym typeface="Gill Sans"/>
              </a:rPr>
              <a:t>Basic font: </a:t>
            </a:r>
            <a:r>
              <a:rPr b="0" i="0" lang="fi-FI" sz="700" u="none" cap="none" strike="noStrike">
                <a:solidFill>
                  <a:schemeClr val="dk1"/>
                </a:solidFill>
                <a:latin typeface="Gill Sans"/>
                <a:ea typeface="Gill Sans"/>
                <a:cs typeface="Gill Sans"/>
                <a:sym typeface="Gill Sans"/>
              </a:rPr>
              <a:t>you can say it like this, for instance. You can also verbalise the matters as you see fit. </a:t>
            </a:r>
            <a:br>
              <a:rPr b="0" i="0" lang="fi-FI" sz="700" u="none" cap="none" strike="noStrike">
                <a:solidFill>
                  <a:schemeClr val="dk1"/>
                </a:solidFill>
                <a:latin typeface="Gill Sans"/>
                <a:ea typeface="Gill Sans"/>
                <a:cs typeface="Gill Sans"/>
                <a:sym typeface="Gill Sans"/>
              </a:rPr>
            </a:br>
            <a:r>
              <a:rPr b="1" i="1" lang="fi-FI" sz="700" u="none" cap="none" strike="noStrike">
                <a:solidFill>
                  <a:schemeClr val="dk1"/>
                </a:solidFill>
                <a:latin typeface="Gill Sans"/>
                <a:ea typeface="Gill Sans"/>
                <a:cs typeface="Gill Sans"/>
                <a:sym typeface="Gill Sans"/>
              </a:rPr>
              <a:t>Font in italics: </a:t>
            </a:r>
            <a:r>
              <a:rPr b="0" i="1" lang="fi-FI" sz="700" u="none" cap="none" strike="noStrike">
                <a:solidFill>
                  <a:schemeClr val="dk1"/>
                </a:solidFill>
                <a:latin typeface="Gill Sans"/>
                <a:ea typeface="Gill Sans"/>
                <a:cs typeface="Gill Sans"/>
                <a:sym typeface="Gill Sans"/>
              </a:rPr>
              <a:t>help for the instructor for leading the </a:t>
            </a:r>
            <a:r>
              <a:rPr i="1" lang="fi-FI" sz="700">
                <a:solidFill>
                  <a:schemeClr val="dk1"/>
                </a:solidFill>
                <a:latin typeface="Gill Sans"/>
                <a:ea typeface="Gill Sans"/>
                <a:cs typeface="Gill Sans"/>
                <a:sym typeface="Gill Sans"/>
              </a:rPr>
              <a:t>dialogue</a:t>
            </a:r>
            <a:r>
              <a:rPr b="0" i="1" lang="fi-FI" sz="700" u="none" cap="none" strike="noStrike">
                <a:solidFill>
                  <a:schemeClr val="dk1"/>
                </a:solidFill>
                <a:latin typeface="Gill Sans"/>
                <a:ea typeface="Gill Sans"/>
                <a:cs typeface="Gill Sans"/>
                <a:sym typeface="Gill Sans"/>
              </a:rPr>
              <a:t>.</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120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Red: Change this if needed</a:t>
            </a:r>
            <a:endParaRPr b="0" i="0" sz="700" u="none" cap="none" strike="noStrike">
              <a:solidFill>
                <a:schemeClr val="dk1"/>
              </a:solidFill>
              <a:latin typeface="Gill Sans"/>
              <a:ea typeface="Gill Sans"/>
              <a:cs typeface="Gill Sans"/>
              <a:sym typeface="Gill Sans"/>
            </a:endParaRPr>
          </a:p>
        </p:txBody>
      </p:sp>
      <p:sp>
        <p:nvSpPr>
          <p:cNvPr id="252" name="Google Shape;252;gc0f2b2eed9_0_18"/>
          <p:cNvSpPr txBox="1"/>
          <p:nvPr/>
        </p:nvSpPr>
        <p:spPr>
          <a:xfrm>
            <a:off x="3184725" y="274050"/>
            <a:ext cx="2328000" cy="2672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Sharing insights </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Now I would like to ask each of you to share one </a:t>
            </a:r>
            <a:br>
              <a:rPr b="0" i="0" lang="fi-FI" sz="700" u="none" cap="none" strike="noStrike">
                <a:solidFill>
                  <a:schemeClr val="dk1"/>
                </a:solidFill>
                <a:latin typeface="Gill Sans"/>
                <a:ea typeface="Gill Sans"/>
                <a:cs typeface="Gill Sans"/>
                <a:sym typeface="Gill Sans"/>
              </a:rPr>
            </a:br>
            <a:r>
              <a:rPr b="0" i="0" lang="fi-FI" sz="700" u="none" cap="none" strike="noStrike">
                <a:solidFill>
                  <a:schemeClr val="dk1"/>
                </a:solidFill>
                <a:latin typeface="Gill Sans"/>
                <a:ea typeface="Gill Sans"/>
                <a:cs typeface="Gill Sans"/>
                <a:sym typeface="Gill Sans"/>
              </a:rPr>
              <a:t>insight or thought about this </a:t>
            </a:r>
            <a:r>
              <a:rPr lang="fi-FI" sz="700">
                <a:solidFill>
                  <a:schemeClr val="dk1"/>
                </a:solidFill>
                <a:latin typeface="Gill Sans"/>
                <a:ea typeface="Gill Sans"/>
                <a:cs typeface="Gill Sans"/>
                <a:sym typeface="Gill Sans"/>
              </a:rPr>
              <a:t>dialogue</a:t>
            </a:r>
            <a:r>
              <a:rPr b="0" i="0" lang="fi-FI" sz="700" u="none" cap="none" strike="noStrike">
                <a:solidFill>
                  <a:schemeClr val="dk1"/>
                </a:solidFill>
                <a:latin typeface="Gill Sans"/>
                <a:ea typeface="Gill Sans"/>
                <a:cs typeface="Gill Sans"/>
                <a:sym typeface="Gill Sans"/>
              </a:rPr>
              <a:t> or topic.</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Let’s start with you…</a:t>
            </a:r>
            <a:endParaRPr b="0" i="0" sz="700" u="none" cap="none" strike="noStrike">
              <a:solidFill>
                <a:schemeClr val="dk1"/>
              </a:solidFill>
              <a:latin typeface="Gill Sans"/>
              <a:ea typeface="Gill Sans"/>
              <a:cs typeface="Gill Sans"/>
              <a:sym typeface="Gill Sans"/>
            </a:endParaRPr>
          </a:p>
          <a:p>
            <a:pPr indent="-273050" lvl="0" marL="457200" marR="0" rtl="0" algn="l">
              <a:lnSpc>
                <a:spcPct val="115000"/>
              </a:lnSpc>
              <a:spcBef>
                <a:spcPts val="120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Choose a person who is likely to share their own insight with others as the first person.</a:t>
            </a:r>
            <a:endParaRPr b="1" i="1"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120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				</a:t>
            </a:r>
            <a:r>
              <a:rPr b="1" i="0" lang="fi-FI" sz="700" u="none" cap="none" strike="noStrike">
                <a:solidFill>
                  <a:schemeClr val="dk1"/>
                </a:solidFill>
                <a:latin typeface="Gill Sans"/>
                <a:ea typeface="Gill Sans"/>
                <a:cs typeface="Gill Sans"/>
                <a:sym typeface="Gill Sans"/>
              </a:rPr>
              <a:t>20 min</a:t>
            </a:r>
            <a:endParaRPr b="1" i="0" sz="700" u="none" cap="none" strike="noStrike">
              <a:solidFill>
                <a:schemeClr val="dk1"/>
              </a:solidFill>
              <a:latin typeface="Gill Sans"/>
              <a:ea typeface="Gill Sans"/>
              <a:cs typeface="Gill Sans"/>
              <a:sym typeface="Gill Sans"/>
            </a:endParaRPr>
          </a:p>
        </p:txBody>
      </p:sp>
      <p:cxnSp>
        <p:nvCxnSpPr>
          <p:cNvPr id="253" name="Google Shape;253;gc0f2b2eed9_0_18"/>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pic>
        <p:nvPicPr>
          <p:cNvPr id="254" name="Google Shape;254;gc0f2b2eed9_0_18"/>
          <p:cNvPicPr preferRelativeResize="0"/>
          <p:nvPr/>
        </p:nvPicPr>
        <p:blipFill rotWithShape="1">
          <a:blip r:embed="rId3">
            <a:alphaModFix/>
          </a:blip>
          <a:srcRect b="0" l="0" r="0" t="0"/>
          <a:stretch/>
        </p:blipFill>
        <p:spPr>
          <a:xfrm>
            <a:off x="2409462" y="2894875"/>
            <a:ext cx="941077" cy="2171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gc0f2b2eed9_0_25"/>
          <p:cNvSpPr txBox="1"/>
          <p:nvPr/>
        </p:nvSpPr>
        <p:spPr>
          <a:xfrm>
            <a:off x="237525" y="316700"/>
            <a:ext cx="2430000" cy="2805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lang="fi-FI" sz="900">
                <a:solidFill>
                  <a:schemeClr val="dk1"/>
                </a:solidFill>
                <a:latin typeface="Gill Sans"/>
                <a:ea typeface="Gill Sans"/>
                <a:cs typeface="Gill Sans"/>
                <a:sym typeface="Gill Sans"/>
              </a:rPr>
              <a:t>Conversation</a:t>
            </a:r>
            <a:r>
              <a:rPr b="1" i="0" lang="fi-FI" sz="900" u="none" cap="none" strike="noStrike">
                <a:solidFill>
                  <a:schemeClr val="dk1"/>
                </a:solidFill>
                <a:latin typeface="Gill Sans"/>
                <a:ea typeface="Gill Sans"/>
                <a:cs typeface="Gill Sans"/>
                <a:sym typeface="Gill Sans"/>
              </a:rPr>
              <a:t> culture</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Part			Time</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15 	Start, Rules for constructive </a:t>
            </a:r>
            <a:r>
              <a:rPr lang="fi-FI" sz="700">
                <a:solidFill>
                  <a:schemeClr val="dk1"/>
                </a:solidFill>
                <a:latin typeface="Gill Sans"/>
                <a:ea typeface="Gill Sans"/>
                <a:cs typeface="Gill Sans"/>
                <a:sym typeface="Gill Sans"/>
              </a:rPr>
              <a:t>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Introduction + Buzzing in pairs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70 	Joint dialogue</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Writing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20	Sharing insights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1" i="0" lang="fi-FI" sz="700" u="none" cap="none" strike="noStrike">
                <a:solidFill>
                  <a:schemeClr val="dk1"/>
                </a:solidFill>
                <a:latin typeface="Gill Sans"/>
                <a:ea typeface="Gill Sans"/>
                <a:cs typeface="Gill Sans"/>
                <a:sym typeface="Gill Sans"/>
              </a:rPr>
              <a:t>5	Thank you and ending</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Altogether 120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Take a short break during the conv</a:t>
            </a:r>
            <a:r>
              <a:rPr b="0" i="0" lang="fi-FI" sz="700" u="none" cap="none" strike="noStrike">
                <a:solidFill>
                  <a:schemeClr val="dk1"/>
                </a:solidFill>
                <a:latin typeface="Calibri"/>
                <a:ea typeface="Calibri"/>
                <a:cs typeface="Calibri"/>
                <a:sym typeface="Calibri"/>
              </a:rPr>
              <a:t>ersation if needed.</a:t>
            </a:r>
            <a:endParaRPr b="0" i="0" sz="700" u="none" cap="none" strike="noStrike">
              <a:solidFill>
                <a:schemeClr val="dk1"/>
              </a:solidFill>
              <a:latin typeface="Calibri"/>
              <a:ea typeface="Calibri"/>
              <a:cs typeface="Calibri"/>
              <a:sym typeface="Calibri"/>
            </a:endParaRPr>
          </a:p>
          <a:p>
            <a:pPr indent="0" lvl="0" marL="0" marR="0" rtl="0" algn="l">
              <a:lnSpc>
                <a:spcPct val="115000"/>
              </a:lnSpc>
              <a:spcBef>
                <a:spcPts val="1200"/>
              </a:spcBef>
              <a:spcAft>
                <a:spcPts val="0"/>
              </a:spcAft>
              <a:buClr>
                <a:schemeClr val="dk1"/>
              </a:buClr>
              <a:buSzPts val="1100"/>
              <a:buFont typeface="Arial"/>
              <a:buNone/>
            </a:pPr>
            <a:r>
              <a:rPr b="1" i="0" lang="fi-FI" sz="700" u="none" cap="none" strike="noStrike">
                <a:solidFill>
                  <a:schemeClr val="dk1"/>
                </a:solidFill>
                <a:latin typeface="Gill Sans"/>
                <a:ea typeface="Gill Sans"/>
                <a:cs typeface="Gill Sans"/>
                <a:sym typeface="Gill Sans"/>
              </a:rPr>
              <a:t>On the right, you can find a suggested way of verbalising the matter and tips:</a:t>
            </a:r>
            <a:br>
              <a:rPr b="1" i="0" lang="fi-FI" sz="700" u="none" cap="none" strike="noStrike">
                <a:solidFill>
                  <a:schemeClr val="dk1"/>
                </a:solidFill>
                <a:latin typeface="Gill Sans"/>
                <a:ea typeface="Gill Sans"/>
                <a:cs typeface="Gill Sans"/>
                <a:sym typeface="Gill Sans"/>
              </a:rPr>
            </a:br>
            <a:r>
              <a:rPr b="1" i="0" lang="fi-FI" sz="700" u="none" cap="none" strike="noStrike">
                <a:solidFill>
                  <a:schemeClr val="dk1"/>
                </a:solidFill>
                <a:latin typeface="Gill Sans"/>
                <a:ea typeface="Gill Sans"/>
                <a:cs typeface="Gill Sans"/>
                <a:sym typeface="Gill Sans"/>
              </a:rPr>
              <a:t>Basic font: </a:t>
            </a:r>
            <a:r>
              <a:rPr b="0" i="0" lang="fi-FI" sz="700" u="none" cap="none" strike="noStrike">
                <a:solidFill>
                  <a:schemeClr val="dk1"/>
                </a:solidFill>
                <a:latin typeface="Gill Sans"/>
                <a:ea typeface="Gill Sans"/>
                <a:cs typeface="Gill Sans"/>
                <a:sym typeface="Gill Sans"/>
              </a:rPr>
              <a:t>you can say it like this, for instance. You can also verbalise the matters as you see fit. </a:t>
            </a:r>
            <a:br>
              <a:rPr b="0" i="0" lang="fi-FI" sz="700" u="none" cap="none" strike="noStrike">
                <a:solidFill>
                  <a:schemeClr val="dk1"/>
                </a:solidFill>
                <a:latin typeface="Gill Sans"/>
                <a:ea typeface="Gill Sans"/>
                <a:cs typeface="Gill Sans"/>
                <a:sym typeface="Gill Sans"/>
              </a:rPr>
            </a:br>
            <a:r>
              <a:rPr b="1" i="1" lang="fi-FI" sz="700" u="none" cap="none" strike="noStrike">
                <a:solidFill>
                  <a:schemeClr val="dk1"/>
                </a:solidFill>
                <a:latin typeface="Gill Sans"/>
                <a:ea typeface="Gill Sans"/>
                <a:cs typeface="Gill Sans"/>
                <a:sym typeface="Gill Sans"/>
              </a:rPr>
              <a:t>Font in italics: </a:t>
            </a:r>
            <a:r>
              <a:rPr b="0" i="1" lang="fi-FI" sz="700" u="none" cap="none" strike="noStrike">
                <a:solidFill>
                  <a:schemeClr val="dk1"/>
                </a:solidFill>
                <a:latin typeface="Gill Sans"/>
                <a:ea typeface="Gill Sans"/>
                <a:cs typeface="Gill Sans"/>
                <a:sym typeface="Gill Sans"/>
              </a:rPr>
              <a:t>help for the instructor for leading the </a:t>
            </a:r>
            <a:r>
              <a:rPr i="1" lang="fi-FI" sz="700">
                <a:solidFill>
                  <a:schemeClr val="dk1"/>
                </a:solidFill>
                <a:latin typeface="Gill Sans"/>
                <a:ea typeface="Gill Sans"/>
                <a:cs typeface="Gill Sans"/>
                <a:sym typeface="Gill Sans"/>
              </a:rPr>
              <a:t>dialogue</a:t>
            </a:r>
            <a:r>
              <a:rPr b="0" i="1" lang="fi-FI" sz="700" u="none" cap="none" strike="noStrike">
                <a:solidFill>
                  <a:schemeClr val="dk1"/>
                </a:solidFill>
                <a:latin typeface="Gill Sans"/>
                <a:ea typeface="Gill Sans"/>
                <a:cs typeface="Gill Sans"/>
                <a:sym typeface="Gill Sans"/>
              </a:rPr>
              <a:t>.</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1200"/>
              </a:spcBef>
              <a:spcAft>
                <a:spcPts val="1200"/>
              </a:spcAft>
              <a:buClr>
                <a:schemeClr val="dk1"/>
              </a:buClr>
              <a:buSzPts val="1100"/>
              <a:buFont typeface="Arial"/>
              <a:buNone/>
            </a:pPr>
            <a:r>
              <a:rPr b="0" i="0" lang="fi-FI" sz="700" u="none" cap="none" strike="noStrike">
                <a:solidFill>
                  <a:srgbClr val="FF0000"/>
                </a:solidFill>
                <a:latin typeface="Gill Sans"/>
                <a:ea typeface="Gill Sans"/>
                <a:cs typeface="Gill Sans"/>
                <a:sym typeface="Gill Sans"/>
              </a:rPr>
              <a:t>Red: Change this if needed</a:t>
            </a:r>
            <a:endParaRPr b="0" i="0" sz="700" u="none" cap="none" strike="noStrike">
              <a:solidFill>
                <a:schemeClr val="dk1"/>
              </a:solidFill>
              <a:latin typeface="Gill Sans"/>
              <a:ea typeface="Gill Sans"/>
              <a:cs typeface="Gill Sans"/>
              <a:sym typeface="Gill Sans"/>
            </a:endParaRPr>
          </a:p>
        </p:txBody>
      </p:sp>
      <p:sp>
        <p:nvSpPr>
          <p:cNvPr id="261" name="Google Shape;261;gc0f2b2eed9_0_25"/>
          <p:cNvSpPr txBox="1"/>
          <p:nvPr/>
        </p:nvSpPr>
        <p:spPr>
          <a:xfrm>
            <a:off x="3092475" y="316700"/>
            <a:ext cx="2466600" cy="1754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Thank you and ending</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2400"/>
              <a:buFont typeface="Arial"/>
              <a:buNone/>
            </a:pPr>
            <a:r>
              <a:rPr b="0" i="0" lang="fi-FI" sz="700" u="none" cap="none" strike="noStrike">
                <a:solidFill>
                  <a:schemeClr val="dk1"/>
                </a:solidFill>
                <a:latin typeface="Gill Sans"/>
                <a:ea typeface="Gill Sans"/>
                <a:cs typeface="Gill Sans"/>
                <a:sym typeface="Gill Sans"/>
              </a:rPr>
              <a:t>What did this Timeout dialogue and </a:t>
            </a:r>
            <a:br>
              <a:rPr b="0" i="0" lang="fi-FI" sz="700" u="none" cap="none" strike="noStrike">
                <a:solidFill>
                  <a:schemeClr val="dk1"/>
                </a:solidFill>
                <a:latin typeface="Gill Sans"/>
                <a:ea typeface="Gill Sans"/>
                <a:cs typeface="Gill Sans"/>
                <a:sym typeface="Gill Sans"/>
              </a:rPr>
            </a:br>
            <a:r>
              <a:rPr b="0" i="0" lang="fi-FI" sz="700" u="none" cap="none" strike="noStrike">
                <a:solidFill>
                  <a:schemeClr val="dk1"/>
                </a:solidFill>
                <a:latin typeface="Gill Sans"/>
                <a:ea typeface="Gill Sans"/>
                <a:cs typeface="Gill Sans"/>
                <a:sym typeface="Gill Sans"/>
              </a:rPr>
              <a:t>the topic feel like? What kind of a feeling or vibe did you get from the joint </a:t>
            </a:r>
            <a:r>
              <a:rPr lang="fi-FI" sz="700">
                <a:solidFill>
                  <a:schemeClr val="dk1"/>
                </a:solidFill>
                <a:latin typeface="Gill Sans"/>
                <a:ea typeface="Gill Sans"/>
                <a:cs typeface="Gill Sans"/>
                <a:sym typeface="Gill Sans"/>
              </a:rPr>
              <a:t>dialogue</a:t>
            </a:r>
            <a:r>
              <a:rPr b="0" i="0" lang="fi-FI" sz="700" u="none" cap="none" strike="noStrike">
                <a:solidFill>
                  <a:schemeClr val="dk1"/>
                </a:solidFill>
                <a:latin typeface="Gill Sans"/>
                <a:ea typeface="Gill Sans"/>
                <a:cs typeface="Gill Sans"/>
                <a:sym typeface="Gill Sans"/>
              </a:rPr>
              <a:t>?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2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2400"/>
              <a:buFont typeface="Arial"/>
              <a:buNone/>
            </a:pPr>
            <a:r>
              <a:rPr b="0" i="0" lang="fi-FI" sz="700" u="none" cap="none" strike="noStrike">
                <a:solidFill>
                  <a:schemeClr val="dk1"/>
                </a:solidFill>
                <a:latin typeface="Gill Sans"/>
                <a:ea typeface="Gill Sans"/>
                <a:cs typeface="Gill Sans"/>
                <a:sym typeface="Gill Sans"/>
              </a:rPr>
              <a:t>Thank you all! </a:t>
            </a:r>
            <a:br>
              <a:rPr b="0" i="0" lang="fi-FI" sz="700" u="none" cap="none" strike="noStrike">
                <a:solidFill>
                  <a:schemeClr val="dk1"/>
                </a:solidFill>
                <a:latin typeface="Gill Sans"/>
                <a:ea typeface="Gill Sans"/>
                <a:cs typeface="Gill Sans"/>
                <a:sym typeface="Gill Sans"/>
              </a:rPr>
            </a:br>
            <a:br>
              <a:rPr b="0" i="0" lang="fi-FI" sz="700" u="none" cap="none" strike="noStrike">
                <a:solidFill>
                  <a:schemeClr val="dk1"/>
                </a:solidFill>
                <a:latin typeface="Gill Sans"/>
                <a:ea typeface="Gill Sans"/>
                <a:cs typeface="Gill Sans"/>
                <a:sym typeface="Gill Sans"/>
              </a:rPr>
            </a:br>
            <a:r>
              <a:rPr b="0" i="0" lang="fi-FI" sz="700" u="none" cap="none" strike="noStrike">
                <a:solidFill>
                  <a:srgbClr val="FF0000"/>
                </a:solidFill>
                <a:latin typeface="Gill Sans"/>
                <a:ea typeface="Gill Sans"/>
                <a:cs typeface="Gill Sans"/>
                <a:sym typeface="Gill Sans"/>
              </a:rPr>
              <a:t>(Bring the insight papers to me before leaving. </a:t>
            </a:r>
            <a:br>
              <a:rPr b="0" i="0" lang="fi-FI" sz="700" u="none" cap="none" strike="noStrike">
                <a:solidFill>
                  <a:srgbClr val="FF0000"/>
                </a:solidFill>
                <a:latin typeface="Gill Sans"/>
                <a:ea typeface="Gill Sans"/>
                <a:cs typeface="Gill Sans"/>
                <a:sym typeface="Gill Sans"/>
              </a:rPr>
            </a:br>
            <a:r>
              <a:rPr b="0" i="0" lang="fi-FI" sz="700" u="none" cap="none" strike="noStrike">
                <a:solidFill>
                  <a:srgbClr val="FF0000"/>
                </a:solidFill>
                <a:latin typeface="Gill Sans"/>
                <a:ea typeface="Gill Sans"/>
                <a:cs typeface="Gill Sans"/>
                <a:sym typeface="Gill Sans"/>
              </a:rPr>
              <a:t>I will create a summary and share the </a:t>
            </a:r>
            <a:br>
              <a:rPr b="0" i="0" lang="fi-FI" sz="700" u="none" cap="none" strike="noStrike">
                <a:solidFill>
                  <a:srgbClr val="FF0000"/>
                </a:solidFill>
                <a:latin typeface="Gill Sans"/>
                <a:ea typeface="Gill Sans"/>
                <a:cs typeface="Gill Sans"/>
                <a:sym typeface="Gill Sans"/>
              </a:rPr>
            </a:br>
            <a:r>
              <a:rPr b="0" i="0" lang="fi-FI" sz="700" u="none" cap="none" strike="noStrike">
                <a:solidFill>
                  <a:srgbClr val="FF0000"/>
                </a:solidFill>
                <a:latin typeface="Gill Sans"/>
                <a:ea typeface="Gill Sans"/>
                <a:cs typeface="Gill Sans"/>
                <a:sym typeface="Gill Sans"/>
              </a:rPr>
              <a:t>insights with you later.)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2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2400"/>
              <a:buFont typeface="Arial"/>
              <a:buNone/>
            </a:pPr>
            <a:r>
              <a:rPr b="0" i="0" lang="fi-FI" sz="700" u="none" cap="none" strike="noStrike">
                <a:solidFill>
                  <a:schemeClr val="dk1"/>
                </a:solidFill>
                <a:latin typeface="Gill Sans"/>
                <a:ea typeface="Gill Sans"/>
                <a:cs typeface="Gill Sans"/>
                <a:sym typeface="Gill Sans"/>
              </a:rPr>
              <a:t>Hopefully, we can continue the </a:t>
            </a:r>
            <a:r>
              <a:rPr lang="fi-FI" sz="700">
                <a:solidFill>
                  <a:schemeClr val="dk1"/>
                </a:solidFill>
                <a:latin typeface="Gill Sans"/>
                <a:ea typeface="Gill Sans"/>
                <a:cs typeface="Gill Sans"/>
                <a:sym typeface="Gill Sans"/>
              </a:rPr>
              <a:t>dialogue</a:t>
            </a:r>
            <a:r>
              <a:rPr b="0" i="0" lang="fi-FI" sz="700" u="none" cap="none" strike="noStrike">
                <a:solidFill>
                  <a:schemeClr val="dk1"/>
                </a:solidFill>
                <a:latin typeface="Gill Sans"/>
                <a:ea typeface="Gill Sans"/>
                <a:cs typeface="Gill Sans"/>
                <a:sym typeface="Gill Sans"/>
              </a:rPr>
              <a:t> at some point!</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p:txBody>
      </p:sp>
      <p:cxnSp>
        <p:nvCxnSpPr>
          <p:cNvPr id="262" name="Google Shape;262;gc0f2b2eed9_0_25"/>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pic>
        <p:nvPicPr>
          <p:cNvPr id="263" name="Google Shape;263;gc0f2b2eed9_0_25"/>
          <p:cNvPicPr preferRelativeResize="0"/>
          <p:nvPr/>
        </p:nvPicPr>
        <p:blipFill rotWithShape="1">
          <a:blip r:embed="rId3">
            <a:alphaModFix/>
          </a:blip>
          <a:srcRect b="0" l="0" r="0" t="0"/>
          <a:stretch/>
        </p:blipFill>
        <p:spPr>
          <a:xfrm>
            <a:off x="2409462" y="2894875"/>
            <a:ext cx="941077" cy="2171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te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2017-12-19T11:27:56Z</dcterms:created>
  <dc:creator>Laaksolahti Hannele</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2017-12-18T00:00:00Z</vt:filetime>
  </property>
  <property fmtid="{D5CDD505-2E9C-101B-9397-08002B2CF9AE}" pid="3" name="Creator">
    <vt:lpwstr>Adobe Illustrator CC 22.0 (Macintosh)</vt:lpwstr>
  </property>
  <property fmtid="{D5CDD505-2E9C-101B-9397-08002B2CF9AE}" pid="4" name="LastSaved">
    <vt:filetime>2017-12-19T00:00:00Z</vt:filetime>
  </property>
  <property fmtid="{D5CDD505-2E9C-101B-9397-08002B2CF9AE}" pid="5" name="ContentTypeId">
    <vt:lpwstr>0x01010009B064D253C0234B96565FEBDE0EB1AE0100938EA615C964A14580D76982238F888B</vt:lpwstr>
  </property>
</Properties>
</file>