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Roboto"/>
      <p:regular r:id="rId27"/>
      <p:bold r:id="rId28"/>
      <p:italic r:id="rId29"/>
      <p:boldItalic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GillSans-regular.fntdata"/><Relationship Id="rId30" Type="http://schemas.openxmlformats.org/officeDocument/2006/relationships/font" Target="fonts/Roboto-boldItalic.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GillSans-bold.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c52055ac52_0_107:notes"/>
          <p:cNvSpPr txBox="1"/>
          <p:nvPr>
            <p:ph idx="1" type="body"/>
          </p:nvPr>
        </p:nvSpPr>
        <p:spPr>
          <a:xfrm>
            <a:off x="685944" y="4400957"/>
            <a:ext cx="5486100" cy="36003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228" name="Google Shape;228;g2c52055ac52_0_107: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c52055ac52_0_604: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2c52055ac52_0_604: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24" name="Google Shape;324;g2c52055ac52_0_604: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c61f93eadb_0_3: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c61f93eadb_0_3: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33" name="Google Shape;333;g2c61f93eadb_0_3: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ec4baf1ef5_0_0: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3ec4baf1ef5_0_0: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42" name="Google Shape;342;g3ec4baf1ef5_0_0: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215735b3e_0_7: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36215735b3e_0_7: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51" name="Google Shape;351;g36215735b3e_0_7: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ec4baf1ef5_0_9: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ec4baf1ef5_0_9: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60" name="Google Shape;360;g3ec4baf1ef5_0_9: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c61f93eadb_0_10: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2c61f93eadb_0_10: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69" name="Google Shape;369;g2c61f93eadb_0_10: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c61f93eadb_0_19: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2c61f93eadb_0_19: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78" name="Google Shape;378;g2c61f93eadb_0_19: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c61f93eadb_0_26: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2c61f93eadb_0_26: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87" name="Google Shape;387;g2c61f93eadb_0_26: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c61f93eadb_0_337:notes"/>
          <p:cNvSpPr txBox="1"/>
          <p:nvPr>
            <p:ph idx="1" type="body"/>
          </p:nvPr>
        </p:nvSpPr>
        <p:spPr>
          <a:xfrm>
            <a:off x="685944" y="4400957"/>
            <a:ext cx="54861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c61f93eadb_0_337:notes"/>
          <p:cNvSpPr/>
          <p:nvPr>
            <p:ph idx="2" type="sldImg"/>
          </p:nvPr>
        </p:nvSpPr>
        <p:spPr>
          <a:xfrm>
            <a:off x="1974174" y="1143000"/>
            <a:ext cx="29097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c61f93eadb_0_431:notes"/>
          <p:cNvSpPr txBox="1"/>
          <p:nvPr>
            <p:ph idx="1" type="body"/>
          </p:nvPr>
        </p:nvSpPr>
        <p:spPr>
          <a:xfrm>
            <a:off x="685944" y="4400957"/>
            <a:ext cx="54861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c61f93eadb_0_431:notes"/>
          <p:cNvSpPr/>
          <p:nvPr>
            <p:ph idx="2" type="sldImg"/>
          </p:nvPr>
        </p:nvSpPr>
        <p:spPr>
          <a:xfrm>
            <a:off x="1974174" y="1143000"/>
            <a:ext cx="29097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acd670731_0_0:notes"/>
          <p:cNvSpPr txBox="1"/>
          <p:nvPr>
            <p:ph idx="1" type="body"/>
          </p:nvPr>
        </p:nvSpPr>
        <p:spPr>
          <a:xfrm>
            <a:off x="685944" y="4400957"/>
            <a:ext cx="54861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eacd670731_0_0:notes"/>
          <p:cNvSpPr/>
          <p:nvPr>
            <p:ph idx="2" type="sldImg"/>
          </p:nvPr>
        </p:nvSpPr>
        <p:spPr>
          <a:xfrm>
            <a:off x="1974174" y="1143000"/>
            <a:ext cx="29097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c61f93eadb_0_36:notes"/>
          <p:cNvSpPr txBox="1"/>
          <p:nvPr>
            <p:ph idx="1" type="body"/>
          </p:nvPr>
        </p:nvSpPr>
        <p:spPr>
          <a:xfrm>
            <a:off x="685944" y="4400957"/>
            <a:ext cx="54861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c61f93eadb_0_36:notes"/>
          <p:cNvSpPr/>
          <p:nvPr>
            <p:ph idx="2" type="sldImg"/>
          </p:nvPr>
        </p:nvSpPr>
        <p:spPr>
          <a:xfrm>
            <a:off x="1974174" y="1143000"/>
            <a:ext cx="29097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c6e507ba25_0_1:notes"/>
          <p:cNvSpPr txBox="1"/>
          <p:nvPr>
            <p:ph idx="1" type="body"/>
          </p:nvPr>
        </p:nvSpPr>
        <p:spPr>
          <a:xfrm>
            <a:off x="685944" y="4400957"/>
            <a:ext cx="54861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c6e507ba25_0_1:notes"/>
          <p:cNvSpPr/>
          <p:nvPr>
            <p:ph idx="2" type="sldImg"/>
          </p:nvPr>
        </p:nvSpPr>
        <p:spPr>
          <a:xfrm>
            <a:off x="1974174" y="1143000"/>
            <a:ext cx="29097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c52055ac52_0_298: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c52055ac52_0_298: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261" name="Google Shape;261;g2c52055ac52_0_298: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SzPts val="800"/>
              <a:buNone/>
            </a:pPr>
            <a:fld id="{00000000-1234-1234-1234-123412341234}" type="slidenum">
              <a:rPr lang="fi" sz="800"/>
              <a:t>‹#›</a:t>
            </a:fld>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c61f93eadb_0_224: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c61f93eadb_0_224: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272" name="Google Shape;272;g2c61f93eadb_0_224: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c6e507ba25_0_98:notes"/>
          <p:cNvSpPr/>
          <p:nvPr>
            <p:ph idx="2" type="sldImg"/>
          </p:nvPr>
        </p:nvSpPr>
        <p:spPr>
          <a:xfrm>
            <a:off x="1974347" y="1143000"/>
            <a:ext cx="2909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2c6e507ba25_0_98: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297" name="Google Shape;297;g2c6e507ba25_0_98: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fi" sz="800"/>
              <a:t>‹#›</a:t>
            </a:fld>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e89acb2709_0_1:notes"/>
          <p:cNvSpPr/>
          <p:nvPr>
            <p:ph idx="2" type="sldImg"/>
          </p:nvPr>
        </p:nvSpPr>
        <p:spPr>
          <a:xfrm>
            <a:off x="1974347" y="1143000"/>
            <a:ext cx="2909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3e89acb2709_0_1: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06" name="Google Shape;306;g3e89acb2709_0_1: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fi" sz="800"/>
              <a:t>‹#›</a:t>
            </a:fld>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c52055ac52_0_596: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c52055ac52_0_596: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315" name="Google Shape;315;g2c52055ac52_0_596: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6" name="Shape 56"/>
        <p:cNvGrpSpPr/>
        <p:nvPr/>
      </p:nvGrpSpPr>
      <p:grpSpPr>
        <a:xfrm>
          <a:off x="0" y="0"/>
          <a:ext cx="0" cy="0"/>
          <a:chOff x="0" y="0"/>
          <a:chExt cx="0" cy="0"/>
        </a:xfrm>
      </p:grpSpPr>
      <p:sp>
        <p:nvSpPr>
          <p:cNvPr id="57" name="Google Shape;57;p14"/>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58" name="Google Shape;58;p14"/>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59" name="Google Shape;59;p14"/>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0" name="Shape 60"/>
        <p:cNvGrpSpPr/>
        <p:nvPr/>
      </p:nvGrpSpPr>
      <p:grpSpPr>
        <a:xfrm>
          <a:off x="0" y="0"/>
          <a:ext cx="0" cy="0"/>
          <a:chOff x="0" y="0"/>
          <a:chExt cx="0" cy="0"/>
        </a:xfrm>
      </p:grpSpPr>
      <p:sp>
        <p:nvSpPr>
          <p:cNvPr id="61" name="Google Shape;61;p15"/>
          <p:cNvSpPr txBox="1"/>
          <p:nvPr>
            <p:ph type="title"/>
          </p:nvPr>
        </p:nvSpPr>
        <p:spPr>
          <a:xfrm>
            <a:off x="1442810" y="187654"/>
            <a:ext cx="6259500" cy="2934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1" i="0" sz="1900" u="sng">
                <a:solidFill>
                  <a:srgbClr val="231F20"/>
                </a:solidFill>
                <a:latin typeface="Arial"/>
                <a:ea typeface="Arial"/>
                <a:cs typeface="Arial"/>
                <a:sym typeface="Aria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62" name="Google Shape;62;p15"/>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63" name="Google Shape;63;p15"/>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64" name="Google Shape;64;p15"/>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 name="Shape 65"/>
        <p:cNvGrpSpPr/>
        <p:nvPr/>
      </p:nvGrpSpPr>
      <p:grpSpPr>
        <a:xfrm>
          <a:off x="0" y="0"/>
          <a:ext cx="0" cy="0"/>
          <a:chOff x="0" y="0"/>
          <a:chExt cx="0" cy="0"/>
        </a:xfrm>
      </p:grpSpPr>
      <p:sp>
        <p:nvSpPr>
          <p:cNvPr id="66" name="Google Shape;66;p16"/>
          <p:cNvSpPr/>
          <p:nvPr/>
        </p:nvSpPr>
        <p:spPr>
          <a:xfrm>
            <a:off x="0" y="0"/>
            <a:ext cx="9144900" cy="5143500"/>
          </a:xfrm>
          <a:prstGeom prst="rect">
            <a:avLst/>
          </a:prstGeom>
          <a:solidFill>
            <a:srgbClr val="FFE006"/>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E006"/>
              </a:solidFill>
              <a:latin typeface="Calibri"/>
              <a:ea typeface="Calibri"/>
              <a:cs typeface="Calibri"/>
              <a:sym typeface="Calibri"/>
            </a:endParaRPr>
          </a:p>
        </p:txBody>
      </p:sp>
      <p:pic>
        <p:nvPicPr>
          <p:cNvPr id="67" name="Google Shape;67;p16"/>
          <p:cNvPicPr preferRelativeResize="0"/>
          <p:nvPr/>
        </p:nvPicPr>
        <p:blipFill rotWithShape="1">
          <a:blip r:embed="rId2">
            <a:alphaModFix/>
          </a:blip>
          <a:srcRect b="0" l="0" r="0" t="0"/>
          <a:stretch/>
        </p:blipFill>
        <p:spPr>
          <a:xfrm>
            <a:off x="5843528" y="291728"/>
            <a:ext cx="4122856" cy="4239441"/>
          </a:xfrm>
          <a:prstGeom prst="rect">
            <a:avLst/>
          </a:prstGeom>
          <a:noFill/>
          <a:ln>
            <a:noFill/>
          </a:ln>
        </p:spPr>
      </p:pic>
      <p:sp>
        <p:nvSpPr>
          <p:cNvPr id="68" name="Google Shape;68;p16"/>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69" name="Google Shape;69;p16"/>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70" name="Google Shape;70;p16"/>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71" name="Google Shape;71;p16"/>
          <p:cNvPicPr preferRelativeResize="0"/>
          <p:nvPr/>
        </p:nvPicPr>
        <p:blipFill rotWithShape="1">
          <a:blip r:embed="rId3">
            <a:alphaModFix/>
          </a:blip>
          <a:srcRect b="0" l="0" r="0" t="0"/>
          <a:stretch/>
        </p:blipFill>
        <p:spPr>
          <a:xfrm>
            <a:off x="3384218" y="4344325"/>
            <a:ext cx="1890590" cy="43629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72" name="Shape 72"/>
        <p:cNvGrpSpPr/>
        <p:nvPr/>
      </p:nvGrpSpPr>
      <p:grpSpPr>
        <a:xfrm>
          <a:off x="0" y="0"/>
          <a:ext cx="0" cy="0"/>
          <a:chOff x="0" y="0"/>
          <a:chExt cx="0" cy="0"/>
        </a:xfrm>
      </p:grpSpPr>
      <p:sp>
        <p:nvSpPr>
          <p:cNvPr id="73" name="Google Shape;73;p17"/>
          <p:cNvSpPr/>
          <p:nvPr/>
        </p:nvSpPr>
        <p:spPr>
          <a:xfrm>
            <a:off x="0" y="0"/>
            <a:ext cx="9144900" cy="5143500"/>
          </a:xfrm>
          <a:prstGeom prst="rect">
            <a:avLst/>
          </a:prstGeom>
          <a:solidFill>
            <a:srgbClr val="29235C"/>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id="74" name="Google Shape;74;p17"/>
          <p:cNvPicPr preferRelativeResize="0"/>
          <p:nvPr/>
        </p:nvPicPr>
        <p:blipFill rotWithShape="1">
          <a:blip r:embed="rId2">
            <a:alphaModFix amt="21000"/>
          </a:blip>
          <a:srcRect b="0" l="0" r="0" t="0"/>
          <a:stretch/>
        </p:blipFill>
        <p:spPr>
          <a:xfrm>
            <a:off x="5843528" y="291728"/>
            <a:ext cx="4122856" cy="4239441"/>
          </a:xfrm>
          <a:prstGeom prst="rect">
            <a:avLst/>
          </a:prstGeom>
          <a:noFill/>
          <a:ln>
            <a:noFill/>
          </a:ln>
        </p:spPr>
      </p:pic>
      <p:sp>
        <p:nvSpPr>
          <p:cNvPr id="75" name="Google Shape;75;p17"/>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76" name="Google Shape;76;p17"/>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77" name="Google Shape;77;p17"/>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78" name="Google Shape;78;p17"/>
          <p:cNvPicPr preferRelativeResize="0"/>
          <p:nvPr/>
        </p:nvPicPr>
        <p:blipFill rotWithShape="1">
          <a:blip r:embed="rId3">
            <a:alphaModFix/>
          </a:blip>
          <a:srcRect b="0" l="0" r="0" t="0"/>
          <a:stretch/>
        </p:blipFill>
        <p:spPr>
          <a:xfrm>
            <a:off x="3109257" y="3714069"/>
            <a:ext cx="2201850" cy="94027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9" name="Shape 79"/>
        <p:cNvGrpSpPr/>
        <p:nvPr/>
      </p:nvGrpSpPr>
      <p:grpSpPr>
        <a:xfrm>
          <a:off x="0" y="0"/>
          <a:ext cx="0" cy="0"/>
          <a:chOff x="0" y="0"/>
          <a:chExt cx="0" cy="0"/>
        </a:xfrm>
      </p:grpSpPr>
      <p:sp>
        <p:nvSpPr>
          <p:cNvPr id="80" name="Google Shape;80;p18"/>
          <p:cNvSpPr/>
          <p:nvPr/>
        </p:nvSpPr>
        <p:spPr>
          <a:xfrm>
            <a:off x="7244491" y="0"/>
            <a:ext cx="1900500" cy="5143500"/>
          </a:xfrm>
          <a:prstGeom prst="rect">
            <a:avLst/>
          </a:prstGeom>
          <a:solidFill>
            <a:srgbClr val="29235C"/>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81" name="Google Shape;81;p18"/>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82" name="Google Shape;82;p18"/>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83" name="Google Shape;83;p18"/>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84" name="Google Shape;84;p18"/>
          <p:cNvPicPr preferRelativeResize="0"/>
          <p:nvPr/>
        </p:nvPicPr>
        <p:blipFill rotWithShape="1">
          <a:blip r:embed="rId2">
            <a:alphaModFix/>
          </a:blip>
          <a:srcRect b="0" l="0" r="0" t="0"/>
          <a:stretch/>
        </p:blipFill>
        <p:spPr>
          <a:xfrm>
            <a:off x="5908464" y="214115"/>
            <a:ext cx="4253120" cy="437338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85" name="Shape 85"/>
        <p:cNvGrpSpPr/>
        <p:nvPr/>
      </p:nvGrpSpPr>
      <p:grpSpPr>
        <a:xfrm>
          <a:off x="0" y="0"/>
          <a:ext cx="0" cy="0"/>
          <a:chOff x="0" y="0"/>
          <a:chExt cx="0" cy="0"/>
        </a:xfrm>
      </p:grpSpPr>
      <p:sp>
        <p:nvSpPr>
          <p:cNvPr id="86" name="Google Shape;86;p19"/>
          <p:cNvSpPr/>
          <p:nvPr/>
        </p:nvSpPr>
        <p:spPr>
          <a:xfrm>
            <a:off x="4434227" y="0"/>
            <a:ext cx="4710600" cy="5143500"/>
          </a:xfrm>
          <a:prstGeom prst="rect">
            <a:avLst/>
          </a:prstGeom>
          <a:solidFill>
            <a:srgbClr val="FFE006"/>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87" name="Google Shape;87;p19"/>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88" name="Google Shape;88;p19"/>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89" name="Google Shape;89;p19"/>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90" name="Google Shape;90;p19"/>
          <p:cNvPicPr preferRelativeResize="0"/>
          <p:nvPr/>
        </p:nvPicPr>
        <p:blipFill rotWithShape="1">
          <a:blip r:embed="rId2">
            <a:alphaModFix amt="13000"/>
          </a:blip>
          <a:srcRect b="0" l="0" r="0" t="0"/>
          <a:stretch/>
        </p:blipFill>
        <p:spPr>
          <a:xfrm>
            <a:off x="1505319" y="175692"/>
            <a:ext cx="4660219" cy="47919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91" name="Shape 91"/>
        <p:cNvGrpSpPr/>
        <p:nvPr/>
      </p:nvGrpSpPr>
      <p:grpSpPr>
        <a:xfrm>
          <a:off x="0" y="0"/>
          <a:ext cx="0" cy="0"/>
          <a:chOff x="0" y="0"/>
          <a:chExt cx="0" cy="0"/>
        </a:xfrm>
      </p:grpSpPr>
      <p:sp>
        <p:nvSpPr>
          <p:cNvPr id="92" name="Google Shape;92;p20"/>
          <p:cNvSpPr/>
          <p:nvPr/>
        </p:nvSpPr>
        <p:spPr>
          <a:xfrm>
            <a:off x="0" y="0"/>
            <a:ext cx="9144900" cy="5143500"/>
          </a:xfrm>
          <a:prstGeom prst="rect">
            <a:avLst/>
          </a:prstGeom>
          <a:solidFill>
            <a:srgbClr val="29235C"/>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93" name="Google Shape;93;p20"/>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94" name="Google Shape;94;p20"/>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95" name="Google Shape;95;p20"/>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96" name="Google Shape;96;p20"/>
          <p:cNvPicPr preferRelativeResize="0"/>
          <p:nvPr/>
        </p:nvPicPr>
        <p:blipFill rotWithShape="1">
          <a:blip r:embed="rId2">
            <a:alphaModFix amt="24000"/>
          </a:blip>
          <a:srcRect b="0" l="0" r="0" t="0"/>
          <a:stretch/>
        </p:blipFill>
        <p:spPr>
          <a:xfrm>
            <a:off x="1508904" y="47024"/>
            <a:ext cx="4660219" cy="47919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97" name="Shape 97"/>
        <p:cNvGrpSpPr/>
        <p:nvPr/>
      </p:nvGrpSpPr>
      <p:grpSpPr>
        <a:xfrm>
          <a:off x="0" y="0"/>
          <a:ext cx="0" cy="0"/>
          <a:chOff x="0" y="0"/>
          <a:chExt cx="0" cy="0"/>
        </a:xfrm>
      </p:grpSpPr>
      <p:sp>
        <p:nvSpPr>
          <p:cNvPr id="98" name="Google Shape;98;p21"/>
          <p:cNvSpPr/>
          <p:nvPr/>
        </p:nvSpPr>
        <p:spPr>
          <a:xfrm>
            <a:off x="0" y="0"/>
            <a:ext cx="5908500" cy="5143500"/>
          </a:xfrm>
          <a:prstGeom prst="rect">
            <a:avLst/>
          </a:prstGeom>
          <a:solidFill>
            <a:srgbClr val="FFE006"/>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99" name="Google Shape;99;p21"/>
          <p:cNvSpPr/>
          <p:nvPr/>
        </p:nvSpPr>
        <p:spPr>
          <a:xfrm>
            <a:off x="5355625" y="0"/>
            <a:ext cx="3789300" cy="5143500"/>
          </a:xfrm>
          <a:prstGeom prst="rect">
            <a:avLst/>
          </a:prstGeom>
          <a:solidFill>
            <a:schemeClr val="dk1"/>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00" name="Google Shape;100;p21"/>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01" name="Google Shape;101;p21"/>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02" name="Google Shape;102;p21"/>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03" name="Shape 103"/>
        <p:cNvGrpSpPr/>
        <p:nvPr/>
      </p:nvGrpSpPr>
      <p:grpSpPr>
        <a:xfrm>
          <a:off x="0" y="0"/>
          <a:ext cx="0" cy="0"/>
          <a:chOff x="0" y="0"/>
          <a:chExt cx="0" cy="0"/>
        </a:xfrm>
      </p:grpSpPr>
      <p:sp>
        <p:nvSpPr>
          <p:cNvPr id="104" name="Google Shape;104;p22"/>
          <p:cNvSpPr/>
          <p:nvPr/>
        </p:nvSpPr>
        <p:spPr>
          <a:xfrm>
            <a:off x="4434227" y="0"/>
            <a:ext cx="4710600" cy="5143500"/>
          </a:xfrm>
          <a:prstGeom prst="rect">
            <a:avLst/>
          </a:prstGeom>
          <a:solidFill>
            <a:srgbClr val="29235C"/>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05" name="Google Shape;105;p22"/>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06" name="Google Shape;106;p22"/>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07" name="Google Shape;107;p22"/>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08" name="Google Shape;108;p22"/>
          <p:cNvPicPr preferRelativeResize="0"/>
          <p:nvPr/>
        </p:nvPicPr>
        <p:blipFill rotWithShape="1">
          <a:blip r:embed="rId2">
            <a:alphaModFix/>
          </a:blip>
          <a:srcRect b="0" l="0" r="0" t="0"/>
          <a:stretch/>
        </p:blipFill>
        <p:spPr>
          <a:xfrm>
            <a:off x="4817673" y="921181"/>
            <a:ext cx="2810912" cy="289039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09" name="Shape 109"/>
        <p:cNvGrpSpPr/>
        <p:nvPr/>
      </p:nvGrpSpPr>
      <p:grpSpPr>
        <a:xfrm>
          <a:off x="0" y="0"/>
          <a:ext cx="0" cy="0"/>
          <a:chOff x="0" y="0"/>
          <a:chExt cx="0" cy="0"/>
        </a:xfrm>
      </p:grpSpPr>
      <p:sp>
        <p:nvSpPr>
          <p:cNvPr id="110" name="Google Shape;110;p23"/>
          <p:cNvSpPr/>
          <p:nvPr/>
        </p:nvSpPr>
        <p:spPr>
          <a:xfrm>
            <a:off x="4434227" y="0"/>
            <a:ext cx="4710600" cy="5143500"/>
          </a:xfrm>
          <a:prstGeom prst="rect">
            <a:avLst/>
          </a:prstGeom>
          <a:solidFill>
            <a:srgbClr val="FFE006"/>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E006"/>
              </a:solidFill>
              <a:latin typeface="Calibri"/>
              <a:ea typeface="Calibri"/>
              <a:cs typeface="Calibri"/>
              <a:sym typeface="Calibri"/>
            </a:endParaRPr>
          </a:p>
        </p:txBody>
      </p:sp>
      <p:sp>
        <p:nvSpPr>
          <p:cNvPr id="111" name="Google Shape;111;p23"/>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12" name="Google Shape;112;p23"/>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13" name="Google Shape;113;p23"/>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14" name="Google Shape;114;p23"/>
          <p:cNvPicPr preferRelativeResize="0"/>
          <p:nvPr/>
        </p:nvPicPr>
        <p:blipFill rotWithShape="1">
          <a:blip r:embed="rId2">
            <a:alphaModFix/>
          </a:blip>
          <a:srcRect b="0" l="0" r="0" t="0"/>
          <a:stretch/>
        </p:blipFill>
        <p:spPr>
          <a:xfrm>
            <a:off x="4817673" y="921181"/>
            <a:ext cx="2810912" cy="289039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15" name="Shape 115"/>
        <p:cNvGrpSpPr/>
        <p:nvPr/>
      </p:nvGrpSpPr>
      <p:grpSpPr>
        <a:xfrm>
          <a:off x="0" y="0"/>
          <a:ext cx="0" cy="0"/>
          <a:chOff x="0" y="0"/>
          <a:chExt cx="0" cy="0"/>
        </a:xfrm>
      </p:grpSpPr>
      <p:sp>
        <p:nvSpPr>
          <p:cNvPr id="116" name="Google Shape;116;p24"/>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17" name="Google Shape;117;p24"/>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18" name="Google Shape;118;p24"/>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19" name="Google Shape;119;p24"/>
          <p:cNvPicPr preferRelativeResize="0"/>
          <p:nvPr/>
        </p:nvPicPr>
        <p:blipFill rotWithShape="1">
          <a:blip r:embed="rId2">
            <a:alphaModFix amt="7000"/>
          </a:blip>
          <a:srcRect b="0" l="0" r="0" t="0"/>
          <a:stretch/>
        </p:blipFill>
        <p:spPr>
          <a:xfrm>
            <a:off x="1854314" y="500451"/>
            <a:ext cx="4028566" cy="414248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20" name="Shape 120"/>
        <p:cNvGrpSpPr/>
        <p:nvPr/>
      </p:nvGrpSpPr>
      <p:grpSpPr>
        <a:xfrm>
          <a:off x="0" y="0"/>
          <a:ext cx="0" cy="0"/>
          <a:chOff x="0" y="0"/>
          <a:chExt cx="0" cy="0"/>
        </a:xfrm>
      </p:grpSpPr>
      <p:sp>
        <p:nvSpPr>
          <p:cNvPr id="121" name="Google Shape;121;p25"/>
          <p:cNvSpPr/>
          <p:nvPr/>
        </p:nvSpPr>
        <p:spPr>
          <a:xfrm>
            <a:off x="0" y="3927784"/>
            <a:ext cx="9144900" cy="1215300"/>
          </a:xfrm>
          <a:prstGeom prst="rect">
            <a:avLst/>
          </a:prstGeom>
          <a:solidFill>
            <a:srgbClr val="29235C"/>
          </a:solidFill>
          <a:ln>
            <a:noFill/>
          </a:ln>
        </p:spPr>
        <p:txBody>
          <a:bodyPr anchorCtr="0" anchor="ctr" bIns="25725" lIns="51475" spcFirstLastPara="1" rIns="51475" wrap="square" tIns="2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22" name="Google Shape;122;p25"/>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23" name="Google Shape;123;p25"/>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24" name="Google Shape;124;p25"/>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125" name="Shape 125"/>
        <p:cNvGrpSpPr/>
        <p:nvPr/>
      </p:nvGrpSpPr>
      <p:grpSpPr>
        <a:xfrm>
          <a:off x="0" y="0"/>
          <a:ext cx="0" cy="0"/>
          <a:chOff x="0" y="0"/>
          <a:chExt cx="0" cy="0"/>
        </a:xfrm>
      </p:grpSpPr>
      <p:sp>
        <p:nvSpPr>
          <p:cNvPr id="126" name="Google Shape;126;p26"/>
          <p:cNvSpPr txBox="1"/>
          <p:nvPr>
            <p:ph type="ctrTitle"/>
          </p:nvPr>
        </p:nvSpPr>
        <p:spPr>
          <a:xfrm>
            <a:off x="685865" y="1594448"/>
            <a:ext cx="7773000" cy="2934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27" name="Google Shape;127;p26"/>
          <p:cNvSpPr txBox="1"/>
          <p:nvPr>
            <p:ph idx="1" type="subTitle"/>
          </p:nvPr>
        </p:nvSpPr>
        <p:spPr>
          <a:xfrm>
            <a:off x="1371731" y="2880293"/>
            <a:ext cx="64014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28" name="Google Shape;128;p26"/>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29" name="Google Shape;129;p26"/>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30" name="Google Shape;130;p26"/>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31" name="Shape 131"/>
        <p:cNvGrpSpPr/>
        <p:nvPr/>
      </p:nvGrpSpPr>
      <p:grpSpPr>
        <a:xfrm>
          <a:off x="0" y="0"/>
          <a:ext cx="0" cy="0"/>
          <a:chOff x="0" y="0"/>
          <a:chExt cx="0" cy="0"/>
        </a:xfrm>
      </p:grpSpPr>
      <p:sp>
        <p:nvSpPr>
          <p:cNvPr id="132" name="Google Shape;132;p27"/>
          <p:cNvSpPr txBox="1"/>
          <p:nvPr>
            <p:ph type="title"/>
          </p:nvPr>
        </p:nvSpPr>
        <p:spPr>
          <a:xfrm>
            <a:off x="1442810" y="187654"/>
            <a:ext cx="6259500" cy="2934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1" i="0" sz="1900" u="sng">
                <a:solidFill>
                  <a:srgbClr val="231F20"/>
                </a:solidFill>
                <a:latin typeface="Arial"/>
                <a:ea typeface="Arial"/>
                <a:cs typeface="Arial"/>
                <a:sym typeface="Aria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33" name="Google Shape;133;p27"/>
          <p:cNvSpPr txBox="1"/>
          <p:nvPr>
            <p:ph idx="1" type="body"/>
          </p:nvPr>
        </p:nvSpPr>
        <p:spPr>
          <a:xfrm>
            <a:off x="457244" y="1182978"/>
            <a:ext cx="3978000" cy="1467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800"/>
              <a:buNone/>
              <a:defRPr/>
            </a:lvl1pPr>
            <a:lvl2pPr indent="-228600" lvl="1" marL="914400" rtl="0" algn="l">
              <a:lnSpc>
                <a:spcPct val="100000"/>
              </a:lnSpc>
              <a:spcBef>
                <a:spcPts val="0"/>
              </a:spcBef>
              <a:spcAft>
                <a:spcPts val="0"/>
              </a:spcAft>
              <a:buSzPts val="800"/>
              <a:buNone/>
              <a:defRPr/>
            </a:lvl2pPr>
            <a:lvl3pPr indent="-228600" lvl="2" marL="1371600" rtl="0" algn="l">
              <a:lnSpc>
                <a:spcPct val="100000"/>
              </a:lnSpc>
              <a:spcBef>
                <a:spcPts val="0"/>
              </a:spcBef>
              <a:spcAft>
                <a:spcPts val="0"/>
              </a:spcAft>
              <a:buSzPts val="800"/>
              <a:buNone/>
              <a:defRPr/>
            </a:lvl3pPr>
            <a:lvl4pPr indent="-228600" lvl="3" marL="1828800" rtl="0" algn="l">
              <a:lnSpc>
                <a:spcPct val="100000"/>
              </a:lnSpc>
              <a:spcBef>
                <a:spcPts val="0"/>
              </a:spcBef>
              <a:spcAft>
                <a:spcPts val="0"/>
              </a:spcAft>
              <a:buSzPts val="800"/>
              <a:buNone/>
              <a:defRPr/>
            </a:lvl4pPr>
            <a:lvl5pPr indent="-228600" lvl="4" marL="2286000" rtl="0" algn="l">
              <a:lnSpc>
                <a:spcPct val="100000"/>
              </a:lnSpc>
              <a:spcBef>
                <a:spcPts val="0"/>
              </a:spcBef>
              <a:spcAft>
                <a:spcPts val="0"/>
              </a:spcAft>
              <a:buSzPts val="800"/>
              <a:buNone/>
              <a:defRPr/>
            </a:lvl5pPr>
            <a:lvl6pPr indent="-228600" lvl="5" marL="2743200" rtl="0" algn="l">
              <a:lnSpc>
                <a:spcPct val="100000"/>
              </a:lnSpc>
              <a:spcBef>
                <a:spcPts val="0"/>
              </a:spcBef>
              <a:spcAft>
                <a:spcPts val="0"/>
              </a:spcAft>
              <a:buSzPts val="800"/>
              <a:buNone/>
              <a:defRPr/>
            </a:lvl6pPr>
            <a:lvl7pPr indent="-228600" lvl="6" marL="3200400" rtl="0" algn="l">
              <a:lnSpc>
                <a:spcPct val="100000"/>
              </a:lnSpc>
              <a:spcBef>
                <a:spcPts val="0"/>
              </a:spcBef>
              <a:spcAft>
                <a:spcPts val="0"/>
              </a:spcAft>
              <a:buSzPts val="800"/>
              <a:buNone/>
              <a:defRPr/>
            </a:lvl7pPr>
            <a:lvl8pPr indent="-228600" lvl="7" marL="3657600" rtl="0" algn="l">
              <a:lnSpc>
                <a:spcPct val="100000"/>
              </a:lnSpc>
              <a:spcBef>
                <a:spcPts val="0"/>
              </a:spcBef>
              <a:spcAft>
                <a:spcPts val="0"/>
              </a:spcAft>
              <a:buSzPts val="800"/>
              <a:buNone/>
              <a:defRPr/>
            </a:lvl8pPr>
            <a:lvl9pPr indent="-228600" lvl="8" marL="4114800" rtl="0" algn="l">
              <a:lnSpc>
                <a:spcPct val="100000"/>
              </a:lnSpc>
              <a:spcBef>
                <a:spcPts val="0"/>
              </a:spcBef>
              <a:spcAft>
                <a:spcPts val="0"/>
              </a:spcAft>
              <a:buSzPts val="800"/>
              <a:buNone/>
              <a:defRPr/>
            </a:lvl9pPr>
          </a:lstStyle>
          <a:p/>
        </p:txBody>
      </p:sp>
      <p:sp>
        <p:nvSpPr>
          <p:cNvPr id="134" name="Google Shape;134;p27"/>
          <p:cNvSpPr txBox="1"/>
          <p:nvPr>
            <p:ph idx="2" type="body"/>
          </p:nvPr>
        </p:nvSpPr>
        <p:spPr>
          <a:xfrm>
            <a:off x="4709610" y="1182978"/>
            <a:ext cx="3978000" cy="1467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800"/>
              <a:buNone/>
              <a:defRPr/>
            </a:lvl1pPr>
            <a:lvl2pPr indent="-228600" lvl="1" marL="914400" rtl="0" algn="l">
              <a:lnSpc>
                <a:spcPct val="100000"/>
              </a:lnSpc>
              <a:spcBef>
                <a:spcPts val="0"/>
              </a:spcBef>
              <a:spcAft>
                <a:spcPts val="0"/>
              </a:spcAft>
              <a:buSzPts val="800"/>
              <a:buNone/>
              <a:defRPr/>
            </a:lvl2pPr>
            <a:lvl3pPr indent="-228600" lvl="2" marL="1371600" rtl="0" algn="l">
              <a:lnSpc>
                <a:spcPct val="100000"/>
              </a:lnSpc>
              <a:spcBef>
                <a:spcPts val="0"/>
              </a:spcBef>
              <a:spcAft>
                <a:spcPts val="0"/>
              </a:spcAft>
              <a:buSzPts val="800"/>
              <a:buNone/>
              <a:defRPr/>
            </a:lvl3pPr>
            <a:lvl4pPr indent="-228600" lvl="3" marL="1828800" rtl="0" algn="l">
              <a:lnSpc>
                <a:spcPct val="100000"/>
              </a:lnSpc>
              <a:spcBef>
                <a:spcPts val="0"/>
              </a:spcBef>
              <a:spcAft>
                <a:spcPts val="0"/>
              </a:spcAft>
              <a:buSzPts val="800"/>
              <a:buNone/>
              <a:defRPr/>
            </a:lvl4pPr>
            <a:lvl5pPr indent="-228600" lvl="4" marL="2286000" rtl="0" algn="l">
              <a:lnSpc>
                <a:spcPct val="100000"/>
              </a:lnSpc>
              <a:spcBef>
                <a:spcPts val="0"/>
              </a:spcBef>
              <a:spcAft>
                <a:spcPts val="0"/>
              </a:spcAft>
              <a:buSzPts val="800"/>
              <a:buNone/>
              <a:defRPr/>
            </a:lvl5pPr>
            <a:lvl6pPr indent="-228600" lvl="5" marL="2743200" rtl="0" algn="l">
              <a:lnSpc>
                <a:spcPct val="100000"/>
              </a:lnSpc>
              <a:spcBef>
                <a:spcPts val="0"/>
              </a:spcBef>
              <a:spcAft>
                <a:spcPts val="0"/>
              </a:spcAft>
              <a:buSzPts val="800"/>
              <a:buNone/>
              <a:defRPr/>
            </a:lvl6pPr>
            <a:lvl7pPr indent="-228600" lvl="6" marL="3200400" rtl="0" algn="l">
              <a:lnSpc>
                <a:spcPct val="100000"/>
              </a:lnSpc>
              <a:spcBef>
                <a:spcPts val="0"/>
              </a:spcBef>
              <a:spcAft>
                <a:spcPts val="0"/>
              </a:spcAft>
              <a:buSzPts val="800"/>
              <a:buNone/>
              <a:defRPr/>
            </a:lvl7pPr>
            <a:lvl8pPr indent="-228600" lvl="7" marL="3657600" rtl="0" algn="l">
              <a:lnSpc>
                <a:spcPct val="100000"/>
              </a:lnSpc>
              <a:spcBef>
                <a:spcPts val="0"/>
              </a:spcBef>
              <a:spcAft>
                <a:spcPts val="0"/>
              </a:spcAft>
              <a:buSzPts val="800"/>
              <a:buNone/>
              <a:defRPr/>
            </a:lvl8pPr>
            <a:lvl9pPr indent="-228600" lvl="8" marL="4114800" rtl="0" algn="l">
              <a:lnSpc>
                <a:spcPct val="100000"/>
              </a:lnSpc>
              <a:spcBef>
                <a:spcPts val="0"/>
              </a:spcBef>
              <a:spcAft>
                <a:spcPts val="0"/>
              </a:spcAft>
              <a:buSzPts val="800"/>
              <a:buNone/>
              <a:defRPr/>
            </a:lvl9pPr>
          </a:lstStyle>
          <a:p/>
        </p:txBody>
      </p:sp>
      <p:sp>
        <p:nvSpPr>
          <p:cNvPr id="135" name="Google Shape;135;p27"/>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36" name="Google Shape;136;p27"/>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37" name="Google Shape;137;p27"/>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4" name="Shape 144"/>
        <p:cNvGrpSpPr/>
        <p:nvPr/>
      </p:nvGrpSpPr>
      <p:grpSpPr>
        <a:xfrm>
          <a:off x="0" y="0"/>
          <a:ext cx="0" cy="0"/>
          <a:chOff x="0" y="0"/>
          <a:chExt cx="0" cy="0"/>
        </a:xfrm>
      </p:grpSpPr>
      <p:sp>
        <p:nvSpPr>
          <p:cNvPr id="145" name="Google Shape;145;p29"/>
          <p:cNvSpPr txBox="1"/>
          <p:nvPr>
            <p:ph idx="11" type="ftr"/>
          </p:nvPr>
        </p:nvSpPr>
        <p:spPr>
          <a:xfrm>
            <a:off x="3109257" y="4783344"/>
            <a:ext cx="2926500" cy="257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46" name="Google Shape;146;p29"/>
          <p:cNvSpPr txBox="1"/>
          <p:nvPr>
            <p:ph idx="10" type="dt"/>
          </p:nvPr>
        </p:nvSpPr>
        <p:spPr>
          <a:xfrm>
            <a:off x="457244" y="4783344"/>
            <a:ext cx="2103300" cy="257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47" name="Google Shape;147;p29"/>
          <p:cNvSpPr txBox="1"/>
          <p:nvPr>
            <p:ph idx="12" type="sldNum"/>
          </p:nvPr>
        </p:nvSpPr>
        <p:spPr>
          <a:xfrm>
            <a:off x="6584309" y="4783344"/>
            <a:ext cx="2103300" cy="2571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48" name="Shape 148"/>
        <p:cNvGrpSpPr/>
        <p:nvPr/>
      </p:nvGrpSpPr>
      <p:grpSpPr>
        <a:xfrm>
          <a:off x="0" y="0"/>
          <a:ext cx="0" cy="0"/>
          <a:chOff x="0" y="0"/>
          <a:chExt cx="0" cy="0"/>
        </a:xfrm>
      </p:grpSpPr>
      <p:sp>
        <p:nvSpPr>
          <p:cNvPr id="149" name="Google Shape;149;p30"/>
          <p:cNvSpPr/>
          <p:nvPr/>
        </p:nvSpPr>
        <p:spPr>
          <a:xfrm>
            <a:off x="4434227" y="0"/>
            <a:ext cx="4710600" cy="5143500"/>
          </a:xfrm>
          <a:prstGeom prst="rect">
            <a:avLst/>
          </a:prstGeom>
          <a:solidFill>
            <a:srgbClr val="FFE006"/>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E006"/>
              </a:solidFill>
              <a:latin typeface="Calibri"/>
              <a:ea typeface="Calibri"/>
              <a:cs typeface="Calibri"/>
              <a:sym typeface="Calibri"/>
            </a:endParaRPr>
          </a:p>
        </p:txBody>
      </p:sp>
      <p:sp>
        <p:nvSpPr>
          <p:cNvPr id="150" name="Google Shape;150;p30"/>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51" name="Google Shape;151;p30"/>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52" name="Google Shape;152;p30"/>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53" name="Google Shape;153;p30"/>
          <p:cNvPicPr preferRelativeResize="0"/>
          <p:nvPr/>
        </p:nvPicPr>
        <p:blipFill rotWithShape="1">
          <a:blip r:embed="rId2">
            <a:alphaModFix/>
          </a:blip>
          <a:srcRect b="0" l="0" r="0" t="0"/>
          <a:stretch/>
        </p:blipFill>
        <p:spPr>
          <a:xfrm>
            <a:off x="4817672" y="921181"/>
            <a:ext cx="2810912" cy="289039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4" name="Shape 154"/>
        <p:cNvGrpSpPr/>
        <p:nvPr/>
      </p:nvGrpSpPr>
      <p:grpSpPr>
        <a:xfrm>
          <a:off x="0" y="0"/>
          <a:ext cx="0" cy="0"/>
          <a:chOff x="0" y="0"/>
          <a:chExt cx="0" cy="0"/>
        </a:xfrm>
      </p:grpSpPr>
      <p:sp>
        <p:nvSpPr>
          <p:cNvPr id="155" name="Google Shape;155;p31"/>
          <p:cNvSpPr/>
          <p:nvPr/>
        </p:nvSpPr>
        <p:spPr>
          <a:xfrm>
            <a:off x="0" y="0"/>
            <a:ext cx="9144900" cy="5143500"/>
          </a:xfrm>
          <a:prstGeom prst="rect">
            <a:avLst/>
          </a:prstGeom>
          <a:solidFill>
            <a:srgbClr val="FFE006"/>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E006"/>
              </a:solidFill>
              <a:latin typeface="Calibri"/>
              <a:ea typeface="Calibri"/>
              <a:cs typeface="Calibri"/>
              <a:sym typeface="Calibri"/>
            </a:endParaRPr>
          </a:p>
        </p:txBody>
      </p:sp>
      <p:pic>
        <p:nvPicPr>
          <p:cNvPr id="156" name="Google Shape;156;p31"/>
          <p:cNvPicPr preferRelativeResize="0"/>
          <p:nvPr/>
        </p:nvPicPr>
        <p:blipFill rotWithShape="1">
          <a:blip r:embed="rId2">
            <a:alphaModFix/>
          </a:blip>
          <a:srcRect b="0" l="0" r="0" t="0"/>
          <a:stretch/>
        </p:blipFill>
        <p:spPr>
          <a:xfrm>
            <a:off x="5843526" y="291728"/>
            <a:ext cx="4122856" cy="4239441"/>
          </a:xfrm>
          <a:prstGeom prst="rect">
            <a:avLst/>
          </a:prstGeom>
          <a:noFill/>
          <a:ln>
            <a:noFill/>
          </a:ln>
        </p:spPr>
      </p:pic>
      <p:sp>
        <p:nvSpPr>
          <p:cNvPr id="157" name="Google Shape;157;p31"/>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58" name="Google Shape;158;p31"/>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59" name="Google Shape;159;p31"/>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60" name="Google Shape;160;p31"/>
          <p:cNvPicPr preferRelativeResize="0"/>
          <p:nvPr/>
        </p:nvPicPr>
        <p:blipFill rotWithShape="1">
          <a:blip r:embed="rId3">
            <a:alphaModFix/>
          </a:blip>
          <a:srcRect b="0" l="0" r="0" t="0"/>
          <a:stretch/>
        </p:blipFill>
        <p:spPr>
          <a:xfrm>
            <a:off x="3384218" y="4344325"/>
            <a:ext cx="1890590" cy="43629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61" name="Shape 161"/>
        <p:cNvGrpSpPr/>
        <p:nvPr/>
      </p:nvGrpSpPr>
      <p:grpSpPr>
        <a:xfrm>
          <a:off x="0" y="0"/>
          <a:ext cx="0" cy="0"/>
          <a:chOff x="0" y="0"/>
          <a:chExt cx="0" cy="0"/>
        </a:xfrm>
      </p:grpSpPr>
      <p:sp>
        <p:nvSpPr>
          <p:cNvPr id="162" name="Google Shape;162;p32"/>
          <p:cNvSpPr/>
          <p:nvPr/>
        </p:nvSpPr>
        <p:spPr>
          <a:xfrm>
            <a:off x="0" y="0"/>
            <a:ext cx="9144900" cy="5143500"/>
          </a:xfrm>
          <a:prstGeom prst="rect">
            <a:avLst/>
          </a:prstGeom>
          <a:solidFill>
            <a:srgbClr val="29235C"/>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id="163" name="Google Shape;163;p32"/>
          <p:cNvPicPr preferRelativeResize="0"/>
          <p:nvPr/>
        </p:nvPicPr>
        <p:blipFill rotWithShape="1">
          <a:blip r:embed="rId2">
            <a:alphaModFix amt="21000"/>
          </a:blip>
          <a:srcRect b="0" l="0" r="0" t="0"/>
          <a:stretch/>
        </p:blipFill>
        <p:spPr>
          <a:xfrm>
            <a:off x="5843526" y="291728"/>
            <a:ext cx="4122856" cy="4239441"/>
          </a:xfrm>
          <a:prstGeom prst="rect">
            <a:avLst/>
          </a:prstGeom>
          <a:noFill/>
          <a:ln>
            <a:noFill/>
          </a:ln>
        </p:spPr>
      </p:pic>
      <p:sp>
        <p:nvSpPr>
          <p:cNvPr id="164" name="Google Shape;164;p32"/>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65" name="Google Shape;165;p32"/>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66" name="Google Shape;166;p32"/>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67" name="Google Shape;167;p32"/>
          <p:cNvPicPr preferRelativeResize="0"/>
          <p:nvPr/>
        </p:nvPicPr>
        <p:blipFill rotWithShape="1">
          <a:blip r:embed="rId3">
            <a:alphaModFix/>
          </a:blip>
          <a:srcRect b="0" l="0" r="0" t="0"/>
          <a:stretch/>
        </p:blipFill>
        <p:spPr>
          <a:xfrm>
            <a:off x="3109257" y="3714069"/>
            <a:ext cx="2201850" cy="9402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8" name="Shape 168"/>
        <p:cNvGrpSpPr/>
        <p:nvPr/>
      </p:nvGrpSpPr>
      <p:grpSpPr>
        <a:xfrm>
          <a:off x="0" y="0"/>
          <a:ext cx="0" cy="0"/>
          <a:chOff x="0" y="0"/>
          <a:chExt cx="0" cy="0"/>
        </a:xfrm>
      </p:grpSpPr>
      <p:sp>
        <p:nvSpPr>
          <p:cNvPr id="169" name="Google Shape;169;p33"/>
          <p:cNvSpPr/>
          <p:nvPr/>
        </p:nvSpPr>
        <p:spPr>
          <a:xfrm>
            <a:off x="7244491" y="0"/>
            <a:ext cx="1900500" cy="5143500"/>
          </a:xfrm>
          <a:prstGeom prst="rect">
            <a:avLst/>
          </a:prstGeom>
          <a:solidFill>
            <a:srgbClr val="29235C"/>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70" name="Google Shape;170;p33"/>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71" name="Google Shape;171;p33"/>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72" name="Google Shape;172;p33"/>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73" name="Google Shape;173;p33"/>
          <p:cNvPicPr preferRelativeResize="0"/>
          <p:nvPr/>
        </p:nvPicPr>
        <p:blipFill rotWithShape="1">
          <a:blip r:embed="rId2">
            <a:alphaModFix/>
          </a:blip>
          <a:srcRect b="0" l="0" r="0" t="0"/>
          <a:stretch/>
        </p:blipFill>
        <p:spPr>
          <a:xfrm>
            <a:off x="5908463" y="214115"/>
            <a:ext cx="4253120" cy="437338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74" name="Shape 174"/>
        <p:cNvGrpSpPr/>
        <p:nvPr/>
      </p:nvGrpSpPr>
      <p:grpSpPr>
        <a:xfrm>
          <a:off x="0" y="0"/>
          <a:ext cx="0" cy="0"/>
          <a:chOff x="0" y="0"/>
          <a:chExt cx="0" cy="0"/>
        </a:xfrm>
      </p:grpSpPr>
      <p:sp>
        <p:nvSpPr>
          <p:cNvPr id="175" name="Google Shape;175;p34"/>
          <p:cNvSpPr/>
          <p:nvPr/>
        </p:nvSpPr>
        <p:spPr>
          <a:xfrm>
            <a:off x="4434227" y="0"/>
            <a:ext cx="4710600" cy="5143500"/>
          </a:xfrm>
          <a:prstGeom prst="rect">
            <a:avLst/>
          </a:prstGeom>
          <a:solidFill>
            <a:srgbClr val="FFE006"/>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76" name="Google Shape;176;p34"/>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77" name="Google Shape;177;p34"/>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78" name="Google Shape;178;p34"/>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79" name="Google Shape;179;p34"/>
          <p:cNvPicPr preferRelativeResize="0"/>
          <p:nvPr/>
        </p:nvPicPr>
        <p:blipFill rotWithShape="1">
          <a:blip r:embed="rId2">
            <a:alphaModFix amt="13000"/>
          </a:blip>
          <a:srcRect b="0" l="0" r="0" t="0"/>
          <a:stretch/>
        </p:blipFill>
        <p:spPr>
          <a:xfrm>
            <a:off x="1505319" y="175691"/>
            <a:ext cx="4660219" cy="47919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80" name="Shape 180"/>
        <p:cNvGrpSpPr/>
        <p:nvPr/>
      </p:nvGrpSpPr>
      <p:grpSpPr>
        <a:xfrm>
          <a:off x="0" y="0"/>
          <a:ext cx="0" cy="0"/>
          <a:chOff x="0" y="0"/>
          <a:chExt cx="0" cy="0"/>
        </a:xfrm>
      </p:grpSpPr>
      <p:sp>
        <p:nvSpPr>
          <p:cNvPr id="181" name="Google Shape;181;p35"/>
          <p:cNvSpPr/>
          <p:nvPr/>
        </p:nvSpPr>
        <p:spPr>
          <a:xfrm>
            <a:off x="0" y="0"/>
            <a:ext cx="9144900" cy="5143500"/>
          </a:xfrm>
          <a:prstGeom prst="rect">
            <a:avLst/>
          </a:prstGeom>
          <a:solidFill>
            <a:srgbClr val="29235C"/>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82" name="Google Shape;182;p35"/>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83" name="Google Shape;183;p35"/>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84" name="Google Shape;184;p35"/>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85" name="Google Shape;185;p35"/>
          <p:cNvPicPr preferRelativeResize="0"/>
          <p:nvPr/>
        </p:nvPicPr>
        <p:blipFill rotWithShape="1">
          <a:blip r:embed="rId2">
            <a:alphaModFix amt="24000"/>
          </a:blip>
          <a:srcRect b="0" l="0" r="0" t="0"/>
          <a:stretch/>
        </p:blipFill>
        <p:spPr>
          <a:xfrm>
            <a:off x="1508904" y="47024"/>
            <a:ext cx="4660219" cy="47919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86" name="Shape 186"/>
        <p:cNvGrpSpPr/>
        <p:nvPr/>
      </p:nvGrpSpPr>
      <p:grpSpPr>
        <a:xfrm>
          <a:off x="0" y="0"/>
          <a:ext cx="0" cy="0"/>
          <a:chOff x="0" y="0"/>
          <a:chExt cx="0" cy="0"/>
        </a:xfrm>
      </p:grpSpPr>
      <p:sp>
        <p:nvSpPr>
          <p:cNvPr id="187" name="Google Shape;187;p36"/>
          <p:cNvSpPr/>
          <p:nvPr/>
        </p:nvSpPr>
        <p:spPr>
          <a:xfrm>
            <a:off x="0" y="0"/>
            <a:ext cx="5908500" cy="5143500"/>
          </a:xfrm>
          <a:prstGeom prst="rect">
            <a:avLst/>
          </a:prstGeom>
          <a:solidFill>
            <a:srgbClr val="FFE006"/>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88" name="Google Shape;188;p36"/>
          <p:cNvSpPr/>
          <p:nvPr/>
        </p:nvSpPr>
        <p:spPr>
          <a:xfrm>
            <a:off x="5355625" y="0"/>
            <a:ext cx="3789000" cy="5143500"/>
          </a:xfrm>
          <a:prstGeom prst="rect">
            <a:avLst/>
          </a:prstGeom>
          <a:solidFill>
            <a:schemeClr val="dk1"/>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89" name="Google Shape;189;p36"/>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90" name="Google Shape;190;p36"/>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91" name="Google Shape;191;p36"/>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92" name="Shape 192"/>
        <p:cNvGrpSpPr/>
        <p:nvPr/>
      </p:nvGrpSpPr>
      <p:grpSpPr>
        <a:xfrm>
          <a:off x="0" y="0"/>
          <a:ext cx="0" cy="0"/>
          <a:chOff x="0" y="0"/>
          <a:chExt cx="0" cy="0"/>
        </a:xfrm>
      </p:grpSpPr>
      <p:sp>
        <p:nvSpPr>
          <p:cNvPr id="193" name="Google Shape;193;p37"/>
          <p:cNvSpPr/>
          <p:nvPr/>
        </p:nvSpPr>
        <p:spPr>
          <a:xfrm>
            <a:off x="4434227" y="0"/>
            <a:ext cx="4710600" cy="5143500"/>
          </a:xfrm>
          <a:prstGeom prst="rect">
            <a:avLst/>
          </a:prstGeom>
          <a:solidFill>
            <a:srgbClr val="29235C"/>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194" name="Google Shape;194;p37"/>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95" name="Google Shape;195;p37"/>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96" name="Google Shape;196;p37"/>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97" name="Google Shape;197;p37"/>
          <p:cNvPicPr preferRelativeResize="0"/>
          <p:nvPr/>
        </p:nvPicPr>
        <p:blipFill rotWithShape="1">
          <a:blip r:embed="rId2">
            <a:alphaModFix/>
          </a:blip>
          <a:srcRect b="0" l="0" r="0" t="0"/>
          <a:stretch/>
        </p:blipFill>
        <p:spPr>
          <a:xfrm>
            <a:off x="4817672" y="921181"/>
            <a:ext cx="2810912" cy="289039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98" name="Shape 198"/>
        <p:cNvGrpSpPr/>
        <p:nvPr/>
      </p:nvGrpSpPr>
      <p:grpSpPr>
        <a:xfrm>
          <a:off x="0" y="0"/>
          <a:ext cx="0" cy="0"/>
          <a:chOff x="0" y="0"/>
          <a:chExt cx="0" cy="0"/>
        </a:xfrm>
      </p:grpSpPr>
      <p:sp>
        <p:nvSpPr>
          <p:cNvPr id="199" name="Google Shape;199;p38"/>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00" name="Google Shape;200;p38"/>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01" name="Google Shape;201;p38"/>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202" name="Google Shape;202;p38"/>
          <p:cNvPicPr preferRelativeResize="0"/>
          <p:nvPr/>
        </p:nvPicPr>
        <p:blipFill rotWithShape="1">
          <a:blip r:embed="rId2">
            <a:alphaModFix amt="7000"/>
          </a:blip>
          <a:srcRect b="0" l="0" r="0" t="0"/>
          <a:stretch/>
        </p:blipFill>
        <p:spPr>
          <a:xfrm>
            <a:off x="1854314" y="500449"/>
            <a:ext cx="4028566" cy="414248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03" name="Shape 203"/>
        <p:cNvGrpSpPr/>
        <p:nvPr/>
      </p:nvGrpSpPr>
      <p:grpSpPr>
        <a:xfrm>
          <a:off x="0" y="0"/>
          <a:ext cx="0" cy="0"/>
          <a:chOff x="0" y="0"/>
          <a:chExt cx="0" cy="0"/>
        </a:xfrm>
      </p:grpSpPr>
      <p:sp>
        <p:nvSpPr>
          <p:cNvPr id="204" name="Google Shape;204;p39"/>
          <p:cNvSpPr/>
          <p:nvPr/>
        </p:nvSpPr>
        <p:spPr>
          <a:xfrm>
            <a:off x="0" y="3927784"/>
            <a:ext cx="9144900" cy="1215300"/>
          </a:xfrm>
          <a:prstGeom prst="rect">
            <a:avLst/>
          </a:prstGeom>
          <a:solidFill>
            <a:srgbClr val="29235C"/>
          </a:solidFill>
          <a:ln>
            <a:noFill/>
          </a:ln>
        </p:spPr>
        <p:txBody>
          <a:bodyPr anchorCtr="0" anchor="ctr" bIns="25750" lIns="51525" spcFirstLastPara="1" rIns="51525"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205" name="Google Shape;205;p39"/>
          <p:cNvSpPr txBox="1"/>
          <p:nvPr>
            <p:ph idx="11" type="ftr"/>
          </p:nvPr>
        </p:nvSpPr>
        <p:spPr>
          <a:xfrm>
            <a:off x="3109257" y="4783344"/>
            <a:ext cx="2926500" cy="133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06" name="Google Shape;206;p39"/>
          <p:cNvSpPr txBox="1"/>
          <p:nvPr>
            <p:ph idx="10" type="dt"/>
          </p:nvPr>
        </p:nvSpPr>
        <p:spPr>
          <a:xfrm>
            <a:off x="457244" y="4783344"/>
            <a:ext cx="2103300" cy="13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0" i="0">
                <a:solidFill>
                  <a:srgbClr val="888888"/>
                </a:solidFill>
                <a:latin typeface="Gill Sans"/>
                <a:ea typeface="Gill Sans"/>
                <a:cs typeface="Gill Sans"/>
                <a:sym typeface="Gill Sans"/>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07" name="Google Shape;207;p39"/>
          <p:cNvSpPr txBox="1"/>
          <p:nvPr>
            <p:ph idx="12" type="sldNum"/>
          </p:nvPr>
        </p:nvSpPr>
        <p:spPr>
          <a:xfrm>
            <a:off x="6584309" y="4783344"/>
            <a:ext cx="2103300" cy="1332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208" name="Shape 208"/>
        <p:cNvGrpSpPr/>
        <p:nvPr/>
      </p:nvGrpSpPr>
      <p:grpSpPr>
        <a:xfrm>
          <a:off x="0" y="0"/>
          <a:ext cx="0" cy="0"/>
          <a:chOff x="0" y="0"/>
          <a:chExt cx="0" cy="0"/>
        </a:xfrm>
      </p:grpSpPr>
      <p:sp>
        <p:nvSpPr>
          <p:cNvPr id="209" name="Google Shape;209;p40"/>
          <p:cNvSpPr txBox="1"/>
          <p:nvPr>
            <p:ph type="ctrTitle"/>
          </p:nvPr>
        </p:nvSpPr>
        <p:spPr>
          <a:xfrm>
            <a:off x="685865" y="1594448"/>
            <a:ext cx="7773000" cy="1080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10" name="Google Shape;210;p40"/>
          <p:cNvSpPr txBox="1"/>
          <p:nvPr>
            <p:ph idx="1" type="subTitle"/>
          </p:nvPr>
        </p:nvSpPr>
        <p:spPr>
          <a:xfrm>
            <a:off x="1371731" y="2880293"/>
            <a:ext cx="6401400" cy="1285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11" name="Google Shape;211;p40"/>
          <p:cNvSpPr txBox="1"/>
          <p:nvPr>
            <p:ph idx="11" type="ftr"/>
          </p:nvPr>
        </p:nvSpPr>
        <p:spPr>
          <a:xfrm>
            <a:off x="3109257" y="4783344"/>
            <a:ext cx="2926500" cy="257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12" name="Google Shape;212;p40"/>
          <p:cNvSpPr txBox="1"/>
          <p:nvPr>
            <p:ph idx="10" type="dt"/>
          </p:nvPr>
        </p:nvSpPr>
        <p:spPr>
          <a:xfrm>
            <a:off x="457244" y="4783344"/>
            <a:ext cx="2103300" cy="257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13" name="Google Shape;213;p40"/>
          <p:cNvSpPr txBox="1"/>
          <p:nvPr>
            <p:ph idx="12" type="sldNum"/>
          </p:nvPr>
        </p:nvSpPr>
        <p:spPr>
          <a:xfrm>
            <a:off x="6584309" y="4783344"/>
            <a:ext cx="2103300" cy="2571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4" name="Shape 214"/>
        <p:cNvGrpSpPr/>
        <p:nvPr/>
      </p:nvGrpSpPr>
      <p:grpSpPr>
        <a:xfrm>
          <a:off x="0" y="0"/>
          <a:ext cx="0" cy="0"/>
          <a:chOff x="0" y="0"/>
          <a:chExt cx="0" cy="0"/>
        </a:xfrm>
      </p:grpSpPr>
      <p:sp>
        <p:nvSpPr>
          <p:cNvPr id="215" name="Google Shape;215;p41"/>
          <p:cNvSpPr txBox="1"/>
          <p:nvPr>
            <p:ph type="title"/>
          </p:nvPr>
        </p:nvSpPr>
        <p:spPr>
          <a:xfrm>
            <a:off x="1442810" y="187654"/>
            <a:ext cx="6259500" cy="261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1" i="0" sz="1900" u="sng">
                <a:solidFill>
                  <a:srgbClr val="231F20"/>
                </a:solidFill>
                <a:latin typeface="Arial"/>
                <a:ea typeface="Arial"/>
                <a:cs typeface="Arial"/>
                <a:sym typeface="Aria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16" name="Google Shape;216;p41"/>
          <p:cNvSpPr txBox="1"/>
          <p:nvPr>
            <p:ph idx="1" type="body"/>
          </p:nvPr>
        </p:nvSpPr>
        <p:spPr>
          <a:xfrm>
            <a:off x="457244" y="1182978"/>
            <a:ext cx="3978000" cy="3394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800"/>
              <a:buNone/>
              <a:defRPr/>
            </a:lvl1pPr>
            <a:lvl2pPr indent="-228600" lvl="1" marL="914400" rtl="0" algn="l">
              <a:lnSpc>
                <a:spcPct val="100000"/>
              </a:lnSpc>
              <a:spcBef>
                <a:spcPts val="0"/>
              </a:spcBef>
              <a:spcAft>
                <a:spcPts val="0"/>
              </a:spcAft>
              <a:buSzPts val="800"/>
              <a:buNone/>
              <a:defRPr/>
            </a:lvl2pPr>
            <a:lvl3pPr indent="-228600" lvl="2" marL="1371600" rtl="0" algn="l">
              <a:lnSpc>
                <a:spcPct val="100000"/>
              </a:lnSpc>
              <a:spcBef>
                <a:spcPts val="0"/>
              </a:spcBef>
              <a:spcAft>
                <a:spcPts val="0"/>
              </a:spcAft>
              <a:buSzPts val="800"/>
              <a:buNone/>
              <a:defRPr/>
            </a:lvl3pPr>
            <a:lvl4pPr indent="-228600" lvl="3" marL="1828800" rtl="0" algn="l">
              <a:lnSpc>
                <a:spcPct val="100000"/>
              </a:lnSpc>
              <a:spcBef>
                <a:spcPts val="0"/>
              </a:spcBef>
              <a:spcAft>
                <a:spcPts val="0"/>
              </a:spcAft>
              <a:buSzPts val="800"/>
              <a:buNone/>
              <a:defRPr/>
            </a:lvl4pPr>
            <a:lvl5pPr indent="-228600" lvl="4" marL="2286000" rtl="0" algn="l">
              <a:lnSpc>
                <a:spcPct val="100000"/>
              </a:lnSpc>
              <a:spcBef>
                <a:spcPts val="0"/>
              </a:spcBef>
              <a:spcAft>
                <a:spcPts val="0"/>
              </a:spcAft>
              <a:buSzPts val="800"/>
              <a:buNone/>
              <a:defRPr/>
            </a:lvl5pPr>
            <a:lvl6pPr indent="-228600" lvl="5" marL="2743200" rtl="0" algn="l">
              <a:lnSpc>
                <a:spcPct val="100000"/>
              </a:lnSpc>
              <a:spcBef>
                <a:spcPts val="0"/>
              </a:spcBef>
              <a:spcAft>
                <a:spcPts val="0"/>
              </a:spcAft>
              <a:buSzPts val="800"/>
              <a:buNone/>
              <a:defRPr/>
            </a:lvl6pPr>
            <a:lvl7pPr indent="-228600" lvl="6" marL="3200400" rtl="0" algn="l">
              <a:lnSpc>
                <a:spcPct val="100000"/>
              </a:lnSpc>
              <a:spcBef>
                <a:spcPts val="0"/>
              </a:spcBef>
              <a:spcAft>
                <a:spcPts val="0"/>
              </a:spcAft>
              <a:buSzPts val="800"/>
              <a:buNone/>
              <a:defRPr/>
            </a:lvl7pPr>
            <a:lvl8pPr indent="-228600" lvl="7" marL="3657600" rtl="0" algn="l">
              <a:lnSpc>
                <a:spcPct val="100000"/>
              </a:lnSpc>
              <a:spcBef>
                <a:spcPts val="0"/>
              </a:spcBef>
              <a:spcAft>
                <a:spcPts val="0"/>
              </a:spcAft>
              <a:buSzPts val="800"/>
              <a:buNone/>
              <a:defRPr/>
            </a:lvl8pPr>
            <a:lvl9pPr indent="-228600" lvl="8" marL="4114800" rtl="0" algn="l">
              <a:lnSpc>
                <a:spcPct val="100000"/>
              </a:lnSpc>
              <a:spcBef>
                <a:spcPts val="0"/>
              </a:spcBef>
              <a:spcAft>
                <a:spcPts val="0"/>
              </a:spcAft>
              <a:buSzPts val="800"/>
              <a:buNone/>
              <a:defRPr/>
            </a:lvl9pPr>
          </a:lstStyle>
          <a:p/>
        </p:txBody>
      </p:sp>
      <p:sp>
        <p:nvSpPr>
          <p:cNvPr id="217" name="Google Shape;217;p41"/>
          <p:cNvSpPr txBox="1"/>
          <p:nvPr>
            <p:ph idx="2" type="body"/>
          </p:nvPr>
        </p:nvSpPr>
        <p:spPr>
          <a:xfrm>
            <a:off x="4709610" y="1182978"/>
            <a:ext cx="3978000" cy="3394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800"/>
              <a:buNone/>
              <a:defRPr/>
            </a:lvl1pPr>
            <a:lvl2pPr indent="-228600" lvl="1" marL="914400" rtl="0" algn="l">
              <a:lnSpc>
                <a:spcPct val="100000"/>
              </a:lnSpc>
              <a:spcBef>
                <a:spcPts val="0"/>
              </a:spcBef>
              <a:spcAft>
                <a:spcPts val="0"/>
              </a:spcAft>
              <a:buSzPts val="800"/>
              <a:buNone/>
              <a:defRPr/>
            </a:lvl2pPr>
            <a:lvl3pPr indent="-228600" lvl="2" marL="1371600" rtl="0" algn="l">
              <a:lnSpc>
                <a:spcPct val="100000"/>
              </a:lnSpc>
              <a:spcBef>
                <a:spcPts val="0"/>
              </a:spcBef>
              <a:spcAft>
                <a:spcPts val="0"/>
              </a:spcAft>
              <a:buSzPts val="800"/>
              <a:buNone/>
              <a:defRPr/>
            </a:lvl3pPr>
            <a:lvl4pPr indent="-228600" lvl="3" marL="1828800" rtl="0" algn="l">
              <a:lnSpc>
                <a:spcPct val="100000"/>
              </a:lnSpc>
              <a:spcBef>
                <a:spcPts val="0"/>
              </a:spcBef>
              <a:spcAft>
                <a:spcPts val="0"/>
              </a:spcAft>
              <a:buSzPts val="800"/>
              <a:buNone/>
              <a:defRPr/>
            </a:lvl4pPr>
            <a:lvl5pPr indent="-228600" lvl="4" marL="2286000" rtl="0" algn="l">
              <a:lnSpc>
                <a:spcPct val="100000"/>
              </a:lnSpc>
              <a:spcBef>
                <a:spcPts val="0"/>
              </a:spcBef>
              <a:spcAft>
                <a:spcPts val="0"/>
              </a:spcAft>
              <a:buSzPts val="800"/>
              <a:buNone/>
              <a:defRPr/>
            </a:lvl5pPr>
            <a:lvl6pPr indent="-228600" lvl="5" marL="2743200" rtl="0" algn="l">
              <a:lnSpc>
                <a:spcPct val="100000"/>
              </a:lnSpc>
              <a:spcBef>
                <a:spcPts val="0"/>
              </a:spcBef>
              <a:spcAft>
                <a:spcPts val="0"/>
              </a:spcAft>
              <a:buSzPts val="800"/>
              <a:buNone/>
              <a:defRPr/>
            </a:lvl6pPr>
            <a:lvl7pPr indent="-228600" lvl="6" marL="3200400" rtl="0" algn="l">
              <a:lnSpc>
                <a:spcPct val="100000"/>
              </a:lnSpc>
              <a:spcBef>
                <a:spcPts val="0"/>
              </a:spcBef>
              <a:spcAft>
                <a:spcPts val="0"/>
              </a:spcAft>
              <a:buSzPts val="800"/>
              <a:buNone/>
              <a:defRPr/>
            </a:lvl7pPr>
            <a:lvl8pPr indent="-228600" lvl="7" marL="3657600" rtl="0" algn="l">
              <a:lnSpc>
                <a:spcPct val="100000"/>
              </a:lnSpc>
              <a:spcBef>
                <a:spcPts val="0"/>
              </a:spcBef>
              <a:spcAft>
                <a:spcPts val="0"/>
              </a:spcAft>
              <a:buSzPts val="800"/>
              <a:buNone/>
              <a:defRPr/>
            </a:lvl8pPr>
            <a:lvl9pPr indent="-228600" lvl="8" marL="4114800" rtl="0" algn="l">
              <a:lnSpc>
                <a:spcPct val="100000"/>
              </a:lnSpc>
              <a:spcBef>
                <a:spcPts val="0"/>
              </a:spcBef>
              <a:spcAft>
                <a:spcPts val="0"/>
              </a:spcAft>
              <a:buSzPts val="800"/>
              <a:buNone/>
              <a:defRPr/>
            </a:lvl9pPr>
          </a:lstStyle>
          <a:p/>
        </p:txBody>
      </p:sp>
      <p:sp>
        <p:nvSpPr>
          <p:cNvPr id="218" name="Google Shape;218;p41"/>
          <p:cNvSpPr txBox="1"/>
          <p:nvPr>
            <p:ph idx="11" type="ftr"/>
          </p:nvPr>
        </p:nvSpPr>
        <p:spPr>
          <a:xfrm>
            <a:off x="3109257" y="4783344"/>
            <a:ext cx="2926500" cy="257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19" name="Google Shape;219;p41"/>
          <p:cNvSpPr txBox="1"/>
          <p:nvPr>
            <p:ph idx="10" type="dt"/>
          </p:nvPr>
        </p:nvSpPr>
        <p:spPr>
          <a:xfrm>
            <a:off x="457244" y="4783344"/>
            <a:ext cx="2103300" cy="257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20" name="Google Shape;220;p41"/>
          <p:cNvSpPr txBox="1"/>
          <p:nvPr>
            <p:ph idx="12" type="sldNum"/>
          </p:nvPr>
        </p:nvSpPr>
        <p:spPr>
          <a:xfrm>
            <a:off x="6584309" y="4783344"/>
            <a:ext cx="2103300" cy="2571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1" name="Shape 221"/>
        <p:cNvGrpSpPr/>
        <p:nvPr/>
      </p:nvGrpSpPr>
      <p:grpSpPr>
        <a:xfrm>
          <a:off x="0" y="0"/>
          <a:ext cx="0" cy="0"/>
          <a:chOff x="0" y="0"/>
          <a:chExt cx="0" cy="0"/>
        </a:xfrm>
      </p:grpSpPr>
      <p:sp>
        <p:nvSpPr>
          <p:cNvPr id="222" name="Google Shape;222;p42"/>
          <p:cNvSpPr txBox="1"/>
          <p:nvPr>
            <p:ph type="title"/>
          </p:nvPr>
        </p:nvSpPr>
        <p:spPr>
          <a:xfrm>
            <a:off x="1442810" y="187654"/>
            <a:ext cx="6259500" cy="261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b="1" i="0" sz="1900" u="sng">
                <a:solidFill>
                  <a:srgbClr val="231F20"/>
                </a:solidFill>
                <a:latin typeface="Arial"/>
                <a:ea typeface="Arial"/>
                <a:cs typeface="Arial"/>
                <a:sym typeface="Aria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23" name="Google Shape;223;p42"/>
          <p:cNvSpPr txBox="1"/>
          <p:nvPr>
            <p:ph idx="11" type="ftr"/>
          </p:nvPr>
        </p:nvSpPr>
        <p:spPr>
          <a:xfrm>
            <a:off x="3109257" y="4783344"/>
            <a:ext cx="2926500" cy="257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24" name="Google Shape;224;p42"/>
          <p:cNvSpPr txBox="1"/>
          <p:nvPr>
            <p:ph idx="10" type="dt"/>
          </p:nvPr>
        </p:nvSpPr>
        <p:spPr>
          <a:xfrm>
            <a:off x="457244" y="4783344"/>
            <a:ext cx="2103300" cy="257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25" name="Google Shape;225;p42"/>
          <p:cNvSpPr txBox="1"/>
          <p:nvPr>
            <p:ph idx="12" type="sldNum"/>
          </p:nvPr>
        </p:nvSpPr>
        <p:spPr>
          <a:xfrm>
            <a:off x="6584309" y="4783344"/>
            <a:ext cx="2103300" cy="2571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4.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5" Type="http://schemas.openxmlformats.org/officeDocument/2006/relationships/theme" Target="../theme/theme2.xml"/><Relationship Id="rId14" Type="http://schemas.openxmlformats.org/officeDocument/2006/relationships/slideLayout" Target="../slideLayouts/slideLayout3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442810" y="187654"/>
            <a:ext cx="6259500" cy="293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800"/>
              <a:buFont typeface="Arial"/>
              <a:buNone/>
              <a:defRPr b="1" i="0" sz="1900" u="sng" cap="none" strike="noStrike">
                <a:solidFill>
                  <a:srgbClr val="231F20"/>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457244" y="1182978"/>
            <a:ext cx="8230500" cy="1467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9pPr>
          </a:lstStyle>
          <a:p/>
        </p:txBody>
      </p:sp>
      <p:sp>
        <p:nvSpPr>
          <p:cNvPr id="53" name="Google Shape;53;p13"/>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800"/>
              <a:buFont typeface="Arial"/>
              <a:buNone/>
              <a:defRPr b="0" i="0" sz="1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9pPr>
          </a:lstStyle>
          <a:p/>
        </p:txBody>
      </p:sp>
      <p:sp>
        <p:nvSpPr>
          <p:cNvPr id="54" name="Google Shape;54;p13"/>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800"/>
              <a:buFont typeface="Arial"/>
              <a:buNone/>
              <a:defRPr b="0" i="0" sz="1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28"/>
          <p:cNvSpPr txBox="1"/>
          <p:nvPr>
            <p:ph type="title"/>
          </p:nvPr>
        </p:nvSpPr>
        <p:spPr>
          <a:xfrm>
            <a:off x="1442810" y="187654"/>
            <a:ext cx="6259500" cy="261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800"/>
              <a:buFont typeface="Arial"/>
              <a:buNone/>
              <a:defRPr b="1" i="0" sz="1900" u="sng" cap="none" strike="noStrike">
                <a:solidFill>
                  <a:srgbClr val="231F20"/>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Arial"/>
                <a:ea typeface="Arial"/>
                <a:cs typeface="Arial"/>
                <a:sym typeface="Arial"/>
              </a:defRPr>
            </a:lvl9pPr>
          </a:lstStyle>
          <a:p/>
        </p:txBody>
      </p:sp>
      <p:sp>
        <p:nvSpPr>
          <p:cNvPr id="140" name="Google Shape;140;p28"/>
          <p:cNvSpPr txBox="1"/>
          <p:nvPr>
            <p:ph idx="1" type="body"/>
          </p:nvPr>
        </p:nvSpPr>
        <p:spPr>
          <a:xfrm>
            <a:off x="457244" y="1182978"/>
            <a:ext cx="8230500" cy="33945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800"/>
              <a:buFont typeface="Arial"/>
              <a:buNone/>
              <a:defRPr b="0" i="0" sz="1000" u="none" cap="none" strike="noStrike">
                <a:solidFill>
                  <a:srgbClr val="000000"/>
                </a:solidFill>
                <a:latin typeface="Calibri"/>
                <a:ea typeface="Calibri"/>
                <a:cs typeface="Calibri"/>
                <a:sym typeface="Calibri"/>
              </a:defRPr>
            </a:lvl9pPr>
          </a:lstStyle>
          <a:p/>
        </p:txBody>
      </p:sp>
      <p:sp>
        <p:nvSpPr>
          <p:cNvPr id="141" name="Google Shape;141;p28"/>
          <p:cNvSpPr txBox="1"/>
          <p:nvPr>
            <p:ph idx="11" type="ftr"/>
          </p:nvPr>
        </p:nvSpPr>
        <p:spPr>
          <a:xfrm>
            <a:off x="3109257" y="4783344"/>
            <a:ext cx="2926500" cy="2571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800"/>
              <a:buFont typeface="Arial"/>
              <a:buNone/>
              <a:defRPr b="0" i="0" sz="1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9pPr>
          </a:lstStyle>
          <a:p/>
        </p:txBody>
      </p:sp>
      <p:sp>
        <p:nvSpPr>
          <p:cNvPr id="142" name="Google Shape;142;p28"/>
          <p:cNvSpPr txBox="1"/>
          <p:nvPr>
            <p:ph idx="10" type="dt"/>
          </p:nvPr>
        </p:nvSpPr>
        <p:spPr>
          <a:xfrm>
            <a:off x="457244" y="4783344"/>
            <a:ext cx="2103300" cy="2571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800"/>
              <a:buFont typeface="Arial"/>
              <a:buNone/>
              <a:defRPr b="0" i="0" sz="1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800"/>
              <a:buFont typeface="Arial"/>
              <a:buNone/>
              <a:defRPr b="0" i="0" sz="1000" u="none" cap="none" strike="noStrike">
                <a:solidFill>
                  <a:schemeClr val="dk1"/>
                </a:solidFill>
                <a:latin typeface="Calibri"/>
                <a:ea typeface="Calibri"/>
                <a:cs typeface="Calibri"/>
                <a:sym typeface="Calibri"/>
              </a:defRPr>
            </a:lvl9pPr>
          </a:lstStyle>
          <a:p/>
        </p:txBody>
      </p:sp>
      <p:sp>
        <p:nvSpPr>
          <p:cNvPr id="143" name="Google Shape;143;p28"/>
          <p:cNvSpPr txBox="1"/>
          <p:nvPr>
            <p:ph idx="12" type="sldNum"/>
          </p:nvPr>
        </p:nvSpPr>
        <p:spPr>
          <a:xfrm>
            <a:off x="6584309" y="4783344"/>
            <a:ext cx="2103300" cy="2571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hyperlink" Target="https://link.webropolsurveys.com/Participation/Public/21f22912-07b9-4def-b2e1-6107355edf5b?displayId=Fin3583872" TargetMode="External"/><Relationship Id="rId5" Type="http://schemas.openxmlformats.org/officeDocument/2006/relationships/image" Target="../media/image7.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www.eratauko.fi/tyokalu/virittaytymisaktiviteettej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www.eratauko.fi/tyokalu/pelisaannot-nuorille/" TargetMode="External"/><Relationship Id="rId4" Type="http://schemas.openxmlformats.org/officeDocument/2006/relationships/hyperlink" Target="https://www.eratauko.fi/tyokalu/rakentavan-keskustelun-pelisaannot/" TargetMode="External"/><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www.eratauko.fi/tyokalu/pelisaannot-nuorille/" TargetMode="External"/><Relationship Id="rId4" Type="http://schemas.openxmlformats.org/officeDocument/2006/relationships/hyperlink" Target="https://www.eratauko.fi/tyokalu/pelisaannot-nuorille/" TargetMode="External"/><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hyperlink" Target="https://itameripaiva.fi/juhlijalle/teemat/merihetki-lapsille/itameri-dialogi/"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cxnSp>
        <p:nvCxnSpPr>
          <p:cNvPr id="230" name="Google Shape;230;p43"/>
          <p:cNvCxnSpPr/>
          <p:nvPr/>
        </p:nvCxnSpPr>
        <p:spPr>
          <a:xfrm flipH="1" rot="10800000">
            <a:off x="1249491" y="4385026"/>
            <a:ext cx="6645900" cy="43800"/>
          </a:xfrm>
          <a:prstGeom prst="straightConnector1">
            <a:avLst/>
          </a:prstGeom>
          <a:noFill/>
          <a:ln cap="flat" cmpd="sng" w="19050">
            <a:solidFill>
              <a:srgbClr val="29235C"/>
            </a:solidFill>
            <a:prstDash val="solid"/>
            <a:round/>
            <a:headEnd len="sm" w="sm" type="none"/>
            <a:tailEnd len="sm" w="sm" type="none"/>
          </a:ln>
        </p:spPr>
      </p:cxnSp>
      <p:sp>
        <p:nvSpPr>
          <p:cNvPr id="231" name="Google Shape;231;p43"/>
          <p:cNvSpPr/>
          <p:nvPr/>
        </p:nvSpPr>
        <p:spPr>
          <a:xfrm>
            <a:off x="4457700" y="3162668"/>
            <a:ext cx="228600" cy="228600"/>
          </a:xfrm>
          <a:prstGeom prst="rect">
            <a:avLst/>
          </a:prstGeom>
          <a:noFill/>
          <a:ln>
            <a:noFill/>
          </a:ln>
        </p:spPr>
        <p:txBody>
          <a:bodyPr anchorCtr="0" anchor="t" bIns="34250" lIns="68550" spcFirstLastPara="1" rIns="68550" wrap="square" tIns="34250">
            <a:noAutofit/>
          </a:bodyPr>
          <a:lstStyle/>
          <a:p>
            <a:pPr indent="0" lvl="0" marL="0" marR="0" rtl="0" algn="l">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p:txBody>
      </p:sp>
      <p:sp>
        <p:nvSpPr>
          <p:cNvPr id="232" name="Google Shape;232;p43"/>
          <p:cNvSpPr txBox="1"/>
          <p:nvPr/>
        </p:nvSpPr>
        <p:spPr>
          <a:xfrm>
            <a:off x="1159950" y="2884094"/>
            <a:ext cx="7037100" cy="1320600"/>
          </a:xfrm>
          <a:prstGeom prst="rect">
            <a:avLst/>
          </a:prstGeom>
          <a:noFill/>
          <a:ln>
            <a:noFill/>
          </a:ln>
        </p:spPr>
        <p:txBody>
          <a:bodyPr anchorCtr="0" anchor="t" bIns="72550" lIns="145150" spcFirstLastPara="1" rIns="145150" wrap="square" tIns="72550">
            <a:noAutofit/>
          </a:bodyPr>
          <a:lstStyle/>
          <a:p>
            <a:pPr indent="0" lvl="0" marL="0" marR="0" rtl="0" algn="l">
              <a:lnSpc>
                <a:spcPct val="115000"/>
              </a:lnSpc>
              <a:spcBef>
                <a:spcPts val="0"/>
              </a:spcBef>
              <a:spcAft>
                <a:spcPts val="0"/>
              </a:spcAft>
              <a:buNone/>
            </a:pPr>
            <a:r>
              <a:rPr lang="fi" sz="1600">
                <a:solidFill>
                  <a:srgbClr val="000000"/>
                </a:solidFill>
                <a:latin typeface="Gill Sans"/>
                <a:ea typeface="Gill Sans"/>
                <a:cs typeface="Gill Sans"/>
                <a:sym typeface="Gill Sans"/>
              </a:rPr>
              <a:t>Erätauko-keskustelun käsikirjoitus </a:t>
            </a:r>
            <a:endParaRPr sz="16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SzPts val="1900"/>
              <a:buNone/>
            </a:pPr>
            <a:r>
              <a:rPr lang="fi" sz="1600">
                <a:solidFill>
                  <a:srgbClr val="000000"/>
                </a:solidFill>
                <a:latin typeface="Gill Sans"/>
                <a:ea typeface="Gill Sans"/>
                <a:cs typeface="Gill Sans"/>
                <a:sym typeface="Gill Sans"/>
              </a:rPr>
              <a:t>Kesto 45</a:t>
            </a:r>
            <a:r>
              <a:rPr lang="fi" sz="1600">
                <a:latin typeface="Gill Sans"/>
                <a:ea typeface="Gill Sans"/>
                <a:cs typeface="Gill Sans"/>
                <a:sym typeface="Gill Sans"/>
              </a:rPr>
              <a:t>-120</a:t>
            </a:r>
            <a:r>
              <a:rPr lang="fi" sz="1600">
                <a:solidFill>
                  <a:srgbClr val="000000"/>
                </a:solidFill>
                <a:latin typeface="Gill Sans"/>
                <a:ea typeface="Gill Sans"/>
                <a:cs typeface="Gill Sans"/>
                <a:sym typeface="Gill Sans"/>
              </a:rPr>
              <a:t> min</a:t>
            </a:r>
            <a:endParaRPr sz="16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SzPts val="1900"/>
              <a:buNone/>
            </a:pPr>
            <a:r>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900"/>
              <a:buFont typeface="Arial"/>
              <a:buNone/>
            </a:pPr>
            <a:r>
              <a:rPr i="1" lang="fi" sz="1200">
                <a:solidFill>
                  <a:schemeClr val="dk1"/>
                </a:solidFill>
                <a:latin typeface="Gill Sans"/>
                <a:ea typeface="Gill Sans"/>
                <a:cs typeface="Gill Sans"/>
                <a:sym typeface="Gill Sans"/>
              </a:rPr>
              <a:t>Keskustelun otsikko/ aihe: “</a:t>
            </a:r>
            <a:r>
              <a:rPr b="1" i="1" lang="fi" sz="1200">
                <a:solidFill>
                  <a:schemeClr val="dk1"/>
                </a:solidFill>
                <a:latin typeface="Gill Sans"/>
                <a:ea typeface="Gill Sans"/>
                <a:cs typeface="Gill Sans"/>
                <a:sym typeface="Gill Sans"/>
              </a:rPr>
              <a:t>Itämeri - mitä näet, mitä kuulen, mitä tunnet, mitä haistat?”</a:t>
            </a:r>
            <a:endParaRPr b="1"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900"/>
              <a:buFont typeface="Arial"/>
              <a:buNone/>
            </a:pPr>
            <a:r>
              <a:rPr b="1" i="1" lang="fi" sz="1200">
                <a:solidFill>
                  <a:schemeClr val="dk1"/>
                </a:solidFill>
                <a:latin typeface="Gill Sans"/>
                <a:ea typeface="Gill Sans"/>
                <a:cs typeface="Gill Sans"/>
                <a:sym typeface="Gill Sans"/>
              </a:rPr>
              <a:t>Yhteistyössä John Nurmisen säätiö ja Erätauko-säätiö </a:t>
            </a:r>
            <a:endParaRPr b="1"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900"/>
              <a:buFont typeface="Arial"/>
              <a:buNone/>
            </a:pPr>
            <a:r>
              <a:rPr lang="fi" sz="900">
                <a:latin typeface="Gill Sans"/>
                <a:ea typeface="Gill Sans"/>
                <a:cs typeface="Gill Sans"/>
                <a:sym typeface="Gill Sans"/>
              </a:rPr>
              <a:t>Versio: 2.0</a:t>
            </a:r>
            <a:endParaRPr sz="900">
              <a:latin typeface="Gill Sans"/>
              <a:ea typeface="Gill Sans"/>
              <a:cs typeface="Gill Sans"/>
              <a:sym typeface="Gill Sans"/>
            </a:endParaRPr>
          </a:p>
        </p:txBody>
      </p:sp>
      <p:pic>
        <p:nvPicPr>
          <p:cNvPr id="233" name="Google Shape;233;p43" title="Itameridialogi_logo_mv.png"/>
          <p:cNvPicPr preferRelativeResize="0"/>
          <p:nvPr/>
        </p:nvPicPr>
        <p:blipFill rotWithShape="1">
          <a:blip r:embed="rId3">
            <a:alphaModFix/>
          </a:blip>
          <a:srcRect b="0" l="0" r="11778" t="0"/>
          <a:stretch/>
        </p:blipFill>
        <p:spPr>
          <a:xfrm>
            <a:off x="2092400" y="1010000"/>
            <a:ext cx="4960099" cy="1874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cxnSp>
        <p:nvCxnSpPr>
          <p:cNvPr id="326" name="Google Shape;326;p52"/>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27" name="Google Shape;327;p52"/>
          <p:cNvSpPr txBox="1"/>
          <p:nvPr/>
        </p:nvSpPr>
        <p:spPr>
          <a:xfrm>
            <a:off x="606901" y="351830"/>
            <a:ext cx="3780900" cy="37824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Erätauko-keskustelu Itämerestä</a:t>
            </a:r>
            <a:endParaRPr b="1"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8</a:t>
            </a:r>
            <a:r>
              <a:rPr i="0" lang="fi" sz="1100" u="none" cap="none" strike="noStrike">
                <a:solidFill>
                  <a:srgbClr val="000000"/>
                </a:solidFill>
                <a:latin typeface="Gill Sans"/>
                <a:ea typeface="Gill Sans"/>
                <a:cs typeface="Gill Sans"/>
                <a:sym typeface="Gill Sans"/>
              </a:rPr>
              <a:t> 	Aloitus, pelisäännöt</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5</a:t>
            </a:r>
            <a:r>
              <a:rPr i="0" lang="fi" sz="1100" u="none" cap="none" strike="noStrike">
                <a:solidFill>
                  <a:srgbClr val="000000"/>
                </a:solidFill>
                <a:latin typeface="Gill Sans"/>
                <a:ea typeface="Gill Sans"/>
                <a:cs typeface="Gill Sans"/>
                <a:sym typeface="Gill Sans"/>
              </a:rPr>
              <a:t> 	Alustus ja oma pohdinta / pariporina</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sz="1100">
                <a:solidFill>
                  <a:srgbClr val="000000"/>
                </a:solidFill>
                <a:latin typeface="Gill Sans"/>
                <a:ea typeface="Gill Sans"/>
                <a:cs typeface="Gill Sans"/>
                <a:sym typeface="Gill Sans"/>
              </a:rPr>
              <a:t>25</a:t>
            </a:r>
            <a:r>
              <a:rPr b="1" i="0" lang="fi" sz="1100" u="none" cap="none" strike="noStrike">
                <a:solidFill>
                  <a:srgbClr val="000000"/>
                </a:solidFill>
                <a:latin typeface="Gill Sans"/>
                <a:ea typeface="Gill Sans"/>
                <a:cs typeface="Gill Sans"/>
                <a:sym typeface="Gill Sans"/>
              </a:rPr>
              <a:t> 	Avataan yhteinen keskustelu</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Oivallusten kirjoittaminen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3</a:t>
            </a:r>
            <a:r>
              <a:rPr b="0" i="0" lang="fi" sz="1100" u="none" cap="none" strike="noStrike">
                <a:solidFill>
                  <a:srgbClr val="000000"/>
                </a:solidFill>
                <a:latin typeface="Gill Sans"/>
                <a:ea typeface="Gill Sans"/>
                <a:cs typeface="Gill Sans"/>
                <a:sym typeface="Gill Sans"/>
              </a:rPr>
              <a:t>	Oivallusten kertominen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Kiitos ja lopetus</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Yhteensä 45 min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Oikealla sanoitus- ja ohjausvinkkejä ohjaajalle</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Perusfontti - sano esimerkiksi näin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1" lang="fi" sz="1100" u="none" cap="none" strike="noStrike">
                <a:solidFill>
                  <a:srgbClr val="000000"/>
                </a:solidFill>
                <a:latin typeface="Gill Sans"/>
                <a:ea typeface="Gill Sans"/>
                <a:cs typeface="Gill Sans"/>
                <a:sym typeface="Gill Sans"/>
              </a:rPr>
              <a:t>Kursivoitu fontti - ohjaajalle apua keskusteluun</a:t>
            </a:r>
            <a:endParaRPr b="0" i="1"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rPr lang="fi" sz="1100">
                <a:solidFill>
                  <a:schemeClr val="dk1"/>
                </a:solidFill>
                <a:highlight>
                  <a:srgbClr val="FFE006"/>
                </a:highlight>
                <a:latin typeface="Gill Sans"/>
                <a:ea typeface="Gill Sans"/>
                <a:cs typeface="Gill Sans"/>
                <a:sym typeface="Gill Sans"/>
              </a:rPr>
              <a:t>Keltainen taustaväri: Muuta tarpeen mukaan itsellesi/aiheeseen sopivaksi.</a:t>
            </a:r>
            <a:endParaRPr b="0" i="0" sz="1100" u="none" cap="none" strike="noStrike">
              <a:solidFill>
                <a:srgbClr val="FF0000"/>
              </a:solidFill>
              <a:latin typeface="Gill Sans"/>
              <a:ea typeface="Gill Sans"/>
              <a:cs typeface="Gill Sans"/>
              <a:sym typeface="Gill Sans"/>
            </a:endParaRPr>
          </a:p>
        </p:txBody>
      </p:sp>
      <p:sp>
        <p:nvSpPr>
          <p:cNvPr id="328" name="Google Shape;328;p52"/>
          <p:cNvSpPr txBox="1"/>
          <p:nvPr/>
        </p:nvSpPr>
        <p:spPr>
          <a:xfrm>
            <a:off x="4854800" y="230300"/>
            <a:ext cx="4049400" cy="4501200"/>
          </a:xfrm>
          <a:prstGeom prst="rect">
            <a:avLst/>
          </a:prstGeom>
          <a:noFill/>
          <a:ln>
            <a:noFill/>
          </a:ln>
        </p:spPr>
        <p:txBody>
          <a:bodyPr anchorCtr="0" anchor="t" bIns="32450" lIns="32450" spcFirstLastPara="1" rIns="32450" wrap="square" tIns="32450">
            <a:noAutofit/>
          </a:bodyPr>
          <a:lstStyle/>
          <a:p>
            <a:pPr indent="0" lvl="0" marL="0" marR="0" rtl="0" algn="ctr">
              <a:lnSpc>
                <a:spcPct val="100000"/>
              </a:lnSpc>
              <a:spcBef>
                <a:spcPts val="0"/>
              </a:spcBef>
              <a:spcAft>
                <a:spcPts val="0"/>
              </a:spcAft>
              <a:buClr>
                <a:srgbClr val="000000"/>
              </a:buClr>
              <a:buSzPts val="900"/>
              <a:buFont typeface="Arial"/>
              <a:buNone/>
            </a:pPr>
            <a:r>
              <a:rPr b="1" i="0" lang="fi" sz="1000" u="none" cap="none" strike="noStrike">
                <a:solidFill>
                  <a:srgbClr val="000000"/>
                </a:solidFill>
                <a:latin typeface="Gill Sans"/>
                <a:ea typeface="Gill Sans"/>
                <a:cs typeface="Gill Sans"/>
                <a:sym typeface="Gill Sans"/>
              </a:rPr>
              <a:t>Yhteinen keskustelu</a:t>
            </a:r>
            <a:endParaRPr b="1" i="0" sz="1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900"/>
              <a:buFont typeface="Arial"/>
              <a:buNone/>
            </a:pPr>
            <a:r>
              <a:t/>
            </a:r>
            <a:endParaRPr b="1"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rPr b="0" i="0" lang="fi" sz="1000" u="none" cap="none" strike="noStrike">
                <a:solidFill>
                  <a:srgbClr val="000000"/>
                </a:solidFill>
                <a:latin typeface="Gill Sans"/>
                <a:ea typeface="Gill Sans"/>
                <a:cs typeface="Gill Sans"/>
                <a:sym typeface="Gill Sans"/>
              </a:rPr>
              <a:t>Nyt olisi kiva kuulla, mitä</a:t>
            </a:r>
            <a:r>
              <a:rPr lang="fi" sz="1000">
                <a:solidFill>
                  <a:srgbClr val="000000"/>
                </a:solidFill>
                <a:latin typeface="Gill Sans"/>
                <a:ea typeface="Gill Sans"/>
                <a:cs typeface="Gill Sans"/>
                <a:sym typeface="Gill Sans"/>
              </a:rPr>
              <a:t> sinulla tuli mi</a:t>
            </a:r>
            <a:r>
              <a:rPr lang="fi" sz="1000">
                <a:latin typeface="Gill Sans"/>
                <a:ea typeface="Gill Sans"/>
                <a:cs typeface="Gill Sans"/>
                <a:sym typeface="Gill Sans"/>
              </a:rPr>
              <a:t>e</a:t>
            </a:r>
            <a:r>
              <a:rPr lang="fi" sz="1000">
                <a:solidFill>
                  <a:srgbClr val="000000"/>
                </a:solidFill>
                <a:latin typeface="Gill Sans"/>
                <a:ea typeface="Gill Sans"/>
                <a:cs typeface="Gill Sans"/>
                <a:sym typeface="Gill Sans"/>
              </a:rPr>
              <a:t>leen </a:t>
            </a:r>
            <a:r>
              <a:rPr lang="fi" sz="1000">
                <a:latin typeface="Gill Sans"/>
                <a:ea typeface="Gill Sans"/>
                <a:cs typeface="Gill Sans"/>
                <a:sym typeface="Gill Sans"/>
              </a:rPr>
              <a:t>aiheesta TAI</a:t>
            </a:r>
            <a:r>
              <a:rPr lang="fi" sz="1000">
                <a:solidFill>
                  <a:srgbClr val="000000"/>
                </a:solidFill>
                <a:latin typeface="Gill Sans"/>
                <a:ea typeface="Gill Sans"/>
                <a:cs typeface="Gill Sans"/>
                <a:sym typeface="Gill Sans"/>
              </a:rPr>
              <a:t> mistä keskustelitte parin kanssa</a:t>
            </a:r>
            <a:r>
              <a:rPr b="0" i="0" lang="fi" sz="1000" u="none" cap="none" strike="noStrike">
                <a:solidFill>
                  <a:srgbClr val="000000"/>
                </a:solidFill>
                <a:latin typeface="Gill Sans"/>
                <a:ea typeface="Gill Sans"/>
                <a:cs typeface="Gill Sans"/>
                <a:sym typeface="Gill Sans"/>
              </a:rPr>
              <a:t>. Pidetään omat puheenvuorot tiiviinä, jotta meillä kaikilla on mahdollisuus osallistua keskusteluun. Muistetaan myös äsken </a:t>
            </a:r>
            <a:r>
              <a:rPr lang="fi" sz="1000">
                <a:latin typeface="Gill Sans"/>
                <a:ea typeface="Gill Sans"/>
                <a:cs typeface="Gill Sans"/>
                <a:sym typeface="Gill Sans"/>
              </a:rPr>
              <a:t>yhdessä sovitut pelisäännöt.</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rPr b="0" i="0" lang="fi" sz="1000" u="none" cap="none" strike="noStrike">
                <a:solidFill>
                  <a:srgbClr val="000000"/>
                </a:solidFill>
                <a:latin typeface="Gill Sans"/>
                <a:ea typeface="Gill Sans"/>
                <a:cs typeface="Gill Sans"/>
                <a:sym typeface="Gill Sans"/>
              </a:rPr>
              <a:t>Kuka haluaisi aloittaa? </a:t>
            </a:r>
            <a:r>
              <a:rPr lang="fi" sz="1000">
                <a:latin typeface="Gill Sans"/>
                <a:ea typeface="Gill Sans"/>
                <a:cs typeface="Gill Sans"/>
                <a:sym typeface="Gill Sans"/>
              </a:rPr>
              <a:t>Kiitos sinulle. </a:t>
            </a:r>
            <a:r>
              <a:rPr b="0" i="0" lang="fi" sz="1000" u="none" cap="none" strike="noStrike">
                <a:solidFill>
                  <a:srgbClr val="000000"/>
                </a:solidFill>
                <a:latin typeface="Gill Sans"/>
                <a:ea typeface="Gill Sans"/>
                <a:cs typeface="Gill Sans"/>
                <a:sym typeface="Gill Sans"/>
              </a:rPr>
              <a:t>Entä mistä te muut keskustelitte</a:t>
            </a:r>
            <a:r>
              <a:rPr lang="fi" sz="1000">
                <a:latin typeface="Gill Sans"/>
                <a:ea typeface="Gill Sans"/>
                <a:cs typeface="Gill Sans"/>
                <a:sym typeface="Gill Sans"/>
              </a:rPr>
              <a:t>?</a:t>
            </a:r>
            <a:r>
              <a:rPr b="0" i="0" lang="fi" sz="1000" u="none" cap="none" strike="noStrike">
                <a:solidFill>
                  <a:srgbClr val="000000"/>
                </a:solidFill>
                <a:latin typeface="Gill Sans"/>
                <a:ea typeface="Gill Sans"/>
                <a:cs typeface="Gill Sans"/>
                <a:sym typeface="Gill Sans"/>
              </a:rPr>
              <a:t> </a:t>
            </a:r>
            <a:r>
              <a:rPr lang="fi" sz="1000">
                <a:latin typeface="Gill Sans"/>
                <a:ea typeface="Gill Sans"/>
                <a:cs typeface="Gill Sans"/>
                <a:sym typeface="Gill Sans"/>
              </a:rPr>
              <a:t>O</a:t>
            </a:r>
            <a:r>
              <a:rPr b="0" i="0" lang="fi" sz="1000" u="none" cap="none" strike="noStrike">
                <a:solidFill>
                  <a:srgbClr val="000000"/>
                </a:solidFill>
                <a:latin typeface="Gill Sans"/>
                <a:ea typeface="Gill Sans"/>
                <a:cs typeface="Gill Sans"/>
                <a:sym typeface="Gill Sans"/>
              </a:rPr>
              <a:t>liko samanlaisia vai erilaisia kokemuksia?</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rPr lang="fi" sz="1000">
                <a:latin typeface="Gill Sans"/>
                <a:ea typeface="Gill Sans"/>
                <a:cs typeface="Gill Sans"/>
                <a:sym typeface="Gill Sans"/>
              </a:rPr>
              <a:t>Kiitos teille. On tärkeää kuulla, mitä ajattelette. Seuraavaksi haluaisin kuulla teitä, jotka ette ole vielä kertoneet, että mitä näin alussa tuli mieleen. Mitäpä vaikka teille X ja Y ja Z nousi mieleen?</a:t>
            </a:r>
            <a:endParaRPr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sz="1000">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700"/>
              <a:buFont typeface="Arial"/>
              <a:buNone/>
            </a:pPr>
            <a:r>
              <a:rPr lang="fi" sz="1000">
                <a:solidFill>
                  <a:srgbClr val="000000"/>
                </a:solidFill>
                <a:latin typeface="Gill Sans"/>
                <a:ea typeface="Gill Sans"/>
                <a:cs typeface="Gill Sans"/>
                <a:sym typeface="Gill Sans"/>
              </a:rPr>
              <a:t>Kiitos kaikille. Nostitte esiin esimerkiksi seuraavia </a:t>
            </a:r>
            <a:r>
              <a:rPr lang="fi" sz="1000">
                <a:latin typeface="Gill Sans"/>
                <a:ea typeface="Gill Sans"/>
                <a:cs typeface="Gill Sans"/>
                <a:sym typeface="Gill Sans"/>
              </a:rPr>
              <a:t>kokemuksia</a:t>
            </a:r>
            <a:r>
              <a:rPr lang="fi" sz="1000">
                <a:solidFill>
                  <a:srgbClr val="000000"/>
                </a:solidFill>
                <a:latin typeface="Gill Sans"/>
                <a:ea typeface="Gill Sans"/>
                <a:cs typeface="Gill Sans"/>
                <a:sym typeface="Gill Sans"/>
              </a:rPr>
              <a:t> ja ajatuksia: …</a:t>
            </a:r>
            <a:endParaRPr sz="10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700"/>
              <a:buFont typeface="Arial"/>
              <a:buNone/>
            </a:pPr>
            <a:r>
              <a:t/>
            </a:r>
            <a:endParaRPr sz="1000">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700"/>
              <a:buFont typeface="Arial"/>
              <a:buNone/>
            </a:pPr>
            <a:r>
              <a:rPr lang="fi" sz="1000">
                <a:solidFill>
                  <a:srgbClr val="000000"/>
                </a:solidFill>
                <a:latin typeface="Gill Sans"/>
                <a:ea typeface="Gill Sans"/>
                <a:cs typeface="Gill Sans"/>
                <a:sym typeface="Gill Sans"/>
              </a:rPr>
              <a:t>Jatketaan nyt keskustelua eteenpäin.</a:t>
            </a:r>
            <a:endParaRPr sz="1000">
              <a:solidFill>
                <a:srgbClr val="000000"/>
              </a:solidFill>
              <a:latin typeface="Gill Sans"/>
              <a:ea typeface="Gill Sans"/>
              <a:cs typeface="Gill Sans"/>
              <a:sym typeface="Gill Sans"/>
            </a:endParaRPr>
          </a:p>
          <a:p>
            <a:pPr indent="0" lvl="0" marL="0" rtl="0" algn="l">
              <a:spcBef>
                <a:spcPts val="0"/>
              </a:spcBef>
              <a:spcAft>
                <a:spcPts val="0"/>
              </a:spcAft>
              <a:buNone/>
            </a:pPr>
            <a:r>
              <a:t/>
            </a:r>
            <a:endParaRPr i="1" sz="1000">
              <a:latin typeface="Gill Sans"/>
              <a:ea typeface="Gill Sans"/>
              <a:cs typeface="Gill Sans"/>
              <a:sym typeface="Gill Sans"/>
            </a:endParaRPr>
          </a:p>
          <a:p>
            <a:pPr indent="-292100" lvl="0" marL="180000" marR="0" rtl="0" algn="l">
              <a:lnSpc>
                <a:spcPct val="115000"/>
              </a:lnSpc>
              <a:spcBef>
                <a:spcPts val="0"/>
              </a:spcBef>
              <a:spcAft>
                <a:spcPts val="0"/>
              </a:spcAft>
              <a:buSzPts val="1000"/>
              <a:buFont typeface="Gill Sans"/>
              <a:buChar char="➔"/>
            </a:pPr>
            <a:r>
              <a:rPr i="1" lang="fi" sz="1000">
                <a:latin typeface="Gill Sans"/>
                <a:ea typeface="Gill Sans"/>
                <a:cs typeface="Gill Sans"/>
                <a:sym typeface="Gill Sans"/>
              </a:rPr>
              <a:t>Voit myös helpottaa keskustelua kertomalla, että mitä ajatuksia sinulle itsellesi heräsi. → Miten teillä muilla, oliko samanlaisia vai erilaisia ajatuksia?</a:t>
            </a:r>
            <a:endParaRPr b="0" i="1" sz="1000" u="none" cap="none" strike="noStrike">
              <a:solidFill>
                <a:srgbClr val="000000"/>
              </a:solidFill>
              <a:latin typeface="Gill Sans"/>
              <a:ea typeface="Gill Sans"/>
              <a:cs typeface="Gill Sans"/>
              <a:sym typeface="Gill Sans"/>
            </a:endParaRPr>
          </a:p>
          <a:p>
            <a:pPr indent="-292100" lvl="0" marL="180000" marR="0" rtl="0" algn="l">
              <a:lnSpc>
                <a:spcPct val="115000"/>
              </a:lnSpc>
              <a:spcBef>
                <a:spcPts val="1000"/>
              </a:spcBef>
              <a:spcAft>
                <a:spcPts val="0"/>
              </a:spcAft>
              <a:buClr>
                <a:srgbClr val="000000"/>
              </a:buClr>
              <a:buSzPts val="1000"/>
              <a:buFont typeface="Gill Sans"/>
              <a:buChar char="➔"/>
            </a:pPr>
            <a:r>
              <a:rPr b="0" i="1" lang="fi" sz="1000" u="none" cap="none" strike="noStrike">
                <a:solidFill>
                  <a:srgbClr val="000000"/>
                </a:solidFill>
                <a:latin typeface="Gill Sans"/>
                <a:ea typeface="Gill Sans"/>
                <a:cs typeface="Gill Sans"/>
                <a:sym typeface="Gill Sans"/>
              </a:rPr>
              <a:t>Kysy tässä vaiheessa kaikilta jokin ajatus, vaikka he eivät itse pyytäisi puheenvuoroa.</a:t>
            </a:r>
            <a:r>
              <a:rPr i="1" lang="fi" sz="1000">
                <a:latin typeface="Gill Sans"/>
                <a:ea typeface="Gill Sans"/>
                <a:cs typeface="Gill Sans"/>
                <a:sym typeface="Gill Sans"/>
              </a:rPr>
              <a:t> Muista kuitenkin, että osallistujan ei ole pakko puhua.</a:t>
            </a:r>
            <a:endParaRPr i="1" sz="1000">
              <a:latin typeface="Gill Sans"/>
              <a:ea typeface="Gill Sans"/>
              <a:cs typeface="Gill Sans"/>
              <a:sym typeface="Gill Sans"/>
            </a:endParaRPr>
          </a:p>
          <a:p>
            <a:pPr indent="457200" lvl="0" marL="2743200" marR="0" rtl="0" algn="l">
              <a:lnSpc>
                <a:spcPct val="100000"/>
              </a:lnSpc>
              <a:spcBef>
                <a:spcPts val="1000"/>
              </a:spcBef>
              <a:spcAft>
                <a:spcPts val="0"/>
              </a:spcAft>
              <a:buClr>
                <a:srgbClr val="000000"/>
              </a:buClr>
              <a:buSzPts val="700"/>
              <a:buFont typeface="Arial"/>
              <a:buNone/>
            </a:pPr>
            <a:r>
              <a:t/>
            </a:r>
            <a:endParaRPr b="1" sz="1000">
              <a:latin typeface="Gill Sans"/>
              <a:ea typeface="Gill Sans"/>
              <a:cs typeface="Gill Sans"/>
              <a:sym typeface="Gill Sans"/>
            </a:endParaRPr>
          </a:p>
          <a:p>
            <a:pPr indent="457200" lvl="0" marL="2743200" marR="0" rtl="0" algn="l">
              <a:lnSpc>
                <a:spcPct val="100000"/>
              </a:lnSpc>
              <a:spcBef>
                <a:spcPts val="0"/>
              </a:spcBef>
              <a:spcAft>
                <a:spcPts val="0"/>
              </a:spcAft>
              <a:buClr>
                <a:srgbClr val="000000"/>
              </a:buClr>
              <a:buSzPts val="700"/>
              <a:buFont typeface="Arial"/>
              <a:buNone/>
            </a:pPr>
            <a:r>
              <a:rPr b="1" i="0" lang="fi" sz="1000" u="none" cap="none" strike="noStrike">
                <a:solidFill>
                  <a:srgbClr val="000000"/>
                </a:solidFill>
                <a:latin typeface="Gill Sans"/>
                <a:ea typeface="Gill Sans"/>
                <a:cs typeface="Gill Sans"/>
                <a:sym typeface="Gill Sans"/>
              </a:rPr>
              <a:t>2 min</a:t>
            </a:r>
            <a:endParaRPr b="1" i="0" sz="1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500"/>
              <a:buFont typeface="Arial"/>
              <a:buNone/>
            </a:pPr>
            <a:r>
              <a:t/>
            </a:r>
            <a:endParaRPr b="0" i="0" sz="1000" u="none" cap="none" strike="noStrike">
              <a:solidFill>
                <a:srgbClr val="000000"/>
              </a:solidFill>
              <a:latin typeface="Gill Sans"/>
              <a:ea typeface="Gill Sans"/>
              <a:cs typeface="Gill Sans"/>
              <a:sym typeface="Gill Sans"/>
            </a:endParaRPr>
          </a:p>
        </p:txBody>
      </p:sp>
      <p:pic>
        <p:nvPicPr>
          <p:cNvPr id="329" name="Google Shape;329;p52"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cxnSp>
        <p:nvCxnSpPr>
          <p:cNvPr id="335" name="Google Shape;335;p53"/>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36" name="Google Shape;336;p53"/>
          <p:cNvSpPr txBox="1"/>
          <p:nvPr/>
        </p:nvSpPr>
        <p:spPr>
          <a:xfrm>
            <a:off x="606900" y="351824"/>
            <a:ext cx="3780900" cy="44073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Erätauko-keskustelu Itämerestä</a:t>
            </a:r>
            <a:endParaRPr b="1"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8</a:t>
            </a:r>
            <a:r>
              <a:rPr i="0" lang="fi" sz="1100" u="none" cap="none" strike="noStrike">
                <a:solidFill>
                  <a:srgbClr val="000000"/>
                </a:solidFill>
                <a:latin typeface="Gill Sans"/>
                <a:ea typeface="Gill Sans"/>
                <a:cs typeface="Gill Sans"/>
                <a:sym typeface="Gill Sans"/>
              </a:rPr>
              <a:t> 	Aloitus, pelisäännöt</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i="0" lang="fi" sz="1100" u="none" cap="none" strike="noStrike">
                <a:solidFill>
                  <a:srgbClr val="000000"/>
                </a:solidFill>
                <a:latin typeface="Gill Sans"/>
                <a:ea typeface="Gill Sans"/>
                <a:cs typeface="Gill Sans"/>
                <a:sym typeface="Gill Sans"/>
              </a:rPr>
              <a:t>5 	Alustus ja oma pohdinta / pariporina</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sz="1100">
                <a:solidFill>
                  <a:srgbClr val="000000"/>
                </a:solidFill>
                <a:latin typeface="Gill Sans"/>
                <a:ea typeface="Gill Sans"/>
                <a:cs typeface="Gill Sans"/>
                <a:sym typeface="Gill Sans"/>
              </a:rPr>
              <a:t>25</a:t>
            </a:r>
            <a:r>
              <a:rPr b="1" i="0" lang="fi" sz="1100" u="none" cap="none" strike="noStrike">
                <a:solidFill>
                  <a:srgbClr val="000000"/>
                </a:solidFill>
                <a:latin typeface="Gill Sans"/>
                <a:ea typeface="Gill Sans"/>
                <a:cs typeface="Gill Sans"/>
                <a:sym typeface="Gill Sans"/>
              </a:rPr>
              <a:t> 	Avataan yhteinen keskustelu</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Oivallusten kirjoittaminen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3</a:t>
            </a:r>
            <a:r>
              <a:rPr b="0" i="0" lang="fi" sz="1100" u="none" cap="none" strike="noStrike">
                <a:solidFill>
                  <a:srgbClr val="000000"/>
                </a:solidFill>
                <a:latin typeface="Gill Sans"/>
                <a:ea typeface="Gill Sans"/>
                <a:cs typeface="Gill Sans"/>
                <a:sym typeface="Gill Sans"/>
              </a:rPr>
              <a:t>	Oivallusten kertominen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Kiitos ja lopetus</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Yhteensä </a:t>
            </a:r>
            <a:r>
              <a:rPr lang="fi" sz="1100">
                <a:solidFill>
                  <a:srgbClr val="000000"/>
                </a:solidFill>
                <a:latin typeface="Gill Sans"/>
                <a:ea typeface="Gill Sans"/>
                <a:cs typeface="Gill Sans"/>
                <a:sym typeface="Gill Sans"/>
              </a:rPr>
              <a:t>45</a:t>
            </a:r>
            <a:r>
              <a:rPr b="0" i="0" lang="fi" sz="1100" u="none" cap="none" strike="noStrike">
                <a:solidFill>
                  <a:srgbClr val="000000"/>
                </a:solidFill>
                <a:latin typeface="Gill Sans"/>
                <a:ea typeface="Gill Sans"/>
                <a:cs typeface="Gill Sans"/>
                <a:sym typeface="Gill Sans"/>
              </a:rPr>
              <a:t> min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Oikealla sanoitus- ja ohjausvinkkejä ohjaajalle</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Perusfontti - sano esimerkiksi näin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1" lang="fi" sz="1100" u="none" cap="none" strike="noStrike">
                <a:solidFill>
                  <a:srgbClr val="000000"/>
                </a:solidFill>
                <a:latin typeface="Gill Sans"/>
                <a:ea typeface="Gill Sans"/>
                <a:cs typeface="Gill Sans"/>
                <a:sym typeface="Gill Sans"/>
              </a:rPr>
              <a:t>Kursivoitu fontti - ohjaajalle apua keskusteluun</a:t>
            </a:r>
            <a:endParaRPr b="0" i="1"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rPr lang="fi" sz="1100">
                <a:solidFill>
                  <a:schemeClr val="dk1"/>
                </a:solidFill>
                <a:highlight>
                  <a:srgbClr val="FFE006"/>
                </a:highlight>
                <a:latin typeface="Gill Sans"/>
                <a:ea typeface="Gill Sans"/>
                <a:cs typeface="Gill Sans"/>
                <a:sym typeface="Gill Sans"/>
              </a:rPr>
              <a:t>Keltainen taustaväri: Muuta tarpeen mukaan itsellesi/aiheeseen sopivaksi.</a:t>
            </a:r>
            <a:endParaRPr sz="1100">
              <a:solidFill>
                <a:schemeClr val="dk1"/>
              </a:solidFill>
              <a:highlight>
                <a:srgbClr val="FFE006"/>
              </a:highlight>
              <a:latin typeface="Gill Sans"/>
              <a:ea typeface="Gill Sans"/>
              <a:cs typeface="Gill Sans"/>
              <a:sym typeface="Gill Sans"/>
            </a:endParaRPr>
          </a:p>
          <a:p>
            <a:pPr indent="0" lvl="0" marL="457200" rtl="0" algn="l">
              <a:spcBef>
                <a:spcPts val="0"/>
              </a:spcBef>
              <a:spcAft>
                <a:spcPts val="0"/>
              </a:spcAft>
              <a:buNone/>
            </a:pPr>
            <a:r>
              <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t/>
            </a:r>
            <a:endParaRPr sz="1100">
              <a:solidFill>
                <a:schemeClr val="dk1"/>
              </a:solidFill>
              <a:highlight>
                <a:srgbClr val="FFE006"/>
              </a:highlight>
              <a:latin typeface="Gill Sans"/>
              <a:ea typeface="Gill Sans"/>
              <a:cs typeface="Gill Sans"/>
              <a:sym typeface="Gill Sans"/>
            </a:endParaRPr>
          </a:p>
        </p:txBody>
      </p:sp>
      <p:sp>
        <p:nvSpPr>
          <p:cNvPr id="337" name="Google Shape;337;p53"/>
          <p:cNvSpPr txBox="1"/>
          <p:nvPr/>
        </p:nvSpPr>
        <p:spPr>
          <a:xfrm>
            <a:off x="4849600" y="112800"/>
            <a:ext cx="3961200" cy="476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fi" sz="1000" u="none" cap="none" strike="noStrike">
                <a:solidFill>
                  <a:srgbClr val="000000"/>
                </a:solidFill>
                <a:latin typeface="Gill Sans"/>
                <a:ea typeface="Gill Sans"/>
                <a:cs typeface="Gill Sans"/>
                <a:sym typeface="Gill Sans"/>
              </a:rPr>
              <a:t>Yhteinen keskustelu jatkuu</a:t>
            </a:r>
            <a:endParaRPr b="1"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rPr b="0" i="0" lang="fi" sz="900" u="none" cap="none" strike="noStrike">
                <a:solidFill>
                  <a:srgbClr val="000000"/>
                </a:solidFill>
                <a:latin typeface="Gill Sans"/>
                <a:ea typeface="Gill Sans"/>
                <a:cs typeface="Gill Sans"/>
                <a:sym typeface="Gill Sans"/>
              </a:rPr>
              <a:t>Kiitos äskeisestä jakamisesta. </a:t>
            </a:r>
            <a:r>
              <a:rPr lang="fi" sz="900">
                <a:latin typeface="Gill Sans"/>
                <a:ea typeface="Gill Sans"/>
                <a:cs typeface="Gill Sans"/>
                <a:sym typeface="Gill Sans"/>
              </a:rPr>
              <a:t>Seuraavaksi pyytäisin teitä kuvittelemaan Itämeren. Mitä näet, kuulet tai tunnet? </a:t>
            </a:r>
            <a:r>
              <a:rPr b="0" i="0" lang="fi" sz="900" u="none" cap="none" strike="noStrike">
                <a:solidFill>
                  <a:srgbClr val="000000"/>
                </a:solidFill>
                <a:latin typeface="Gill Sans"/>
                <a:ea typeface="Gill Sans"/>
                <a:cs typeface="Gill Sans"/>
                <a:sym typeface="Gill Sans"/>
              </a:rPr>
              <a:t>Voitte hetken aikaa pohtia rauhass</a:t>
            </a:r>
            <a:r>
              <a:rPr lang="fi" sz="900">
                <a:latin typeface="Gill Sans"/>
                <a:ea typeface="Gill Sans"/>
                <a:cs typeface="Gill Sans"/>
                <a:sym typeface="Gill Sans"/>
              </a:rPr>
              <a:t>a.</a:t>
            </a:r>
            <a:endParaRPr sz="9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700"/>
              <a:buFont typeface="Arial"/>
              <a:buNone/>
            </a:pPr>
            <a:r>
              <a:rPr lang="fi" sz="900">
                <a:solidFill>
                  <a:schemeClr val="dk1"/>
                </a:solidFill>
                <a:latin typeface="Gill Sans"/>
                <a:ea typeface="Gill Sans"/>
                <a:cs typeface="Gill Sans"/>
                <a:sym typeface="Gill Sans"/>
              </a:rPr>
              <a:t>Noin. Kuka haluaisi aloittaa?... Kiitos. Millaisia ajatuksia tai kokemuksia teillä muilla tuli mieleen, kun kuuntelitte äskeistä?</a:t>
            </a:r>
            <a:endParaRPr sz="900">
              <a:latin typeface="Gill Sans"/>
              <a:ea typeface="Gill Sans"/>
              <a:cs typeface="Gill Sans"/>
              <a:sym typeface="Gill Sans"/>
            </a:endParaRPr>
          </a:p>
          <a:p>
            <a:pPr indent="0" lvl="0" marL="0" rtl="0" algn="l">
              <a:lnSpc>
                <a:spcPct val="115000"/>
              </a:lnSpc>
              <a:spcBef>
                <a:spcPts val="0"/>
              </a:spcBef>
              <a:spcAft>
                <a:spcPts val="0"/>
              </a:spcAft>
              <a:buNone/>
            </a:pPr>
            <a:r>
              <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Kuvittele Itämeri. Mitä näet, mitä kuulet, mitä tunnet tai haistat?</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Mitä yhteyksiä tunnistat oman elämäsi ja Itämeren välillä? </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Millä tavoin Itämeri näkyy elämässäsi tai arjessasi (myös silloin kun et sitä itse ehkä huomaa)?</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Millainen merkitys Itämerellä on sinulle, ihmisille ja muille lajeille? </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Mitä pidät erityisen arvokkaana tai tärkeänä meressä ja sen luonnossa?</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Kun ajattelet Itämerta 20 vuoden kuluttua, millaisena toivoisit sen olevan?</a:t>
            </a:r>
            <a:endParaRPr sz="900">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700"/>
              <a:buFont typeface="Arial"/>
              <a:buNone/>
            </a:pPr>
            <a:r>
              <a:rPr b="1" i="1" lang="fi" sz="1000" u="none" cap="none" strike="noStrike">
                <a:solidFill>
                  <a:srgbClr val="000000"/>
                </a:solidFill>
                <a:latin typeface="Gill Sans"/>
                <a:ea typeface="Gill Sans"/>
                <a:cs typeface="Gill Sans"/>
                <a:sym typeface="Gill Sans"/>
              </a:rPr>
              <a:t>Apukysymyksiä ohjaajalle: </a:t>
            </a:r>
            <a:endParaRPr sz="1000">
              <a:solidFill>
                <a:schemeClr val="dk1"/>
              </a:solidFill>
              <a:highlight>
                <a:srgbClr val="FFE006"/>
              </a:highlight>
              <a:latin typeface="Gill Sans"/>
              <a:ea typeface="Gill Sans"/>
              <a:cs typeface="Gill Sans"/>
              <a:sym typeface="Gill Sans"/>
            </a:endParaRPr>
          </a:p>
          <a:p>
            <a:pPr indent="-292100" lvl="0" marL="457200" rtl="0" algn="l">
              <a:lnSpc>
                <a:spcPct val="115000"/>
              </a:lnSpc>
              <a:spcBef>
                <a:spcPts val="50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Miksi juuri nämä asiat nousivat mieleesi, mitä luulet?</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Minkälaiset tilanteen ja tapahtumat ovat vaikuttaneet siihen, että nostit näitä asioita esille?</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Onko jotain itsellesi tärkeää, mikä ei ole noussut vielä keskustelussa esiin?</a:t>
            </a:r>
            <a:endParaRPr sz="900">
              <a:solidFill>
                <a:schemeClr val="dk1"/>
              </a:solidFill>
              <a:latin typeface="Gill Sans"/>
              <a:ea typeface="Gill Sans"/>
              <a:cs typeface="Gill Sans"/>
              <a:sym typeface="Gill Sans"/>
            </a:endParaRPr>
          </a:p>
          <a:p>
            <a:pPr indent="-292100" lvl="0" marL="457200" rtl="0" algn="l">
              <a:lnSpc>
                <a:spcPct val="115000"/>
              </a:lnSpc>
              <a:spcBef>
                <a:spcPts val="0"/>
              </a:spcBef>
              <a:spcAft>
                <a:spcPts val="0"/>
              </a:spcAft>
              <a:buClr>
                <a:srgbClr val="222222"/>
              </a:buClr>
              <a:buSzPts val="1000"/>
              <a:buFont typeface="Gill Sans"/>
              <a:buChar char="-"/>
            </a:pPr>
            <a:r>
              <a:rPr lang="fi" sz="900">
                <a:solidFill>
                  <a:schemeClr val="dk1"/>
                </a:solidFill>
                <a:latin typeface="Gill Sans"/>
                <a:ea typeface="Gill Sans"/>
                <a:cs typeface="Gill Sans"/>
                <a:sym typeface="Gill Sans"/>
              </a:rPr>
              <a:t>Onko jotain mikä herättää itsessäsi huolta tai toiveikkuutta aiheeseemme liittyen? </a:t>
            </a:r>
            <a:endParaRPr sz="900">
              <a:latin typeface="Gill Sans"/>
              <a:ea typeface="Gill Sans"/>
              <a:cs typeface="Gill Sans"/>
              <a:sym typeface="Gill Sans"/>
            </a:endParaRPr>
          </a:p>
          <a:p>
            <a:pPr indent="0" lvl="0" marL="3200400" marR="0" rtl="0" algn="just">
              <a:lnSpc>
                <a:spcPct val="115000"/>
              </a:lnSpc>
              <a:spcBef>
                <a:spcPts val="0"/>
              </a:spcBef>
              <a:spcAft>
                <a:spcPts val="0"/>
              </a:spcAft>
              <a:buClr>
                <a:srgbClr val="000000"/>
              </a:buClr>
              <a:buSzPts val="700"/>
              <a:buFont typeface="Arial"/>
              <a:buNone/>
            </a:pPr>
            <a:r>
              <a:t/>
            </a:r>
            <a:endParaRPr b="1" sz="1000">
              <a:latin typeface="Gill Sans"/>
              <a:ea typeface="Gill Sans"/>
              <a:cs typeface="Gill Sans"/>
              <a:sym typeface="Gill Sans"/>
            </a:endParaRPr>
          </a:p>
          <a:p>
            <a:pPr indent="0" lvl="0" marL="3200400" marR="0" rtl="0" algn="just">
              <a:lnSpc>
                <a:spcPct val="115000"/>
              </a:lnSpc>
              <a:spcBef>
                <a:spcPts val="0"/>
              </a:spcBef>
              <a:spcAft>
                <a:spcPts val="0"/>
              </a:spcAft>
              <a:buClr>
                <a:srgbClr val="000000"/>
              </a:buClr>
              <a:buSzPts val="700"/>
              <a:buFont typeface="Arial"/>
              <a:buNone/>
            </a:pPr>
            <a:r>
              <a:rPr b="1" lang="fi" sz="1000">
                <a:latin typeface="Gill Sans"/>
                <a:ea typeface="Gill Sans"/>
                <a:cs typeface="Gill Sans"/>
                <a:sym typeface="Gill Sans"/>
              </a:rPr>
              <a:t>25</a:t>
            </a:r>
            <a:r>
              <a:rPr b="1" i="0" lang="fi" sz="1000" u="none" cap="none" strike="noStrike">
                <a:solidFill>
                  <a:srgbClr val="000000"/>
                </a:solidFill>
                <a:latin typeface="Gill Sans"/>
                <a:ea typeface="Gill Sans"/>
                <a:cs typeface="Gill Sans"/>
                <a:sym typeface="Gill Sans"/>
              </a:rPr>
              <a:t> min</a:t>
            </a:r>
            <a:endParaRPr b="1" i="0" sz="1000" u="none" cap="none" strike="noStrike">
              <a:solidFill>
                <a:srgbClr val="000000"/>
              </a:solidFill>
              <a:latin typeface="Calibri"/>
              <a:ea typeface="Calibri"/>
              <a:cs typeface="Calibri"/>
              <a:sym typeface="Calibri"/>
            </a:endParaRPr>
          </a:p>
        </p:txBody>
      </p:sp>
      <p:pic>
        <p:nvPicPr>
          <p:cNvPr id="338" name="Google Shape;338;p53"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cxnSp>
        <p:nvCxnSpPr>
          <p:cNvPr id="344" name="Google Shape;344;p54"/>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45" name="Google Shape;345;p54"/>
          <p:cNvSpPr txBox="1"/>
          <p:nvPr/>
        </p:nvSpPr>
        <p:spPr>
          <a:xfrm>
            <a:off x="4701775" y="112800"/>
            <a:ext cx="4109100" cy="425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i" sz="900">
                <a:latin typeface="Gill Sans"/>
                <a:ea typeface="Gill Sans"/>
                <a:cs typeface="Gill Sans"/>
                <a:sym typeface="Gill Sans"/>
              </a:rPr>
              <a:t>Oma kokemus</a:t>
            </a:r>
            <a:endParaRPr b="1" sz="900">
              <a:latin typeface="Gill Sans"/>
              <a:ea typeface="Gill Sans"/>
              <a:cs typeface="Gill Sans"/>
              <a:sym typeface="Gill Sans"/>
            </a:endParaRPr>
          </a:p>
          <a:p>
            <a:pPr indent="0" lvl="0" marL="0" rtl="0" algn="l">
              <a:lnSpc>
                <a:spcPct val="115000"/>
              </a:lnSpc>
              <a:spcBef>
                <a:spcPts val="0"/>
              </a:spcBef>
              <a:spcAft>
                <a:spcPts val="0"/>
              </a:spcAft>
              <a:buNone/>
            </a:pPr>
            <a:r>
              <a:rPr lang="fi" sz="900">
                <a:solidFill>
                  <a:schemeClr val="dk1"/>
                </a:solidFill>
                <a:latin typeface="Gill Sans"/>
                <a:ea typeface="Gill Sans"/>
                <a:cs typeface="Gill Sans"/>
                <a:sym typeface="Gill Sans"/>
              </a:rPr>
              <a:t>Millainen suhde sinulla on Itämereen? Milloin olet esim. viimeksi ollut sen äärellä tai ajatellut sitä? Miksi?</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lang="fi" sz="900">
                <a:solidFill>
                  <a:schemeClr val="dk1"/>
                </a:solidFill>
                <a:latin typeface="Gill Sans"/>
                <a:ea typeface="Gill Sans"/>
                <a:cs typeface="Gill Sans"/>
                <a:sym typeface="Gill Sans"/>
              </a:rPr>
              <a:t>Mitä tunteita tai mielikuvia sana "Itämeri" sinussa herättää juuri nyt?</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lang="fi" sz="900">
                <a:solidFill>
                  <a:schemeClr val="dk1"/>
                </a:solidFill>
                <a:latin typeface="Gill Sans"/>
                <a:ea typeface="Gill Sans"/>
                <a:cs typeface="Gill Sans"/>
                <a:sym typeface="Gill Sans"/>
              </a:rPr>
              <a:t>Millaisia ajatuksia sinulla on Itämerestä paikkana – esimerkiksi virkistäytymisen, luonnossa liikkumisen, harrastamisen tai muun tekemisen kautta?</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lang="fi" sz="900">
                <a:solidFill>
                  <a:schemeClr val="dk1"/>
                </a:solidFill>
                <a:latin typeface="Gill Sans"/>
                <a:ea typeface="Gill Sans"/>
                <a:cs typeface="Gill Sans"/>
                <a:sym typeface="Gill Sans"/>
              </a:rPr>
              <a:t>Jos olet kohdannut esimerkiksi sinilevää tai muita merkkejä Itämeren muutoksista, millaisia ajatuksia tai tunteita ne ovat sinussa herättäneet?</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lang="fi" sz="900">
                <a:solidFill>
                  <a:schemeClr val="dk1"/>
                </a:solidFill>
                <a:latin typeface="Gill Sans"/>
                <a:ea typeface="Gill Sans"/>
                <a:cs typeface="Gill Sans"/>
                <a:sym typeface="Gill Sans"/>
              </a:rPr>
              <a:t>Millaisena elinympäristönä näet Itämeren – ihmisille, eläimille ja kasveille? Mitä tämä ajatus sinussa herättää?</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Onko jokin arjessasi tärkeä asia tai ilmiö saanut sinut pohtimaan, mistä se tulee ja miten se on päätynyt luoksesi?</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b="1" lang="fi" sz="900">
                <a:latin typeface="Gill Sans"/>
                <a:ea typeface="Gill Sans"/>
                <a:cs typeface="Gill Sans"/>
                <a:sym typeface="Gill Sans"/>
              </a:rPr>
              <a:t>Itämeri ilmiönä</a:t>
            </a:r>
            <a:endParaRPr b="1"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Mitä Itämereen liittyviä uutisia, keskusteluja tai sisältöjä muistat viime vuosilta? Mitkä niistä ovat jääneet mieleesi?</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Millaisia ajatuksia tai tunteita Itämereen liittyvä julkinen keskustelu sinussa herättää?</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latin typeface="Gill Sans"/>
                <a:ea typeface="Gill Sans"/>
                <a:cs typeface="Gill Sans"/>
                <a:sym typeface="Gill Sans"/>
              </a:rPr>
              <a:t>Onko jokin Itämereen liittyvä kokemus tai tieto muuttanut tapaasi ajatella merestä tai omaa suhdettasi siihen? Kerro siitä.</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latin typeface="Gill Sans"/>
                <a:ea typeface="Gill Sans"/>
                <a:cs typeface="Gill Sans"/>
                <a:sym typeface="Gill Sans"/>
              </a:rPr>
              <a:t>Minkälaisena toivoisit näkeväsi Itämeren tulevaisuudessa?</a:t>
            </a:r>
            <a:endParaRPr sz="900">
              <a:latin typeface="Gill Sans"/>
              <a:ea typeface="Gill Sans"/>
              <a:cs typeface="Gill Sans"/>
              <a:sym typeface="Gill Sans"/>
            </a:endParaRPr>
          </a:p>
          <a:p>
            <a:pPr indent="0" lvl="0" marL="0" rtl="0" algn="l">
              <a:lnSpc>
                <a:spcPct val="115833"/>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Itämeri on inspiroinut monia taiteilijoita, kirjailijoita, maalareita, muusikoita – jos ajattelet Itämerta, tuleeko mieleesi jokin teos tai kokemus – kirja, taulu tai laulu?</a:t>
            </a:r>
            <a:endParaRPr sz="900">
              <a:latin typeface="Gill Sans"/>
              <a:ea typeface="Gill Sans"/>
              <a:cs typeface="Gill Sans"/>
              <a:sym typeface="Gill Sans"/>
            </a:endParaRPr>
          </a:p>
          <a:p>
            <a:pPr indent="0" lvl="0" marL="0" rtl="0" algn="l">
              <a:lnSpc>
                <a:spcPct val="115000"/>
              </a:lnSpc>
              <a:spcBef>
                <a:spcPts val="800"/>
              </a:spcBef>
              <a:spcAft>
                <a:spcPts val="0"/>
              </a:spcAft>
              <a:buClr>
                <a:schemeClr val="dk1"/>
              </a:buClr>
              <a:buSzPts val="1100"/>
              <a:buFont typeface="Arial"/>
              <a:buNone/>
            </a:pPr>
            <a:r>
              <a:t/>
            </a:r>
            <a:endParaRPr sz="9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sz="900">
              <a:latin typeface="Gill Sans"/>
              <a:ea typeface="Gill Sans"/>
              <a:cs typeface="Gill Sans"/>
              <a:sym typeface="Gill Sans"/>
            </a:endParaRPr>
          </a:p>
          <a:p>
            <a:pPr indent="0" lvl="0" marL="3200400" marR="0" rtl="0" algn="just">
              <a:lnSpc>
                <a:spcPct val="115000"/>
              </a:lnSpc>
              <a:spcBef>
                <a:spcPts val="0"/>
              </a:spcBef>
              <a:spcAft>
                <a:spcPts val="0"/>
              </a:spcAft>
              <a:buClr>
                <a:srgbClr val="000000"/>
              </a:buClr>
              <a:buSzPts val="700"/>
              <a:buFont typeface="Arial"/>
              <a:buNone/>
            </a:pPr>
            <a:r>
              <a:t/>
            </a:r>
            <a:endParaRPr b="1" i="0" sz="900" u="none" cap="none" strike="noStrike">
              <a:solidFill>
                <a:srgbClr val="000000"/>
              </a:solidFill>
              <a:latin typeface="Gill Sans"/>
              <a:ea typeface="Gill Sans"/>
              <a:cs typeface="Gill Sans"/>
              <a:sym typeface="Gill Sans"/>
            </a:endParaRPr>
          </a:p>
        </p:txBody>
      </p:sp>
      <p:pic>
        <p:nvPicPr>
          <p:cNvPr id="346" name="Google Shape;346;p54"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
        <p:nvSpPr>
          <p:cNvPr id="347" name="Google Shape;347;p54"/>
          <p:cNvSpPr txBox="1"/>
          <p:nvPr/>
        </p:nvSpPr>
        <p:spPr>
          <a:xfrm>
            <a:off x="266725" y="230300"/>
            <a:ext cx="4263600" cy="4264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lang="fi" sz="900">
                <a:latin typeface="Gill Sans"/>
                <a:ea typeface="Gill Sans"/>
                <a:cs typeface="Gill Sans"/>
                <a:sym typeface="Gill Sans"/>
              </a:rPr>
              <a:t>Voit valita Itämeri-keskusteluun erilaisia kysymyksiä osallistujien </a:t>
            </a:r>
            <a:r>
              <a:rPr lang="fi" sz="900">
                <a:latin typeface="Gill Sans"/>
                <a:ea typeface="Gill Sans"/>
                <a:cs typeface="Gill Sans"/>
                <a:sym typeface="Gill Sans"/>
              </a:rPr>
              <a:t>valmiuksien</a:t>
            </a:r>
            <a:r>
              <a:rPr lang="fi" sz="900">
                <a:latin typeface="Gill Sans"/>
                <a:ea typeface="Gill Sans"/>
                <a:cs typeface="Gill Sans"/>
                <a:sym typeface="Gill Sans"/>
              </a:rPr>
              <a:t> tai valitun näkökulman mukaan!</a:t>
            </a:r>
            <a:endParaRPr sz="9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b="1" lang="fi" sz="900">
                <a:latin typeface="Gill Sans"/>
                <a:ea typeface="Gill Sans"/>
                <a:cs typeface="Gill Sans"/>
                <a:sym typeface="Gill Sans"/>
              </a:rPr>
              <a:t>Lämmittelykysymyksiä</a:t>
            </a:r>
            <a:endParaRPr b="1" sz="900">
              <a:latin typeface="Gill Sans"/>
              <a:ea typeface="Gill Sans"/>
              <a:cs typeface="Gill Sans"/>
              <a:sym typeface="Gill Sans"/>
            </a:endParaRPr>
          </a:p>
          <a:p>
            <a:pPr indent="0" lvl="0" marL="0" rtl="0" algn="l">
              <a:lnSpc>
                <a:spcPct val="115000"/>
              </a:lnSpc>
              <a:spcBef>
                <a:spcPts val="0"/>
              </a:spcBef>
              <a:spcAft>
                <a:spcPts val="0"/>
              </a:spcAft>
              <a:buNone/>
            </a:pPr>
            <a:r>
              <a:rPr lang="fi" sz="900">
                <a:solidFill>
                  <a:schemeClr val="dk1"/>
                </a:solidFill>
                <a:latin typeface="Gill Sans"/>
                <a:ea typeface="Gill Sans"/>
                <a:cs typeface="Gill Sans"/>
                <a:sym typeface="Gill Sans"/>
              </a:rPr>
              <a:t>Minkälaisia seikkailuja olet kokenut Itämerellä? Mitä asioita niihin on liittynyt? (esim. millä olet liikkunut, missä olet käynyt, minkälaisia asioita seikkailuilla olet havainnut)</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lang="fi" sz="900">
                <a:solidFill>
                  <a:schemeClr val="dk1"/>
                </a:solidFill>
                <a:latin typeface="Gill Sans"/>
                <a:ea typeface="Gill Sans"/>
                <a:cs typeface="Gill Sans"/>
                <a:sym typeface="Gill Sans"/>
              </a:rPr>
              <a:t>Mitä mukavia luontokokemuksia, kuten kohtaamisia eläinten kanssa, olet kokenut Itämerellä? Entäpä harmillisia tai ikäviä? (esim. millaisia eläimiä olet nähnyt pinnan alla, pieniä tai isoja)</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lang="fi" sz="900">
                <a:solidFill>
                  <a:schemeClr val="dk1"/>
                </a:solidFill>
                <a:latin typeface="Gill Sans"/>
                <a:ea typeface="Gill Sans"/>
                <a:cs typeface="Gill Sans"/>
                <a:sym typeface="Gill Sans"/>
              </a:rPr>
              <a:t>Mitä kaikkea olet löytänyt merestä? Onko jotain erikoista tai ihmeellistä?</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b="1" lang="fi" sz="900">
                <a:latin typeface="Gill Sans"/>
                <a:ea typeface="Gill Sans"/>
                <a:cs typeface="Gill Sans"/>
                <a:sym typeface="Gill Sans"/>
              </a:rPr>
              <a:t>Meriliikenteen yhteiskunnallinen merkitys Itämerellä</a:t>
            </a:r>
            <a:endParaRPr b="1"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Mitä reittejä pitkin olet itse liikkunut merellä, millä välineellä – kerro jokin kokemus, joka on jäänyt mieleen. </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Minkälainen merkitys sinun arjessasi on merireittejä kuljetettavilla tavaroilla? Pohdi jotain asiaa, jota ilman eläminen kävisi todella vaikeaksi. (fakta: ruoka, vaatteet .. paljon kulkee meriteitse)</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Jos Itämeri jouduttaisi sulkemaan, mitä luulet, että sinun arjessasi tapahtuisi?</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Keiden vastuulla on miestäsi turvallinen ja ympäristöystävällinen meriliikenne? Miksi? (Pohdi myös omaa rooliasi.)</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Mitä toivot, että Suomessa otettaisi paremmin huomioon, kun ajatellaan Itämeren yhteiskunnallista merkitystä – tänään tai tulevaisuudessa?</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9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sz="900">
              <a:latin typeface="Gill Sans"/>
              <a:ea typeface="Gill Sans"/>
              <a:cs typeface="Gill Sans"/>
              <a:sym typeface="Gill Sans"/>
            </a:endParaRPr>
          </a:p>
          <a:p>
            <a:pPr indent="0" lvl="0" marL="3200400" marR="0" rtl="0" algn="just">
              <a:lnSpc>
                <a:spcPct val="115000"/>
              </a:lnSpc>
              <a:spcBef>
                <a:spcPts val="0"/>
              </a:spcBef>
              <a:spcAft>
                <a:spcPts val="0"/>
              </a:spcAft>
              <a:buClr>
                <a:srgbClr val="000000"/>
              </a:buClr>
              <a:buSzPts val="700"/>
              <a:buFont typeface="Arial"/>
              <a:buNone/>
            </a:pPr>
            <a:r>
              <a:t/>
            </a:r>
            <a:endParaRPr b="1" i="0" sz="900" u="none" cap="none" strike="noStrike">
              <a:solidFill>
                <a:srgbClr val="000000"/>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cxnSp>
        <p:nvCxnSpPr>
          <p:cNvPr id="353" name="Google Shape;353;p55"/>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54" name="Google Shape;354;p55"/>
          <p:cNvSpPr txBox="1"/>
          <p:nvPr/>
        </p:nvSpPr>
        <p:spPr>
          <a:xfrm>
            <a:off x="606900" y="351824"/>
            <a:ext cx="3780900" cy="44073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Erätauko-keskustelu Itämerestä</a:t>
            </a:r>
            <a:endParaRPr b="1"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8</a:t>
            </a:r>
            <a:r>
              <a:rPr i="0" lang="fi" sz="1100" u="none" cap="none" strike="noStrike">
                <a:solidFill>
                  <a:srgbClr val="000000"/>
                </a:solidFill>
                <a:latin typeface="Gill Sans"/>
                <a:ea typeface="Gill Sans"/>
                <a:cs typeface="Gill Sans"/>
                <a:sym typeface="Gill Sans"/>
              </a:rPr>
              <a:t> 	Aloitus, pelisäännöt</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i="0" lang="fi" sz="1100" u="none" cap="none" strike="noStrike">
                <a:solidFill>
                  <a:srgbClr val="000000"/>
                </a:solidFill>
                <a:latin typeface="Gill Sans"/>
                <a:ea typeface="Gill Sans"/>
                <a:cs typeface="Gill Sans"/>
                <a:sym typeface="Gill Sans"/>
              </a:rPr>
              <a:t>5 	Alustus ja oma pohdinta / pariporina</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sz="1100">
                <a:solidFill>
                  <a:srgbClr val="000000"/>
                </a:solidFill>
                <a:latin typeface="Gill Sans"/>
                <a:ea typeface="Gill Sans"/>
                <a:cs typeface="Gill Sans"/>
                <a:sym typeface="Gill Sans"/>
              </a:rPr>
              <a:t>25</a:t>
            </a:r>
            <a:r>
              <a:rPr b="1" i="0" lang="fi" sz="1100" u="none" cap="none" strike="noStrike">
                <a:solidFill>
                  <a:srgbClr val="000000"/>
                </a:solidFill>
                <a:latin typeface="Gill Sans"/>
                <a:ea typeface="Gill Sans"/>
                <a:cs typeface="Gill Sans"/>
                <a:sym typeface="Gill Sans"/>
              </a:rPr>
              <a:t> 	Avataan yhteinen keskustelu</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Oivallusten kirjoittaminen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3</a:t>
            </a:r>
            <a:r>
              <a:rPr b="0" i="0" lang="fi" sz="1100" u="none" cap="none" strike="noStrike">
                <a:solidFill>
                  <a:srgbClr val="000000"/>
                </a:solidFill>
                <a:latin typeface="Gill Sans"/>
                <a:ea typeface="Gill Sans"/>
                <a:cs typeface="Gill Sans"/>
                <a:sym typeface="Gill Sans"/>
              </a:rPr>
              <a:t>	Oivallusten kertominen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Kiitos ja lopetus</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Yhteensä </a:t>
            </a:r>
            <a:r>
              <a:rPr lang="fi" sz="1100">
                <a:solidFill>
                  <a:srgbClr val="000000"/>
                </a:solidFill>
                <a:latin typeface="Gill Sans"/>
                <a:ea typeface="Gill Sans"/>
                <a:cs typeface="Gill Sans"/>
                <a:sym typeface="Gill Sans"/>
              </a:rPr>
              <a:t>45</a:t>
            </a:r>
            <a:r>
              <a:rPr b="0" i="0" lang="fi" sz="1100" u="none" cap="none" strike="noStrike">
                <a:solidFill>
                  <a:srgbClr val="000000"/>
                </a:solidFill>
                <a:latin typeface="Gill Sans"/>
                <a:ea typeface="Gill Sans"/>
                <a:cs typeface="Gill Sans"/>
                <a:sym typeface="Gill Sans"/>
              </a:rPr>
              <a:t> min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Oikealla sanoitus- ja ohjausvinkkejä ohjaajalle</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Perusfontti - sano esimerkiksi näin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1" lang="fi" sz="1100" u="none" cap="none" strike="noStrike">
                <a:solidFill>
                  <a:srgbClr val="000000"/>
                </a:solidFill>
                <a:latin typeface="Gill Sans"/>
                <a:ea typeface="Gill Sans"/>
                <a:cs typeface="Gill Sans"/>
                <a:sym typeface="Gill Sans"/>
              </a:rPr>
              <a:t>Kursivoitu fontti - ohjaajalle apua keskusteluun</a:t>
            </a:r>
            <a:endParaRPr b="0" i="1"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rPr lang="fi" sz="1100">
                <a:solidFill>
                  <a:schemeClr val="dk1"/>
                </a:solidFill>
                <a:highlight>
                  <a:srgbClr val="FFE006"/>
                </a:highlight>
                <a:latin typeface="Gill Sans"/>
                <a:ea typeface="Gill Sans"/>
                <a:cs typeface="Gill Sans"/>
                <a:sym typeface="Gill Sans"/>
              </a:rPr>
              <a:t>Keltainen taustaväri: Muuta tarpeen mukaan itsellesi/aiheeseen sopivaksi.</a:t>
            </a:r>
            <a:endParaRPr sz="1100">
              <a:solidFill>
                <a:schemeClr val="dk1"/>
              </a:solidFill>
              <a:highlight>
                <a:srgbClr val="FFE006"/>
              </a:highlight>
              <a:latin typeface="Gill Sans"/>
              <a:ea typeface="Gill Sans"/>
              <a:cs typeface="Gill Sans"/>
              <a:sym typeface="Gill Sans"/>
            </a:endParaRPr>
          </a:p>
          <a:p>
            <a:pPr indent="0" lvl="0" marL="457200" rtl="0" algn="l">
              <a:spcBef>
                <a:spcPts val="0"/>
              </a:spcBef>
              <a:spcAft>
                <a:spcPts val="0"/>
              </a:spcAft>
              <a:buNone/>
            </a:pPr>
            <a:r>
              <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t/>
            </a:r>
            <a:endParaRPr sz="1100">
              <a:solidFill>
                <a:schemeClr val="dk1"/>
              </a:solidFill>
              <a:highlight>
                <a:srgbClr val="FFE006"/>
              </a:highlight>
              <a:latin typeface="Gill Sans"/>
              <a:ea typeface="Gill Sans"/>
              <a:cs typeface="Gill Sans"/>
              <a:sym typeface="Gill Sans"/>
            </a:endParaRPr>
          </a:p>
        </p:txBody>
      </p:sp>
      <p:sp>
        <p:nvSpPr>
          <p:cNvPr id="355" name="Google Shape;355;p55"/>
          <p:cNvSpPr txBox="1"/>
          <p:nvPr/>
        </p:nvSpPr>
        <p:spPr>
          <a:xfrm>
            <a:off x="4849600" y="112800"/>
            <a:ext cx="3961200" cy="467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lang="fi" sz="1000">
                <a:latin typeface="Gill Sans"/>
                <a:ea typeface="Gill Sans"/>
                <a:cs typeface="Gill Sans"/>
                <a:sym typeface="Gill Sans"/>
              </a:rPr>
              <a:t>Lisätietoja ohjaajalle Itämerestä</a:t>
            </a:r>
            <a:endParaRPr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sz="10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b="1" lang="fi" sz="900">
                <a:latin typeface="Gill Sans"/>
                <a:ea typeface="Gill Sans"/>
                <a:cs typeface="Gill Sans"/>
                <a:sym typeface="Gill Sans"/>
              </a:rPr>
              <a:t>Tiedoksi: </a:t>
            </a:r>
            <a:r>
              <a:rPr lang="fi" sz="900">
                <a:latin typeface="Gill Sans"/>
                <a:ea typeface="Gill Sans"/>
                <a:cs typeface="Gill Sans"/>
                <a:sym typeface="Gill Sans"/>
              </a:rPr>
              <a:t>Vesi valuu lähes 90 miljoonan ihmisen asuinpaikoilta, pelloilta</a:t>
            </a:r>
            <a:r>
              <a:rPr lang="fi" sz="950">
                <a:solidFill>
                  <a:srgbClr val="444746"/>
                </a:solidFill>
                <a:latin typeface="Roboto"/>
                <a:ea typeface="Roboto"/>
                <a:cs typeface="Roboto"/>
                <a:sym typeface="Roboto"/>
              </a:rPr>
              <a:t> j</a:t>
            </a:r>
            <a:r>
              <a:rPr lang="fi" sz="900">
                <a:latin typeface="Gill Sans"/>
                <a:ea typeface="Gill Sans"/>
                <a:cs typeface="Gill Sans"/>
                <a:sym typeface="Gill Sans"/>
              </a:rPr>
              <a:t>a metsistä järvien ja jokien kautta Itämereen. </a:t>
            </a:r>
            <a:r>
              <a:rPr lang="fi" sz="900">
                <a:latin typeface="Gill Sans"/>
                <a:ea typeface="Gill Sans"/>
                <a:cs typeface="Gill Sans"/>
                <a:sym typeface="Gill Sans"/>
              </a:rPr>
              <a:t>Veden </a:t>
            </a:r>
            <a:r>
              <a:rPr lang="fi" sz="900">
                <a:latin typeface="Gill Sans"/>
                <a:ea typeface="Gill Sans"/>
                <a:cs typeface="Gill Sans"/>
                <a:sym typeface="Gill Sans"/>
              </a:rPr>
              <a:t>mukana valuu ravinteita, jotka rehevöittävät merta. Rehevöityminen näkyy kesällä runsaana levänä, myös sinilevänä.</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latin typeface="Gill Sans"/>
                <a:ea typeface="Gill Sans"/>
                <a:cs typeface="Gill Sans"/>
                <a:sym typeface="Gill Sans"/>
              </a:rPr>
              <a:t>Jokien ja tuulen mukana mereen kulkeutuu myös </a:t>
            </a:r>
            <a:r>
              <a:rPr lang="fi" sz="900">
                <a:latin typeface="Gill Sans"/>
                <a:ea typeface="Gill Sans"/>
                <a:cs typeface="Gill Sans"/>
                <a:sym typeface="Gill Sans"/>
              </a:rPr>
              <a:t>roskaa</a:t>
            </a:r>
            <a:r>
              <a:rPr lang="fi" sz="900">
                <a:latin typeface="Gill Sans"/>
                <a:ea typeface="Gill Sans"/>
                <a:cs typeface="Gill Sans"/>
                <a:sym typeface="Gill Sans"/>
              </a:rPr>
              <a:t>, ja joskus niitä heitetään rannoilta ja satamista sekä laivoilta tahallaan veteen. </a:t>
            </a:r>
            <a:r>
              <a:rPr lang="fi" sz="900">
                <a:latin typeface="Gill Sans"/>
                <a:ea typeface="Gill Sans"/>
                <a:cs typeface="Gill Sans"/>
                <a:sym typeface="Gill Sans"/>
              </a:rPr>
              <a:t>Esimerkiksi </a:t>
            </a:r>
            <a:r>
              <a:rPr lang="fi" sz="900">
                <a:solidFill>
                  <a:schemeClr val="dk1"/>
                </a:solidFill>
                <a:latin typeface="Gill Sans"/>
                <a:ea typeface="Gill Sans"/>
                <a:cs typeface="Gill Sans"/>
                <a:sym typeface="Gill Sans"/>
              </a:rPr>
              <a:t>muovi säilyy meressä ja hioutuu mikromuoviksi. </a:t>
            </a:r>
            <a:r>
              <a:rPr lang="fi" sz="900">
                <a:latin typeface="Gill Sans"/>
                <a:ea typeface="Gill Sans"/>
                <a:cs typeface="Gill Sans"/>
                <a:sym typeface="Gill Sans"/>
              </a:rPr>
              <a:t>Vielä 50 vuotta sitten merta pidettiin sekä kotitalousjätteen että ongelmajätteen kaatopaikkana.</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b="1" lang="fi" sz="900">
                <a:solidFill>
                  <a:schemeClr val="dk1"/>
                </a:solidFill>
                <a:latin typeface="Gill Sans"/>
                <a:ea typeface="Gill Sans"/>
                <a:cs typeface="Gill Sans"/>
                <a:sym typeface="Gill Sans"/>
              </a:rPr>
              <a:t>Tiedoksi</a:t>
            </a:r>
            <a:r>
              <a:rPr lang="fi" sz="900">
                <a:solidFill>
                  <a:schemeClr val="dk1"/>
                </a:solidFill>
                <a:latin typeface="Gill Sans"/>
                <a:ea typeface="Gill Sans"/>
                <a:cs typeface="Gill Sans"/>
                <a:sym typeface="Gill Sans"/>
              </a:rPr>
              <a:t>: Itämeren pinnan alta löytyy mikroskooppisen pieniä plaktoneläimiä, kaloja, harmaahylkeitä, itämerennorppia, katkoja ja kilkkejä.</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900">
                <a:latin typeface="Gill Sans"/>
                <a:ea typeface="Gill Sans"/>
                <a:cs typeface="Gill Sans"/>
                <a:sym typeface="Gill Sans"/>
              </a:rPr>
              <a:t>Pinnan alla on myös useita satoja vuosia vanhoja ja uudempia </a:t>
            </a:r>
            <a:r>
              <a:rPr lang="fi" sz="900">
                <a:latin typeface="Gill Sans"/>
                <a:ea typeface="Gill Sans"/>
                <a:cs typeface="Gill Sans"/>
                <a:sym typeface="Gill Sans"/>
              </a:rPr>
              <a:t>hylkyjä</a:t>
            </a:r>
            <a:r>
              <a:rPr lang="fi" sz="900">
                <a:latin typeface="Gill Sans"/>
                <a:ea typeface="Gill Sans"/>
                <a:cs typeface="Gill Sans"/>
                <a:sym typeface="Gill Sans"/>
              </a:rPr>
              <a:t> ja </a:t>
            </a:r>
            <a:r>
              <a:rPr lang="fi" sz="900">
                <a:latin typeface="Gill Sans"/>
                <a:ea typeface="Gill Sans"/>
                <a:cs typeface="Gill Sans"/>
                <a:sym typeface="Gill Sans"/>
              </a:rPr>
              <a:t>uponneita veneitä, jotka säilyvät Itämeressä poikkeuksellisen pitkään. </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br>
              <a:rPr lang="fi" sz="900">
                <a:latin typeface="Gill Sans"/>
                <a:ea typeface="Gill Sans"/>
                <a:cs typeface="Gill Sans"/>
                <a:sym typeface="Gill Sans"/>
              </a:rPr>
            </a:br>
            <a:r>
              <a:rPr b="1" lang="fi" sz="900">
                <a:latin typeface="Gill Sans"/>
                <a:ea typeface="Gill Sans"/>
                <a:cs typeface="Gill Sans"/>
                <a:sym typeface="Gill Sans"/>
              </a:rPr>
              <a:t>Tiedoksi: </a:t>
            </a:r>
            <a:r>
              <a:rPr lang="fi" sz="900">
                <a:latin typeface="Gill Sans"/>
                <a:ea typeface="Gill Sans"/>
                <a:cs typeface="Gill Sans"/>
                <a:sym typeface="Gill Sans"/>
              </a:rPr>
              <a:t>rantavaltiota on 9: Suomi, Ruotsi, Viro, Tanska, Saksa, Puola, Latvia, Liettua ja Venäjä. (Keiden meri Itämeri on). Itämerellä on monta nimeä: Östersjö, </a:t>
            </a:r>
            <a:r>
              <a:rPr lang="fi" sz="900">
                <a:solidFill>
                  <a:schemeClr val="dk1"/>
                </a:solidFill>
                <a:latin typeface="Gill Sans"/>
                <a:ea typeface="Gill Sans"/>
                <a:cs typeface="Gill Sans"/>
                <a:sym typeface="Gill Sans"/>
              </a:rPr>
              <a:t>Ostsee, </a:t>
            </a:r>
            <a:r>
              <a:rPr lang="fi" sz="900">
                <a:latin typeface="Gill Sans"/>
                <a:ea typeface="Gill Sans"/>
                <a:cs typeface="Gill Sans"/>
                <a:sym typeface="Gill Sans"/>
              </a:rPr>
              <a:t>Läänemere, Baltic Sea, Baltiyskoye more</a:t>
            </a:r>
            <a:endParaRPr sz="900">
              <a:latin typeface="Gill Sans"/>
              <a:ea typeface="Gill Sans"/>
              <a:cs typeface="Gill Sans"/>
              <a:sym typeface="Gill Sans"/>
            </a:endParaRPr>
          </a:p>
          <a:p>
            <a:pPr indent="0" lvl="0" marL="914400" rtl="0" algn="l">
              <a:lnSpc>
                <a:spcPct val="115000"/>
              </a:lnSpc>
              <a:spcBef>
                <a:spcPts val="0"/>
              </a:spcBef>
              <a:spcAft>
                <a:spcPts val="0"/>
              </a:spcAft>
              <a:buClr>
                <a:schemeClr val="dk1"/>
              </a:buClr>
              <a:buSzPts val="1100"/>
              <a:buFont typeface="Arial"/>
              <a:buNone/>
            </a:pPr>
            <a:r>
              <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b="1" lang="fi" sz="900">
                <a:latin typeface="Gill Sans"/>
                <a:ea typeface="Gill Sans"/>
                <a:cs typeface="Gill Sans"/>
                <a:sym typeface="Gill Sans"/>
              </a:rPr>
              <a:t>Tiedoksi: </a:t>
            </a:r>
            <a:r>
              <a:rPr lang="fi" sz="900">
                <a:latin typeface="Gill Sans"/>
                <a:ea typeface="Gill Sans"/>
                <a:cs typeface="Gill Sans"/>
                <a:sym typeface="Gill Sans"/>
              </a:rPr>
              <a:t>monet liikkuvat omilla veneillään, toiset risteilyaluksilla, jotkut rahtilaivoilla. Itämerellä rahdataan ruokaa, autoja, mopoja, maatalouskoneita, elektroniikkaa, lannoitteita, kemikaaleja, öljyä, postia, vaatteita… 96 % Suomeen tuoduista raaka-aineista ja tavaroista kulkee laivoilla, eli satamien läpi.</a:t>
            </a:r>
            <a:endParaRPr sz="9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rPr lang="fi" sz="900">
                <a:latin typeface="Gill Sans"/>
                <a:ea typeface="Gill Sans"/>
                <a:cs typeface="Gill Sans"/>
                <a:sym typeface="Gill Sans"/>
              </a:rPr>
              <a:t>Lähde: John Nurmisen säätiö</a:t>
            </a:r>
            <a:endParaRPr sz="900">
              <a:latin typeface="Gill Sans"/>
              <a:ea typeface="Gill Sans"/>
              <a:cs typeface="Gill Sans"/>
              <a:sym typeface="Gill Sans"/>
            </a:endParaRPr>
          </a:p>
          <a:p>
            <a:pPr indent="0" lvl="0" marL="3200400" marR="0" rtl="0" algn="just">
              <a:lnSpc>
                <a:spcPct val="115000"/>
              </a:lnSpc>
              <a:spcBef>
                <a:spcPts val="0"/>
              </a:spcBef>
              <a:spcAft>
                <a:spcPts val="0"/>
              </a:spcAft>
              <a:buClr>
                <a:srgbClr val="000000"/>
              </a:buClr>
              <a:buSzPts val="700"/>
              <a:buFont typeface="Arial"/>
              <a:buNone/>
            </a:pPr>
            <a:r>
              <a:t/>
            </a:r>
            <a:endParaRPr b="1" i="0" sz="1000" u="none" cap="none" strike="noStrike">
              <a:solidFill>
                <a:srgbClr val="000000"/>
              </a:solidFill>
              <a:latin typeface="Calibri"/>
              <a:ea typeface="Calibri"/>
              <a:cs typeface="Calibri"/>
              <a:sym typeface="Calibri"/>
            </a:endParaRPr>
          </a:p>
        </p:txBody>
      </p:sp>
      <p:pic>
        <p:nvPicPr>
          <p:cNvPr id="356" name="Google Shape;356;p55"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cxnSp>
        <p:nvCxnSpPr>
          <p:cNvPr id="362" name="Google Shape;362;p56"/>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63" name="Google Shape;363;p56"/>
          <p:cNvSpPr txBox="1"/>
          <p:nvPr/>
        </p:nvSpPr>
        <p:spPr>
          <a:xfrm>
            <a:off x="606900" y="351824"/>
            <a:ext cx="3780900" cy="44073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Erätauko-keskustelu Itämerestä</a:t>
            </a:r>
            <a:endParaRPr b="1"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8</a:t>
            </a:r>
            <a:r>
              <a:rPr i="0" lang="fi" sz="1100" u="none" cap="none" strike="noStrike">
                <a:solidFill>
                  <a:srgbClr val="000000"/>
                </a:solidFill>
                <a:latin typeface="Gill Sans"/>
                <a:ea typeface="Gill Sans"/>
                <a:cs typeface="Gill Sans"/>
                <a:sym typeface="Gill Sans"/>
              </a:rPr>
              <a:t> 	Aloitus, pelisäännöt</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i="0" lang="fi" sz="1100" u="none" cap="none" strike="noStrike">
                <a:solidFill>
                  <a:srgbClr val="000000"/>
                </a:solidFill>
                <a:latin typeface="Gill Sans"/>
                <a:ea typeface="Gill Sans"/>
                <a:cs typeface="Gill Sans"/>
                <a:sym typeface="Gill Sans"/>
              </a:rPr>
              <a:t>5 	Alustus ja oma pohdinta / pariporina</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sz="1100">
                <a:solidFill>
                  <a:srgbClr val="000000"/>
                </a:solidFill>
                <a:latin typeface="Gill Sans"/>
                <a:ea typeface="Gill Sans"/>
                <a:cs typeface="Gill Sans"/>
                <a:sym typeface="Gill Sans"/>
              </a:rPr>
              <a:t>25</a:t>
            </a:r>
            <a:r>
              <a:rPr b="1" i="0" lang="fi" sz="1100" u="none" cap="none" strike="noStrike">
                <a:solidFill>
                  <a:srgbClr val="000000"/>
                </a:solidFill>
                <a:latin typeface="Gill Sans"/>
                <a:ea typeface="Gill Sans"/>
                <a:cs typeface="Gill Sans"/>
                <a:sym typeface="Gill Sans"/>
              </a:rPr>
              <a:t> 	Avataan yhteinen keskustelu</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Oivallusten kirjoittaminen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3</a:t>
            </a:r>
            <a:r>
              <a:rPr b="0" i="0" lang="fi" sz="1100" u="none" cap="none" strike="noStrike">
                <a:solidFill>
                  <a:srgbClr val="000000"/>
                </a:solidFill>
                <a:latin typeface="Gill Sans"/>
                <a:ea typeface="Gill Sans"/>
                <a:cs typeface="Gill Sans"/>
                <a:sym typeface="Gill Sans"/>
              </a:rPr>
              <a:t>	Oivallusten kertominen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Kiitos ja lopetus</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Yhteensä </a:t>
            </a:r>
            <a:r>
              <a:rPr lang="fi" sz="1100">
                <a:solidFill>
                  <a:srgbClr val="000000"/>
                </a:solidFill>
                <a:latin typeface="Gill Sans"/>
                <a:ea typeface="Gill Sans"/>
                <a:cs typeface="Gill Sans"/>
                <a:sym typeface="Gill Sans"/>
              </a:rPr>
              <a:t>45</a:t>
            </a:r>
            <a:r>
              <a:rPr b="0" i="0" lang="fi" sz="1100" u="none" cap="none" strike="noStrike">
                <a:solidFill>
                  <a:srgbClr val="000000"/>
                </a:solidFill>
                <a:latin typeface="Gill Sans"/>
                <a:ea typeface="Gill Sans"/>
                <a:cs typeface="Gill Sans"/>
                <a:sym typeface="Gill Sans"/>
              </a:rPr>
              <a:t> min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Oikealla sanoitus- ja ohjausvinkkejä ohjaajalle</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Perusfontti - sano esimerkiksi näin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1" lang="fi" sz="1100" u="none" cap="none" strike="noStrike">
                <a:solidFill>
                  <a:srgbClr val="000000"/>
                </a:solidFill>
                <a:latin typeface="Gill Sans"/>
                <a:ea typeface="Gill Sans"/>
                <a:cs typeface="Gill Sans"/>
                <a:sym typeface="Gill Sans"/>
              </a:rPr>
              <a:t>Kursivoitu fontti - ohjaajalle apua keskusteluun</a:t>
            </a:r>
            <a:endParaRPr b="0" i="1"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rPr lang="fi" sz="1100">
                <a:solidFill>
                  <a:schemeClr val="dk1"/>
                </a:solidFill>
                <a:highlight>
                  <a:srgbClr val="FFE006"/>
                </a:highlight>
                <a:latin typeface="Gill Sans"/>
                <a:ea typeface="Gill Sans"/>
                <a:cs typeface="Gill Sans"/>
                <a:sym typeface="Gill Sans"/>
              </a:rPr>
              <a:t>Keltainen taustaväri: Muuta tarpeen mukaan itsellesi/aiheeseen sopivaksi.</a:t>
            </a:r>
            <a:endParaRPr sz="1100">
              <a:solidFill>
                <a:schemeClr val="dk1"/>
              </a:solidFill>
              <a:highlight>
                <a:srgbClr val="FFE006"/>
              </a:highlight>
              <a:latin typeface="Gill Sans"/>
              <a:ea typeface="Gill Sans"/>
              <a:cs typeface="Gill Sans"/>
              <a:sym typeface="Gill Sans"/>
            </a:endParaRPr>
          </a:p>
          <a:p>
            <a:pPr indent="0" lvl="0" marL="457200" rtl="0" algn="l">
              <a:spcBef>
                <a:spcPts val="0"/>
              </a:spcBef>
              <a:spcAft>
                <a:spcPts val="0"/>
              </a:spcAft>
              <a:buNone/>
            </a:pPr>
            <a:r>
              <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t/>
            </a:r>
            <a:endParaRPr sz="1100">
              <a:solidFill>
                <a:schemeClr val="dk1"/>
              </a:solidFill>
              <a:highlight>
                <a:srgbClr val="FFE006"/>
              </a:highlight>
              <a:latin typeface="Gill Sans"/>
              <a:ea typeface="Gill Sans"/>
              <a:cs typeface="Gill Sans"/>
              <a:sym typeface="Gill Sans"/>
            </a:endParaRPr>
          </a:p>
        </p:txBody>
      </p:sp>
      <p:sp>
        <p:nvSpPr>
          <p:cNvPr id="364" name="Google Shape;364;p56"/>
          <p:cNvSpPr txBox="1"/>
          <p:nvPr/>
        </p:nvSpPr>
        <p:spPr>
          <a:xfrm>
            <a:off x="4849600" y="112800"/>
            <a:ext cx="3961200" cy="460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lang="fi" sz="1000">
                <a:latin typeface="Gill Sans"/>
                <a:ea typeface="Gill Sans"/>
                <a:cs typeface="Gill Sans"/>
                <a:sym typeface="Gill Sans"/>
              </a:rPr>
              <a:t>Lisätietoja ohjaajalle Itämerestä</a:t>
            </a:r>
            <a:endParaRPr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sz="10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b="1" lang="fi" sz="900">
                <a:latin typeface="Gill Sans"/>
                <a:ea typeface="Gill Sans"/>
                <a:cs typeface="Gill Sans"/>
                <a:sym typeface="Gill Sans"/>
              </a:rPr>
              <a:t>Tiedoksi:</a:t>
            </a:r>
            <a:r>
              <a:rPr b="1" lang="fi" sz="900">
                <a:solidFill>
                  <a:schemeClr val="dk1"/>
                </a:solidFill>
                <a:latin typeface="Gill Sans"/>
                <a:ea typeface="Gill Sans"/>
                <a:cs typeface="Gill Sans"/>
                <a:sym typeface="Gill Sans"/>
              </a:rPr>
              <a:t> </a:t>
            </a:r>
            <a:r>
              <a:rPr lang="fi" sz="900">
                <a:solidFill>
                  <a:schemeClr val="dk1"/>
                </a:solidFill>
                <a:latin typeface="Gill Sans"/>
                <a:ea typeface="Gill Sans"/>
                <a:cs typeface="Gill Sans"/>
                <a:sym typeface="Gill Sans"/>
              </a:rPr>
              <a:t>Itämeri on ollut reitti, jota pitkin Suomeen on rantautunut niin mausteet, kahvi, riisi ja jazz-musiikki kuin muoti, uskonnot, kielet ja tavat.</a:t>
            </a:r>
            <a:endParaRPr sz="900">
              <a:solidFill>
                <a:schemeClr val="dk1"/>
              </a:solidFill>
              <a:latin typeface="Gill Sans"/>
              <a:ea typeface="Gill Sans"/>
              <a:cs typeface="Gill Sans"/>
              <a:sym typeface="Gill Sans"/>
            </a:endParaRPr>
          </a:p>
          <a:p>
            <a:pPr indent="0" lvl="0" marL="0" rtl="0" algn="l">
              <a:lnSpc>
                <a:spcPct val="115833"/>
              </a:lnSpc>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Suomi on verrattavissa saareen, ja suurin osa meille tulevasta ruoasta ja arjen kulutustavarasta kuljetetaan satamiin ja siitä edelleen kauppoihin ja koteihin. </a:t>
            </a:r>
            <a:endParaRPr sz="900">
              <a:solidFill>
                <a:schemeClr val="dk1"/>
              </a:solidFill>
              <a:latin typeface="Gill Sans"/>
              <a:ea typeface="Gill Sans"/>
              <a:cs typeface="Gill Sans"/>
              <a:sym typeface="Gill Sans"/>
            </a:endParaRPr>
          </a:p>
          <a:p>
            <a:pPr indent="0" lvl="0" marL="0" rtl="0" algn="l">
              <a:lnSpc>
                <a:spcPct val="115833"/>
              </a:lnSpc>
              <a:spcBef>
                <a:spcPts val="80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Meille tuodaan mm. vaatteet, polkupyörän osat, lääkkeet ja appelsiinit, sähköautot, raakaöljy, bensa ja erilaiset kemikaalit. Suomesta viedään meriteitse mm. puu- ja sahatavaraa, paperia, mutta myös kemiateollisuuden tuotteita ja esimerkiksi jätteitä. Vaikka nykyteknologia on mullistanut tiedon ja tieteen liikkumisen, olemme edelleen hyvin riippuvaisia tuoduista hyödykkeistä.</a:t>
            </a:r>
            <a:endParaRPr sz="900">
              <a:solidFill>
                <a:schemeClr val="dk1"/>
              </a:solidFill>
              <a:latin typeface="Gill Sans"/>
              <a:ea typeface="Gill Sans"/>
              <a:cs typeface="Gill Sans"/>
              <a:sym typeface="Gill Sans"/>
            </a:endParaRPr>
          </a:p>
          <a:p>
            <a:pPr indent="0" lvl="0" marL="0" rtl="0" algn="l">
              <a:lnSpc>
                <a:spcPct val="115833"/>
              </a:lnSpc>
              <a:spcBef>
                <a:spcPts val="800"/>
              </a:spcBef>
              <a:spcAft>
                <a:spcPts val="0"/>
              </a:spcAft>
              <a:buClr>
                <a:schemeClr val="dk1"/>
              </a:buClr>
              <a:buSzPts val="1100"/>
              <a:buFont typeface="Arial"/>
              <a:buNone/>
            </a:pPr>
            <a:r>
              <a:rPr b="1" lang="fi" sz="900">
                <a:solidFill>
                  <a:schemeClr val="dk1"/>
                </a:solidFill>
                <a:latin typeface="Gill Sans"/>
                <a:ea typeface="Gill Sans"/>
                <a:cs typeface="Gill Sans"/>
                <a:sym typeface="Gill Sans"/>
              </a:rPr>
              <a:t>Tiedoksi: </a:t>
            </a:r>
            <a:r>
              <a:rPr lang="fi" sz="900">
                <a:solidFill>
                  <a:schemeClr val="dk1"/>
                </a:solidFill>
                <a:latin typeface="Gill Sans"/>
                <a:ea typeface="Gill Sans"/>
                <a:cs typeface="Gill Sans"/>
                <a:sym typeface="Gill Sans"/>
              </a:rPr>
              <a:t>Itämeri on koti muutamalle tuhannelle erilaiselle eliölajille. Itämeren murtovesi ja kylmyys ovat monelle eliölajille haastavia. Meillä Suomen rannikolla on vähemmän suolaa ja myös vähemmän lajeja kuin suolaisemmassa osassa Itämerta eli mm. Tanskan ja Saksan vesialueella.</a:t>
            </a:r>
            <a:endParaRPr sz="900">
              <a:solidFill>
                <a:schemeClr val="dk1"/>
              </a:solidFill>
              <a:latin typeface="Gill Sans"/>
              <a:ea typeface="Gill Sans"/>
              <a:cs typeface="Gill Sans"/>
              <a:sym typeface="Gill Sans"/>
            </a:endParaRPr>
          </a:p>
          <a:p>
            <a:pPr indent="0" lvl="0" marL="0" rtl="0" algn="l">
              <a:lnSpc>
                <a:spcPct val="115833"/>
              </a:lnSpc>
              <a:spcBef>
                <a:spcPts val="80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Itämeri on uniikki elinympäristö muutamalle lajille, joita ei ole muualla kuin Itämerellä (Itämeren norppa, simppu ja kampela), mutta myös monelle lajille, joita elää vain harvassa paikassa muualla. Itämereltä on tunnistettu noin 50 erilaista luontotyyppiä. Vajaa neljännes meriluontotyypeistämme on arvioitu uhanalaisiksi. Merkittävin uhanalaistumisen syy on Itämeren rehevöityminen (meren liiallinen ravinnepitoisuus). </a:t>
            </a:r>
            <a:endParaRPr sz="1200">
              <a:solidFill>
                <a:schemeClr val="dk1"/>
              </a:solidFill>
              <a:latin typeface="Aptos"/>
              <a:ea typeface="Aptos"/>
              <a:cs typeface="Aptos"/>
              <a:sym typeface="Aptos"/>
            </a:endParaRPr>
          </a:p>
          <a:p>
            <a:pPr indent="0" lvl="0" marL="0" rtl="0" algn="l">
              <a:lnSpc>
                <a:spcPct val="115833"/>
              </a:lnSpc>
              <a:spcBef>
                <a:spcPts val="800"/>
              </a:spcBef>
              <a:spcAft>
                <a:spcPts val="0"/>
              </a:spcAft>
              <a:buClr>
                <a:schemeClr val="dk1"/>
              </a:buClr>
              <a:buSzPts val="1100"/>
              <a:buFont typeface="Arial"/>
              <a:buNone/>
            </a:pPr>
            <a:r>
              <a:t/>
            </a:r>
            <a:endParaRPr sz="1200">
              <a:solidFill>
                <a:schemeClr val="dk1"/>
              </a:solidFill>
              <a:latin typeface="Aptos"/>
              <a:ea typeface="Aptos"/>
              <a:cs typeface="Aptos"/>
              <a:sym typeface="Aptos"/>
            </a:endParaRPr>
          </a:p>
          <a:p>
            <a:pPr indent="0" lvl="0" marL="0" marR="0" rtl="0" algn="l">
              <a:lnSpc>
                <a:spcPct val="115000"/>
              </a:lnSpc>
              <a:spcBef>
                <a:spcPts val="800"/>
              </a:spcBef>
              <a:spcAft>
                <a:spcPts val="0"/>
              </a:spcAft>
              <a:buClr>
                <a:srgbClr val="000000"/>
              </a:buClr>
              <a:buSzPts val="700"/>
              <a:buFont typeface="Arial"/>
              <a:buNone/>
            </a:pPr>
            <a:r>
              <a:rPr lang="fi" sz="900">
                <a:latin typeface="Gill Sans"/>
                <a:ea typeface="Gill Sans"/>
                <a:cs typeface="Gill Sans"/>
                <a:sym typeface="Gill Sans"/>
              </a:rPr>
              <a:t>Lähde: John Nurmisen säätiö</a:t>
            </a:r>
            <a:endParaRPr sz="900">
              <a:latin typeface="Gill Sans"/>
              <a:ea typeface="Gill Sans"/>
              <a:cs typeface="Gill Sans"/>
              <a:sym typeface="Gill Sans"/>
            </a:endParaRPr>
          </a:p>
          <a:p>
            <a:pPr indent="0" lvl="0" marL="3200400" marR="0" rtl="0" algn="just">
              <a:lnSpc>
                <a:spcPct val="115000"/>
              </a:lnSpc>
              <a:spcBef>
                <a:spcPts val="0"/>
              </a:spcBef>
              <a:spcAft>
                <a:spcPts val="0"/>
              </a:spcAft>
              <a:buClr>
                <a:srgbClr val="000000"/>
              </a:buClr>
              <a:buSzPts val="700"/>
              <a:buFont typeface="Arial"/>
              <a:buNone/>
            </a:pPr>
            <a:r>
              <a:t/>
            </a:r>
            <a:endParaRPr b="1" i="0" sz="1000" u="none" cap="none" strike="noStrike">
              <a:solidFill>
                <a:srgbClr val="000000"/>
              </a:solidFill>
              <a:latin typeface="Calibri"/>
              <a:ea typeface="Calibri"/>
              <a:cs typeface="Calibri"/>
              <a:sym typeface="Calibri"/>
            </a:endParaRPr>
          </a:p>
        </p:txBody>
      </p:sp>
      <p:pic>
        <p:nvPicPr>
          <p:cNvPr id="365" name="Google Shape;365;p56"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cxnSp>
        <p:nvCxnSpPr>
          <p:cNvPr id="371" name="Google Shape;371;p57"/>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72" name="Google Shape;372;p57"/>
          <p:cNvSpPr txBox="1"/>
          <p:nvPr/>
        </p:nvSpPr>
        <p:spPr>
          <a:xfrm>
            <a:off x="606901" y="351830"/>
            <a:ext cx="3780900" cy="37824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Erätauko-keskustelu Itämerestä</a:t>
            </a:r>
            <a:endParaRPr b="1">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8</a:t>
            </a:r>
            <a:r>
              <a:rPr i="0" lang="fi" sz="1100" u="none" cap="none" strike="noStrike">
                <a:solidFill>
                  <a:srgbClr val="000000"/>
                </a:solidFill>
                <a:latin typeface="Gill Sans"/>
                <a:ea typeface="Gill Sans"/>
                <a:cs typeface="Gill Sans"/>
                <a:sym typeface="Gill Sans"/>
              </a:rPr>
              <a:t> 	Aloitus, pelisäännöt</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i="0" lang="fi" sz="1100" u="none" cap="none" strike="noStrike">
                <a:solidFill>
                  <a:srgbClr val="000000"/>
                </a:solidFill>
                <a:latin typeface="Gill Sans"/>
                <a:ea typeface="Gill Sans"/>
                <a:cs typeface="Gill Sans"/>
                <a:sym typeface="Gill Sans"/>
              </a:rPr>
              <a:t>5 	Alustus ja oma pohdinta / pariporina</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25</a:t>
            </a:r>
            <a:r>
              <a:rPr b="0" i="0" lang="fi" sz="1100" u="none" cap="none" strike="noStrike">
                <a:solidFill>
                  <a:srgbClr val="000000"/>
                </a:solidFill>
                <a:latin typeface="Gill Sans"/>
                <a:ea typeface="Gill Sans"/>
                <a:cs typeface="Gill Sans"/>
                <a:sym typeface="Gill Sans"/>
              </a:rPr>
              <a:t> 	Avataan yhteinen keskustelu</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sz="1100">
                <a:solidFill>
                  <a:srgbClr val="000000"/>
                </a:solidFill>
                <a:latin typeface="Gill Sans"/>
                <a:ea typeface="Gill Sans"/>
                <a:cs typeface="Gill Sans"/>
                <a:sym typeface="Gill Sans"/>
              </a:rPr>
              <a:t>2</a:t>
            </a:r>
            <a:r>
              <a:rPr b="1" i="0" lang="fi" sz="1100" u="none" cap="none" strike="noStrike">
                <a:solidFill>
                  <a:srgbClr val="000000"/>
                </a:solidFill>
                <a:latin typeface="Gill Sans"/>
                <a:ea typeface="Gill Sans"/>
                <a:cs typeface="Gill Sans"/>
                <a:sym typeface="Gill Sans"/>
              </a:rPr>
              <a:t> 	Oivallusten kirjoittaminen</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3</a:t>
            </a:r>
            <a:r>
              <a:rPr b="0" i="0" lang="fi" sz="1100" u="none" cap="none" strike="noStrike">
                <a:solidFill>
                  <a:srgbClr val="000000"/>
                </a:solidFill>
                <a:latin typeface="Gill Sans"/>
                <a:ea typeface="Gill Sans"/>
                <a:cs typeface="Gill Sans"/>
                <a:sym typeface="Gill Sans"/>
              </a:rPr>
              <a:t>	Oivallusten kertominen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Kiitos ja lopetus</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Yhteensä </a:t>
            </a:r>
            <a:r>
              <a:rPr lang="fi" sz="1100">
                <a:solidFill>
                  <a:srgbClr val="000000"/>
                </a:solidFill>
                <a:latin typeface="Gill Sans"/>
                <a:ea typeface="Gill Sans"/>
                <a:cs typeface="Gill Sans"/>
                <a:sym typeface="Gill Sans"/>
              </a:rPr>
              <a:t>45</a:t>
            </a:r>
            <a:r>
              <a:rPr b="0" i="0" lang="fi" sz="1100" u="none" cap="none" strike="noStrike">
                <a:solidFill>
                  <a:srgbClr val="000000"/>
                </a:solidFill>
                <a:latin typeface="Gill Sans"/>
                <a:ea typeface="Gill Sans"/>
                <a:cs typeface="Gill Sans"/>
                <a:sym typeface="Gill Sans"/>
              </a:rPr>
              <a:t> min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Oikealla sanoitus- ja ohjausvinkkejä ohjaajalle</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Perusfontti - sano esimerkiksi näin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1" lang="fi" sz="1100" u="none" cap="none" strike="noStrike">
                <a:solidFill>
                  <a:srgbClr val="000000"/>
                </a:solidFill>
                <a:latin typeface="Gill Sans"/>
                <a:ea typeface="Gill Sans"/>
                <a:cs typeface="Gill Sans"/>
                <a:sym typeface="Gill Sans"/>
              </a:rPr>
              <a:t>Kursivoitu fontti - ohjaajalle apua keskusteluun</a:t>
            </a:r>
            <a:endParaRPr b="0" i="1"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rPr lang="fi" sz="1100">
                <a:solidFill>
                  <a:schemeClr val="dk1"/>
                </a:solidFill>
                <a:highlight>
                  <a:srgbClr val="FFE006"/>
                </a:highlight>
                <a:latin typeface="Gill Sans"/>
                <a:ea typeface="Gill Sans"/>
                <a:cs typeface="Gill Sans"/>
                <a:sym typeface="Gill Sans"/>
              </a:rPr>
              <a:t>Keltainen taustaväri: Muuta tarpeen mukaan itsellesi/aiheeseen sopivaksi.</a:t>
            </a:r>
            <a:endParaRPr b="0" i="0" sz="1100" u="none" cap="none" strike="noStrike">
              <a:solidFill>
                <a:srgbClr val="FF0000"/>
              </a:solidFill>
              <a:latin typeface="Gill Sans"/>
              <a:ea typeface="Gill Sans"/>
              <a:cs typeface="Gill Sans"/>
              <a:sym typeface="Gill Sans"/>
            </a:endParaRPr>
          </a:p>
        </p:txBody>
      </p:sp>
      <p:sp>
        <p:nvSpPr>
          <p:cNvPr id="373" name="Google Shape;373;p57"/>
          <p:cNvSpPr txBox="1"/>
          <p:nvPr/>
        </p:nvSpPr>
        <p:spPr>
          <a:xfrm>
            <a:off x="4854800" y="230300"/>
            <a:ext cx="3965700" cy="452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fi" sz="1200" u="none" cap="none" strike="noStrike">
                <a:solidFill>
                  <a:srgbClr val="000000"/>
                </a:solidFill>
                <a:latin typeface="Gill Sans"/>
                <a:ea typeface="Gill Sans"/>
                <a:cs typeface="Gill Sans"/>
                <a:sym typeface="Gill Sans"/>
              </a:rPr>
              <a:t>Oivallusten kirjoittaminen</a:t>
            </a:r>
            <a:endParaRPr b="1"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900"/>
              <a:buFont typeface="Arial"/>
              <a:buNone/>
            </a:pPr>
            <a:r>
              <a:t/>
            </a:r>
            <a:endParaRPr b="1"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t/>
            </a:r>
            <a:endParaRPr sz="1000">
              <a:latin typeface="Gill Sans"/>
              <a:ea typeface="Gill Sans"/>
              <a:cs typeface="Gill Sans"/>
              <a:sym typeface="Gill Sans"/>
            </a:endParaRPr>
          </a:p>
          <a:p>
            <a:pPr indent="0" lvl="0" marL="0" rtl="0" algn="l">
              <a:spcBef>
                <a:spcPts val="0"/>
              </a:spcBef>
              <a:spcAft>
                <a:spcPts val="0"/>
              </a:spcAft>
              <a:buClr>
                <a:schemeClr val="dk1"/>
              </a:buClr>
              <a:buSzPts val="700"/>
              <a:buFont typeface="Arial"/>
              <a:buNone/>
            </a:pPr>
            <a:r>
              <a:rPr lang="fi" sz="1000">
                <a:solidFill>
                  <a:schemeClr val="dk1"/>
                </a:solidFill>
                <a:latin typeface="Gill Sans"/>
                <a:ea typeface="Gill Sans"/>
                <a:cs typeface="Gill Sans"/>
                <a:sym typeface="Gill Sans"/>
              </a:rPr>
              <a:t>Kiitos hyvästä ja rakentavasta keskustelusta! Olette jakaneet kokemuksianne liittyen Itämereen…</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t/>
            </a:r>
            <a:endParaRPr b="0" i="0" sz="1000" u="none" cap="none" strike="noStrike">
              <a:solidFill>
                <a:srgbClr val="000000"/>
              </a:solidFill>
              <a:latin typeface="Gill Sans"/>
              <a:ea typeface="Gill Sans"/>
              <a:cs typeface="Gill Sans"/>
              <a:sym typeface="Gill Sans"/>
            </a:endParaRPr>
          </a:p>
          <a:p>
            <a:pPr indent="-292100" lvl="0" marL="457200" marR="0" rtl="0" algn="just">
              <a:lnSpc>
                <a:spcPct val="100000"/>
              </a:lnSpc>
              <a:spcBef>
                <a:spcPts val="0"/>
              </a:spcBef>
              <a:spcAft>
                <a:spcPts val="0"/>
              </a:spcAft>
              <a:buClr>
                <a:srgbClr val="000000"/>
              </a:buClr>
              <a:buSzPts val="1000"/>
              <a:buFont typeface="Gill Sans"/>
              <a:buChar char="➔"/>
            </a:pPr>
            <a:r>
              <a:rPr b="0" i="1" lang="fi" sz="1000" u="none" cap="none" strike="noStrike">
                <a:solidFill>
                  <a:srgbClr val="000000"/>
                </a:solidFill>
                <a:latin typeface="Gill Sans"/>
                <a:ea typeface="Gill Sans"/>
                <a:cs typeface="Gill Sans"/>
                <a:sym typeface="Gill Sans"/>
              </a:rPr>
              <a:t>Kokoa ja kerro lyhyesti, mistä teemoista on puhuttu</a:t>
            </a:r>
            <a:endParaRPr b="0" i="1"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400"/>
              <a:buFont typeface="Arial"/>
              <a:buNone/>
            </a:pPr>
            <a:r>
              <a:rPr b="0" i="0" lang="fi" sz="1000" u="none" cap="none" strike="noStrike">
                <a:solidFill>
                  <a:srgbClr val="000000"/>
                </a:solidFill>
                <a:latin typeface="Gill Sans"/>
                <a:ea typeface="Gill Sans"/>
                <a:cs typeface="Gill Sans"/>
                <a:sym typeface="Gill Sans"/>
              </a:rPr>
              <a:t>Seuraavaksi kirjoitamme, mitä o</a:t>
            </a:r>
            <a:r>
              <a:rPr lang="fi" sz="1000">
                <a:latin typeface="Gill Sans"/>
                <a:ea typeface="Gill Sans"/>
                <a:cs typeface="Gill Sans"/>
                <a:sym typeface="Gill Sans"/>
              </a:rPr>
              <a:t>ivalluksia</a:t>
            </a:r>
            <a:r>
              <a:rPr b="0" i="0" lang="fi" sz="1000" u="none" cap="none" strike="noStrike">
                <a:solidFill>
                  <a:srgbClr val="000000"/>
                </a:solidFill>
                <a:latin typeface="Gill Sans"/>
                <a:ea typeface="Gill Sans"/>
                <a:cs typeface="Gill Sans"/>
                <a:sym typeface="Gill Sans"/>
              </a:rPr>
              <a:t>, tunteita tai ajatuksia yhteisestä keskustelustamme sinulle </a:t>
            </a:r>
            <a:r>
              <a:rPr lang="fi" sz="1000">
                <a:latin typeface="Gill Sans"/>
                <a:ea typeface="Gill Sans"/>
                <a:cs typeface="Gill Sans"/>
                <a:sym typeface="Gill Sans"/>
              </a:rPr>
              <a:t>muodostui</a:t>
            </a:r>
            <a:r>
              <a:rPr b="0" i="0" lang="fi" sz="1000" u="none" cap="none" strike="noStrike">
                <a:solidFill>
                  <a:srgbClr val="000000"/>
                </a:solidFill>
                <a:latin typeface="Gill Sans"/>
                <a:ea typeface="Gill Sans"/>
                <a:cs typeface="Gill Sans"/>
                <a:sym typeface="Gill Sans"/>
              </a:rPr>
              <a:t>. </a:t>
            </a:r>
            <a:r>
              <a:rPr lang="fi" sz="1000">
                <a:latin typeface="Gill Sans"/>
                <a:ea typeface="Gill Sans"/>
                <a:cs typeface="Gill Sans"/>
                <a:sym typeface="Gill Sans"/>
              </a:rPr>
              <a:t>Voit lisäksi kirjoittaa, mitä olet oppinut keskustelun aikana. </a:t>
            </a:r>
            <a:r>
              <a:rPr b="0" i="0" lang="fi" sz="1000" u="none" cap="none" strike="noStrike">
                <a:solidFill>
                  <a:srgbClr val="000000"/>
                </a:solidFill>
                <a:latin typeface="Gill Sans"/>
                <a:ea typeface="Gill Sans"/>
                <a:cs typeface="Gill Sans"/>
                <a:sym typeface="Gill Sans"/>
              </a:rPr>
              <a:t>Voit myös piirtää, jos se tuntuu helpommalta. </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4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400"/>
              <a:buFont typeface="Arial"/>
              <a:buNone/>
            </a:pPr>
            <a:r>
              <a:rPr b="0" i="0" lang="fi" sz="1000" u="none" cap="none" strike="noStrike">
                <a:solidFill>
                  <a:srgbClr val="000000"/>
                </a:solidFill>
                <a:latin typeface="Gill Sans"/>
                <a:ea typeface="Gill Sans"/>
                <a:cs typeface="Gill Sans"/>
                <a:sym typeface="Gill Sans"/>
              </a:rPr>
              <a:t>Kirjoita omaan paperiisi</a:t>
            </a:r>
            <a:r>
              <a:rPr lang="fi" sz="1000">
                <a:latin typeface="Gill Sans"/>
                <a:ea typeface="Gill Sans"/>
                <a:cs typeface="Gill Sans"/>
                <a:sym typeface="Gill Sans"/>
              </a:rPr>
              <a:t> </a:t>
            </a:r>
            <a:r>
              <a:rPr b="0" i="0" lang="fi" sz="1000" u="none" cap="none" strike="noStrike">
                <a:solidFill>
                  <a:srgbClr val="000000"/>
                </a:solidFill>
                <a:latin typeface="Gill Sans"/>
                <a:ea typeface="Gill Sans"/>
                <a:cs typeface="Gill Sans"/>
                <a:sym typeface="Gill Sans"/>
              </a:rPr>
              <a:t>muutama oivallus, tunne tai jokin tärkeä ajatus, joka sinulle jäi mieleen keskustelusta. </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4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rPr b="0" i="0" lang="fi" sz="1000" u="none" cap="none" strike="noStrike">
                <a:solidFill>
                  <a:srgbClr val="000000"/>
                </a:solidFill>
                <a:latin typeface="Gill Sans"/>
                <a:ea typeface="Gill Sans"/>
                <a:cs typeface="Gill Sans"/>
                <a:sym typeface="Gill Sans"/>
              </a:rPr>
              <a:t>Tähän on aikaa </a:t>
            </a:r>
            <a:r>
              <a:rPr lang="fi" sz="1000">
                <a:latin typeface="Gill Sans"/>
                <a:ea typeface="Gill Sans"/>
                <a:cs typeface="Gill Sans"/>
                <a:sym typeface="Gill Sans"/>
              </a:rPr>
              <a:t>kaksi</a:t>
            </a:r>
            <a:r>
              <a:rPr b="0" i="0" lang="fi" sz="1000" u="none" cap="none" strike="noStrike">
                <a:solidFill>
                  <a:srgbClr val="000000"/>
                </a:solidFill>
                <a:latin typeface="Gill Sans"/>
                <a:ea typeface="Gill Sans"/>
                <a:cs typeface="Gill Sans"/>
                <a:sym typeface="Gill Sans"/>
              </a:rPr>
              <a:t> minuuttia. </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rPr b="0" i="0" lang="fi" sz="1000" u="none" cap="none" strike="noStrike">
                <a:solidFill>
                  <a:srgbClr val="000000"/>
                </a:solidFill>
                <a:latin typeface="Gill Sans"/>
                <a:ea typeface="Gill Sans"/>
                <a:cs typeface="Gill Sans"/>
                <a:sym typeface="Gill Sans"/>
              </a:rPr>
              <a:t>Valitse yksi, jonka haluat jakaa tässä yhdessä kaikkien</a:t>
            </a:r>
            <a:r>
              <a:rPr lang="fi" sz="1000">
                <a:latin typeface="Gill Sans"/>
                <a:ea typeface="Gill Sans"/>
                <a:cs typeface="Gill Sans"/>
                <a:sym typeface="Gill Sans"/>
              </a:rPr>
              <a:t> kanssa</a:t>
            </a:r>
            <a:r>
              <a:rPr b="0" i="0" lang="fi" sz="1000" u="none" cap="none" strike="noStrike">
                <a:solidFill>
                  <a:srgbClr val="000000"/>
                </a:solidFill>
                <a:latin typeface="Gill Sans"/>
                <a:ea typeface="Gill Sans"/>
                <a:cs typeface="Gill Sans"/>
                <a:sym typeface="Gill Sans"/>
              </a:rPr>
              <a:t>.</a:t>
            </a:r>
            <a:endParaRPr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t/>
            </a:r>
            <a:endParaRPr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t/>
            </a:r>
            <a:endParaRPr b="0" i="0" sz="1000" u="none" cap="none" strike="noStrike">
              <a:solidFill>
                <a:srgbClr val="000000"/>
              </a:solidFill>
              <a:highlight>
                <a:srgbClr val="FFE006"/>
              </a:highlight>
              <a:latin typeface="Gill Sans"/>
              <a:ea typeface="Gill Sans"/>
              <a:cs typeface="Gill Sans"/>
              <a:sym typeface="Gill Sans"/>
            </a:endParaRPr>
          </a:p>
          <a:p>
            <a:pPr indent="-292100" lvl="0" marL="457200" rtl="0" algn="just">
              <a:spcBef>
                <a:spcPts val="0"/>
              </a:spcBef>
              <a:spcAft>
                <a:spcPts val="0"/>
              </a:spcAft>
              <a:buClr>
                <a:schemeClr val="dk1"/>
              </a:buClr>
              <a:buSzPts val="1000"/>
              <a:buFont typeface="Gill Sans"/>
              <a:buChar char="➔"/>
            </a:pPr>
            <a:r>
              <a:rPr i="1" lang="fi" sz="1000">
                <a:solidFill>
                  <a:schemeClr val="dk1"/>
                </a:solidFill>
                <a:latin typeface="Gill Sans"/>
                <a:ea typeface="Gill Sans"/>
                <a:cs typeface="Gill Sans"/>
                <a:sym typeface="Gill Sans"/>
              </a:rPr>
              <a:t>Jos aikaa on, voit pyytää jakamaan useamman oivalluksen, jos jollakin on useampi</a:t>
            </a:r>
            <a:endParaRPr i="1" sz="1000">
              <a:solidFill>
                <a:schemeClr val="dk1"/>
              </a:solidFill>
              <a:latin typeface="Gill Sans"/>
              <a:ea typeface="Gill Sans"/>
              <a:cs typeface="Gill Sans"/>
              <a:sym typeface="Gill Sans"/>
            </a:endParaRPr>
          </a:p>
          <a:p>
            <a:pPr indent="-292100" lvl="0" marL="457200" rtl="0" algn="just">
              <a:spcBef>
                <a:spcPts val="0"/>
              </a:spcBef>
              <a:spcAft>
                <a:spcPts val="0"/>
              </a:spcAft>
              <a:buClr>
                <a:schemeClr val="dk1"/>
              </a:buClr>
              <a:buSzPts val="1000"/>
              <a:buFont typeface="Gill Sans"/>
              <a:buChar char="➔"/>
            </a:pPr>
            <a:r>
              <a:rPr i="1" lang="fi" sz="1000">
                <a:solidFill>
                  <a:schemeClr val="dk1"/>
                </a:solidFill>
                <a:latin typeface="Gill Sans"/>
                <a:ea typeface="Gill Sans"/>
                <a:cs typeface="Gill Sans"/>
                <a:sym typeface="Gill Sans"/>
              </a:rPr>
              <a:t>Jos haluat kerätä oivallukset myöhempään käyttöön, muista kertoa siitä osallistujille ja kerro, että osallistujat eivät kirjoita nimiä paperiin</a:t>
            </a:r>
            <a:endParaRPr i="1" sz="1000">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400"/>
              <a:buFont typeface="Arial"/>
              <a:buNone/>
            </a:pPr>
            <a:r>
              <a:t/>
            </a:r>
            <a:endParaRPr b="1" sz="1000">
              <a:latin typeface="Gill Sans"/>
              <a:ea typeface="Gill Sans"/>
              <a:cs typeface="Gill Sans"/>
              <a:sym typeface="Gill Sans"/>
            </a:endParaRPr>
          </a:p>
          <a:p>
            <a:pPr indent="457200" lvl="0" marL="2743200" marR="0" rtl="0" algn="just">
              <a:lnSpc>
                <a:spcPct val="100000"/>
              </a:lnSpc>
              <a:spcBef>
                <a:spcPts val="0"/>
              </a:spcBef>
              <a:spcAft>
                <a:spcPts val="0"/>
              </a:spcAft>
              <a:buClr>
                <a:srgbClr val="000000"/>
              </a:buClr>
              <a:buSzPts val="400"/>
              <a:buFont typeface="Arial"/>
              <a:buNone/>
            </a:pPr>
            <a:r>
              <a:t/>
            </a:r>
            <a:endParaRPr b="1"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400"/>
              <a:buFont typeface="Arial"/>
              <a:buNone/>
            </a:pPr>
            <a:r>
              <a:t/>
            </a:r>
            <a:endParaRPr b="1" sz="1000">
              <a:latin typeface="Gill Sans"/>
              <a:ea typeface="Gill Sans"/>
              <a:cs typeface="Gill Sans"/>
              <a:sym typeface="Gill Sans"/>
            </a:endParaRPr>
          </a:p>
          <a:p>
            <a:pPr indent="457200" lvl="0" marL="2743200" marR="0" rtl="0" algn="just">
              <a:lnSpc>
                <a:spcPct val="100000"/>
              </a:lnSpc>
              <a:spcBef>
                <a:spcPts val="0"/>
              </a:spcBef>
              <a:spcAft>
                <a:spcPts val="0"/>
              </a:spcAft>
              <a:buClr>
                <a:srgbClr val="000000"/>
              </a:buClr>
              <a:buSzPts val="400"/>
              <a:buFont typeface="Arial"/>
              <a:buNone/>
            </a:pPr>
            <a:r>
              <a:rPr b="1" lang="fi" sz="1000">
                <a:latin typeface="Gill Sans"/>
                <a:ea typeface="Gill Sans"/>
                <a:cs typeface="Gill Sans"/>
                <a:sym typeface="Gill Sans"/>
              </a:rPr>
              <a:t>2</a:t>
            </a:r>
            <a:r>
              <a:rPr b="1" i="0" lang="fi" sz="1000" u="none" cap="none" strike="noStrike">
                <a:solidFill>
                  <a:srgbClr val="000000"/>
                </a:solidFill>
                <a:latin typeface="Gill Sans"/>
                <a:ea typeface="Gill Sans"/>
                <a:cs typeface="Gill Sans"/>
                <a:sym typeface="Gill Sans"/>
              </a:rPr>
              <a:t> min</a:t>
            </a:r>
            <a:endParaRPr b="0" i="0" sz="1000" u="none" cap="none" strike="noStrike">
              <a:solidFill>
                <a:srgbClr val="000000"/>
              </a:solidFill>
              <a:latin typeface="Gill Sans"/>
              <a:ea typeface="Gill Sans"/>
              <a:cs typeface="Gill Sans"/>
              <a:sym typeface="Gill Sans"/>
            </a:endParaRPr>
          </a:p>
        </p:txBody>
      </p:sp>
      <p:pic>
        <p:nvPicPr>
          <p:cNvPr id="374" name="Google Shape;374;p57"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cxnSp>
        <p:nvCxnSpPr>
          <p:cNvPr id="380" name="Google Shape;380;p58"/>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81" name="Google Shape;381;p58"/>
          <p:cNvSpPr txBox="1"/>
          <p:nvPr/>
        </p:nvSpPr>
        <p:spPr>
          <a:xfrm>
            <a:off x="606901" y="351830"/>
            <a:ext cx="3780900" cy="37824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Erätauko-keskustelu Itämerestä</a:t>
            </a:r>
            <a:endParaRPr b="1">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sz="1100">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8</a:t>
            </a:r>
            <a:r>
              <a:rPr i="0" lang="fi" sz="1100" u="none" cap="none" strike="noStrike">
                <a:solidFill>
                  <a:srgbClr val="000000"/>
                </a:solidFill>
                <a:latin typeface="Gill Sans"/>
                <a:ea typeface="Gill Sans"/>
                <a:cs typeface="Gill Sans"/>
                <a:sym typeface="Gill Sans"/>
              </a:rPr>
              <a:t> 	Aloitus, pelisäännöt</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i="0" lang="fi" sz="1100" u="none" cap="none" strike="noStrike">
                <a:solidFill>
                  <a:srgbClr val="000000"/>
                </a:solidFill>
                <a:latin typeface="Gill Sans"/>
                <a:ea typeface="Gill Sans"/>
                <a:cs typeface="Gill Sans"/>
                <a:sym typeface="Gill Sans"/>
              </a:rPr>
              <a:t>5 	Alustus ja oma pohdinta / pariporina</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25</a:t>
            </a:r>
            <a:r>
              <a:rPr b="0" i="0" lang="fi" sz="1100" u="none" cap="none" strike="noStrike">
                <a:solidFill>
                  <a:srgbClr val="000000"/>
                </a:solidFill>
                <a:latin typeface="Gill Sans"/>
                <a:ea typeface="Gill Sans"/>
                <a:cs typeface="Gill Sans"/>
                <a:sym typeface="Gill Sans"/>
              </a:rPr>
              <a:t> 	Avataan yhteinen keskustelu</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Oivallusten kirjoittaminen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sz="1100">
                <a:solidFill>
                  <a:srgbClr val="000000"/>
                </a:solidFill>
                <a:latin typeface="Gill Sans"/>
                <a:ea typeface="Gill Sans"/>
                <a:cs typeface="Gill Sans"/>
                <a:sym typeface="Gill Sans"/>
              </a:rPr>
              <a:t>3</a:t>
            </a:r>
            <a:r>
              <a:rPr b="1" i="0" lang="fi" sz="1100" u="none" cap="none" strike="noStrike">
                <a:solidFill>
                  <a:srgbClr val="000000"/>
                </a:solidFill>
                <a:latin typeface="Gill Sans"/>
                <a:ea typeface="Gill Sans"/>
                <a:cs typeface="Gill Sans"/>
                <a:sym typeface="Gill Sans"/>
              </a:rPr>
              <a:t>	Oivallusten kertominen</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Kiitos ja lopetus</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Yhteensä </a:t>
            </a:r>
            <a:r>
              <a:rPr lang="fi" sz="1100">
                <a:solidFill>
                  <a:srgbClr val="000000"/>
                </a:solidFill>
                <a:latin typeface="Gill Sans"/>
                <a:ea typeface="Gill Sans"/>
                <a:cs typeface="Gill Sans"/>
                <a:sym typeface="Gill Sans"/>
              </a:rPr>
              <a:t>45</a:t>
            </a:r>
            <a:r>
              <a:rPr b="0" i="0" lang="fi" sz="1100" u="none" cap="none" strike="noStrike">
                <a:solidFill>
                  <a:srgbClr val="000000"/>
                </a:solidFill>
                <a:latin typeface="Gill Sans"/>
                <a:ea typeface="Gill Sans"/>
                <a:cs typeface="Gill Sans"/>
                <a:sym typeface="Gill Sans"/>
              </a:rPr>
              <a:t> min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Oikealla sanoitus- ja ohjausvinkkejä ohjaajalle</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Perusfontti - sano esimerkiksi näin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1" lang="fi" sz="1100" u="none" cap="none" strike="noStrike">
                <a:solidFill>
                  <a:srgbClr val="000000"/>
                </a:solidFill>
                <a:latin typeface="Gill Sans"/>
                <a:ea typeface="Gill Sans"/>
                <a:cs typeface="Gill Sans"/>
                <a:sym typeface="Gill Sans"/>
              </a:rPr>
              <a:t>Kursivoitu fontti - ohjaajalle apua keskusteluun</a:t>
            </a:r>
            <a:endParaRPr b="0" i="1"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rPr lang="fi" sz="1100">
                <a:solidFill>
                  <a:schemeClr val="dk1"/>
                </a:solidFill>
                <a:highlight>
                  <a:srgbClr val="FFE006"/>
                </a:highlight>
                <a:latin typeface="Gill Sans"/>
                <a:ea typeface="Gill Sans"/>
                <a:cs typeface="Gill Sans"/>
                <a:sym typeface="Gill Sans"/>
              </a:rPr>
              <a:t>Keltainen taustaväri: Muuta tarpeen mukaan itsellesi/aiheeseen sopivaksi.</a:t>
            </a:r>
            <a:endParaRPr b="0" i="0" sz="1100" u="none" cap="none" strike="noStrike">
              <a:solidFill>
                <a:srgbClr val="FF0000"/>
              </a:solidFill>
              <a:latin typeface="Gill Sans"/>
              <a:ea typeface="Gill Sans"/>
              <a:cs typeface="Gill Sans"/>
              <a:sym typeface="Gill Sans"/>
            </a:endParaRPr>
          </a:p>
        </p:txBody>
      </p:sp>
      <p:sp>
        <p:nvSpPr>
          <p:cNvPr id="382" name="Google Shape;382;p58"/>
          <p:cNvSpPr txBox="1"/>
          <p:nvPr/>
        </p:nvSpPr>
        <p:spPr>
          <a:xfrm>
            <a:off x="4856175" y="230300"/>
            <a:ext cx="4077900" cy="442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fi" sz="1200" u="none" cap="none" strike="noStrike">
                <a:solidFill>
                  <a:srgbClr val="000000"/>
                </a:solidFill>
                <a:latin typeface="Gill Sans"/>
                <a:ea typeface="Gill Sans"/>
                <a:cs typeface="Gill Sans"/>
                <a:sym typeface="Gill Sans"/>
              </a:rPr>
              <a:t>Oivallusten kertominen</a:t>
            </a:r>
            <a:endParaRPr b="1"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9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900"/>
              <a:buFont typeface="Arial"/>
              <a:buNone/>
            </a:pPr>
            <a:r>
              <a:t/>
            </a:r>
            <a:endParaRPr sz="1000">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900"/>
              <a:buFont typeface="Arial"/>
              <a:buNone/>
            </a:pPr>
            <a:r>
              <a:t/>
            </a:r>
            <a:endParaRPr sz="1000">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900"/>
              <a:buFont typeface="Arial"/>
              <a:buNone/>
            </a:pPr>
            <a:r>
              <a:rPr b="0" i="0" lang="fi" sz="1000" u="none" cap="none" strike="noStrike">
                <a:solidFill>
                  <a:srgbClr val="000000"/>
                </a:solidFill>
                <a:latin typeface="Gill Sans"/>
                <a:ea typeface="Gill Sans"/>
                <a:cs typeface="Gill Sans"/>
                <a:sym typeface="Gill Sans"/>
              </a:rPr>
              <a:t>Nyt pyydän, että n</a:t>
            </a:r>
            <a:r>
              <a:rPr lang="fi" sz="1000">
                <a:latin typeface="Gill Sans"/>
                <a:ea typeface="Gill Sans"/>
                <a:cs typeface="Gill Sans"/>
                <a:sym typeface="Gill Sans"/>
              </a:rPr>
              <a:t>oin</a:t>
            </a:r>
            <a:r>
              <a:rPr b="0" i="0" lang="fi" sz="1000" u="none" cap="none" strike="noStrike">
                <a:solidFill>
                  <a:srgbClr val="000000"/>
                </a:solidFill>
                <a:latin typeface="Gill Sans"/>
                <a:ea typeface="Gill Sans"/>
                <a:cs typeface="Gill Sans"/>
                <a:sym typeface="Gill Sans"/>
              </a:rPr>
              <a:t> yhdellä lauseella jokainen teistä jakaisi yhden oivalluksen, tunteen tai tär</a:t>
            </a:r>
            <a:r>
              <a:rPr lang="fi" sz="1000">
                <a:latin typeface="Gill Sans"/>
                <a:ea typeface="Gill Sans"/>
                <a:cs typeface="Gill Sans"/>
                <a:sym typeface="Gill Sans"/>
              </a:rPr>
              <a:t>keän </a:t>
            </a:r>
            <a:r>
              <a:rPr b="0" i="0" lang="fi" sz="1000" u="none" cap="none" strike="noStrike">
                <a:solidFill>
                  <a:srgbClr val="000000"/>
                </a:solidFill>
                <a:latin typeface="Gill Sans"/>
                <a:ea typeface="Gill Sans"/>
                <a:cs typeface="Gill Sans"/>
                <a:sym typeface="Gill Sans"/>
              </a:rPr>
              <a:t>ajatukse</a:t>
            </a:r>
            <a:r>
              <a:rPr lang="fi" sz="1000">
                <a:latin typeface="Gill Sans"/>
                <a:ea typeface="Gill Sans"/>
                <a:cs typeface="Gill Sans"/>
                <a:sym typeface="Gill Sans"/>
              </a:rPr>
              <a:t>n</a:t>
            </a:r>
            <a:r>
              <a:rPr b="0" i="0" lang="fi" sz="1000" u="none" cap="none" strike="noStrike">
                <a:solidFill>
                  <a:srgbClr val="000000"/>
                </a:solidFill>
                <a:latin typeface="Gill Sans"/>
                <a:ea typeface="Gill Sans"/>
                <a:cs typeface="Gill Sans"/>
                <a:sym typeface="Gill Sans"/>
              </a:rPr>
              <a:t>, joka tästä keskustelusta tai aiheesta sinulle jäi.</a:t>
            </a:r>
            <a:endParaRPr b="0" i="0" sz="1000" u="none" cap="none" strike="noStrike">
              <a:solidFill>
                <a:srgbClr val="000000"/>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9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900"/>
              <a:buFont typeface="Arial"/>
              <a:buNone/>
            </a:pPr>
            <a:r>
              <a:rPr b="0" i="0" lang="fi" sz="1000" u="none" cap="none" strike="noStrike">
                <a:solidFill>
                  <a:srgbClr val="000000"/>
                </a:solidFill>
                <a:latin typeface="Gill Sans"/>
                <a:ea typeface="Gill Sans"/>
                <a:cs typeface="Gill Sans"/>
                <a:sym typeface="Gill Sans"/>
              </a:rPr>
              <a:t>Aloitetaan vaikkapa sinusta…</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900"/>
              <a:buFont typeface="Arial"/>
              <a:buNone/>
            </a:pPr>
            <a:r>
              <a:t/>
            </a:r>
            <a:endParaRPr b="0" i="0" sz="1000" u="none" cap="none" strike="noStrike">
              <a:solidFill>
                <a:srgbClr val="000000"/>
              </a:solidFill>
              <a:latin typeface="Gill Sans"/>
              <a:ea typeface="Gill Sans"/>
              <a:cs typeface="Gill Sans"/>
              <a:sym typeface="Gill Sans"/>
            </a:endParaRPr>
          </a:p>
          <a:p>
            <a:pPr indent="-152400" lvl="0" marL="330200" marR="0" rtl="0" algn="l">
              <a:lnSpc>
                <a:spcPct val="115000"/>
              </a:lnSpc>
              <a:spcBef>
                <a:spcPts val="0"/>
              </a:spcBef>
              <a:spcAft>
                <a:spcPts val="0"/>
              </a:spcAft>
              <a:buClr>
                <a:srgbClr val="000000"/>
              </a:buClr>
              <a:buSzPts val="1000"/>
              <a:buFont typeface="Gill Sans"/>
              <a:buChar char="➔"/>
            </a:pPr>
            <a:r>
              <a:rPr b="0" i="1" lang="fi" sz="1000" u="none" cap="none" strike="noStrike">
                <a:solidFill>
                  <a:srgbClr val="000000"/>
                </a:solidFill>
                <a:latin typeface="Gill Sans"/>
                <a:ea typeface="Gill Sans"/>
                <a:cs typeface="Gill Sans"/>
                <a:sym typeface="Gill Sans"/>
              </a:rPr>
              <a:t>Valitse aloittajaksi sellainen henkilö, joka on todennäköisesti valmis kertomaan omasta oivalluksestaan.</a:t>
            </a:r>
            <a:endParaRPr b="0" i="1" sz="1000" u="none" cap="none" strike="noStrike">
              <a:solidFill>
                <a:srgbClr val="000000"/>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700"/>
              <a:buFont typeface="Arial"/>
              <a:buNone/>
            </a:pPr>
            <a:r>
              <a:t/>
            </a:r>
            <a:endParaRPr b="0" i="1" sz="1000" u="none" cap="none" strike="noStrike">
              <a:solidFill>
                <a:srgbClr val="000000"/>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700"/>
              <a:buFont typeface="Arial"/>
              <a:buNone/>
            </a:pPr>
            <a:r>
              <a:rPr b="0" i="0" lang="fi" sz="1000" u="none" cap="none" strike="noStrike">
                <a:solidFill>
                  <a:srgbClr val="000000"/>
                </a:solidFill>
                <a:latin typeface="Gill Sans"/>
                <a:ea typeface="Gill Sans"/>
                <a:cs typeface="Gill Sans"/>
                <a:sym typeface="Gill Sans"/>
              </a:rPr>
              <a:t>Kiitos. Kuka jatkaisi tästä?</a:t>
            </a:r>
            <a:endParaRPr b="0" i="0" sz="1000" u="none" cap="none" strike="noStrike">
              <a:solidFill>
                <a:srgbClr val="000000"/>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700"/>
              <a:buFont typeface="Arial"/>
              <a:buNone/>
            </a:pPr>
            <a:r>
              <a:t/>
            </a:r>
            <a:endParaRPr sz="1000">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700"/>
              <a:buFont typeface="Arial"/>
              <a:buNone/>
            </a:pPr>
            <a:r>
              <a:rPr lang="fi" sz="1000">
                <a:latin typeface="Gill Sans"/>
                <a:ea typeface="Gill Sans"/>
                <a:cs typeface="Gill Sans"/>
                <a:sym typeface="Gill Sans"/>
              </a:rPr>
              <a:t>Kiitos kaikille. </a:t>
            </a:r>
            <a:endParaRPr sz="1000">
              <a:latin typeface="Gill Sans"/>
              <a:ea typeface="Gill Sans"/>
              <a:cs typeface="Gill Sans"/>
              <a:sym typeface="Gill Sans"/>
            </a:endParaRPr>
          </a:p>
          <a:p>
            <a:pPr indent="0" lvl="0" marL="0" marR="0" rtl="0" algn="just">
              <a:lnSpc>
                <a:spcPct val="115000"/>
              </a:lnSpc>
              <a:spcBef>
                <a:spcPts val="1000"/>
              </a:spcBef>
              <a:spcAft>
                <a:spcPts val="0"/>
              </a:spcAft>
              <a:buClr>
                <a:srgbClr val="000000"/>
              </a:buClr>
              <a:buSzPts val="700"/>
              <a:buFont typeface="Arial"/>
              <a:buNone/>
            </a:pPr>
            <a:r>
              <a:rPr lang="fi" sz="1000">
                <a:latin typeface="Gill Sans"/>
                <a:ea typeface="Gill Sans"/>
                <a:cs typeface="Gill Sans"/>
                <a:sym typeface="Gill Sans"/>
              </a:rPr>
              <a:t>Voit kysyä </a:t>
            </a:r>
            <a:r>
              <a:rPr b="0" i="0" lang="fi" sz="1000" u="none" cap="none" strike="noStrike">
                <a:solidFill>
                  <a:srgbClr val="000000"/>
                </a:solidFill>
                <a:latin typeface="Gill Sans"/>
                <a:ea typeface="Gill Sans"/>
                <a:cs typeface="Gill Sans"/>
                <a:sym typeface="Gill Sans"/>
              </a:rPr>
              <a:t>vielä loppuun, että</a:t>
            </a:r>
            <a:r>
              <a:rPr lang="fi" sz="1000">
                <a:latin typeface="Gill Sans"/>
                <a:ea typeface="Gill Sans"/>
                <a:cs typeface="Gill Sans"/>
                <a:sym typeface="Gill Sans"/>
              </a:rPr>
              <a:t>:</a:t>
            </a:r>
            <a:endParaRPr sz="1000">
              <a:latin typeface="Gill Sans"/>
              <a:ea typeface="Gill Sans"/>
              <a:cs typeface="Gill Sans"/>
              <a:sym typeface="Gill Sans"/>
            </a:endParaRPr>
          </a:p>
          <a:p>
            <a:pPr indent="-292100" lvl="0" marL="457200" rtl="0" algn="just">
              <a:lnSpc>
                <a:spcPct val="115000"/>
              </a:lnSpc>
              <a:spcBef>
                <a:spcPts val="1000"/>
              </a:spcBef>
              <a:spcAft>
                <a:spcPts val="0"/>
              </a:spcAft>
              <a:buClr>
                <a:schemeClr val="dk1"/>
              </a:buClr>
              <a:buSzPts val="1000"/>
              <a:buFont typeface="Gill Sans"/>
              <a:buChar char="●"/>
            </a:pPr>
            <a:r>
              <a:rPr lang="fi" sz="1000">
                <a:solidFill>
                  <a:schemeClr val="dk1"/>
                </a:solidFill>
                <a:latin typeface="Gill Sans"/>
                <a:ea typeface="Gill Sans"/>
                <a:cs typeface="Gill Sans"/>
                <a:sym typeface="Gill Sans"/>
              </a:rPr>
              <a:t>Mistä Itämereen liittyvästä aiheesta haluaisitte keskustella seuraavaksi ja keiden kanssa? (kirjaa nämä lapulle ylös ja palauta oivallusten kanssa)</a:t>
            </a:r>
            <a:endParaRPr b="1" sz="1000">
              <a:latin typeface="Gill Sans"/>
              <a:ea typeface="Gill Sans"/>
              <a:cs typeface="Gill Sans"/>
              <a:sym typeface="Gill Sans"/>
            </a:endParaRPr>
          </a:p>
          <a:p>
            <a:pPr indent="457200" lvl="0" marL="457200" marR="0" rtl="0" algn="just">
              <a:lnSpc>
                <a:spcPct val="115000"/>
              </a:lnSpc>
              <a:spcBef>
                <a:spcPts val="1000"/>
              </a:spcBef>
              <a:spcAft>
                <a:spcPts val="0"/>
              </a:spcAft>
              <a:buClr>
                <a:srgbClr val="000000"/>
              </a:buClr>
              <a:buSzPts val="700"/>
              <a:buFont typeface="Arial"/>
              <a:buNone/>
            </a:pPr>
            <a:r>
              <a:t/>
            </a:r>
            <a:endParaRPr b="1" sz="1000">
              <a:latin typeface="Gill Sans"/>
              <a:ea typeface="Gill Sans"/>
              <a:cs typeface="Gill Sans"/>
              <a:sym typeface="Gill Sans"/>
            </a:endParaRPr>
          </a:p>
          <a:p>
            <a:pPr indent="457200" lvl="0" marL="2743200" marR="0" rtl="0" algn="just">
              <a:lnSpc>
                <a:spcPct val="115000"/>
              </a:lnSpc>
              <a:spcBef>
                <a:spcPts val="0"/>
              </a:spcBef>
              <a:spcAft>
                <a:spcPts val="0"/>
              </a:spcAft>
              <a:buClr>
                <a:srgbClr val="000000"/>
              </a:buClr>
              <a:buSzPts val="700"/>
              <a:buFont typeface="Arial"/>
              <a:buNone/>
            </a:pPr>
            <a:r>
              <a:rPr b="1" lang="fi" sz="1000">
                <a:latin typeface="Gill Sans"/>
                <a:ea typeface="Gill Sans"/>
                <a:cs typeface="Gill Sans"/>
                <a:sym typeface="Gill Sans"/>
              </a:rPr>
              <a:t>3</a:t>
            </a:r>
            <a:r>
              <a:rPr b="1" i="0" lang="fi" sz="1000" u="none" cap="none" strike="noStrike">
                <a:solidFill>
                  <a:srgbClr val="000000"/>
                </a:solidFill>
                <a:latin typeface="Gill Sans"/>
                <a:ea typeface="Gill Sans"/>
                <a:cs typeface="Gill Sans"/>
                <a:sym typeface="Gill Sans"/>
              </a:rPr>
              <a:t> min</a:t>
            </a:r>
            <a:endParaRPr b="1" i="0" sz="1000" u="none" cap="none" strike="noStrike">
              <a:solidFill>
                <a:srgbClr val="000000"/>
              </a:solidFill>
              <a:latin typeface="Gill Sans"/>
              <a:ea typeface="Gill Sans"/>
              <a:cs typeface="Gill Sans"/>
              <a:sym typeface="Gill Sans"/>
            </a:endParaRPr>
          </a:p>
        </p:txBody>
      </p:sp>
      <p:pic>
        <p:nvPicPr>
          <p:cNvPr id="383" name="Google Shape;383;p58"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cxnSp>
        <p:nvCxnSpPr>
          <p:cNvPr id="389" name="Google Shape;389;p59"/>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90" name="Google Shape;390;p59"/>
          <p:cNvSpPr txBox="1"/>
          <p:nvPr/>
        </p:nvSpPr>
        <p:spPr>
          <a:xfrm>
            <a:off x="606901" y="351830"/>
            <a:ext cx="3780900" cy="37824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Erätauko-keskustelu Itämerestä</a:t>
            </a:r>
            <a:endParaRPr b="1">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sz="1100">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8</a:t>
            </a:r>
            <a:r>
              <a:rPr i="0" lang="fi" sz="1100" u="none" cap="none" strike="noStrike">
                <a:solidFill>
                  <a:srgbClr val="000000"/>
                </a:solidFill>
                <a:latin typeface="Gill Sans"/>
                <a:ea typeface="Gill Sans"/>
                <a:cs typeface="Gill Sans"/>
                <a:sym typeface="Gill Sans"/>
              </a:rPr>
              <a:t> 	Aloitus, pelisäännöt</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5</a:t>
            </a:r>
            <a:r>
              <a:rPr i="0" lang="fi" sz="1100" u="none" cap="none" strike="noStrike">
                <a:solidFill>
                  <a:srgbClr val="000000"/>
                </a:solidFill>
                <a:latin typeface="Gill Sans"/>
                <a:ea typeface="Gill Sans"/>
                <a:cs typeface="Gill Sans"/>
                <a:sym typeface="Gill Sans"/>
              </a:rPr>
              <a:t> 	Alustus ja oma pohdinta / pariporina</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25</a:t>
            </a:r>
            <a:r>
              <a:rPr b="0" i="0" lang="fi" sz="1100" u="none" cap="none" strike="noStrike">
                <a:solidFill>
                  <a:srgbClr val="000000"/>
                </a:solidFill>
                <a:latin typeface="Gill Sans"/>
                <a:ea typeface="Gill Sans"/>
                <a:cs typeface="Gill Sans"/>
                <a:sym typeface="Gill Sans"/>
              </a:rPr>
              <a:t> 	Avataan yhteinen keskustelu</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Oivallusten kirjoittaminen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3</a:t>
            </a:r>
            <a:r>
              <a:rPr i="0" lang="fi" sz="1100" u="none" cap="none" strike="noStrike">
                <a:solidFill>
                  <a:srgbClr val="000000"/>
                </a:solidFill>
                <a:latin typeface="Gill Sans"/>
                <a:ea typeface="Gill Sans"/>
                <a:cs typeface="Gill Sans"/>
                <a:sym typeface="Gill Sans"/>
              </a:rPr>
              <a:t>	Oivallusten kertominen</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1" lang="fi" sz="1100">
                <a:solidFill>
                  <a:srgbClr val="000000"/>
                </a:solidFill>
                <a:latin typeface="Gill Sans"/>
                <a:ea typeface="Gill Sans"/>
                <a:cs typeface="Gill Sans"/>
                <a:sym typeface="Gill Sans"/>
              </a:rPr>
              <a:t>2</a:t>
            </a:r>
            <a:r>
              <a:rPr b="1" i="0" lang="fi" sz="1100" u="none" cap="none" strike="noStrike">
                <a:solidFill>
                  <a:srgbClr val="000000"/>
                </a:solidFill>
                <a:latin typeface="Gill Sans"/>
                <a:ea typeface="Gill Sans"/>
                <a:cs typeface="Gill Sans"/>
                <a:sym typeface="Gill Sans"/>
              </a:rPr>
              <a:t>	Kiitos ja lopetus</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Yhteensä </a:t>
            </a:r>
            <a:r>
              <a:rPr lang="fi" sz="1100">
                <a:solidFill>
                  <a:srgbClr val="000000"/>
                </a:solidFill>
                <a:latin typeface="Gill Sans"/>
                <a:ea typeface="Gill Sans"/>
                <a:cs typeface="Gill Sans"/>
                <a:sym typeface="Gill Sans"/>
              </a:rPr>
              <a:t>45</a:t>
            </a:r>
            <a:r>
              <a:rPr b="0" i="0" lang="fi" sz="1100" u="none" cap="none" strike="noStrike">
                <a:solidFill>
                  <a:srgbClr val="000000"/>
                </a:solidFill>
                <a:latin typeface="Gill Sans"/>
                <a:ea typeface="Gill Sans"/>
                <a:cs typeface="Gill Sans"/>
                <a:sym typeface="Gill Sans"/>
              </a:rPr>
              <a:t> min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Oikealla sanoitus- ja ohjausvinkkejä ohjaajalle</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Perusfontti - sano esimerkiksi näin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1" lang="fi" sz="1100" u="none" cap="none" strike="noStrike">
                <a:solidFill>
                  <a:srgbClr val="000000"/>
                </a:solidFill>
                <a:latin typeface="Gill Sans"/>
                <a:ea typeface="Gill Sans"/>
                <a:cs typeface="Gill Sans"/>
                <a:sym typeface="Gill Sans"/>
              </a:rPr>
              <a:t>Kursivoitu fontti - ohjaajalle apua keskusteluun</a:t>
            </a:r>
            <a:endParaRPr b="0" i="1"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chemeClr val="dk1"/>
              </a:buClr>
              <a:buSzPts val="600"/>
              <a:buFont typeface="Arial"/>
              <a:buNone/>
            </a:pPr>
            <a:r>
              <a:rPr lang="fi" sz="1100">
                <a:solidFill>
                  <a:schemeClr val="dk1"/>
                </a:solidFill>
                <a:highlight>
                  <a:srgbClr val="FFE006"/>
                </a:highlight>
                <a:latin typeface="Gill Sans"/>
                <a:ea typeface="Gill Sans"/>
                <a:cs typeface="Gill Sans"/>
                <a:sym typeface="Gill Sans"/>
              </a:rPr>
              <a:t>Keltainen taustaväri: Muuta tarpeen mukaan itsellesi/aiheeseen sopivaksi.</a:t>
            </a:r>
            <a:endParaRPr b="0" i="0" sz="1100" u="none" cap="none" strike="noStrike">
              <a:solidFill>
                <a:srgbClr val="FF0000"/>
              </a:solidFill>
              <a:latin typeface="Gill Sans"/>
              <a:ea typeface="Gill Sans"/>
              <a:cs typeface="Gill Sans"/>
              <a:sym typeface="Gill Sans"/>
            </a:endParaRPr>
          </a:p>
        </p:txBody>
      </p:sp>
      <p:sp>
        <p:nvSpPr>
          <p:cNvPr id="391" name="Google Shape;391;p59"/>
          <p:cNvSpPr txBox="1"/>
          <p:nvPr/>
        </p:nvSpPr>
        <p:spPr>
          <a:xfrm>
            <a:off x="4855100" y="351825"/>
            <a:ext cx="3965700" cy="413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fi" sz="1200" u="none" cap="none" strike="noStrike">
                <a:solidFill>
                  <a:srgbClr val="000000"/>
                </a:solidFill>
                <a:latin typeface="Gill Sans"/>
                <a:ea typeface="Gill Sans"/>
                <a:cs typeface="Gill Sans"/>
                <a:sym typeface="Gill Sans"/>
              </a:rPr>
              <a:t>Kiitos ja lopetus</a:t>
            </a:r>
            <a:endParaRPr b="1"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900"/>
              <a:buFont typeface="Arial"/>
              <a:buNone/>
            </a:pPr>
            <a:r>
              <a:t/>
            </a:r>
            <a:endParaRPr b="1"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rPr b="0" i="0" lang="fi" sz="1000" u="none" cap="none" strike="noStrike">
                <a:solidFill>
                  <a:srgbClr val="000000"/>
                </a:solidFill>
                <a:latin typeface="Gill Sans"/>
                <a:ea typeface="Gill Sans"/>
                <a:cs typeface="Gill Sans"/>
                <a:sym typeface="Gill Sans"/>
              </a:rPr>
              <a:t>Miltä tämä Erätauko-keskustelu ja aihe tuntui?</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rPr b="0" i="0" lang="fi" sz="1000" u="none" cap="none" strike="noStrike">
                <a:solidFill>
                  <a:srgbClr val="000000"/>
                </a:solidFill>
                <a:latin typeface="Gill Sans"/>
                <a:ea typeface="Gill Sans"/>
                <a:cs typeface="Gill Sans"/>
                <a:sym typeface="Gill Sans"/>
              </a:rPr>
              <a:t>Minkälainen fiilis tai tunnelma teille jäi yhteisestä keskustelusta?</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sz="1000">
              <a:latin typeface="Gill Sans"/>
              <a:ea typeface="Gill Sans"/>
              <a:cs typeface="Gill Sans"/>
              <a:sym typeface="Gill Sans"/>
            </a:endParaRPr>
          </a:p>
          <a:p>
            <a:pPr indent="-292100" lvl="0" marL="457200" rtl="0" algn="just">
              <a:lnSpc>
                <a:spcPct val="115000"/>
              </a:lnSpc>
              <a:spcBef>
                <a:spcPts val="0"/>
              </a:spcBef>
              <a:spcAft>
                <a:spcPts val="0"/>
              </a:spcAft>
              <a:buClr>
                <a:srgbClr val="000000"/>
              </a:buClr>
              <a:buSzPts val="1000"/>
              <a:buFont typeface="Gill Sans"/>
              <a:buChar char="●"/>
            </a:pPr>
            <a:r>
              <a:rPr lang="fi" sz="1000">
                <a:highlight>
                  <a:schemeClr val="lt1"/>
                </a:highlight>
                <a:latin typeface="Gill Sans"/>
                <a:ea typeface="Gill Sans"/>
                <a:cs typeface="Gill Sans"/>
                <a:sym typeface="Gill Sans"/>
              </a:rPr>
              <a:t>Koitteko keskustelun tasavertaiseksi?</a:t>
            </a:r>
            <a:endParaRPr sz="1000">
              <a:highlight>
                <a:schemeClr val="lt1"/>
              </a:highlight>
              <a:latin typeface="Gill Sans"/>
              <a:ea typeface="Gill Sans"/>
              <a:cs typeface="Gill Sans"/>
              <a:sym typeface="Gill Sans"/>
            </a:endParaRPr>
          </a:p>
          <a:p>
            <a:pPr indent="-292100" lvl="0" marL="457200" rtl="0" algn="just">
              <a:lnSpc>
                <a:spcPct val="115000"/>
              </a:lnSpc>
              <a:spcBef>
                <a:spcPts val="0"/>
              </a:spcBef>
              <a:spcAft>
                <a:spcPts val="0"/>
              </a:spcAft>
              <a:buClr>
                <a:srgbClr val="000000"/>
              </a:buClr>
              <a:buSzPts val="1000"/>
              <a:buFont typeface="Gill Sans"/>
              <a:buChar char="●"/>
            </a:pPr>
            <a:r>
              <a:rPr lang="fi" sz="1000">
                <a:solidFill>
                  <a:srgbClr val="000000"/>
                </a:solidFill>
                <a:highlight>
                  <a:schemeClr val="lt1"/>
                </a:highlight>
                <a:latin typeface="Gill Sans"/>
                <a:ea typeface="Gill Sans"/>
                <a:cs typeface="Gill Sans"/>
                <a:sym typeface="Gill Sans"/>
              </a:rPr>
              <a:t>Onnistuinko keskustelun ohjaajana?</a:t>
            </a:r>
            <a:endParaRPr sz="1000">
              <a:solidFill>
                <a:srgbClr val="000000"/>
              </a:solidFill>
              <a:highlight>
                <a:schemeClr val="lt1"/>
              </a:highlight>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t/>
            </a:r>
            <a:endParaRPr b="0" i="0" sz="1000" u="none" cap="none" strike="noStrike">
              <a:solidFill>
                <a:srgbClr val="000000"/>
              </a:solidFill>
              <a:highlight>
                <a:schemeClr val="lt1"/>
              </a:highlight>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700"/>
              <a:buFont typeface="Arial"/>
              <a:buNone/>
            </a:pPr>
            <a:r>
              <a:t/>
            </a:r>
            <a:endParaRPr b="0" i="0" sz="1000" u="none" cap="none" strike="noStrike">
              <a:solidFill>
                <a:srgbClr val="000000"/>
              </a:solidFill>
              <a:highlight>
                <a:srgbClr val="FFE006"/>
              </a:highlight>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rPr b="0" i="0" lang="fi" sz="1000" u="none" cap="none" strike="noStrike">
                <a:solidFill>
                  <a:srgbClr val="000000"/>
                </a:solidFill>
                <a:highlight>
                  <a:schemeClr val="lt1"/>
                </a:highlight>
                <a:latin typeface="Gill Sans"/>
                <a:ea typeface="Gill Sans"/>
                <a:cs typeface="Gill Sans"/>
                <a:sym typeface="Gill Sans"/>
              </a:rPr>
              <a:t>Voinko ottaa tästä porukasta kuvan ja jakaa sen somessa? Voit myös itse kertoa, että olet ollut mukana</a:t>
            </a:r>
            <a:r>
              <a:rPr lang="fi" sz="1000">
                <a:highlight>
                  <a:schemeClr val="lt1"/>
                </a:highlight>
                <a:latin typeface="Gill Sans"/>
                <a:ea typeface="Gill Sans"/>
                <a:cs typeface="Gill Sans"/>
                <a:sym typeface="Gill Sans"/>
              </a:rPr>
              <a:t> #Itämeridialogissa #JohnNurmisensäätiö</a:t>
            </a:r>
            <a:r>
              <a:rPr b="0" i="0" lang="fi" sz="1000" u="none" cap="none" strike="noStrike">
                <a:solidFill>
                  <a:srgbClr val="000000"/>
                </a:solidFill>
                <a:highlight>
                  <a:schemeClr val="lt1"/>
                </a:highlight>
                <a:latin typeface="Gill Sans"/>
                <a:ea typeface="Gill Sans"/>
                <a:cs typeface="Gill Sans"/>
                <a:sym typeface="Gill Sans"/>
              </a:rPr>
              <a:t> ja käynyt #Erätauko -keskustelun aiheesta. </a:t>
            </a:r>
            <a:endParaRPr b="0" i="0" sz="1000" u="none" cap="none" strike="noStrike">
              <a:solidFill>
                <a:srgbClr val="000000"/>
              </a:solidFill>
              <a:highlight>
                <a:schemeClr val="lt1"/>
              </a:highlight>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sz="1000">
              <a:highlight>
                <a:schemeClr val="lt1"/>
              </a:highlight>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rPr b="0" i="0" lang="fi" sz="1000" u="none" cap="none" strike="noStrike">
                <a:solidFill>
                  <a:srgbClr val="000000"/>
                </a:solidFill>
                <a:highlight>
                  <a:schemeClr val="lt1"/>
                </a:highlight>
                <a:latin typeface="Gill Sans"/>
                <a:ea typeface="Gill Sans"/>
                <a:cs typeface="Gill Sans"/>
                <a:sym typeface="Gill Sans"/>
              </a:rPr>
              <a:t>Älä kuitenkaan kerro ilman lupaa</a:t>
            </a:r>
            <a:r>
              <a:rPr lang="fi" sz="1000">
                <a:solidFill>
                  <a:srgbClr val="000000"/>
                </a:solidFill>
                <a:highlight>
                  <a:schemeClr val="lt1"/>
                </a:highlight>
                <a:latin typeface="Gill Sans"/>
                <a:ea typeface="Gill Sans"/>
                <a:cs typeface="Gill Sans"/>
                <a:sym typeface="Gill Sans"/>
              </a:rPr>
              <a:t> mitään sellaista, mikä paljastaa toisen henkilöllisyyden. </a:t>
            </a:r>
            <a:r>
              <a:rPr b="0" i="0" lang="fi" sz="1000" u="none" cap="none" strike="noStrike">
                <a:solidFill>
                  <a:srgbClr val="000000"/>
                </a:solidFill>
                <a:highlight>
                  <a:schemeClr val="lt1"/>
                </a:highlight>
                <a:latin typeface="Gill Sans"/>
                <a:ea typeface="Gill Sans"/>
                <a:cs typeface="Gill Sans"/>
                <a:sym typeface="Gill Sans"/>
              </a:rPr>
              <a:t>Omia ajatuksiasi ja oivalluksiasi voit jakaa vapaasti.</a:t>
            </a:r>
            <a:endParaRPr b="0" i="0" sz="1000" u="none" cap="none" strike="noStrike">
              <a:solidFill>
                <a:srgbClr val="000000"/>
              </a:solidFill>
              <a:highlight>
                <a:schemeClr val="lt1"/>
              </a:highlight>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rPr b="0" i="0" lang="fi" sz="1000" u="none" cap="none" strike="noStrike">
                <a:solidFill>
                  <a:srgbClr val="000000"/>
                </a:solidFill>
                <a:latin typeface="Gill Sans"/>
                <a:ea typeface="Gill Sans"/>
                <a:cs typeface="Gill Sans"/>
                <a:sym typeface="Gill Sans"/>
              </a:rPr>
              <a:t>Kiitos vielä </a:t>
            </a:r>
            <a:r>
              <a:rPr lang="fi" sz="1000">
                <a:latin typeface="Gill Sans"/>
                <a:ea typeface="Gill Sans"/>
                <a:cs typeface="Gill Sans"/>
                <a:sym typeface="Gill Sans"/>
              </a:rPr>
              <a:t>kaikille osallistumisesta Itämeri-dialogiin</a:t>
            </a:r>
            <a:r>
              <a:rPr b="0" i="0" lang="fi" sz="1000" u="none" cap="none" strike="noStrike">
                <a:solidFill>
                  <a:srgbClr val="000000"/>
                </a:solidFill>
                <a:latin typeface="Gill Sans"/>
                <a:ea typeface="Gill Sans"/>
                <a:cs typeface="Gill Sans"/>
                <a:sym typeface="Gill Sans"/>
              </a:rPr>
              <a:t>!</a:t>
            </a:r>
            <a:endParaRPr b="0" i="0" sz="10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sz="1000">
              <a:latin typeface="Gill Sans"/>
              <a:ea typeface="Gill Sans"/>
              <a:cs typeface="Gill Sans"/>
              <a:sym typeface="Gill Sans"/>
            </a:endParaRPr>
          </a:p>
          <a:p>
            <a:pPr indent="457200" lvl="0" marL="2743200" rtl="0" algn="just">
              <a:lnSpc>
                <a:spcPct val="115000"/>
              </a:lnSpc>
              <a:spcBef>
                <a:spcPts val="0"/>
              </a:spcBef>
              <a:spcAft>
                <a:spcPts val="0"/>
              </a:spcAft>
              <a:buClr>
                <a:srgbClr val="000000"/>
              </a:buClr>
              <a:buSzPts val="700"/>
              <a:buFont typeface="Arial"/>
              <a:buNone/>
            </a:pPr>
            <a:r>
              <a:t/>
            </a:r>
            <a:endParaRPr b="1" sz="1000">
              <a:solidFill>
                <a:srgbClr val="000000"/>
              </a:solidFill>
              <a:latin typeface="Gill Sans"/>
              <a:ea typeface="Gill Sans"/>
              <a:cs typeface="Gill Sans"/>
              <a:sym typeface="Gill Sans"/>
            </a:endParaRPr>
          </a:p>
          <a:p>
            <a:pPr indent="457200" lvl="0" marL="2743200" rtl="0" algn="just">
              <a:lnSpc>
                <a:spcPct val="115000"/>
              </a:lnSpc>
              <a:spcBef>
                <a:spcPts val="0"/>
              </a:spcBef>
              <a:spcAft>
                <a:spcPts val="0"/>
              </a:spcAft>
              <a:buClr>
                <a:srgbClr val="000000"/>
              </a:buClr>
              <a:buSzPts val="700"/>
              <a:buFont typeface="Arial"/>
              <a:buNone/>
            </a:pPr>
            <a:r>
              <a:rPr b="1" lang="fi" sz="1000">
                <a:solidFill>
                  <a:srgbClr val="000000"/>
                </a:solidFill>
                <a:latin typeface="Gill Sans"/>
                <a:ea typeface="Gill Sans"/>
                <a:cs typeface="Gill Sans"/>
                <a:sym typeface="Gill Sans"/>
              </a:rPr>
              <a:t>2 min</a:t>
            </a:r>
            <a:endParaRPr b="1" sz="1000">
              <a:solidFill>
                <a:srgbClr val="000000"/>
              </a:solidFill>
              <a:latin typeface="Gill Sans"/>
              <a:ea typeface="Gill Sans"/>
              <a:cs typeface="Gill Sans"/>
              <a:sym typeface="Gill Sans"/>
            </a:endParaRPr>
          </a:p>
        </p:txBody>
      </p:sp>
      <p:pic>
        <p:nvPicPr>
          <p:cNvPr id="392" name="Google Shape;392;p59"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0"/>
          <p:cNvSpPr/>
          <p:nvPr/>
        </p:nvSpPr>
        <p:spPr>
          <a:xfrm>
            <a:off x="0" y="316"/>
            <a:ext cx="9144000" cy="5142900"/>
          </a:xfrm>
          <a:prstGeom prst="rect">
            <a:avLst/>
          </a:prstGeom>
          <a:solidFill>
            <a:srgbClr val="29235C"/>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398" name="Google Shape;398;p60"/>
          <p:cNvSpPr/>
          <p:nvPr/>
        </p:nvSpPr>
        <p:spPr>
          <a:xfrm>
            <a:off x="1025129" y="399279"/>
            <a:ext cx="7093800" cy="4344600"/>
          </a:xfrm>
          <a:prstGeom prst="rect">
            <a:avLst/>
          </a:prstGeom>
          <a:solidFill>
            <a:srgbClr val="FFFFFF"/>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399" name="Google Shape;399;p60"/>
          <p:cNvSpPr txBox="1"/>
          <p:nvPr/>
        </p:nvSpPr>
        <p:spPr>
          <a:xfrm>
            <a:off x="1379250" y="482200"/>
            <a:ext cx="6385500" cy="4961400"/>
          </a:xfrm>
          <a:prstGeom prst="rect">
            <a:avLst/>
          </a:prstGeom>
          <a:noFill/>
          <a:ln>
            <a:noFill/>
          </a:ln>
        </p:spPr>
        <p:txBody>
          <a:bodyPr anchorCtr="0" anchor="t" bIns="72550" lIns="145150" spcFirstLastPara="1" rIns="145150" wrap="square" tIns="72550">
            <a:noAutofit/>
          </a:bodyPr>
          <a:lstStyle/>
          <a:p>
            <a:pPr indent="0" lvl="0" marL="0" marR="0" rtl="0" algn="ctr">
              <a:lnSpc>
                <a:spcPct val="100000"/>
              </a:lnSpc>
              <a:spcBef>
                <a:spcPts val="0"/>
              </a:spcBef>
              <a:spcAft>
                <a:spcPts val="0"/>
              </a:spcAft>
              <a:buClr>
                <a:srgbClr val="000000"/>
              </a:buClr>
              <a:buSzPts val="1300"/>
              <a:buFont typeface="Merriweather Sans"/>
              <a:buNone/>
            </a:pPr>
            <a:r>
              <a:rPr b="1" lang="fi" sz="1300">
                <a:solidFill>
                  <a:schemeClr val="dk1"/>
                </a:solidFill>
                <a:latin typeface="Gill Sans"/>
                <a:ea typeface="Gill Sans"/>
                <a:cs typeface="Gill Sans"/>
                <a:sym typeface="Gill Sans"/>
              </a:rPr>
              <a:t>Hurraa! Ohjasit juuri Erätauko-keskustelun. Mahtavaa! Miten tänään sujui?</a:t>
            </a:r>
            <a:endParaRPr b="1" sz="13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300"/>
              <a:buFont typeface="Merriweather Sans"/>
              <a:buNone/>
            </a:pPr>
            <a:r>
              <a:t/>
            </a:r>
            <a:endParaRPr b="1"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lang="fi" sz="1300">
                <a:solidFill>
                  <a:schemeClr val="dk1"/>
                </a:solidFill>
                <a:latin typeface="Gill Sans"/>
                <a:ea typeface="Gill Sans"/>
                <a:cs typeface="Gill Sans"/>
                <a:sym typeface="Gill Sans"/>
              </a:rPr>
              <a:t>Harjoittelin dialogia etukäteen</a:t>
            </a:r>
            <a:endParaRPr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lang="fi" sz="1300">
                <a:solidFill>
                  <a:schemeClr val="dk1"/>
                </a:solidFill>
                <a:latin typeface="Gill Sans"/>
                <a:ea typeface="Gill Sans"/>
                <a:cs typeface="Gill Sans"/>
                <a:sym typeface="Gill Sans"/>
              </a:rPr>
              <a:t>Kutsuin mukaan osallistujia eri taustoista</a:t>
            </a:r>
            <a:endParaRPr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lang="fi" sz="1300">
                <a:solidFill>
                  <a:schemeClr val="dk1"/>
                </a:solidFill>
                <a:latin typeface="Gill Sans"/>
                <a:ea typeface="Gill Sans"/>
                <a:cs typeface="Gill Sans"/>
                <a:sym typeface="Gill Sans"/>
              </a:rPr>
              <a:t>Valmistelin keskustelutilan</a:t>
            </a:r>
            <a:endParaRPr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lang="fi" sz="1300">
                <a:solidFill>
                  <a:schemeClr val="dk1"/>
                </a:solidFill>
                <a:latin typeface="Gill Sans"/>
                <a:ea typeface="Gill Sans"/>
                <a:cs typeface="Gill Sans"/>
                <a:sym typeface="Gill Sans"/>
              </a:rPr>
              <a:t>Harjoittelimme ennen keskustelua hyödyntämällä aktiviteetteja</a:t>
            </a:r>
            <a:endParaRPr sz="13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None/>
            </a:pPr>
            <a:r>
              <a:rPr lang="fi">
                <a:solidFill>
                  <a:schemeClr val="dk1"/>
                </a:solidFill>
                <a:latin typeface="Gill Sans"/>
                <a:ea typeface="Gill Sans"/>
                <a:cs typeface="Gill Sans"/>
                <a:sym typeface="Gill Sans"/>
              </a:rPr>
              <a:t>Keskustelussa</a:t>
            </a:r>
            <a:endParaRPr>
              <a:solidFill>
                <a:schemeClr val="dk1"/>
              </a:solidFill>
              <a:latin typeface="Gill Sans"/>
              <a:ea typeface="Gill Sans"/>
              <a:cs typeface="Gill Sans"/>
              <a:sym typeface="Gill Sans"/>
            </a:endParaRPr>
          </a:p>
          <a:p>
            <a:pPr indent="-311150" lvl="0" marL="457200" rtl="0" algn="l">
              <a:lnSpc>
                <a:spcPct val="115000"/>
              </a:lnSpc>
              <a:spcBef>
                <a:spcPts val="1000"/>
              </a:spcBef>
              <a:spcAft>
                <a:spcPts val="0"/>
              </a:spcAft>
              <a:buClr>
                <a:schemeClr val="dk1"/>
              </a:buClr>
              <a:buSzPts val="1300"/>
              <a:buFont typeface="Gill Sans"/>
              <a:buChar char="❏"/>
            </a:pPr>
            <a:r>
              <a:rPr b="1" lang="fi" sz="1300">
                <a:solidFill>
                  <a:schemeClr val="dk1"/>
                </a:solidFill>
                <a:latin typeface="Gill Sans"/>
                <a:ea typeface="Gill Sans"/>
                <a:cs typeface="Gill Sans"/>
                <a:sym typeface="Gill Sans"/>
              </a:rPr>
              <a:t>Kävimme yhdessä läpi rakentavan keskustelun pelisäännöt</a:t>
            </a:r>
            <a:endParaRPr b="1"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b="1" lang="fi" sz="1300">
                <a:solidFill>
                  <a:schemeClr val="dk1"/>
                </a:solidFill>
                <a:latin typeface="Gill Sans"/>
                <a:ea typeface="Gill Sans"/>
                <a:cs typeface="Gill Sans"/>
                <a:sym typeface="Gill Sans"/>
              </a:rPr>
              <a:t>Pidin huolta, että rakentavan keskustelun pelisääntöjä noudatettiin</a:t>
            </a:r>
            <a:endParaRPr b="1"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lang="fi" sz="1300">
                <a:solidFill>
                  <a:schemeClr val="dk1"/>
                </a:solidFill>
                <a:latin typeface="Gill Sans"/>
                <a:ea typeface="Gill Sans"/>
                <a:cs typeface="Gill Sans"/>
                <a:sym typeface="Gill Sans"/>
              </a:rPr>
              <a:t>Kerroin, että keskustelu on luottamuksellinen</a:t>
            </a:r>
            <a:endParaRPr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lang="fi" sz="1300">
                <a:solidFill>
                  <a:schemeClr val="dk1"/>
                </a:solidFill>
                <a:latin typeface="Gill Sans"/>
                <a:ea typeface="Gill Sans"/>
                <a:cs typeface="Gill Sans"/>
                <a:sym typeface="Gill Sans"/>
              </a:rPr>
              <a:t>Käytin “puhe-esinettä” sen selkeyttämiseen, että kenen vuoro on puhua</a:t>
            </a:r>
            <a:endParaRPr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lang="fi" sz="1300">
                <a:solidFill>
                  <a:schemeClr val="dk1"/>
                </a:solidFill>
                <a:latin typeface="Gill Sans"/>
                <a:ea typeface="Gill Sans"/>
                <a:cs typeface="Gill Sans"/>
                <a:sym typeface="Gill Sans"/>
              </a:rPr>
              <a:t>Seurasin puheenvuorojen määrää ja kiitin heitä, jotka jakoivat ajatuksiaan</a:t>
            </a:r>
            <a:endParaRPr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lang="fi" sz="1300">
                <a:solidFill>
                  <a:schemeClr val="dk1"/>
                </a:solidFill>
                <a:latin typeface="Gill Sans"/>
                <a:ea typeface="Gill Sans"/>
                <a:cs typeface="Gill Sans"/>
                <a:sym typeface="Gill Sans"/>
              </a:rPr>
              <a:t>Kehuin ja kannustin osallistumaan keskusteluun</a:t>
            </a:r>
            <a:endParaRPr sz="1300">
              <a:solidFill>
                <a:schemeClr val="dk1"/>
              </a:solidFill>
              <a:latin typeface="Gill Sans"/>
              <a:ea typeface="Gill Sans"/>
              <a:cs typeface="Gill Sans"/>
              <a:sym typeface="Gill Sans"/>
            </a:endParaRPr>
          </a:p>
          <a:p>
            <a:pPr indent="-311150" lvl="0" marL="457200" rtl="0" algn="l">
              <a:lnSpc>
                <a:spcPct val="115000"/>
              </a:lnSpc>
              <a:spcBef>
                <a:spcPts val="0"/>
              </a:spcBef>
              <a:spcAft>
                <a:spcPts val="0"/>
              </a:spcAft>
              <a:buClr>
                <a:schemeClr val="dk1"/>
              </a:buClr>
              <a:buSzPts val="1300"/>
              <a:buFont typeface="Gill Sans"/>
              <a:buChar char="❏"/>
            </a:pPr>
            <a:r>
              <a:rPr b="1" lang="fi" sz="1300">
                <a:solidFill>
                  <a:schemeClr val="dk1"/>
                </a:solidFill>
                <a:latin typeface="Gill Sans"/>
                <a:ea typeface="Gill Sans"/>
                <a:cs typeface="Gill Sans"/>
                <a:sym typeface="Gill Sans"/>
              </a:rPr>
              <a:t>Pidin huolta, että kaikilla on halutessaan tilaa ja mahdollisuus osallistua </a:t>
            </a:r>
            <a:endParaRPr b="1" sz="1300">
              <a:solidFill>
                <a:schemeClr val="dk1"/>
              </a:solidFill>
            </a:endParaRPr>
          </a:p>
          <a:p>
            <a:pPr indent="0" lvl="0" marL="0" rtl="0" algn="l">
              <a:spcBef>
                <a:spcPts val="1000"/>
              </a:spcBef>
              <a:spcAft>
                <a:spcPts val="0"/>
              </a:spcAft>
              <a:buNone/>
            </a:pPr>
            <a:r>
              <a:rPr lang="fi" sz="1200">
                <a:solidFill>
                  <a:schemeClr val="dk1"/>
                </a:solidFill>
                <a:latin typeface="Gill Sans"/>
                <a:ea typeface="Gill Sans"/>
                <a:cs typeface="Gill Sans"/>
                <a:sym typeface="Gill Sans"/>
              </a:rPr>
              <a:t>Huom! Jokainen keskustelu on erilainen, eikä kaikissa tarvita kaikkia ohjauskeinoja. On kuitenkin tärkeää, että </a:t>
            </a:r>
            <a:r>
              <a:rPr b="1" lang="fi" sz="1200">
                <a:solidFill>
                  <a:schemeClr val="dk1"/>
                </a:solidFill>
                <a:latin typeface="Gill Sans"/>
                <a:ea typeface="Gill Sans"/>
                <a:cs typeface="Gill Sans"/>
                <a:sym typeface="Gill Sans"/>
              </a:rPr>
              <a:t>lihavoidut</a:t>
            </a:r>
            <a:r>
              <a:rPr lang="fi" sz="1200">
                <a:solidFill>
                  <a:schemeClr val="dk1"/>
                </a:solidFill>
                <a:latin typeface="Gill Sans"/>
                <a:ea typeface="Gill Sans"/>
                <a:cs typeface="Gill Sans"/>
                <a:sym typeface="Gill Sans"/>
              </a:rPr>
              <a:t> kohdat tulee tehtyä.</a:t>
            </a:r>
            <a:endParaRPr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a:solidFill>
                <a:schemeClr val="dk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1"/>
          <p:cNvSpPr/>
          <p:nvPr/>
        </p:nvSpPr>
        <p:spPr>
          <a:xfrm>
            <a:off x="0" y="316"/>
            <a:ext cx="9144000" cy="5142900"/>
          </a:xfrm>
          <a:prstGeom prst="rect">
            <a:avLst/>
          </a:prstGeom>
          <a:solidFill>
            <a:srgbClr val="29235C"/>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405" name="Google Shape;405;p61"/>
          <p:cNvSpPr/>
          <p:nvPr/>
        </p:nvSpPr>
        <p:spPr>
          <a:xfrm>
            <a:off x="1025129" y="399454"/>
            <a:ext cx="7093800" cy="4344600"/>
          </a:xfrm>
          <a:prstGeom prst="rect">
            <a:avLst/>
          </a:prstGeom>
          <a:solidFill>
            <a:srgbClr val="FFFFFF"/>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406" name="Google Shape;406;p61"/>
          <p:cNvSpPr txBox="1"/>
          <p:nvPr/>
        </p:nvSpPr>
        <p:spPr>
          <a:xfrm>
            <a:off x="1345075" y="775525"/>
            <a:ext cx="6453900" cy="1371900"/>
          </a:xfrm>
          <a:prstGeom prst="rect">
            <a:avLst/>
          </a:prstGeom>
          <a:noFill/>
          <a:ln>
            <a:noFill/>
          </a:ln>
        </p:spPr>
        <p:txBody>
          <a:bodyPr anchorCtr="0" anchor="t" bIns="72550" lIns="145150" spcFirstLastPara="1" rIns="145150" wrap="square" tIns="72550">
            <a:noAutofit/>
          </a:bodyPr>
          <a:lstStyle/>
          <a:p>
            <a:pPr indent="0" lvl="0" marL="0" rtl="0" algn="l">
              <a:lnSpc>
                <a:spcPct val="115000"/>
              </a:lnSpc>
              <a:spcBef>
                <a:spcPts val="0"/>
              </a:spcBef>
              <a:spcAft>
                <a:spcPts val="0"/>
              </a:spcAft>
              <a:buClr>
                <a:schemeClr val="dk1"/>
              </a:buClr>
              <a:buSzPts val="1100"/>
              <a:buFont typeface="Arial"/>
              <a:buNone/>
            </a:pPr>
            <a:r>
              <a:rPr b="1" lang="fi" sz="1500">
                <a:solidFill>
                  <a:schemeClr val="dk1"/>
                </a:solidFill>
                <a:latin typeface="Gill Sans"/>
                <a:ea typeface="Gill Sans"/>
                <a:cs typeface="Gill Sans"/>
                <a:sym typeface="Gill Sans"/>
              </a:rPr>
              <a:t>Meistä olisi todella mukavaa, jos ehdit kertoa dialogista myös meille!</a:t>
            </a:r>
            <a:endParaRPr b="1" sz="15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200">
                <a:solidFill>
                  <a:schemeClr val="dk1"/>
                </a:solidFill>
                <a:latin typeface="Gill Sans"/>
                <a:ea typeface="Gill Sans"/>
                <a:cs typeface="Gill Sans"/>
                <a:sym typeface="Gill Sans"/>
              </a:rPr>
              <a:t>Kerro järjestetystä Itämeri-dialogista</a:t>
            </a:r>
            <a:r>
              <a:rPr lang="fi" sz="1200">
                <a:solidFill>
                  <a:schemeClr val="dk1"/>
                </a:solidFill>
                <a:latin typeface="Gill Sans"/>
                <a:ea typeface="Gill Sans"/>
                <a:cs typeface="Gill Sans"/>
                <a:sym typeface="Gill Sans"/>
              </a:rPr>
              <a:t> täyttämällä lomakkeen alla olevasta QR-koodista tai linkistä:</a:t>
            </a:r>
            <a:endParaRPr sz="12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t/>
            </a:r>
            <a:endParaRPr sz="1100">
              <a:solidFill>
                <a:schemeClr val="dk1"/>
              </a:solidFill>
            </a:endParaRPr>
          </a:p>
          <a:p>
            <a:pPr indent="0" lvl="0" marL="0" marR="0" rtl="0" algn="l">
              <a:lnSpc>
                <a:spcPct val="100000"/>
              </a:lnSpc>
              <a:spcBef>
                <a:spcPts val="1000"/>
              </a:spcBef>
              <a:spcAft>
                <a:spcPts val="0"/>
              </a:spcAft>
              <a:buNone/>
            </a:pPr>
            <a:r>
              <a:t/>
            </a:r>
            <a:endParaRPr sz="1200">
              <a:solidFill>
                <a:schemeClr val="dk1"/>
              </a:solidFill>
              <a:latin typeface="Gill Sans"/>
              <a:ea typeface="Gill Sans"/>
              <a:cs typeface="Gill Sans"/>
              <a:sym typeface="Gill Sans"/>
            </a:endParaRPr>
          </a:p>
        </p:txBody>
      </p:sp>
      <p:pic>
        <p:nvPicPr>
          <p:cNvPr id="407" name="Google Shape;407;p61"/>
          <p:cNvPicPr preferRelativeResize="0"/>
          <p:nvPr/>
        </p:nvPicPr>
        <p:blipFill>
          <a:blip r:embed="rId3">
            <a:alphaModFix/>
          </a:blip>
          <a:stretch>
            <a:fillRect/>
          </a:stretch>
        </p:blipFill>
        <p:spPr>
          <a:xfrm>
            <a:off x="3931947" y="1610963"/>
            <a:ext cx="1280126" cy="1286632"/>
          </a:xfrm>
          <a:prstGeom prst="rect">
            <a:avLst/>
          </a:prstGeom>
          <a:noFill/>
          <a:ln>
            <a:noFill/>
          </a:ln>
        </p:spPr>
      </p:pic>
      <p:sp>
        <p:nvSpPr>
          <p:cNvPr id="408" name="Google Shape;408;p61"/>
          <p:cNvSpPr txBox="1"/>
          <p:nvPr/>
        </p:nvSpPr>
        <p:spPr>
          <a:xfrm>
            <a:off x="1345075" y="3023625"/>
            <a:ext cx="6453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1200">
                <a:solidFill>
                  <a:schemeClr val="dk1"/>
                </a:solidFill>
                <a:uFill>
                  <a:noFill/>
                </a:uFill>
                <a:latin typeface="Gill Sans"/>
                <a:ea typeface="Gill Sans"/>
                <a:cs typeface="Gill Sans"/>
                <a:sym typeface="Gill Sans"/>
                <a:hlinkClick r:id="rId4">
                  <a:extLst>
                    <a:ext uri="{A12FA001-AC4F-418D-AE19-62706E023703}">
                      <ahyp:hlinkClr val="tx"/>
                    </a:ext>
                  </a:extLst>
                </a:hlinkClick>
              </a:rPr>
              <a:t>Klikkaamalla tästä tekstistä pääset suoraan täyttämään tiedot ja tekemään Itämeri-keskustelun näkyväksi muillekin</a:t>
            </a:r>
            <a:r>
              <a:rPr lang="fi" sz="1000"/>
              <a:t>.</a:t>
            </a:r>
            <a:endParaRPr sz="1000"/>
          </a:p>
        </p:txBody>
      </p:sp>
      <p:grpSp>
        <p:nvGrpSpPr>
          <p:cNvPr id="409" name="Google Shape;409;p61"/>
          <p:cNvGrpSpPr/>
          <p:nvPr/>
        </p:nvGrpSpPr>
        <p:grpSpPr>
          <a:xfrm>
            <a:off x="3567819" y="3703759"/>
            <a:ext cx="2008417" cy="934853"/>
            <a:chOff x="3117099" y="3903950"/>
            <a:chExt cx="2361176" cy="1099051"/>
          </a:xfrm>
        </p:grpSpPr>
        <p:pic>
          <p:nvPicPr>
            <p:cNvPr id="410" name="Google Shape;410;p61"/>
            <p:cNvPicPr preferRelativeResize="0"/>
            <p:nvPr/>
          </p:nvPicPr>
          <p:blipFill rotWithShape="1">
            <a:blip r:embed="rId5">
              <a:alphaModFix/>
            </a:blip>
            <a:srcRect b="13737" l="25052" r="24174" t="11154"/>
            <a:stretch/>
          </p:blipFill>
          <p:spPr>
            <a:xfrm>
              <a:off x="3117099" y="3903950"/>
              <a:ext cx="1064650" cy="1099051"/>
            </a:xfrm>
            <a:prstGeom prst="rect">
              <a:avLst/>
            </a:prstGeom>
            <a:noFill/>
            <a:ln>
              <a:noFill/>
            </a:ln>
          </p:spPr>
        </p:pic>
        <p:pic>
          <p:nvPicPr>
            <p:cNvPr id="411" name="Google Shape;411;p61" title="eratauko_musta-kelta_pysty_rgb(1) (1).png"/>
            <p:cNvPicPr preferRelativeResize="0"/>
            <p:nvPr/>
          </p:nvPicPr>
          <p:blipFill>
            <a:blip r:embed="rId6">
              <a:alphaModFix/>
            </a:blip>
            <a:stretch>
              <a:fillRect/>
            </a:stretch>
          </p:blipFill>
          <p:spPr>
            <a:xfrm>
              <a:off x="4457701" y="3943175"/>
              <a:ext cx="1020575" cy="10206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4"/>
          <p:cNvSpPr/>
          <p:nvPr/>
        </p:nvSpPr>
        <p:spPr>
          <a:xfrm>
            <a:off x="0" y="316"/>
            <a:ext cx="9144000" cy="5142900"/>
          </a:xfrm>
          <a:prstGeom prst="rect">
            <a:avLst/>
          </a:prstGeom>
          <a:solidFill>
            <a:srgbClr val="29235C"/>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239" name="Google Shape;239;p44"/>
          <p:cNvSpPr/>
          <p:nvPr/>
        </p:nvSpPr>
        <p:spPr>
          <a:xfrm>
            <a:off x="1025129" y="399279"/>
            <a:ext cx="7093800" cy="4344600"/>
          </a:xfrm>
          <a:prstGeom prst="rect">
            <a:avLst/>
          </a:prstGeom>
          <a:solidFill>
            <a:srgbClr val="FFFFFF"/>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240" name="Google Shape;240;p44"/>
          <p:cNvSpPr txBox="1"/>
          <p:nvPr/>
        </p:nvSpPr>
        <p:spPr>
          <a:xfrm>
            <a:off x="1549200" y="740226"/>
            <a:ext cx="6045600" cy="3662700"/>
          </a:xfrm>
          <a:prstGeom prst="rect">
            <a:avLst/>
          </a:prstGeom>
          <a:noFill/>
          <a:ln>
            <a:noFill/>
          </a:ln>
        </p:spPr>
        <p:txBody>
          <a:bodyPr anchorCtr="0" anchor="t" bIns="72550" lIns="145150" spcFirstLastPara="1" rIns="145150" wrap="square" tIns="72550">
            <a:noAutofit/>
          </a:bodyPr>
          <a:lstStyle/>
          <a:p>
            <a:pPr indent="0" lvl="0" marL="0" rtl="0" algn="ctr">
              <a:spcBef>
                <a:spcPts val="0"/>
              </a:spcBef>
              <a:spcAft>
                <a:spcPts val="0"/>
              </a:spcAft>
              <a:buClr>
                <a:schemeClr val="dk1"/>
              </a:buClr>
              <a:buSzPts val="1100"/>
              <a:buFont typeface="Arial"/>
              <a:buNone/>
            </a:pPr>
            <a:r>
              <a:rPr b="1" lang="fi" sz="1300">
                <a:solidFill>
                  <a:schemeClr val="dk1"/>
                </a:solidFill>
                <a:latin typeface="Gill Sans"/>
                <a:ea typeface="Gill Sans"/>
                <a:cs typeface="Gill Sans"/>
                <a:sym typeface="Gill Sans"/>
              </a:rPr>
              <a:t>Erätauko-dialogin periaatteet ja käsikirjoitus</a:t>
            </a:r>
            <a:endParaRPr b="1" sz="13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000">
                <a:solidFill>
                  <a:schemeClr val="dk1"/>
                </a:solidFill>
                <a:latin typeface="Gill Sans"/>
                <a:ea typeface="Gill Sans"/>
                <a:cs typeface="Gill Sans"/>
                <a:sym typeface="Gill Sans"/>
              </a:rPr>
              <a:t>Tämä keskustelun käsikirjoitus on tukenasi, kun ohjaat Erätauko-keskustelua. Keskustelun tarkoitus on saada osallistujat tutustumaan toisiinsa sekä lisätä osallistujien luottamusta, vuorovaikutusta ja yhteenkuuluvuuden tunnetta.</a:t>
            </a:r>
            <a:endParaRPr sz="10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000">
                <a:solidFill>
                  <a:schemeClr val="dk1"/>
                </a:solidFill>
                <a:latin typeface="Gill Sans"/>
                <a:ea typeface="Gill Sans"/>
                <a:cs typeface="Gill Sans"/>
                <a:sym typeface="Gill Sans"/>
              </a:rPr>
              <a:t>Jokaisessa keskustelussa olennaista on virittäytyminen tasavertaiseen ja luottamukselliseen ilmapiiriin, keskustelun syventyminen, oivallukset ja lopetus. </a:t>
            </a:r>
            <a:r>
              <a:rPr lang="fi" sz="1000">
                <a:solidFill>
                  <a:schemeClr val="dk1"/>
                </a:solidFill>
                <a:latin typeface="Gill Sans"/>
                <a:ea typeface="Gill Sans"/>
                <a:cs typeface="Gill Sans"/>
                <a:sym typeface="Gill Sans"/>
              </a:rPr>
              <a:t>Tästä käsikirjoituksesta löydät sivun vasemmalta puolelta ohjeet keskustelun etenemiseen ja oikealta esimerkkisanoitusta. Hyödynnä tätä käsikirjoitusta ja sovita se omaan keskusteluusi sopivaksi!</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000">
                <a:solidFill>
                  <a:schemeClr val="dk1"/>
                </a:solidFill>
                <a:latin typeface="Gill Sans"/>
                <a:ea typeface="Gill Sans"/>
                <a:cs typeface="Gill Sans"/>
                <a:sym typeface="Gill Sans"/>
              </a:rPr>
              <a:t>Ohjaajana löydät käsikirjoituksesta valmiit Itämeri-aiheiset kysymykset. Huomioithan, että kaikkia kysymyksiä ei tarvitse ehtiä käsitellä ja osaan saatetaan vastata ilman kysymyksen esittämistä. Kaikki tämä on okei. Lisäksi avuksesi on tehty Itämeri-keskustelukortti, minkä voit tulostaa itsellesi keskustelun ajaksi.</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000">
                <a:solidFill>
                  <a:schemeClr val="dk1"/>
                </a:solidFill>
                <a:latin typeface="Gill Sans"/>
                <a:ea typeface="Gill Sans"/>
                <a:cs typeface="Gill Sans"/>
                <a:sym typeface="Gill Sans"/>
              </a:rPr>
              <a:t>Itämeri-keskustelua ovat valmistelleet John Nurmisen säätiö ja Erätauko-säätiö </a:t>
            </a:r>
            <a:r>
              <a:rPr lang="fi" sz="1000">
                <a:solidFill>
                  <a:schemeClr val="dk1"/>
                </a:solidFill>
                <a:latin typeface="Gill Sans"/>
                <a:ea typeface="Gill Sans"/>
                <a:cs typeface="Gill Sans"/>
                <a:sym typeface="Gill Sans"/>
              </a:rPr>
              <a:t>yhteistyössä</a:t>
            </a:r>
            <a:r>
              <a:rPr lang="fi" sz="1000">
                <a:solidFill>
                  <a:schemeClr val="dk1"/>
                </a:solidFill>
                <a:latin typeface="Gill Sans"/>
                <a:ea typeface="Gill Sans"/>
                <a:cs typeface="Gill Sans"/>
                <a:sym typeface="Gill Sans"/>
              </a:rPr>
              <a:t>. Tavoitteena on lisätä rakentavaa keskustelua Itämerestä ja rohkaista keskustelijoita pohtimaan omaa suhdetta Itämereen liittyen.</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b="1" lang="fi" sz="900">
                <a:solidFill>
                  <a:schemeClr val="dk1"/>
                </a:solidFill>
                <a:latin typeface="Gill Sans"/>
                <a:ea typeface="Gill Sans"/>
                <a:cs typeface="Gill Sans"/>
                <a:sym typeface="Gill Sans"/>
              </a:rPr>
              <a:t>Lisätietoja.</a:t>
            </a:r>
            <a:endParaRPr sz="9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Maija Soljanlahti, maija.soljanlahti@jnfoundation.fi</a:t>
            </a:r>
            <a:endParaRPr sz="9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900">
                <a:solidFill>
                  <a:schemeClr val="dk1"/>
                </a:solidFill>
                <a:latin typeface="Gill Sans"/>
                <a:ea typeface="Gill Sans"/>
                <a:cs typeface="Gill Sans"/>
                <a:sym typeface="Gill Sans"/>
              </a:rPr>
              <a:t>Valtteri Tervala, valtteri.tervala@eratauko.fi</a:t>
            </a:r>
            <a:endParaRPr sz="900">
              <a:solidFill>
                <a:schemeClr val="dk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5"/>
          <p:cNvSpPr/>
          <p:nvPr/>
        </p:nvSpPr>
        <p:spPr>
          <a:xfrm>
            <a:off x="0" y="316"/>
            <a:ext cx="9144000" cy="5142900"/>
          </a:xfrm>
          <a:prstGeom prst="rect">
            <a:avLst/>
          </a:prstGeom>
          <a:solidFill>
            <a:srgbClr val="29235C"/>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246" name="Google Shape;246;p45"/>
          <p:cNvSpPr/>
          <p:nvPr/>
        </p:nvSpPr>
        <p:spPr>
          <a:xfrm>
            <a:off x="1025129" y="399279"/>
            <a:ext cx="7093800" cy="4344600"/>
          </a:xfrm>
          <a:prstGeom prst="rect">
            <a:avLst/>
          </a:prstGeom>
          <a:solidFill>
            <a:srgbClr val="FFFFFF"/>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247" name="Google Shape;247;p45"/>
          <p:cNvSpPr txBox="1"/>
          <p:nvPr/>
        </p:nvSpPr>
        <p:spPr>
          <a:xfrm>
            <a:off x="1498500" y="507350"/>
            <a:ext cx="6147000" cy="4961400"/>
          </a:xfrm>
          <a:prstGeom prst="rect">
            <a:avLst/>
          </a:prstGeom>
          <a:noFill/>
          <a:ln>
            <a:noFill/>
          </a:ln>
        </p:spPr>
        <p:txBody>
          <a:bodyPr anchorCtr="0" anchor="t" bIns="72550" lIns="145150" spcFirstLastPara="1" rIns="145150" wrap="square" tIns="72550">
            <a:noAutofit/>
          </a:bodyPr>
          <a:lstStyle/>
          <a:p>
            <a:pPr indent="0" lvl="0" marL="0" marR="0" rtl="0" algn="ctr">
              <a:lnSpc>
                <a:spcPct val="100000"/>
              </a:lnSpc>
              <a:spcBef>
                <a:spcPts val="0"/>
              </a:spcBef>
              <a:spcAft>
                <a:spcPts val="0"/>
              </a:spcAft>
              <a:buClr>
                <a:srgbClr val="000000"/>
              </a:buClr>
              <a:buSzPts val="1300"/>
              <a:buFont typeface="Merriweather Sans"/>
              <a:buNone/>
            </a:pPr>
            <a:r>
              <a:rPr b="1" lang="fi" sz="1300">
                <a:solidFill>
                  <a:schemeClr val="dk1"/>
                </a:solidFill>
                <a:latin typeface="Gill Sans"/>
                <a:ea typeface="Gill Sans"/>
                <a:cs typeface="Gill Sans"/>
                <a:sym typeface="Gill Sans"/>
              </a:rPr>
              <a:t>Ohjaajalle</a:t>
            </a:r>
            <a:endParaRPr b="1" sz="1300">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300"/>
              <a:buFont typeface="Merriweather Sans"/>
              <a:buNone/>
            </a:pPr>
            <a:r>
              <a:t/>
            </a:r>
            <a:endParaRPr b="1" sz="13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Erätauko on menetelmä, joka tukee dialogi- ja keskustelutaitojen oppimista.</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Erätauko on osallistujien ja ihmisten näköinen hetki, jossa ei tarvitse pyrkiä täydellisyyteen. Erätauon avulla voi harjoitella kuuntelemista, puhumista, asioiden puheeksi ottamista ja dialogin ohjaamista. </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Erätauko nuorille -kokonaisuuteen kuuluu myös </a:t>
            </a:r>
            <a:r>
              <a:rPr lang="fi" sz="1100" u="sng">
                <a:solidFill>
                  <a:schemeClr val="hlink"/>
                </a:solidFill>
                <a:latin typeface="Gill Sans"/>
                <a:ea typeface="Gill Sans"/>
                <a:cs typeface="Gill Sans"/>
                <a:sym typeface="Gill Sans"/>
                <a:hlinkClick r:id="rId3"/>
              </a:rPr>
              <a:t>erilaisia aktiviteetteja</a:t>
            </a:r>
            <a:r>
              <a:rPr lang="fi" sz="1100">
                <a:solidFill>
                  <a:schemeClr val="dk1"/>
                </a:solidFill>
                <a:latin typeface="Gill Sans"/>
                <a:ea typeface="Gill Sans"/>
                <a:cs typeface="Gill Sans"/>
                <a:sym typeface="Gill Sans"/>
              </a:rPr>
              <a:t>, joiden avulla voit harjoitella omia ja ryhmän dialogi- sekä keskustelutaitoja. Harjoittelu voi tapahtua joko hyvissä ajoin tai vaihtoehtoisesti juuri ennen omaa Erätauko-keskustelua. Harjoittelu sopii sekä nuorille että aikuisille.</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Jokainen Erätauko-keskustelu on oppimiskokemus, ja seuraavassa keskustelussa voi taas hyödyntää oppimaansa.</a:t>
            </a:r>
            <a:r>
              <a:rPr b="1" lang="fi" sz="1100">
                <a:solidFill>
                  <a:schemeClr val="dk1"/>
                </a:solidFill>
                <a:latin typeface="Gill Sans"/>
                <a:ea typeface="Gill Sans"/>
                <a:cs typeface="Gill Sans"/>
                <a:sym typeface="Gill Sans"/>
              </a:rPr>
              <a:t> </a:t>
            </a:r>
            <a:r>
              <a:rPr lang="fi" sz="1100">
                <a:solidFill>
                  <a:schemeClr val="dk1"/>
                </a:solidFill>
                <a:latin typeface="Gill Sans"/>
                <a:ea typeface="Gill Sans"/>
                <a:cs typeface="Gill Sans"/>
                <a:sym typeface="Gill Sans"/>
              </a:rPr>
              <a:t>Mitä enemmän Erätauko-keskusteluja ohjaat, sitä enemmän opit. Ikinä ei tule valmiiksi, eikä se haittaa.</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b="1" i="1" lang="fi" sz="1300">
                <a:solidFill>
                  <a:schemeClr val="dk1"/>
                </a:solidFill>
                <a:latin typeface="Gill Sans"/>
                <a:ea typeface="Gill Sans"/>
                <a:cs typeface="Gill Sans"/>
                <a:sym typeface="Gill Sans"/>
              </a:rPr>
              <a:t>V</a:t>
            </a:r>
            <a:r>
              <a:rPr b="1" i="1" lang="fi" sz="1300">
                <a:solidFill>
                  <a:schemeClr val="dk1"/>
                </a:solidFill>
                <a:latin typeface="Gill Sans"/>
                <a:ea typeface="Gill Sans"/>
                <a:cs typeface="Gill Sans"/>
                <a:sym typeface="Gill Sans"/>
              </a:rPr>
              <a:t>armista Erätauko-keskustelun ohjaajana ainakin nämä asiat:</a:t>
            </a:r>
            <a:endParaRPr b="1" i="1" sz="13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1 Käy läpi rakentavan keskustelun pelisäännöt ja muistuta tarvittaessa niistä keskustelun aikana</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2 Varmista, että jokaisella on tasapuolinen mahdollisuus kertoa omia kokemuksia tai ajatuksia</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3 Varaa mukaan ja jaa osallistujille paperia ja kynä ajatusten ja oivallusten kirjoittamista varten</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t/>
            </a:r>
            <a:endParaRPr i="1" sz="1100">
              <a:solidFill>
                <a:schemeClr val="dk1"/>
              </a:solidFill>
            </a:endParaRPr>
          </a:p>
          <a:p>
            <a:pPr indent="0" lvl="0" marL="0" marR="0" rtl="0" algn="l">
              <a:lnSpc>
                <a:spcPct val="100000"/>
              </a:lnSpc>
              <a:spcBef>
                <a:spcPts val="200"/>
              </a:spcBef>
              <a:spcAft>
                <a:spcPts val="0"/>
              </a:spcAft>
              <a:buNone/>
            </a:pPr>
            <a:r>
              <a:t/>
            </a:r>
            <a:endParaRPr sz="1200">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6"/>
          <p:cNvSpPr/>
          <p:nvPr/>
        </p:nvSpPr>
        <p:spPr>
          <a:xfrm>
            <a:off x="0" y="316"/>
            <a:ext cx="9144000" cy="5142900"/>
          </a:xfrm>
          <a:prstGeom prst="rect">
            <a:avLst/>
          </a:prstGeom>
          <a:solidFill>
            <a:srgbClr val="29235C"/>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253" name="Google Shape;253;p46"/>
          <p:cNvSpPr/>
          <p:nvPr/>
        </p:nvSpPr>
        <p:spPr>
          <a:xfrm>
            <a:off x="1025129" y="399279"/>
            <a:ext cx="7093800" cy="4344600"/>
          </a:xfrm>
          <a:prstGeom prst="rect">
            <a:avLst/>
          </a:prstGeom>
          <a:solidFill>
            <a:srgbClr val="FFFFFF"/>
          </a:solid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254" name="Google Shape;254;p46"/>
          <p:cNvSpPr txBox="1"/>
          <p:nvPr/>
        </p:nvSpPr>
        <p:spPr>
          <a:xfrm>
            <a:off x="4771575" y="2017825"/>
            <a:ext cx="2965800" cy="4302300"/>
          </a:xfrm>
          <a:prstGeom prst="rect">
            <a:avLst/>
          </a:prstGeom>
          <a:noFill/>
          <a:ln>
            <a:noFill/>
          </a:ln>
        </p:spPr>
        <p:txBody>
          <a:bodyPr anchorCtr="0" anchor="t" bIns="72550" lIns="145150" spcFirstLastPara="1" rIns="145150" wrap="square" tIns="72550">
            <a:noAutofit/>
          </a:bodyPr>
          <a:lstStyle/>
          <a:p>
            <a:pPr indent="0" lvl="0" marL="0" rtl="0" algn="l">
              <a:spcBef>
                <a:spcPts val="0"/>
              </a:spcBef>
              <a:spcAft>
                <a:spcPts val="0"/>
              </a:spcAft>
              <a:buClr>
                <a:schemeClr val="dk1"/>
              </a:buClr>
              <a:buSzPts val="1100"/>
              <a:buFont typeface="Arial"/>
              <a:buNone/>
            </a:pPr>
            <a:r>
              <a:rPr b="1" lang="fi" sz="1200">
                <a:solidFill>
                  <a:schemeClr val="dk1"/>
                </a:solidFill>
                <a:latin typeface="Gill Sans"/>
                <a:ea typeface="Gill Sans"/>
                <a:cs typeface="Gill Sans"/>
                <a:sym typeface="Gill Sans"/>
              </a:rPr>
              <a:t>75min</a:t>
            </a:r>
            <a:r>
              <a:rPr lang="fi" sz="1200">
                <a:solidFill>
                  <a:schemeClr val="dk1"/>
                </a:solidFill>
                <a:latin typeface="Gill Sans"/>
                <a:ea typeface="Gill Sans"/>
                <a:cs typeface="Gill Sans"/>
                <a:sym typeface="Gill Sans"/>
              </a:rPr>
              <a:t>	</a:t>
            </a:r>
            <a:endParaRPr sz="12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min	osio</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5	Aloitus</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5	Alustus</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5 	Pariporina</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40	Avataan yhteinen keskustelu</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5	Oivallusten kirjoittaminen</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10	Oivallusten kertominen</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5	Kiitos ja lopetus</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i="1" lang="fi" sz="1100">
                <a:solidFill>
                  <a:schemeClr val="dk1"/>
                </a:solidFill>
                <a:latin typeface="Gill Sans"/>
                <a:ea typeface="Gill Sans"/>
                <a:cs typeface="Gill Sans"/>
                <a:sym typeface="Gill Sans"/>
              </a:rPr>
              <a:t>Yhteensä 75 min</a:t>
            </a:r>
            <a:endParaRPr i="1" sz="1100"/>
          </a:p>
        </p:txBody>
      </p:sp>
      <p:sp>
        <p:nvSpPr>
          <p:cNvPr id="255" name="Google Shape;255;p46"/>
          <p:cNvSpPr txBox="1"/>
          <p:nvPr/>
        </p:nvSpPr>
        <p:spPr>
          <a:xfrm>
            <a:off x="1268100" y="495900"/>
            <a:ext cx="6469200" cy="1653900"/>
          </a:xfrm>
          <a:prstGeom prst="rect">
            <a:avLst/>
          </a:prstGeom>
          <a:noFill/>
          <a:ln>
            <a:noFill/>
          </a:ln>
        </p:spPr>
        <p:txBody>
          <a:bodyPr anchorCtr="0" anchor="t" bIns="72550" lIns="145150" spcFirstLastPara="1" rIns="145150" wrap="square" tIns="72550">
            <a:noAutofit/>
          </a:bodyPr>
          <a:lstStyle/>
          <a:p>
            <a:pPr indent="0" lvl="0" marL="0" rtl="0" algn="l">
              <a:lnSpc>
                <a:spcPct val="115000"/>
              </a:lnSpc>
              <a:spcBef>
                <a:spcPts val="0"/>
              </a:spcBef>
              <a:spcAft>
                <a:spcPts val="0"/>
              </a:spcAft>
              <a:buClr>
                <a:schemeClr val="dk1"/>
              </a:buClr>
              <a:buSzPts val="1100"/>
              <a:buFont typeface="Arial"/>
              <a:buNone/>
            </a:pPr>
            <a:r>
              <a:rPr b="1" lang="fi" sz="1700" u="sng">
                <a:solidFill>
                  <a:srgbClr val="231F20"/>
                </a:solidFill>
                <a:latin typeface="Gill Sans"/>
                <a:ea typeface="Gill Sans"/>
                <a:cs typeface="Gill Sans"/>
                <a:sym typeface="Gill Sans"/>
              </a:rPr>
              <a:t>Eripituiset keskustelut</a:t>
            </a:r>
            <a:endParaRPr b="1" sz="1700" u="sng">
              <a:solidFill>
                <a:srgbClr val="231F2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b="1" sz="1200" u="sng">
              <a:solidFill>
                <a:srgbClr val="231F20"/>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Kaikki ajat ovat suuntaa antavia, ja niiden on tarkoituksena on auttaa hahmottamaan, miten kauan kuhunkin vaiheeseen kannattaa suurinpiirtein käyttää aikaa. Niitä ei ole tarkoitettu noudatettavan täsmällisesti aloitusta ja lopetusta lukuun ottamatta. Tässä näet kaksi eri ajastettua käsikirjoitusta 45 minuutin ja 75 minuutin keskusteluun. Voit valita kumman tahansa, riippuen siitä, paljonko aikaa sinulla on käytettävissä. Mikäli haluat pidentää keskustelun 120 minuuttiin, lisää aikaa keskustelun syventämiseen, yhteenvetoon ja purkuun.</a:t>
            </a:r>
            <a:endParaRPr sz="1300"/>
          </a:p>
        </p:txBody>
      </p:sp>
      <p:sp>
        <p:nvSpPr>
          <p:cNvPr id="256" name="Google Shape;256;p46"/>
          <p:cNvSpPr txBox="1"/>
          <p:nvPr/>
        </p:nvSpPr>
        <p:spPr>
          <a:xfrm>
            <a:off x="1335475" y="1992875"/>
            <a:ext cx="4455000" cy="4302300"/>
          </a:xfrm>
          <a:prstGeom prst="rect">
            <a:avLst/>
          </a:prstGeom>
          <a:noFill/>
          <a:ln>
            <a:noFill/>
          </a:ln>
        </p:spPr>
        <p:txBody>
          <a:bodyPr anchorCtr="0" anchor="t" bIns="72550" lIns="145150" spcFirstLastPara="1" rIns="145150" wrap="square" tIns="72550">
            <a:noAutofit/>
          </a:bodyPr>
          <a:lstStyle/>
          <a:p>
            <a:pPr indent="0" lvl="0" marL="0" rtl="0" algn="l">
              <a:spcBef>
                <a:spcPts val="0"/>
              </a:spcBef>
              <a:spcAft>
                <a:spcPts val="0"/>
              </a:spcAft>
              <a:buClr>
                <a:schemeClr val="dk1"/>
              </a:buClr>
              <a:buSzPts val="1100"/>
              <a:buFont typeface="Arial"/>
              <a:buNone/>
            </a:pPr>
            <a:r>
              <a:rPr b="1" lang="fi" sz="1200">
                <a:solidFill>
                  <a:schemeClr val="dk1"/>
                </a:solidFill>
                <a:latin typeface="Gill Sans"/>
                <a:ea typeface="Gill Sans"/>
                <a:cs typeface="Gill Sans"/>
                <a:sym typeface="Gill Sans"/>
              </a:rPr>
              <a:t>45min</a:t>
            </a:r>
            <a:r>
              <a:rPr lang="fi" sz="1000">
                <a:solidFill>
                  <a:schemeClr val="dk1"/>
                </a:solidFill>
                <a:latin typeface="Gill Sans"/>
                <a:ea typeface="Gill Sans"/>
                <a:cs typeface="Gill Sans"/>
                <a:sym typeface="Gill Sans"/>
              </a:rPr>
              <a:t>	</a:t>
            </a:r>
            <a:endParaRPr sz="10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min	osio</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8 	Aloitus</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5	Alustus ja oma pohdinta/pariporina</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25 	Avataan yhteinen keskustelu</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2 	Oivallusten kirjoittaminen</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3	Oivallusten kertominen</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2	Kiitos ja lopetus	</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i="1" lang="fi" sz="1100">
                <a:solidFill>
                  <a:schemeClr val="dk1"/>
                </a:solidFill>
                <a:latin typeface="Gill Sans"/>
                <a:ea typeface="Gill Sans"/>
                <a:cs typeface="Gill Sans"/>
                <a:sym typeface="Gill Sans"/>
              </a:rPr>
              <a:t>Yhteensä 45 min</a:t>
            </a:r>
            <a:r>
              <a:rPr i="1" lang="fi" sz="1300">
                <a:solidFill>
                  <a:schemeClr val="dk1"/>
                </a:solidFill>
                <a:latin typeface="Gill Sans"/>
                <a:ea typeface="Gill Sans"/>
                <a:cs typeface="Gill Sans"/>
                <a:sym typeface="Gill Sans"/>
              </a:rPr>
              <a:t>	</a:t>
            </a:r>
            <a:r>
              <a:rPr lang="fi" sz="1200">
                <a:solidFill>
                  <a:schemeClr val="dk1"/>
                </a:solidFill>
                <a:latin typeface="Gill Sans"/>
                <a:ea typeface="Gill Sans"/>
                <a:cs typeface="Gill Sans"/>
                <a:sym typeface="Gill Sans"/>
              </a:rPr>
              <a:t>			       													</a:t>
            </a:r>
            <a:endParaRPr sz="1300"/>
          </a:p>
        </p:txBody>
      </p:sp>
      <p:sp>
        <p:nvSpPr>
          <p:cNvPr id="257" name="Google Shape;257;p46"/>
          <p:cNvSpPr txBox="1"/>
          <p:nvPr/>
        </p:nvSpPr>
        <p:spPr>
          <a:xfrm>
            <a:off x="1272725" y="4082825"/>
            <a:ext cx="6607800" cy="4302300"/>
          </a:xfrm>
          <a:prstGeom prst="rect">
            <a:avLst/>
          </a:prstGeom>
          <a:noFill/>
          <a:ln>
            <a:noFill/>
          </a:ln>
        </p:spPr>
        <p:txBody>
          <a:bodyPr anchorCtr="0" anchor="t" bIns="72550" lIns="145150" spcFirstLastPara="1" rIns="145150" wrap="square" tIns="72550">
            <a:noAutofit/>
          </a:bodyPr>
          <a:lstStyle/>
          <a:p>
            <a:pPr indent="0" lvl="0" marL="0" rtl="0" algn="l">
              <a:spcBef>
                <a:spcPts val="0"/>
              </a:spcBef>
              <a:spcAft>
                <a:spcPts val="0"/>
              </a:spcAft>
              <a:buClr>
                <a:schemeClr val="dk1"/>
              </a:buClr>
              <a:buSzPts val="1100"/>
              <a:buFont typeface="Arial"/>
              <a:buNone/>
            </a:pPr>
            <a:r>
              <a:rPr lang="fi" sz="1200">
                <a:solidFill>
                  <a:schemeClr val="dk1"/>
                </a:solidFill>
                <a:latin typeface="Gill Sans"/>
                <a:ea typeface="Gill Sans"/>
                <a:cs typeface="Gill Sans"/>
                <a:sym typeface="Gill Sans"/>
              </a:rPr>
              <a:t>Seuraava käsikirjoitus on toteutettu 45 minuutin keskusteluun. Jos järjestät 75 minuutin dialogin, voit muokata käsikirjoitusta esimerkin mukaan.</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7"/>
          <p:cNvSpPr/>
          <p:nvPr/>
        </p:nvSpPr>
        <p:spPr>
          <a:xfrm>
            <a:off x="598284" y="618472"/>
            <a:ext cx="3590400" cy="908100"/>
          </a:xfrm>
          <a:prstGeom prst="rect">
            <a:avLst/>
          </a:prstGeom>
          <a:noFill/>
          <a:ln cap="flat" cmpd="sng" w="9525">
            <a:solidFill>
              <a:schemeClr val="dk2"/>
            </a:solidFill>
            <a:prstDash val="solid"/>
            <a:round/>
            <a:headEnd len="sm" w="sm" type="none"/>
            <a:tailEnd len="sm" w="sm" type="none"/>
          </a:ln>
        </p:spPr>
        <p:txBody>
          <a:bodyPr anchorCtr="0" anchor="ctr" bIns="145150" lIns="145150" spcFirstLastPara="1" rIns="145150" wrap="square" tIns="14515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cxnSp>
        <p:nvCxnSpPr>
          <p:cNvPr id="264" name="Google Shape;264;p47"/>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265" name="Google Shape;265;p47"/>
          <p:cNvSpPr txBox="1"/>
          <p:nvPr/>
        </p:nvSpPr>
        <p:spPr>
          <a:xfrm>
            <a:off x="598275" y="230300"/>
            <a:ext cx="3781200" cy="4039200"/>
          </a:xfrm>
          <a:prstGeom prst="rect">
            <a:avLst/>
          </a:prstGeom>
          <a:noFill/>
          <a:ln>
            <a:noFill/>
          </a:ln>
        </p:spPr>
        <p:txBody>
          <a:bodyPr anchorCtr="0" anchor="t" bIns="51525" lIns="51525" spcFirstLastPara="1" rIns="51525" wrap="square" tIns="51525">
            <a:noAutofit/>
          </a:bodyPr>
          <a:lstStyle/>
          <a:p>
            <a:pPr indent="0" lvl="0" marL="0" marR="0" rtl="0" algn="l">
              <a:lnSpc>
                <a:spcPct val="100000"/>
              </a:lnSpc>
              <a:spcBef>
                <a:spcPts val="0"/>
              </a:spcBef>
              <a:spcAft>
                <a:spcPts val="0"/>
              </a:spcAft>
              <a:buClr>
                <a:srgbClr val="000000"/>
              </a:buClr>
              <a:buSzPts val="600"/>
              <a:buFont typeface="Arial"/>
              <a:buNone/>
            </a:pPr>
            <a:r>
              <a:rPr b="1" lang="fi">
                <a:latin typeface="Gill Sans"/>
                <a:ea typeface="Gill Sans"/>
                <a:cs typeface="Gill Sans"/>
                <a:sym typeface="Gill Sans"/>
              </a:rPr>
              <a:t>Erätauko-keskustelu Itämerestä</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LUKUOHJE: </a:t>
            </a:r>
            <a:endParaRPr b="1" i="0"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Perusfontti - sano esimerkiksi näin</a:t>
            </a:r>
            <a:endParaRPr sz="1100">
              <a:solidFill>
                <a:srgbClr val="000000"/>
              </a:solidFill>
              <a:latin typeface="Gill Sans"/>
              <a:ea typeface="Gill Sans"/>
              <a:cs typeface="Gill Sans"/>
              <a:sym typeface="Gill Sans"/>
            </a:endParaRPr>
          </a:p>
          <a:p>
            <a:pPr indent="0" lvl="0" marL="0" rtl="0" algn="l">
              <a:spcBef>
                <a:spcPts val="0"/>
              </a:spcBef>
              <a:spcAft>
                <a:spcPts val="0"/>
              </a:spcAft>
              <a:buClr>
                <a:srgbClr val="000000"/>
              </a:buClr>
              <a:buSzPts val="600"/>
              <a:buFont typeface="Arial"/>
              <a:buNone/>
            </a:pPr>
            <a:r>
              <a:rPr i="1" lang="fi" sz="1100">
                <a:solidFill>
                  <a:srgbClr val="000000"/>
                </a:solidFill>
                <a:latin typeface="Gill Sans"/>
                <a:ea typeface="Gill Sans"/>
                <a:cs typeface="Gill Sans"/>
                <a:sym typeface="Gill Sans"/>
              </a:rPr>
              <a:t>Kursivoitu fontti - ohjaajalle apua keskusteluun</a:t>
            </a:r>
            <a:endParaRPr i="1" sz="1100">
              <a:solidFill>
                <a:srgbClr val="000000"/>
              </a:solidFill>
              <a:latin typeface="Gill Sans"/>
              <a:ea typeface="Gill Sans"/>
              <a:cs typeface="Gill Sans"/>
              <a:sym typeface="Gill Sans"/>
            </a:endParaRPr>
          </a:p>
          <a:p>
            <a:pPr indent="0" lvl="0" marL="0" rtl="0" algn="l">
              <a:spcBef>
                <a:spcPts val="0"/>
              </a:spcBef>
              <a:spcAft>
                <a:spcPts val="0"/>
              </a:spcAft>
              <a:buClr>
                <a:srgbClr val="000000"/>
              </a:buClr>
              <a:buSzPts val="600"/>
              <a:buFont typeface="Arial"/>
              <a:buNone/>
            </a:pPr>
            <a:r>
              <a:rPr lang="fi" sz="1100">
                <a:solidFill>
                  <a:srgbClr val="000000"/>
                </a:solidFill>
                <a:highlight>
                  <a:srgbClr val="FFE006"/>
                </a:highlight>
                <a:latin typeface="Gill Sans"/>
                <a:ea typeface="Gill Sans"/>
                <a:cs typeface="Gill Sans"/>
                <a:sym typeface="Gill Sans"/>
              </a:rPr>
              <a:t>Keltainen taustaväri: Muuta tarpeen mukaan.</a:t>
            </a:r>
            <a:endParaRPr sz="1100">
              <a:solidFill>
                <a:srgbClr val="000000"/>
              </a:solidFill>
              <a:highlight>
                <a:srgbClr val="FFE006"/>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sz="2200"/>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1" lang="fi" sz="1100">
                <a:solidFill>
                  <a:srgbClr val="000000"/>
                </a:solidFill>
                <a:latin typeface="Gill Sans"/>
                <a:ea typeface="Gill Sans"/>
                <a:cs typeface="Gill Sans"/>
                <a:sym typeface="Gill Sans"/>
              </a:rPr>
              <a:t>8	Aloitus ja esittäy</a:t>
            </a:r>
            <a:r>
              <a:rPr b="1" lang="fi" sz="1100">
                <a:latin typeface="Gill Sans"/>
                <a:ea typeface="Gill Sans"/>
                <a:cs typeface="Gill Sans"/>
                <a:sym typeface="Gill Sans"/>
              </a:rPr>
              <a:t>tyminen</a:t>
            </a:r>
            <a:endParaRPr b="1" sz="1100">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5	Alustus ja oma pohdinta/ pariporina</a:t>
            </a:r>
            <a:endParaRPr sz="1100">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25	Avataan yhteinen keskustelu</a:t>
            </a:r>
            <a:endParaRPr sz="1100">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	Oivallusten kirjoittaminen</a:t>
            </a:r>
            <a:endParaRPr sz="1100">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3	Oivallusten kertominen</a:t>
            </a:r>
            <a:endParaRPr sz="1100">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	Kiitos ja lopetus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Yhteensä </a:t>
            </a:r>
            <a:r>
              <a:rPr lang="fi" sz="1100">
                <a:solidFill>
                  <a:srgbClr val="000000"/>
                </a:solidFill>
                <a:latin typeface="Gill Sans"/>
                <a:ea typeface="Gill Sans"/>
                <a:cs typeface="Gill Sans"/>
                <a:sym typeface="Gill Sans"/>
              </a:rPr>
              <a:t>45</a:t>
            </a:r>
            <a:r>
              <a:rPr b="0" i="0" lang="fi" sz="1100" u="none" cap="none" strike="noStrike">
                <a:solidFill>
                  <a:srgbClr val="000000"/>
                </a:solidFill>
                <a:latin typeface="Gill Sans"/>
                <a:ea typeface="Gill Sans"/>
                <a:cs typeface="Gill Sans"/>
                <a:sym typeface="Gill Sans"/>
              </a:rPr>
              <a:t> min</a:t>
            </a:r>
            <a:endParaRPr i="1" sz="11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600"/>
              <a:buFont typeface="Arial"/>
              <a:buNone/>
            </a:pPr>
            <a:r>
              <a:rPr i="1" lang="fi" sz="1000">
                <a:solidFill>
                  <a:schemeClr val="dk1"/>
                </a:solidFill>
                <a:latin typeface="Gill Sans"/>
                <a:ea typeface="Gill Sans"/>
                <a:cs typeface="Gill Sans"/>
                <a:sym typeface="Gill Sans"/>
              </a:rPr>
              <a:t>-&gt; Jos kaikki osallistujat ovat toisilleen tuttuja, voi etunimen kertomisen jättää pois ja pyytää kertomaan vain yhden asian, mikä tulee mieleen Itämerestä</a:t>
            </a:r>
            <a:endParaRPr i="1"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600"/>
              <a:buFont typeface="Arial"/>
              <a:buNone/>
            </a:pPr>
            <a:r>
              <a:rPr i="1" lang="fi" sz="1000">
                <a:solidFill>
                  <a:schemeClr val="dk1"/>
                </a:solidFill>
                <a:latin typeface="Gill Sans"/>
                <a:ea typeface="Gill Sans"/>
                <a:cs typeface="Gill Sans"/>
                <a:sym typeface="Gill Sans"/>
              </a:rPr>
              <a:t>-&gt; Jos osallistujat eivät tunne toisiaan, tehkää nimikyltit, jotta voitte puhutella toisianne etunimillä</a:t>
            </a:r>
            <a:endParaRPr i="1"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
              <a:buFont typeface="Arial"/>
              <a:buNone/>
            </a:pPr>
            <a:r>
              <a:t/>
            </a:r>
            <a:endParaRPr b="0" i="1" sz="1100" u="none" cap="none" strike="noStrike">
              <a:solidFill>
                <a:srgbClr val="000000"/>
              </a:solidFill>
              <a:latin typeface="Gill Sans"/>
              <a:ea typeface="Gill Sans"/>
              <a:cs typeface="Gill Sans"/>
              <a:sym typeface="Gill Sans"/>
            </a:endParaRPr>
          </a:p>
        </p:txBody>
      </p:sp>
      <p:sp>
        <p:nvSpPr>
          <p:cNvPr id="266" name="Google Shape;266;p47"/>
          <p:cNvSpPr txBox="1"/>
          <p:nvPr/>
        </p:nvSpPr>
        <p:spPr>
          <a:xfrm>
            <a:off x="5020800" y="427950"/>
            <a:ext cx="3862200" cy="4287600"/>
          </a:xfrm>
          <a:prstGeom prst="rect">
            <a:avLst/>
          </a:prstGeom>
          <a:noFill/>
          <a:ln>
            <a:noFill/>
          </a:ln>
        </p:spPr>
        <p:txBody>
          <a:bodyPr anchorCtr="0" anchor="t" bIns="51525" lIns="51525" spcFirstLastPara="1" rIns="51525" wrap="square" tIns="51525">
            <a:noAutofit/>
          </a:bodyPr>
          <a:lstStyle/>
          <a:p>
            <a:pPr indent="0" lvl="0" marL="0" rtl="0" algn="l">
              <a:lnSpc>
                <a:spcPct val="136363"/>
              </a:lnSpc>
              <a:spcBef>
                <a:spcPts val="1200"/>
              </a:spcBef>
              <a:spcAft>
                <a:spcPts val="0"/>
              </a:spcAft>
              <a:buClr>
                <a:schemeClr val="dk1"/>
              </a:buClr>
              <a:buSzPts val="1100"/>
              <a:buFont typeface="Arial"/>
              <a:buNone/>
            </a:pPr>
            <a:r>
              <a:rPr lang="fi" sz="800">
                <a:latin typeface="Gill Sans"/>
                <a:ea typeface="Gill Sans"/>
                <a:cs typeface="Gill Sans"/>
                <a:sym typeface="Gill Sans"/>
              </a:rPr>
              <a:t>Tervetuloa mukaan Itämeri-dialogiin! Hienoa, että juuri sinä tulit tänään mukaan. Minun nimeni on </a:t>
            </a:r>
            <a:r>
              <a:rPr lang="fi" sz="800">
                <a:highlight>
                  <a:srgbClr val="FFE006"/>
                </a:highlight>
                <a:latin typeface="Gill Sans"/>
                <a:ea typeface="Gill Sans"/>
                <a:cs typeface="Gill Sans"/>
                <a:sym typeface="Gill Sans"/>
              </a:rPr>
              <a:t>xxx </a:t>
            </a:r>
            <a:r>
              <a:rPr lang="fi" sz="800">
                <a:latin typeface="Gill Sans"/>
                <a:ea typeface="Gill Sans"/>
                <a:cs typeface="Gill Sans"/>
                <a:sym typeface="Gill Sans"/>
              </a:rPr>
              <a:t>ja toimin tänään keskustelun ohjaajana.</a:t>
            </a:r>
            <a:endParaRPr sz="800">
              <a:latin typeface="Gill Sans"/>
              <a:ea typeface="Gill Sans"/>
              <a:cs typeface="Gill Sans"/>
              <a:sym typeface="Gill Sans"/>
            </a:endParaRPr>
          </a:p>
          <a:p>
            <a:pPr indent="0" lvl="0" marL="0" rtl="0" algn="l">
              <a:lnSpc>
                <a:spcPct val="136363"/>
              </a:lnSpc>
              <a:spcBef>
                <a:spcPts val="1200"/>
              </a:spcBef>
              <a:spcAft>
                <a:spcPts val="0"/>
              </a:spcAft>
              <a:buClr>
                <a:schemeClr val="dk1"/>
              </a:buClr>
              <a:buSzPts val="1100"/>
              <a:buFont typeface="Arial"/>
              <a:buNone/>
            </a:pPr>
            <a:r>
              <a:rPr lang="fi" sz="800">
                <a:latin typeface="Gill Sans"/>
                <a:ea typeface="Gill Sans"/>
                <a:cs typeface="Gill Sans"/>
                <a:sym typeface="Gill Sans"/>
              </a:rPr>
              <a:t>Pyritään tänään syventämään ymmärrystä aiheestamme, sen merkityksestä ja siitä, että minkälaisia kokemuksia ja ajatuksia meillä kaikilla siihen liittyen on. Keskustelussa ei ole oikeita tai vääriä vastauksia, vaan jokainen osallistuu omista kokemuksista käsin. Keskustelussa pohditaan asioita yhdessä erilaisista näkökulmista ja yritetään oppia ymmärtämään erilaisia näkökulmia.</a:t>
            </a:r>
            <a:endParaRPr sz="800">
              <a:latin typeface="Gill Sans"/>
              <a:ea typeface="Gill Sans"/>
              <a:cs typeface="Gill Sans"/>
              <a:sym typeface="Gill Sans"/>
            </a:endParaRPr>
          </a:p>
          <a:p>
            <a:pPr indent="0" lvl="0" marL="0" rtl="0" algn="l">
              <a:lnSpc>
                <a:spcPct val="136363"/>
              </a:lnSpc>
              <a:spcBef>
                <a:spcPts val="1200"/>
              </a:spcBef>
              <a:spcAft>
                <a:spcPts val="0"/>
              </a:spcAft>
              <a:buClr>
                <a:schemeClr val="dk1"/>
              </a:buClr>
              <a:buSzPts val="1100"/>
              <a:buFont typeface="Arial"/>
              <a:buNone/>
            </a:pPr>
            <a:r>
              <a:rPr lang="fi" sz="800">
                <a:latin typeface="Gill Sans"/>
                <a:ea typeface="Gill Sans"/>
                <a:cs typeface="Gill Sans"/>
                <a:sym typeface="Gill Sans"/>
              </a:rPr>
              <a:t>Itämeri-dialogissa on tärkeää, että kaikilla on mahdollisuus osallistua. Toivon, että mahdollisimman moni teistä osallistuu keskusteluun, mutta annetaan tilaa myös muille. Saatan välillä kysyä suoraan, millaisia ajatuksia tai kokemuksia teillä on mielessä, jotta keskustelu olisi mahdollisimman tasavertainen. Jos sinulla ei kuitenkaan ole mielessäsi sanottavaa, ei mitään hätää. Aina ei tarvitse olla, ja tämä on tosi ok!</a:t>
            </a:r>
            <a:endParaRPr sz="800">
              <a:latin typeface="Gill Sans"/>
              <a:ea typeface="Gill Sans"/>
              <a:cs typeface="Gill Sans"/>
              <a:sym typeface="Gill Sans"/>
            </a:endParaRPr>
          </a:p>
          <a:p>
            <a:pPr indent="0" lvl="0" marL="0" rtl="0" algn="l">
              <a:lnSpc>
                <a:spcPct val="136363"/>
              </a:lnSpc>
              <a:spcBef>
                <a:spcPts val="1200"/>
              </a:spcBef>
              <a:spcAft>
                <a:spcPts val="0"/>
              </a:spcAft>
              <a:buClr>
                <a:schemeClr val="dk1"/>
              </a:buClr>
              <a:buSzPts val="1100"/>
              <a:buFont typeface="Arial"/>
              <a:buNone/>
            </a:pPr>
            <a:r>
              <a:rPr lang="fi" sz="800">
                <a:latin typeface="Gill Sans"/>
                <a:ea typeface="Gill Sans"/>
                <a:cs typeface="Gill Sans"/>
                <a:sym typeface="Gill Sans"/>
              </a:rPr>
              <a:t>Käydään keskustelua luottamuksellisesti. Voit halutessasi kertoa, että olit mukana keskustelussa, mutta ei jaeta keskustelusta toisen juttuja ilman hänen lupaansa. On tärkeää, että kukin voi rauhassa osallistua keskusteluun. Keskustelussa myös kunnioitetaan muita osallistujia ja heitä, jotka eivät ole tänään paikalla. Kunnioittava keskustelu ei tarkoita sitä, että pitäisi hyväksyä syrjiviä sanoja tai tekoja.</a:t>
            </a:r>
            <a:endParaRPr sz="800">
              <a:latin typeface="Gill Sans"/>
              <a:ea typeface="Gill Sans"/>
              <a:cs typeface="Gill Sans"/>
              <a:sym typeface="Gill Sans"/>
            </a:endParaRPr>
          </a:p>
          <a:p>
            <a:pPr indent="0" lvl="0" marL="0" marR="0" rtl="0" algn="l">
              <a:lnSpc>
                <a:spcPct val="115000"/>
              </a:lnSpc>
              <a:spcBef>
                <a:spcPts val="1200"/>
              </a:spcBef>
              <a:spcAft>
                <a:spcPts val="0"/>
              </a:spcAft>
              <a:buClr>
                <a:srgbClr val="000000"/>
              </a:buClr>
              <a:buSzPts val="600"/>
              <a:buFont typeface="Arial"/>
              <a:buNone/>
            </a:pPr>
            <a:r>
              <a:rPr lang="fi" sz="800">
                <a:latin typeface="Gill Sans"/>
                <a:ea typeface="Gill Sans"/>
                <a:cs typeface="Gill Sans"/>
                <a:sym typeface="Gill Sans"/>
              </a:rPr>
              <a:t>Olisi kiva kuulla, keitä tänään on mukana. Käydään esittäytymiskierros. Esittäydytään omalla etunimellä. Kerro samalla yksi Itämereen tai mereen liittyvä muisto.</a:t>
            </a:r>
            <a:endParaRPr sz="800">
              <a:latin typeface="Gill Sans"/>
              <a:ea typeface="Gill Sans"/>
              <a:cs typeface="Gill Sans"/>
              <a:sym typeface="Gill Sans"/>
            </a:endParaRPr>
          </a:p>
          <a:p>
            <a:pPr indent="457200" lvl="0" marL="2286000" marR="0" rtl="0" algn="l">
              <a:lnSpc>
                <a:spcPct val="100000"/>
              </a:lnSpc>
              <a:spcBef>
                <a:spcPts val="0"/>
              </a:spcBef>
              <a:spcAft>
                <a:spcPts val="0"/>
              </a:spcAft>
              <a:buClr>
                <a:srgbClr val="000000"/>
              </a:buClr>
              <a:buSzPts val="600"/>
              <a:buFont typeface="Arial"/>
              <a:buNone/>
            </a:pPr>
            <a:r>
              <a:t/>
            </a:r>
            <a:endParaRPr b="1" sz="800">
              <a:latin typeface="Gill Sans"/>
              <a:ea typeface="Gill Sans"/>
              <a:cs typeface="Gill Sans"/>
              <a:sym typeface="Gill Sans"/>
            </a:endParaRPr>
          </a:p>
          <a:p>
            <a:pPr indent="457200" lvl="0" marL="2286000" marR="0" rtl="0" algn="l">
              <a:lnSpc>
                <a:spcPct val="100000"/>
              </a:lnSpc>
              <a:spcBef>
                <a:spcPts val="0"/>
              </a:spcBef>
              <a:spcAft>
                <a:spcPts val="0"/>
              </a:spcAft>
              <a:buClr>
                <a:srgbClr val="000000"/>
              </a:buClr>
              <a:buSzPts val="600"/>
              <a:buFont typeface="Arial"/>
              <a:buNone/>
            </a:pPr>
            <a:r>
              <a:rPr b="1" lang="fi" sz="800">
                <a:latin typeface="Gill Sans"/>
                <a:ea typeface="Gill Sans"/>
                <a:cs typeface="Gill Sans"/>
                <a:sym typeface="Gill Sans"/>
              </a:rPr>
              <a:t>2</a:t>
            </a:r>
            <a:r>
              <a:rPr b="1" i="0" lang="fi" sz="800" u="none" cap="none" strike="noStrike">
                <a:solidFill>
                  <a:srgbClr val="000000"/>
                </a:solidFill>
                <a:latin typeface="Gill Sans"/>
                <a:ea typeface="Gill Sans"/>
                <a:cs typeface="Gill Sans"/>
                <a:sym typeface="Gill Sans"/>
              </a:rPr>
              <a:t> min</a:t>
            </a:r>
            <a:endParaRPr b="0" i="0" sz="800" u="none" cap="none" strike="noStrike">
              <a:solidFill>
                <a:srgbClr val="000000"/>
              </a:solidFill>
              <a:latin typeface="Gill Sans"/>
              <a:ea typeface="Gill Sans"/>
              <a:cs typeface="Gill Sans"/>
              <a:sym typeface="Gill Sans"/>
            </a:endParaRPr>
          </a:p>
        </p:txBody>
      </p:sp>
      <p:sp>
        <p:nvSpPr>
          <p:cNvPr id="267" name="Google Shape;267;p47"/>
          <p:cNvSpPr txBox="1"/>
          <p:nvPr/>
        </p:nvSpPr>
        <p:spPr>
          <a:xfrm>
            <a:off x="5395450" y="47550"/>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1000">
                <a:solidFill>
                  <a:schemeClr val="dk1"/>
                </a:solidFill>
                <a:latin typeface="Gill Sans"/>
                <a:ea typeface="Gill Sans"/>
                <a:cs typeface="Gill Sans"/>
                <a:sym typeface="Gill Sans"/>
              </a:rPr>
              <a:t>Aloitus </a:t>
            </a:r>
            <a:endParaRPr/>
          </a:p>
        </p:txBody>
      </p:sp>
      <p:pic>
        <p:nvPicPr>
          <p:cNvPr id="268" name="Google Shape;268;p47"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nvSpPr>
        <p:spPr>
          <a:xfrm>
            <a:off x="390950" y="165325"/>
            <a:ext cx="1896000" cy="2971500"/>
          </a:xfrm>
          <a:prstGeom prst="rect">
            <a:avLst/>
          </a:prstGeom>
          <a:noFill/>
          <a:ln>
            <a:noFill/>
          </a:ln>
        </p:spPr>
        <p:txBody>
          <a:bodyPr anchorCtr="0" anchor="t" bIns="145150" lIns="145150" spcFirstLastPara="1" rIns="145150" wrap="square" tIns="145150">
            <a:spAutoFit/>
          </a:bodyPr>
          <a:lstStyle/>
          <a:p>
            <a:pPr indent="0" lvl="0" marL="0" marR="0" rtl="0" algn="l">
              <a:lnSpc>
                <a:spcPct val="100000"/>
              </a:lnSpc>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Osallistujat</a:t>
            </a:r>
            <a:endParaRPr b="1">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rPr lang="fi" sz="1000">
                <a:solidFill>
                  <a:schemeClr val="dk1"/>
                </a:solidFill>
                <a:latin typeface="Gill Sans"/>
                <a:ea typeface="Gill Sans"/>
                <a:cs typeface="Gill Sans"/>
                <a:sym typeface="Gill Sans"/>
              </a:rPr>
              <a:t>Ohjaaja, k</a:t>
            </a:r>
            <a:r>
              <a:rPr lang="fi" sz="1000">
                <a:solidFill>
                  <a:schemeClr val="dk1"/>
                </a:solidFill>
                <a:latin typeface="Gill Sans"/>
                <a:ea typeface="Gill Sans"/>
                <a:cs typeface="Gill Sans"/>
                <a:sym typeface="Gill Sans"/>
              </a:rPr>
              <a:t>irjaa osallistujien nimet itsellesi ylös. Voit pitää tukkimiehen kirjanpitoa käytetyistä puheenvuoroista.  Se auttaa mm. löytämään hiljaisempia keskustelijoita.</a:t>
            </a:r>
            <a:endParaRPr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t/>
            </a:r>
            <a:endParaRPr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rPr lang="fi" sz="1000">
                <a:solidFill>
                  <a:schemeClr val="dk1"/>
                </a:solidFill>
                <a:latin typeface="Gill Sans"/>
                <a:ea typeface="Gill Sans"/>
                <a:cs typeface="Gill Sans"/>
                <a:sym typeface="Gill Sans"/>
              </a:rPr>
              <a:t>Muista kertoa osallistujille, jos keskustelussa toimii kirjuri ja kuka hän on. Kerro, että silloin muistiinpanot tehdään anonyymisti.</a:t>
            </a:r>
            <a:endParaRPr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t/>
            </a:r>
            <a:endParaRPr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rPr lang="fi" sz="1000">
                <a:solidFill>
                  <a:schemeClr val="dk1"/>
                </a:solidFill>
                <a:highlight>
                  <a:srgbClr val="FFE006"/>
                </a:highlight>
                <a:latin typeface="Gill Sans"/>
                <a:ea typeface="Gill Sans"/>
                <a:cs typeface="Gill Sans"/>
                <a:sym typeface="Gill Sans"/>
              </a:rPr>
              <a:t>Muokkaa itse ympyröiden määrä osallistujamäärän mukaiseksi.</a:t>
            </a:r>
            <a:endParaRPr sz="1000">
              <a:solidFill>
                <a:schemeClr val="dk1"/>
              </a:solidFill>
              <a:highlight>
                <a:srgbClr val="FFE006"/>
              </a:highlight>
              <a:latin typeface="Gill Sans"/>
              <a:ea typeface="Gill Sans"/>
              <a:cs typeface="Gill Sans"/>
              <a:sym typeface="Gill Sans"/>
            </a:endParaRPr>
          </a:p>
        </p:txBody>
      </p:sp>
      <p:sp>
        <p:nvSpPr>
          <p:cNvPr id="275" name="Google Shape;275;p48"/>
          <p:cNvSpPr/>
          <p:nvPr/>
        </p:nvSpPr>
        <p:spPr>
          <a:xfrm>
            <a:off x="2420025" y="157255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6" name="Google Shape;276;p48"/>
          <p:cNvSpPr/>
          <p:nvPr/>
        </p:nvSpPr>
        <p:spPr>
          <a:xfrm>
            <a:off x="4781163" y="34255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7" name="Google Shape;277;p48"/>
          <p:cNvSpPr/>
          <p:nvPr/>
        </p:nvSpPr>
        <p:spPr>
          <a:xfrm>
            <a:off x="2936450" y="83590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8" name="Google Shape;278;p48"/>
          <p:cNvSpPr/>
          <p:nvPr/>
        </p:nvSpPr>
        <p:spPr>
          <a:xfrm>
            <a:off x="2343825" y="2510525"/>
            <a:ext cx="721800" cy="729300"/>
          </a:xfrm>
          <a:prstGeom prst="ellipse">
            <a:avLst/>
          </a:prstGeom>
          <a:noFill/>
          <a:ln cap="flat" cmpd="sng" w="38100">
            <a:solidFill>
              <a:srgbClr val="FFE0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Calibri"/>
              <a:ea typeface="Calibri"/>
              <a:cs typeface="Calibri"/>
              <a:sym typeface="Calibri"/>
            </a:endParaRPr>
          </a:p>
        </p:txBody>
      </p:sp>
      <p:sp>
        <p:nvSpPr>
          <p:cNvPr id="279" name="Google Shape;279;p48"/>
          <p:cNvSpPr/>
          <p:nvPr/>
        </p:nvSpPr>
        <p:spPr>
          <a:xfrm>
            <a:off x="2895275" y="335380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0" name="Google Shape;280;p48"/>
          <p:cNvSpPr/>
          <p:nvPr/>
        </p:nvSpPr>
        <p:spPr>
          <a:xfrm>
            <a:off x="3833225" y="3763025"/>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1" name="Google Shape;281;p48"/>
          <p:cNvSpPr/>
          <p:nvPr/>
        </p:nvSpPr>
        <p:spPr>
          <a:xfrm>
            <a:off x="4858300" y="3763025"/>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p48"/>
          <p:cNvSpPr/>
          <p:nvPr/>
        </p:nvSpPr>
        <p:spPr>
          <a:xfrm>
            <a:off x="5767625" y="335380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3" name="Google Shape;283;p48"/>
          <p:cNvSpPr/>
          <p:nvPr/>
        </p:nvSpPr>
        <p:spPr>
          <a:xfrm>
            <a:off x="6165175" y="2510525"/>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4" name="Google Shape;284;p48"/>
          <p:cNvSpPr/>
          <p:nvPr/>
        </p:nvSpPr>
        <p:spPr>
          <a:xfrm>
            <a:off x="6165175" y="157255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5" name="Google Shape;285;p48"/>
          <p:cNvSpPr/>
          <p:nvPr/>
        </p:nvSpPr>
        <p:spPr>
          <a:xfrm>
            <a:off x="5610800" y="75970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6" name="Google Shape;286;p48"/>
          <p:cNvSpPr/>
          <p:nvPr/>
        </p:nvSpPr>
        <p:spPr>
          <a:xfrm>
            <a:off x="3757025" y="34255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7" name="Google Shape;287;p48"/>
          <p:cNvSpPr txBox="1"/>
          <p:nvPr/>
        </p:nvSpPr>
        <p:spPr>
          <a:xfrm>
            <a:off x="426750" y="3000851"/>
            <a:ext cx="1181700" cy="1740000"/>
          </a:xfrm>
          <a:prstGeom prst="rect">
            <a:avLst/>
          </a:prstGeom>
          <a:noFill/>
          <a:ln>
            <a:noFill/>
          </a:ln>
        </p:spPr>
        <p:txBody>
          <a:bodyPr anchorCtr="0" anchor="t" bIns="145150" lIns="145150" spcFirstLastPara="1" rIns="145150" wrap="square" tIns="145150">
            <a:spAutoFit/>
          </a:bodyPr>
          <a:lstStyle/>
          <a:p>
            <a:pPr indent="0" lvl="0" marL="0" marR="0" rtl="0" algn="l">
              <a:lnSpc>
                <a:spcPct val="100000"/>
              </a:lnSpc>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Ohjaaja</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1100" u="none" cap="none" strike="noStrike">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1100" u="none" cap="none" strike="noStrike">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2200" u="none" cap="none" strike="noStrike">
              <a:solidFill>
                <a:srgbClr val="000000"/>
              </a:solidFill>
              <a:latin typeface="Calibri"/>
              <a:ea typeface="Calibri"/>
              <a:cs typeface="Calibri"/>
              <a:sym typeface="Calibri"/>
            </a:endParaRPr>
          </a:p>
        </p:txBody>
      </p:sp>
      <p:cxnSp>
        <p:nvCxnSpPr>
          <p:cNvPr id="288" name="Google Shape;288;p48"/>
          <p:cNvCxnSpPr/>
          <p:nvPr/>
        </p:nvCxnSpPr>
        <p:spPr>
          <a:xfrm flipH="1" rot="10800000">
            <a:off x="1283975" y="3098725"/>
            <a:ext cx="938400" cy="175800"/>
          </a:xfrm>
          <a:prstGeom prst="straightConnector1">
            <a:avLst/>
          </a:prstGeom>
          <a:noFill/>
          <a:ln cap="flat" cmpd="sng" w="28575">
            <a:solidFill>
              <a:srgbClr val="FFE006"/>
            </a:solidFill>
            <a:prstDash val="solid"/>
            <a:round/>
            <a:headEnd len="sm" w="sm" type="none"/>
            <a:tailEnd len="sm" w="sm" type="none"/>
          </a:ln>
        </p:spPr>
      </p:cxnSp>
      <p:sp>
        <p:nvSpPr>
          <p:cNvPr id="289" name="Google Shape;289;p48"/>
          <p:cNvSpPr/>
          <p:nvPr/>
        </p:nvSpPr>
        <p:spPr>
          <a:xfrm>
            <a:off x="7313350" y="312025"/>
            <a:ext cx="721800" cy="729300"/>
          </a:xfrm>
          <a:prstGeom prst="ellipse">
            <a:avLst/>
          </a:prstGeom>
          <a:noFill/>
          <a:ln cap="flat" cmpd="sng" w="38100">
            <a:solidFill>
              <a:srgbClr val="FFE0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Calibri"/>
              <a:ea typeface="Calibri"/>
              <a:cs typeface="Calibri"/>
              <a:sym typeface="Calibri"/>
            </a:endParaRPr>
          </a:p>
        </p:txBody>
      </p:sp>
      <p:sp>
        <p:nvSpPr>
          <p:cNvPr id="290" name="Google Shape;290;p48"/>
          <p:cNvSpPr txBox="1"/>
          <p:nvPr/>
        </p:nvSpPr>
        <p:spPr>
          <a:xfrm>
            <a:off x="7750950" y="1450826"/>
            <a:ext cx="1181700" cy="1740000"/>
          </a:xfrm>
          <a:prstGeom prst="rect">
            <a:avLst/>
          </a:prstGeom>
          <a:noFill/>
          <a:ln>
            <a:noFill/>
          </a:ln>
        </p:spPr>
        <p:txBody>
          <a:bodyPr anchorCtr="0" anchor="t" bIns="145150" lIns="145150" spcFirstLastPara="1" rIns="145150" wrap="square" tIns="145150">
            <a:spAutoFit/>
          </a:bodyPr>
          <a:lstStyle/>
          <a:p>
            <a:pPr indent="0" lvl="0" marL="0" marR="0" rtl="0" algn="l">
              <a:lnSpc>
                <a:spcPct val="100000"/>
              </a:lnSpc>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Kirjuri/-t</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1100" u="none" cap="none" strike="noStrike">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1100" u="none" cap="none" strike="noStrike">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700"/>
              <a:buFont typeface="Arial"/>
              <a:buNone/>
            </a:pPr>
            <a:r>
              <a:t/>
            </a:r>
            <a:endParaRPr b="0" i="0" sz="2200" u="none" cap="none" strike="noStrike">
              <a:solidFill>
                <a:srgbClr val="000000"/>
              </a:solidFill>
              <a:latin typeface="Calibri"/>
              <a:ea typeface="Calibri"/>
              <a:cs typeface="Calibri"/>
              <a:sym typeface="Calibri"/>
            </a:endParaRPr>
          </a:p>
        </p:txBody>
      </p:sp>
      <p:cxnSp>
        <p:nvCxnSpPr>
          <p:cNvPr id="291" name="Google Shape;291;p48"/>
          <p:cNvCxnSpPr/>
          <p:nvPr/>
        </p:nvCxnSpPr>
        <p:spPr>
          <a:xfrm>
            <a:off x="7952200" y="1041325"/>
            <a:ext cx="237900" cy="554100"/>
          </a:xfrm>
          <a:prstGeom prst="straightConnector1">
            <a:avLst/>
          </a:prstGeom>
          <a:noFill/>
          <a:ln cap="flat" cmpd="sng" w="28575">
            <a:solidFill>
              <a:srgbClr val="FFE006"/>
            </a:solidFill>
            <a:prstDash val="solid"/>
            <a:round/>
            <a:headEnd len="sm" w="sm" type="none"/>
            <a:tailEnd len="sm" w="sm" type="none"/>
          </a:ln>
        </p:spPr>
      </p:cxnSp>
      <p:sp>
        <p:nvSpPr>
          <p:cNvPr id="292" name="Google Shape;292;p48"/>
          <p:cNvSpPr txBox="1"/>
          <p:nvPr/>
        </p:nvSpPr>
        <p:spPr>
          <a:xfrm>
            <a:off x="7416975" y="4492325"/>
            <a:ext cx="8952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i" sz="1100">
                <a:solidFill>
                  <a:schemeClr val="dk1"/>
                </a:solidFill>
                <a:latin typeface="Gill Sans"/>
                <a:ea typeface="Gill Sans"/>
                <a:cs typeface="Gill Sans"/>
                <a:sym typeface="Gill Sans"/>
              </a:rPr>
              <a:t>3 min</a:t>
            </a:r>
            <a:endParaRPr/>
          </a:p>
        </p:txBody>
      </p:sp>
      <p:pic>
        <p:nvPicPr>
          <p:cNvPr id="293" name="Google Shape;293;p48" title="Itameridialogi_logo_mv.png"/>
          <p:cNvPicPr preferRelativeResize="0"/>
          <p:nvPr/>
        </p:nvPicPr>
        <p:blipFill>
          <a:blip r:embed="rId3">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nvSpPr>
        <p:spPr>
          <a:xfrm>
            <a:off x="672950" y="513925"/>
            <a:ext cx="3418500" cy="39207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1100"/>
              <a:buFont typeface="Arial"/>
              <a:buNone/>
            </a:pPr>
            <a:r>
              <a:rPr b="1" lang="fi">
                <a:solidFill>
                  <a:schemeClr val="dk1"/>
                </a:solidFill>
                <a:latin typeface="Gill Sans"/>
                <a:ea typeface="Gill Sans"/>
                <a:cs typeface="Gill Sans"/>
                <a:sym typeface="Gill Sans"/>
              </a:rPr>
              <a:t>Erätauko-pelisäännöt keskusteluun lasten ja nuorten kanssa</a:t>
            </a:r>
            <a:endParaRPr>
              <a:latin typeface="Gill Sans"/>
              <a:ea typeface="Gill Sans"/>
              <a:cs typeface="Gill Sans"/>
              <a:sym typeface="Gill Sans"/>
            </a:endParaRPr>
          </a:p>
          <a:p>
            <a:pPr indent="0" lvl="0" marL="0" rtl="0" algn="l">
              <a:spcBef>
                <a:spcPts val="0"/>
              </a:spcBef>
              <a:spcAft>
                <a:spcPts val="0"/>
              </a:spcAft>
              <a:buNone/>
            </a:pPr>
            <a:r>
              <a:t/>
            </a:r>
            <a:endParaRPr sz="1200">
              <a:latin typeface="Gill Sans"/>
              <a:ea typeface="Gill Sans"/>
              <a:cs typeface="Gill Sans"/>
              <a:sym typeface="Gill Sans"/>
            </a:endParaRPr>
          </a:p>
          <a:p>
            <a:pPr indent="0" lvl="0" marL="0" rtl="0" algn="l">
              <a:spcBef>
                <a:spcPts val="0"/>
              </a:spcBef>
              <a:spcAft>
                <a:spcPts val="0"/>
              </a:spcAft>
              <a:buNone/>
            </a:pPr>
            <a:r>
              <a:rPr b="1" lang="fi" sz="1200">
                <a:solidFill>
                  <a:schemeClr val="dk1"/>
                </a:solidFill>
                <a:latin typeface="Gill Sans"/>
                <a:ea typeface="Gill Sans"/>
                <a:cs typeface="Gill Sans"/>
                <a:sym typeface="Gill Sans"/>
              </a:rPr>
              <a:t>1 Kuuntelen muita ja keskityn.</a:t>
            </a:r>
            <a:r>
              <a:rPr lang="fi" sz="1200">
                <a:solidFill>
                  <a:schemeClr val="dk1"/>
                </a:solidFill>
                <a:latin typeface="Gill Sans"/>
                <a:ea typeface="Gill Sans"/>
                <a:cs typeface="Gill Sans"/>
                <a:sym typeface="Gill Sans"/>
              </a:rPr>
              <a:t> </a:t>
            </a:r>
            <a:endParaRPr sz="1200">
              <a:solidFill>
                <a:schemeClr val="dk1"/>
              </a:solidFill>
              <a:latin typeface="Gill Sans"/>
              <a:ea typeface="Gill Sans"/>
              <a:cs typeface="Gill Sans"/>
              <a:sym typeface="Gill Sans"/>
            </a:endParaRPr>
          </a:p>
          <a:p>
            <a:pPr indent="0" lvl="0" marL="0" rtl="0" algn="l">
              <a:spcBef>
                <a:spcPts val="0"/>
              </a:spcBef>
              <a:spcAft>
                <a:spcPts val="0"/>
              </a:spcAft>
              <a:buNone/>
            </a:pPr>
            <a:r>
              <a:rPr lang="fi" sz="1000">
                <a:solidFill>
                  <a:schemeClr val="dk1"/>
                </a:solidFill>
                <a:latin typeface="Gill Sans"/>
                <a:ea typeface="Gill Sans"/>
                <a:cs typeface="Gill Sans"/>
                <a:sym typeface="Gill Sans"/>
              </a:rPr>
              <a:t>Kaikilla on mahdollisuus kertoa omia ajatuksiaan keskustelun aiheesta, mutta ei keskeytetä toisia. Jätetään kännykät sivuun. Keskustelun ohjaaja voi jakaa puheenvuoroja. </a:t>
            </a:r>
            <a:endParaRPr sz="10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a:solidFill>
                <a:schemeClr val="dk1"/>
              </a:solidFill>
              <a:latin typeface="Gill Sans"/>
              <a:ea typeface="Gill Sans"/>
              <a:cs typeface="Gill Sans"/>
              <a:sym typeface="Gill Sans"/>
            </a:endParaRPr>
          </a:p>
          <a:p>
            <a:pPr indent="0" lvl="0" marL="0" rtl="0" algn="l">
              <a:spcBef>
                <a:spcPts val="0"/>
              </a:spcBef>
              <a:spcAft>
                <a:spcPts val="0"/>
              </a:spcAft>
              <a:buNone/>
            </a:pPr>
            <a:r>
              <a:rPr b="1" lang="fi" sz="1200">
                <a:solidFill>
                  <a:schemeClr val="dk1"/>
                </a:solidFill>
                <a:latin typeface="Gill Sans"/>
                <a:ea typeface="Gill Sans"/>
                <a:cs typeface="Gill Sans"/>
                <a:sym typeface="Gill Sans"/>
              </a:rPr>
              <a:t>2 Kerron omia ajatuksiani ja kokemuksiani.</a:t>
            </a:r>
            <a:endParaRPr sz="1000">
              <a:solidFill>
                <a:schemeClr val="dk1"/>
              </a:solidFill>
              <a:latin typeface="Gill Sans"/>
              <a:ea typeface="Gill Sans"/>
              <a:cs typeface="Gill Sans"/>
              <a:sym typeface="Gill Sans"/>
            </a:endParaRPr>
          </a:p>
          <a:p>
            <a:pPr indent="0" lvl="0" marL="0" rtl="0" algn="l">
              <a:spcBef>
                <a:spcPts val="0"/>
              </a:spcBef>
              <a:spcAft>
                <a:spcPts val="0"/>
              </a:spcAft>
              <a:buNone/>
            </a:pPr>
            <a:r>
              <a:rPr lang="fi" sz="1000">
                <a:solidFill>
                  <a:schemeClr val="dk1"/>
                </a:solidFill>
                <a:latin typeface="Gill Sans"/>
                <a:ea typeface="Gill Sans"/>
                <a:cs typeface="Gill Sans"/>
                <a:sym typeface="Gill Sans"/>
              </a:rPr>
              <a:t>Haluamme kuulla myös sinun ajatuksiasi keskustelun aiheesta. Sinulla ei tarvitse olla oikeita vastauksia. Voit jatkaa juttua siitä, mihin edellinen lopetti.</a:t>
            </a:r>
            <a:endParaRPr sz="10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a:solidFill>
                <a:schemeClr val="dk1"/>
              </a:solidFill>
              <a:latin typeface="Gill Sans"/>
              <a:ea typeface="Gill Sans"/>
              <a:cs typeface="Gill Sans"/>
              <a:sym typeface="Gill Sans"/>
            </a:endParaRPr>
          </a:p>
          <a:p>
            <a:pPr indent="0" lvl="0" marL="0" rtl="0" algn="l">
              <a:spcBef>
                <a:spcPts val="0"/>
              </a:spcBef>
              <a:spcAft>
                <a:spcPts val="0"/>
              </a:spcAft>
              <a:buNone/>
            </a:pPr>
            <a:r>
              <a:rPr b="1" lang="fi" sz="1200">
                <a:solidFill>
                  <a:schemeClr val="dk1"/>
                </a:solidFill>
                <a:latin typeface="Gill Sans"/>
                <a:ea typeface="Gill Sans"/>
                <a:cs typeface="Gill Sans"/>
                <a:sym typeface="Gill Sans"/>
              </a:rPr>
              <a:t>3 Olen ystävällinen ja kunnioitan toisia. </a:t>
            </a:r>
            <a:r>
              <a:rPr lang="fi" sz="1000">
                <a:solidFill>
                  <a:schemeClr val="dk1"/>
                </a:solidFill>
                <a:latin typeface="Gill Sans"/>
                <a:ea typeface="Gill Sans"/>
                <a:cs typeface="Gill Sans"/>
                <a:sym typeface="Gill Sans"/>
              </a:rPr>
              <a:t>Kunnioitetaan erilaisia ihmisiä ja kokemuksia. Kunnioitus ei tarkoita, että pitäisi hyväksyä syrjiviä sanoja tai tekoja.Voimme pohtia asioita yhdessä ilman, että olemme samaa mieltä. Ei kerrota muiden asioita eteenpäin. Ei kiusata muita osallistujia.</a:t>
            </a:r>
            <a:endParaRPr b="1" sz="800">
              <a:latin typeface="Gill Sans"/>
              <a:ea typeface="Gill Sans"/>
              <a:cs typeface="Gill Sans"/>
              <a:sym typeface="Gill Sans"/>
            </a:endParaRPr>
          </a:p>
        </p:txBody>
      </p:sp>
      <p:sp>
        <p:nvSpPr>
          <p:cNvPr id="300" name="Google Shape;300;p49"/>
          <p:cNvSpPr txBox="1"/>
          <p:nvPr/>
        </p:nvSpPr>
        <p:spPr>
          <a:xfrm>
            <a:off x="4858675" y="513925"/>
            <a:ext cx="3897900" cy="3870600"/>
          </a:xfrm>
          <a:prstGeom prst="rect">
            <a:avLst/>
          </a:prstGeom>
          <a:noFill/>
          <a:ln>
            <a:noFill/>
          </a:ln>
        </p:spPr>
        <p:txBody>
          <a:bodyPr anchorCtr="0" anchor="t" bIns="51525" lIns="51525" spcFirstLastPara="1" rIns="51525" wrap="square" tIns="51525">
            <a:noAutofit/>
          </a:bodyPr>
          <a:lstStyle/>
          <a:p>
            <a:pPr indent="0" lvl="0" marL="0" rtl="0" algn="l">
              <a:lnSpc>
                <a:spcPct val="115000"/>
              </a:lnSpc>
              <a:spcBef>
                <a:spcPts val="0"/>
              </a:spcBef>
              <a:spcAft>
                <a:spcPts val="0"/>
              </a:spcAft>
              <a:buNone/>
            </a:pPr>
            <a:r>
              <a:rPr lang="fi" sz="1000">
                <a:solidFill>
                  <a:schemeClr val="dk1"/>
                </a:solidFill>
                <a:latin typeface="Gill Sans"/>
                <a:ea typeface="Gill Sans"/>
                <a:cs typeface="Gill Sans"/>
                <a:sym typeface="Gill Sans"/>
              </a:rPr>
              <a:t>Kiitos kaikille esittäytymisestä. Mukavaa, että olette paikalla!</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lang="fi" sz="1000">
                <a:solidFill>
                  <a:schemeClr val="dk1"/>
                </a:solidFill>
                <a:latin typeface="Gill Sans"/>
                <a:ea typeface="Gill Sans"/>
                <a:cs typeface="Gill Sans"/>
                <a:sym typeface="Gill Sans"/>
              </a:rPr>
              <a:t>Keskustelussa käytetään </a:t>
            </a:r>
            <a:r>
              <a:rPr lang="fi" sz="1000" u="sng">
                <a:solidFill>
                  <a:schemeClr val="hlink"/>
                </a:solidFill>
                <a:latin typeface="Gill Sans"/>
                <a:ea typeface="Gill Sans"/>
                <a:cs typeface="Gill Sans"/>
                <a:sym typeface="Gill Sans"/>
                <a:hlinkClick r:id="rId3"/>
              </a:rPr>
              <a:t>Rakentavan keskustelun pelisääntöjä nuorille.</a:t>
            </a:r>
            <a:r>
              <a:rPr lang="fi" sz="1000">
                <a:solidFill>
                  <a:schemeClr val="dk1"/>
                </a:solidFill>
                <a:latin typeface="Gill Sans"/>
                <a:ea typeface="Gill Sans"/>
                <a:cs typeface="Gill Sans"/>
                <a:sym typeface="Gill Sans"/>
              </a:rPr>
              <a:t> Käydään ne nyt lyhyesti läpi.</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000">
              <a:solidFill>
                <a:schemeClr val="dk1"/>
              </a:solidFill>
              <a:latin typeface="Gill Sans"/>
              <a:ea typeface="Gill Sans"/>
              <a:cs typeface="Gill Sans"/>
              <a:sym typeface="Gill Sans"/>
            </a:endParaRPr>
          </a:p>
          <a:p>
            <a:pPr indent="-419100" lvl="0" marL="1181100" marR="0" rtl="0" algn="l">
              <a:lnSpc>
                <a:spcPct val="100000"/>
              </a:lnSpc>
              <a:spcBef>
                <a:spcPts val="0"/>
              </a:spcBef>
              <a:spcAft>
                <a:spcPts val="0"/>
              </a:spcAft>
              <a:buClr>
                <a:srgbClr val="000000"/>
              </a:buClr>
              <a:buSzPts val="1000"/>
              <a:buFont typeface="Gill Sans"/>
              <a:buChar char="➔"/>
            </a:pPr>
            <a:r>
              <a:rPr i="1" lang="fi" sz="1000">
                <a:latin typeface="Gill Sans"/>
                <a:ea typeface="Gill Sans"/>
                <a:cs typeface="Gill Sans"/>
                <a:sym typeface="Gill Sans"/>
              </a:rPr>
              <a:t>Pelisääntöjä on hyvä tulostaa näkyville valmiiksi</a:t>
            </a:r>
            <a:endParaRPr i="1" sz="1000">
              <a:latin typeface="Gill Sans"/>
              <a:ea typeface="Gill Sans"/>
              <a:cs typeface="Gill Sans"/>
              <a:sym typeface="Gill Sans"/>
            </a:endParaRPr>
          </a:p>
          <a:p>
            <a:pPr indent="-419100" lvl="0" marL="1181100" marR="0" rtl="0" algn="l">
              <a:lnSpc>
                <a:spcPct val="100000"/>
              </a:lnSpc>
              <a:spcBef>
                <a:spcPts val="0"/>
              </a:spcBef>
              <a:spcAft>
                <a:spcPts val="0"/>
              </a:spcAft>
              <a:buClr>
                <a:srgbClr val="000000"/>
              </a:buClr>
              <a:buSzPts val="1000"/>
              <a:buFont typeface="Gill Sans"/>
              <a:buChar char="➔"/>
            </a:pPr>
            <a:r>
              <a:rPr b="0" i="1" lang="fi" sz="1000" u="none" cap="none" strike="noStrike">
                <a:solidFill>
                  <a:srgbClr val="000000"/>
                </a:solidFill>
                <a:latin typeface="Gill Sans"/>
                <a:ea typeface="Gill Sans"/>
                <a:cs typeface="Gill Sans"/>
                <a:sym typeface="Gill Sans"/>
              </a:rPr>
              <a:t>Ohjaaja käy läpi </a:t>
            </a:r>
            <a:r>
              <a:rPr i="1" lang="fi" sz="1000">
                <a:latin typeface="Gill Sans"/>
                <a:ea typeface="Gill Sans"/>
                <a:cs typeface="Gill Sans"/>
                <a:sym typeface="Gill Sans"/>
              </a:rPr>
              <a:t>kolme </a:t>
            </a:r>
            <a:r>
              <a:rPr b="0" i="1" lang="fi" sz="1000" u="none" cap="none" strike="noStrike">
                <a:solidFill>
                  <a:srgbClr val="000000"/>
                </a:solidFill>
                <a:latin typeface="Gill Sans"/>
                <a:ea typeface="Gill Sans"/>
                <a:cs typeface="Gill Sans"/>
                <a:sym typeface="Gill Sans"/>
              </a:rPr>
              <a:t>pelisääntöä, jotka löytyvät vasemmalta. </a:t>
            </a:r>
            <a:endParaRPr b="0" i="1" sz="1000" u="none" cap="none" strike="noStrike">
              <a:solidFill>
                <a:srgbClr val="000000"/>
              </a:solidFill>
              <a:latin typeface="Gill Sans"/>
              <a:ea typeface="Gill Sans"/>
              <a:cs typeface="Gill Sans"/>
              <a:sym typeface="Gill Sans"/>
            </a:endParaRPr>
          </a:p>
          <a:p>
            <a:pPr indent="-419100" lvl="0" marL="1181100" marR="0" rtl="0" algn="l">
              <a:lnSpc>
                <a:spcPct val="100000"/>
              </a:lnSpc>
              <a:spcBef>
                <a:spcPts val="0"/>
              </a:spcBef>
              <a:spcAft>
                <a:spcPts val="0"/>
              </a:spcAft>
              <a:buSzPts val="1000"/>
              <a:buFont typeface="Gill Sans"/>
              <a:buChar char="➔"/>
            </a:pPr>
            <a:r>
              <a:rPr i="1" lang="fi" sz="1000">
                <a:latin typeface="Gill Sans"/>
                <a:ea typeface="Gill Sans"/>
                <a:cs typeface="Gill Sans"/>
                <a:sym typeface="Gill Sans"/>
              </a:rPr>
              <a:t>Jos keskustelua käydään nuorten aikuisten tai aikuisten kanssa, voit käyttää </a:t>
            </a:r>
            <a:r>
              <a:rPr i="1" lang="fi" sz="1000" u="sng">
                <a:solidFill>
                  <a:schemeClr val="hlink"/>
                </a:solidFill>
                <a:latin typeface="Gill Sans"/>
                <a:ea typeface="Gill Sans"/>
                <a:cs typeface="Gill Sans"/>
                <a:sym typeface="Gill Sans"/>
                <a:hlinkClick r:id="rId4"/>
              </a:rPr>
              <a:t>perinteisiä rakentavan keskustelun pelisääntöjä</a:t>
            </a:r>
            <a:r>
              <a:rPr i="1" lang="fi" sz="1000">
                <a:latin typeface="Gill Sans"/>
                <a:ea typeface="Gill Sans"/>
                <a:cs typeface="Gill Sans"/>
                <a:sym typeface="Gill Sans"/>
              </a:rPr>
              <a:t>. </a:t>
            </a:r>
            <a:endParaRPr i="1"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rPr lang="fi" sz="1000">
                <a:solidFill>
                  <a:schemeClr val="dk1"/>
                </a:solidFill>
                <a:latin typeface="Gill Sans"/>
                <a:ea typeface="Gill Sans"/>
                <a:cs typeface="Gill Sans"/>
                <a:sym typeface="Gill Sans"/>
              </a:rPr>
              <a:t>Herääkö teille jotain kysymyksiä näistä pelisäännöistä? </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rPr b="0" i="0" lang="fi" sz="1000" u="none" cap="none" strike="noStrike">
                <a:solidFill>
                  <a:schemeClr val="dk1"/>
                </a:solidFill>
                <a:latin typeface="Gill Sans"/>
                <a:ea typeface="Gill Sans"/>
                <a:cs typeface="Gill Sans"/>
                <a:sym typeface="Gill Sans"/>
              </a:rPr>
              <a:t>Sitoudummeko yhdessä pelisääntöihin? (</a:t>
            </a:r>
            <a:r>
              <a:rPr lang="fi" sz="1000">
                <a:solidFill>
                  <a:schemeClr val="dk1"/>
                </a:solidFill>
                <a:latin typeface="Gill Sans"/>
                <a:ea typeface="Gill Sans"/>
                <a:cs typeface="Gill Sans"/>
                <a:sym typeface="Gill Sans"/>
              </a:rPr>
              <a:t>pyydä kaikilta hyväksyntä, vaikka näyttämällä peukkua ylös)</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rPr i="1" lang="fi" sz="1000">
                <a:solidFill>
                  <a:schemeClr val="dk1"/>
                </a:solidFill>
                <a:latin typeface="Gill Sans"/>
                <a:ea typeface="Gill Sans"/>
                <a:cs typeface="Gill Sans"/>
                <a:sym typeface="Gill Sans"/>
              </a:rPr>
              <a:t>Jos joku ei ole samaa mieltä pelisääntöjen kanssa, pyri ensin keskustelemaan, että mikä pelisäännöissä tuntuu hankalalta. Kerro tarkemmin, mistä pelisäännöissä on kyse. Tarkoitus on luoda yhteiset pelisäännöt, jotka tukevat rakentavaa ja kunnioittavaa keskustelua.</a:t>
            </a:r>
            <a:endParaRPr i="1"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chemeClr val="dk1"/>
              </a:buClr>
              <a:buSzPts val="1400"/>
              <a:buFont typeface="Arial"/>
              <a:buNone/>
            </a:pPr>
            <a:r>
              <a:rPr i="1" lang="fi" sz="1000">
                <a:solidFill>
                  <a:srgbClr val="FF0000"/>
                </a:solidFill>
                <a:latin typeface="Gill Sans"/>
                <a:ea typeface="Gill Sans"/>
                <a:cs typeface="Gill Sans"/>
                <a:sym typeface="Gill Sans"/>
              </a:rPr>
              <a:t> </a:t>
            </a:r>
            <a:endParaRPr i="1" sz="1000">
              <a:solidFill>
                <a:srgbClr val="FF0000"/>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1400"/>
              <a:buFont typeface="Arial"/>
              <a:buNone/>
            </a:pPr>
            <a:r>
              <a:rPr lang="fi" sz="1000">
                <a:solidFill>
                  <a:schemeClr val="dk1"/>
                </a:solidFill>
                <a:latin typeface="Gill Sans"/>
                <a:ea typeface="Gill Sans"/>
                <a:cs typeface="Gill Sans"/>
                <a:sym typeface="Gill Sans"/>
              </a:rPr>
              <a:t>Hyvä, jatketaan! </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400"/>
              <a:buFont typeface="Arial"/>
              <a:buNone/>
            </a:pPr>
            <a:r>
              <a:t/>
            </a:r>
            <a:endParaRPr sz="1100">
              <a:solidFill>
                <a:schemeClr val="dk1"/>
              </a:solidFill>
              <a:latin typeface="Gill Sans"/>
              <a:ea typeface="Gill Sans"/>
              <a:cs typeface="Gill Sans"/>
              <a:sym typeface="Gill Sans"/>
            </a:endParaRPr>
          </a:p>
          <a:p>
            <a:pPr indent="457200" lvl="0" marL="2743200" marR="0" rtl="0" algn="just">
              <a:lnSpc>
                <a:spcPct val="115000"/>
              </a:lnSpc>
              <a:spcBef>
                <a:spcPts val="0"/>
              </a:spcBef>
              <a:spcAft>
                <a:spcPts val="0"/>
              </a:spcAft>
              <a:buClr>
                <a:srgbClr val="000000"/>
              </a:buClr>
              <a:buSzPts val="1400"/>
              <a:buFont typeface="Arial"/>
              <a:buNone/>
            </a:pPr>
            <a:r>
              <a:rPr b="1" lang="fi" sz="1100">
                <a:solidFill>
                  <a:schemeClr val="dk1"/>
                </a:solidFill>
                <a:latin typeface="Gill Sans"/>
                <a:ea typeface="Gill Sans"/>
                <a:cs typeface="Gill Sans"/>
                <a:sym typeface="Gill Sans"/>
              </a:rPr>
              <a:t>3</a:t>
            </a:r>
            <a:r>
              <a:rPr b="1" i="0" lang="fi" sz="1100" u="none" cap="none" strike="noStrike">
                <a:solidFill>
                  <a:schemeClr val="dk1"/>
                </a:solidFill>
                <a:latin typeface="Gill Sans"/>
                <a:ea typeface="Gill Sans"/>
                <a:cs typeface="Gill Sans"/>
                <a:sym typeface="Gill Sans"/>
              </a:rPr>
              <a:t> min</a:t>
            </a:r>
            <a:endParaRPr b="1" i="0" sz="11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1400"/>
              <a:buFont typeface="Arial"/>
              <a:buNone/>
            </a:pPr>
            <a:r>
              <a:t/>
            </a:r>
            <a:endParaRPr b="1" i="0" sz="11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1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400" u="none" cap="none" strike="noStrike">
              <a:solidFill>
                <a:schemeClr val="dk1"/>
              </a:solidFill>
              <a:latin typeface="Gill Sans"/>
              <a:ea typeface="Gill Sans"/>
              <a:cs typeface="Gill Sans"/>
              <a:sym typeface="Gill Sans"/>
            </a:endParaRPr>
          </a:p>
          <a:p>
            <a:pPr indent="0" lvl="0" marL="266700" marR="0" rtl="0" algn="just">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Gill Sans"/>
              <a:ea typeface="Gill Sans"/>
              <a:cs typeface="Gill Sans"/>
              <a:sym typeface="Gill Sans"/>
            </a:endParaRPr>
          </a:p>
        </p:txBody>
      </p:sp>
      <p:cxnSp>
        <p:nvCxnSpPr>
          <p:cNvPr id="301" name="Google Shape;301;p49"/>
          <p:cNvCxnSpPr/>
          <p:nvPr/>
        </p:nvCxnSpPr>
        <p:spPr>
          <a:xfrm>
            <a:off x="4572000" y="230307"/>
            <a:ext cx="0" cy="4266300"/>
          </a:xfrm>
          <a:prstGeom prst="straightConnector1">
            <a:avLst/>
          </a:prstGeom>
          <a:noFill/>
          <a:ln cap="flat" cmpd="sng" w="19050">
            <a:solidFill>
              <a:srgbClr val="29235C"/>
            </a:solidFill>
            <a:prstDash val="solid"/>
            <a:round/>
            <a:headEnd len="sm" w="sm" type="none"/>
            <a:tailEnd len="sm" w="sm" type="none"/>
          </a:ln>
        </p:spPr>
      </p:cxnSp>
      <p:pic>
        <p:nvPicPr>
          <p:cNvPr id="302" name="Google Shape;302;p49" title="Itameridialogi_logo_mv.png"/>
          <p:cNvPicPr preferRelativeResize="0"/>
          <p:nvPr/>
        </p:nvPicPr>
        <p:blipFill>
          <a:blip r:embed="rId5">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0"/>
          <p:cNvSpPr txBox="1"/>
          <p:nvPr/>
        </p:nvSpPr>
        <p:spPr>
          <a:xfrm>
            <a:off x="680976" y="302152"/>
            <a:ext cx="3658500" cy="39207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1100"/>
              <a:buFont typeface="Arial"/>
              <a:buNone/>
            </a:pPr>
            <a:r>
              <a:rPr b="1" lang="fi">
                <a:solidFill>
                  <a:schemeClr val="dk1"/>
                </a:solidFill>
                <a:latin typeface="Gill Sans"/>
                <a:ea typeface="Gill Sans"/>
                <a:cs typeface="Gill Sans"/>
                <a:sym typeface="Gill Sans"/>
              </a:rPr>
              <a:t>Erätauko-pelisäännöt keskusteluun</a:t>
            </a:r>
            <a:endParaRPr>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2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b="1" lang="fi" sz="1100">
                <a:latin typeface="Gill Sans"/>
                <a:ea typeface="Gill Sans"/>
                <a:cs typeface="Gill Sans"/>
                <a:sym typeface="Gill Sans"/>
              </a:rPr>
              <a:t>1 Kuuntelen toisia, en keskeytä tai käynnistä sivukeskusteluita </a:t>
            </a:r>
            <a:endParaRPr b="1" sz="11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i="1" lang="fi" sz="900">
                <a:solidFill>
                  <a:schemeClr val="dk1"/>
                </a:solidFill>
                <a:latin typeface="Gill Sans"/>
                <a:ea typeface="Gill Sans"/>
                <a:cs typeface="Gill Sans"/>
                <a:sym typeface="Gill Sans"/>
              </a:rPr>
              <a:t>“Jokaisella on tänään mahdollisuus kertoa rauhassa omia ajatuksiaan. On tärkeää, ettemme keskeytä toisiamme, emmekä supise vierustoverin kanssa. Keskitytään tähän hetkeen ja toisiimme. Pidetään kännykät poissa.”</a:t>
            </a:r>
            <a:endParaRPr i="1" sz="9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b="1" lang="fi" sz="1100">
                <a:latin typeface="Gill Sans"/>
                <a:ea typeface="Gill Sans"/>
                <a:cs typeface="Gill Sans"/>
                <a:sym typeface="Gill Sans"/>
              </a:rPr>
              <a:t>2 Kerron omia kokemuksiani ja ajatuksiani</a:t>
            </a:r>
            <a:endParaRPr b="1" sz="11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i="1" lang="fi" sz="900">
                <a:latin typeface="Gill Sans"/>
                <a:ea typeface="Gill Sans"/>
                <a:cs typeface="Gill Sans"/>
                <a:sym typeface="Gill Sans"/>
              </a:rPr>
              <a:t>“Jotta voimme ymmärtää käsiteltävää asiaa ja toisiamme paremmin, on hyvä kertoa omia ajatuksia sekä omista kokemuksista aiheeseen liittyen. Tämä tarkoittaa, että kerrotaan toisille esimerkiksi siitä, mitkä asiat, tapahtumat ja tilanteet ovat vaikuttaneet omiin näkemyksiin. Voit jatkaa juttua siitä, mihin edellinen jäi.”</a:t>
            </a:r>
            <a:endParaRPr i="1" sz="10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9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b="1" lang="fi" sz="1100">
                <a:latin typeface="Gill Sans"/>
                <a:ea typeface="Gill Sans"/>
                <a:cs typeface="Gill Sans"/>
                <a:sym typeface="Gill Sans"/>
              </a:rPr>
              <a:t>3 Annan tilaa keskeneräisyydelle ja eri näkökulmille</a:t>
            </a:r>
            <a:endParaRPr b="1" sz="11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i="1" lang="fi" sz="900">
                <a:latin typeface="Gill Sans"/>
                <a:ea typeface="Gill Sans"/>
                <a:cs typeface="Gill Sans"/>
                <a:sym typeface="Gill Sans"/>
              </a:rPr>
              <a:t>“Tänään pohdimme yhdessä tätä teemaa ja siihen liittyviä näkökulmia. Sinulla ei tarvitse olla oikeita vastauksia. Keskustelun aikana eikä sen jälkeen tarvitse olla samaa mieltä. Voit nostaa esiin asioita, jotka syytä tai toisesta ovat jääneet huomaamatta sekä kysyä suoraan toisten näkemyksiä.”</a:t>
            </a:r>
            <a:endParaRPr i="1" sz="9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i="1" sz="8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b="1" lang="fi" sz="1100">
                <a:solidFill>
                  <a:schemeClr val="dk1"/>
                </a:solidFill>
                <a:latin typeface="Gill Sans"/>
                <a:ea typeface="Gill Sans"/>
                <a:cs typeface="Gill Sans"/>
                <a:sym typeface="Gill Sans"/>
              </a:rPr>
              <a:t>4 Kunnioitan toisia ja keskustelun luottamuksellisuutta</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i="1" lang="fi" sz="900">
                <a:solidFill>
                  <a:schemeClr val="dk1"/>
                </a:solidFill>
                <a:latin typeface="Gill Sans"/>
                <a:ea typeface="Gill Sans"/>
                <a:cs typeface="Gill Sans"/>
                <a:sym typeface="Gill Sans"/>
              </a:rPr>
              <a:t>“Kunnioitetaan toista ihmistä ja hänen ihmisarvoaan. Myös heitä, jotka eivät ole tänään paikalla. Keskustelussa ei tarvitse voittaa, vängätä tai väitellä. Pidetään keskustelu luottamuksellisena, jotta voimme puhua mahdollisimman vapaasti.”</a:t>
            </a:r>
            <a:endParaRPr i="1" sz="900">
              <a:latin typeface="Gill Sans"/>
              <a:ea typeface="Gill Sans"/>
              <a:cs typeface="Gill Sans"/>
              <a:sym typeface="Gill Sans"/>
            </a:endParaRPr>
          </a:p>
        </p:txBody>
      </p:sp>
      <p:sp>
        <p:nvSpPr>
          <p:cNvPr id="309" name="Google Shape;309;p50"/>
          <p:cNvSpPr txBox="1"/>
          <p:nvPr/>
        </p:nvSpPr>
        <p:spPr>
          <a:xfrm>
            <a:off x="4858675" y="302150"/>
            <a:ext cx="3919500" cy="3870600"/>
          </a:xfrm>
          <a:prstGeom prst="rect">
            <a:avLst/>
          </a:prstGeom>
          <a:noFill/>
          <a:ln>
            <a:noFill/>
          </a:ln>
        </p:spPr>
        <p:txBody>
          <a:bodyPr anchorCtr="0" anchor="t" bIns="51525" lIns="51525" spcFirstLastPara="1" rIns="51525" wrap="square" tIns="51525">
            <a:noAutofit/>
          </a:bodyPr>
          <a:lstStyle/>
          <a:p>
            <a:pPr indent="0" lvl="0" marL="0" rtl="0" algn="l">
              <a:lnSpc>
                <a:spcPct val="115000"/>
              </a:lnSpc>
              <a:spcBef>
                <a:spcPts val="0"/>
              </a:spcBef>
              <a:spcAft>
                <a:spcPts val="0"/>
              </a:spcAft>
              <a:buNone/>
            </a:pPr>
            <a:r>
              <a:rPr lang="fi" sz="1000">
                <a:solidFill>
                  <a:schemeClr val="dk1"/>
                </a:solidFill>
                <a:latin typeface="Gill Sans"/>
                <a:ea typeface="Gill Sans"/>
                <a:cs typeface="Gill Sans"/>
                <a:sym typeface="Gill Sans"/>
              </a:rPr>
              <a:t>Kiitos kaikille esittäytymisestä. Mukavaa, että olette paikalla!</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lang="fi" sz="1000">
                <a:solidFill>
                  <a:schemeClr val="dk1"/>
                </a:solidFill>
                <a:latin typeface="Gill Sans"/>
                <a:ea typeface="Gill Sans"/>
                <a:cs typeface="Gill Sans"/>
                <a:sym typeface="Gill Sans"/>
              </a:rPr>
              <a:t>Keskustelussa käytetään </a:t>
            </a:r>
            <a:r>
              <a:rPr lang="fi" sz="1000" u="sng">
                <a:solidFill>
                  <a:schemeClr val="hlink"/>
                </a:solidFill>
                <a:latin typeface="Gill Sans"/>
                <a:ea typeface="Gill Sans"/>
                <a:cs typeface="Gill Sans"/>
                <a:sym typeface="Gill Sans"/>
                <a:hlinkClick r:id="rId3"/>
              </a:rPr>
              <a:t>Rakentavan keskustelun pelisääntöjä.</a:t>
            </a:r>
            <a:r>
              <a:rPr lang="fi" sz="1000">
                <a:solidFill>
                  <a:schemeClr val="dk1"/>
                </a:solidFill>
                <a:latin typeface="Gill Sans"/>
                <a:ea typeface="Gill Sans"/>
                <a:cs typeface="Gill Sans"/>
                <a:sym typeface="Gill Sans"/>
              </a:rPr>
              <a:t> Käydään ne nyt lyhyesti läpi.</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000">
              <a:solidFill>
                <a:schemeClr val="dk1"/>
              </a:solidFill>
              <a:latin typeface="Gill Sans"/>
              <a:ea typeface="Gill Sans"/>
              <a:cs typeface="Gill Sans"/>
              <a:sym typeface="Gill Sans"/>
            </a:endParaRPr>
          </a:p>
          <a:p>
            <a:pPr indent="-419100" lvl="0" marL="1181100" marR="0" rtl="0" algn="l">
              <a:lnSpc>
                <a:spcPct val="100000"/>
              </a:lnSpc>
              <a:spcBef>
                <a:spcPts val="0"/>
              </a:spcBef>
              <a:spcAft>
                <a:spcPts val="0"/>
              </a:spcAft>
              <a:buClr>
                <a:srgbClr val="000000"/>
              </a:buClr>
              <a:buSzPts val="1000"/>
              <a:buFont typeface="Gill Sans"/>
              <a:buChar char="➔"/>
            </a:pPr>
            <a:r>
              <a:rPr i="1" lang="fi" sz="1000">
                <a:latin typeface="Gill Sans"/>
                <a:ea typeface="Gill Sans"/>
                <a:cs typeface="Gill Sans"/>
                <a:sym typeface="Gill Sans"/>
              </a:rPr>
              <a:t>Pelisääntöjä on hyvä tulostaa näkyville valmiiksi</a:t>
            </a:r>
            <a:endParaRPr i="1" sz="1000">
              <a:latin typeface="Gill Sans"/>
              <a:ea typeface="Gill Sans"/>
              <a:cs typeface="Gill Sans"/>
              <a:sym typeface="Gill Sans"/>
            </a:endParaRPr>
          </a:p>
          <a:p>
            <a:pPr indent="-419100" lvl="0" marL="1181100" marR="0" rtl="0" algn="l">
              <a:lnSpc>
                <a:spcPct val="100000"/>
              </a:lnSpc>
              <a:spcBef>
                <a:spcPts val="0"/>
              </a:spcBef>
              <a:spcAft>
                <a:spcPts val="0"/>
              </a:spcAft>
              <a:buClr>
                <a:srgbClr val="000000"/>
              </a:buClr>
              <a:buSzPts val="1000"/>
              <a:buFont typeface="Gill Sans"/>
              <a:buChar char="➔"/>
            </a:pPr>
            <a:r>
              <a:rPr b="0" i="1" lang="fi" sz="1000" u="none" cap="none" strike="noStrike">
                <a:solidFill>
                  <a:srgbClr val="000000"/>
                </a:solidFill>
                <a:latin typeface="Gill Sans"/>
                <a:ea typeface="Gill Sans"/>
                <a:cs typeface="Gill Sans"/>
                <a:sym typeface="Gill Sans"/>
              </a:rPr>
              <a:t>Ohjaaja käy läpi </a:t>
            </a:r>
            <a:r>
              <a:rPr i="1" lang="fi" sz="1000">
                <a:latin typeface="Gill Sans"/>
                <a:ea typeface="Gill Sans"/>
                <a:cs typeface="Gill Sans"/>
                <a:sym typeface="Gill Sans"/>
              </a:rPr>
              <a:t>neljä </a:t>
            </a:r>
            <a:r>
              <a:rPr b="0" i="1" lang="fi" sz="1000" u="none" cap="none" strike="noStrike">
                <a:solidFill>
                  <a:srgbClr val="000000"/>
                </a:solidFill>
                <a:latin typeface="Gill Sans"/>
                <a:ea typeface="Gill Sans"/>
                <a:cs typeface="Gill Sans"/>
                <a:sym typeface="Gill Sans"/>
              </a:rPr>
              <a:t>pelisääntöä, jotka löytyvät vasemmalta. </a:t>
            </a:r>
            <a:endParaRPr b="0" i="1" sz="1000" u="none" cap="none" strike="noStrike">
              <a:solidFill>
                <a:srgbClr val="000000"/>
              </a:solidFill>
              <a:latin typeface="Gill Sans"/>
              <a:ea typeface="Gill Sans"/>
              <a:cs typeface="Gill Sans"/>
              <a:sym typeface="Gill Sans"/>
            </a:endParaRPr>
          </a:p>
          <a:p>
            <a:pPr indent="-419100" lvl="0" marL="1181100" marR="0" rtl="0" algn="l">
              <a:lnSpc>
                <a:spcPct val="100000"/>
              </a:lnSpc>
              <a:spcBef>
                <a:spcPts val="0"/>
              </a:spcBef>
              <a:spcAft>
                <a:spcPts val="0"/>
              </a:spcAft>
              <a:buSzPts val="1000"/>
              <a:buFont typeface="Gill Sans"/>
              <a:buChar char="➔"/>
            </a:pPr>
            <a:r>
              <a:rPr i="1" lang="fi" sz="1000">
                <a:latin typeface="Gill Sans"/>
                <a:ea typeface="Gill Sans"/>
                <a:cs typeface="Gill Sans"/>
                <a:sym typeface="Gill Sans"/>
              </a:rPr>
              <a:t>Jos käyt keskustelun lasten tai nuorten kanssa, voit käyttää </a:t>
            </a:r>
            <a:r>
              <a:rPr i="1" lang="fi" sz="1000" u="sng">
                <a:solidFill>
                  <a:schemeClr val="hlink"/>
                </a:solidFill>
                <a:latin typeface="Gill Sans"/>
                <a:ea typeface="Gill Sans"/>
                <a:cs typeface="Gill Sans"/>
                <a:sym typeface="Gill Sans"/>
                <a:hlinkClick r:id="rId4"/>
              </a:rPr>
              <a:t>lasten ja nuorten pelisääntöjä</a:t>
            </a:r>
            <a:endParaRPr i="1" sz="1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rPr lang="fi" sz="1000">
                <a:solidFill>
                  <a:schemeClr val="dk1"/>
                </a:solidFill>
                <a:latin typeface="Gill Sans"/>
                <a:ea typeface="Gill Sans"/>
                <a:cs typeface="Gill Sans"/>
                <a:sym typeface="Gill Sans"/>
              </a:rPr>
              <a:t>Herääkö teille jotain kysymyksiä näistä pelisäännöistä? </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rPr b="0" i="0" lang="fi" sz="1000" u="none" cap="none" strike="noStrike">
                <a:solidFill>
                  <a:schemeClr val="dk1"/>
                </a:solidFill>
                <a:latin typeface="Gill Sans"/>
                <a:ea typeface="Gill Sans"/>
                <a:cs typeface="Gill Sans"/>
                <a:sym typeface="Gill Sans"/>
              </a:rPr>
              <a:t>Sitoudummeko yhdessä näihin pelisääntöihin? (</a:t>
            </a:r>
            <a:r>
              <a:rPr lang="fi" sz="1000">
                <a:solidFill>
                  <a:schemeClr val="dk1"/>
                </a:solidFill>
                <a:latin typeface="Gill Sans"/>
                <a:ea typeface="Gill Sans"/>
                <a:cs typeface="Gill Sans"/>
                <a:sym typeface="Gill Sans"/>
              </a:rPr>
              <a:t>pyydä kaikilta hyväksyntä, vaikka näyttämällä peukkua ylös tms.)</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100"/>
              <a:buFont typeface="Arial"/>
              <a:buNone/>
            </a:pPr>
            <a:r>
              <a:rPr i="1" lang="fi" sz="1000">
                <a:solidFill>
                  <a:schemeClr val="dk1"/>
                </a:solidFill>
                <a:latin typeface="Gill Sans"/>
                <a:ea typeface="Gill Sans"/>
                <a:cs typeface="Gill Sans"/>
                <a:sym typeface="Gill Sans"/>
              </a:rPr>
              <a:t>Jos joku ei ole samaa mieltä pelisääntöjen kanssa, pyri ensin keskustelemaan, että mikä pelisäännöissä tuntuu hankalalta. Kerro tarkemmin, mistä pelisäännöissä on kyse. Tarkoitus on luoda yhteiset pelisäännöt, jotka tukevat rakentavaa ja kunnioittavaa keskustelua.</a:t>
            </a:r>
            <a:endParaRPr i="1"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chemeClr val="dk1"/>
              </a:buClr>
              <a:buSzPts val="1400"/>
              <a:buFont typeface="Arial"/>
              <a:buNone/>
            </a:pPr>
            <a:r>
              <a:rPr i="1" lang="fi" sz="1000">
                <a:solidFill>
                  <a:srgbClr val="FF0000"/>
                </a:solidFill>
                <a:latin typeface="Gill Sans"/>
                <a:ea typeface="Gill Sans"/>
                <a:cs typeface="Gill Sans"/>
                <a:sym typeface="Gill Sans"/>
              </a:rPr>
              <a:t> </a:t>
            </a:r>
            <a:endParaRPr i="1" sz="1000">
              <a:solidFill>
                <a:srgbClr val="FF0000"/>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1400"/>
              <a:buFont typeface="Arial"/>
              <a:buNone/>
            </a:pPr>
            <a:r>
              <a:rPr lang="fi" sz="1000">
                <a:solidFill>
                  <a:schemeClr val="dk1"/>
                </a:solidFill>
                <a:latin typeface="Gill Sans"/>
                <a:ea typeface="Gill Sans"/>
                <a:cs typeface="Gill Sans"/>
                <a:sym typeface="Gill Sans"/>
              </a:rPr>
              <a:t>Hyvä, jatketaan! </a:t>
            </a:r>
            <a:endParaRPr sz="10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400"/>
              <a:buFont typeface="Arial"/>
              <a:buNone/>
            </a:pPr>
            <a:r>
              <a:t/>
            </a:r>
            <a:endParaRPr b="0" i="0" sz="1000" u="none" cap="none" strike="noStrike">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400"/>
              <a:buFont typeface="Arial"/>
              <a:buNone/>
            </a:pPr>
            <a:r>
              <a:t/>
            </a:r>
            <a:endParaRPr sz="1100">
              <a:solidFill>
                <a:schemeClr val="dk1"/>
              </a:solidFill>
              <a:latin typeface="Gill Sans"/>
              <a:ea typeface="Gill Sans"/>
              <a:cs typeface="Gill Sans"/>
              <a:sym typeface="Gill Sans"/>
            </a:endParaRPr>
          </a:p>
          <a:p>
            <a:pPr indent="0" lvl="0" marL="0" marR="0" rtl="0" algn="just">
              <a:lnSpc>
                <a:spcPct val="115000"/>
              </a:lnSpc>
              <a:spcBef>
                <a:spcPts val="0"/>
              </a:spcBef>
              <a:spcAft>
                <a:spcPts val="0"/>
              </a:spcAft>
              <a:buClr>
                <a:srgbClr val="000000"/>
              </a:buClr>
              <a:buSzPts val="1400"/>
              <a:buFont typeface="Arial"/>
              <a:buNone/>
            </a:pPr>
            <a:r>
              <a:t/>
            </a:r>
            <a:endParaRPr sz="1100">
              <a:solidFill>
                <a:schemeClr val="dk1"/>
              </a:solidFill>
              <a:latin typeface="Gill Sans"/>
              <a:ea typeface="Gill Sans"/>
              <a:cs typeface="Gill Sans"/>
              <a:sym typeface="Gill Sans"/>
            </a:endParaRPr>
          </a:p>
          <a:p>
            <a:pPr indent="457200" lvl="0" marL="2743200" marR="0" rtl="0" algn="just">
              <a:lnSpc>
                <a:spcPct val="115000"/>
              </a:lnSpc>
              <a:spcBef>
                <a:spcPts val="0"/>
              </a:spcBef>
              <a:spcAft>
                <a:spcPts val="0"/>
              </a:spcAft>
              <a:buClr>
                <a:srgbClr val="000000"/>
              </a:buClr>
              <a:buSzPts val="1400"/>
              <a:buFont typeface="Arial"/>
              <a:buNone/>
            </a:pPr>
            <a:r>
              <a:rPr b="1" lang="fi" sz="1100">
                <a:solidFill>
                  <a:schemeClr val="dk1"/>
                </a:solidFill>
                <a:latin typeface="Gill Sans"/>
                <a:ea typeface="Gill Sans"/>
                <a:cs typeface="Gill Sans"/>
                <a:sym typeface="Gill Sans"/>
              </a:rPr>
              <a:t>3</a:t>
            </a:r>
            <a:r>
              <a:rPr b="1" i="0" lang="fi" sz="1100" u="none" cap="none" strike="noStrike">
                <a:solidFill>
                  <a:schemeClr val="dk1"/>
                </a:solidFill>
                <a:latin typeface="Gill Sans"/>
                <a:ea typeface="Gill Sans"/>
                <a:cs typeface="Gill Sans"/>
                <a:sym typeface="Gill Sans"/>
              </a:rPr>
              <a:t> min</a:t>
            </a:r>
            <a:endParaRPr b="1" i="0" sz="11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1400"/>
              <a:buFont typeface="Arial"/>
              <a:buNone/>
            </a:pPr>
            <a:r>
              <a:t/>
            </a:r>
            <a:endParaRPr b="1" i="0" sz="11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1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600"/>
              <a:buFont typeface="Arial"/>
              <a:buNone/>
            </a:pPr>
            <a:r>
              <a:t/>
            </a:r>
            <a:endParaRPr b="0" i="0" sz="1400" u="none" cap="none" strike="noStrike">
              <a:solidFill>
                <a:schemeClr val="dk1"/>
              </a:solidFill>
              <a:latin typeface="Gill Sans"/>
              <a:ea typeface="Gill Sans"/>
              <a:cs typeface="Gill Sans"/>
              <a:sym typeface="Gill Sans"/>
            </a:endParaRPr>
          </a:p>
          <a:p>
            <a:pPr indent="0" lvl="0" marL="266700" marR="0" rtl="0" algn="just">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Gill Sans"/>
              <a:ea typeface="Gill Sans"/>
              <a:cs typeface="Gill Sans"/>
              <a:sym typeface="Gill Sans"/>
            </a:endParaRPr>
          </a:p>
        </p:txBody>
      </p:sp>
      <p:cxnSp>
        <p:nvCxnSpPr>
          <p:cNvPr id="310" name="Google Shape;310;p50"/>
          <p:cNvCxnSpPr/>
          <p:nvPr/>
        </p:nvCxnSpPr>
        <p:spPr>
          <a:xfrm>
            <a:off x="4572000" y="230307"/>
            <a:ext cx="0" cy="4266300"/>
          </a:xfrm>
          <a:prstGeom prst="straightConnector1">
            <a:avLst/>
          </a:prstGeom>
          <a:noFill/>
          <a:ln cap="flat" cmpd="sng" w="19050">
            <a:solidFill>
              <a:srgbClr val="29235C"/>
            </a:solidFill>
            <a:prstDash val="solid"/>
            <a:round/>
            <a:headEnd len="sm" w="sm" type="none"/>
            <a:tailEnd len="sm" w="sm" type="none"/>
          </a:ln>
        </p:spPr>
      </p:cxnSp>
      <p:pic>
        <p:nvPicPr>
          <p:cNvPr id="311" name="Google Shape;311;p50" title="Itameridialogi_logo_mv.png"/>
          <p:cNvPicPr preferRelativeResize="0"/>
          <p:nvPr/>
        </p:nvPicPr>
        <p:blipFill>
          <a:blip r:embed="rId5">
            <a:alphaModFix/>
          </a:blip>
          <a:stretch>
            <a:fillRect/>
          </a:stretch>
        </p:blipFill>
        <p:spPr>
          <a:xfrm>
            <a:off x="561963" y="4222850"/>
            <a:ext cx="1553974" cy="51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cxnSp>
        <p:nvCxnSpPr>
          <p:cNvPr id="317" name="Google Shape;317;p51"/>
          <p:cNvCxnSpPr/>
          <p:nvPr/>
        </p:nvCxnSpPr>
        <p:spPr>
          <a:xfrm>
            <a:off x="4572437" y="230301"/>
            <a:ext cx="0" cy="4266000"/>
          </a:xfrm>
          <a:prstGeom prst="straightConnector1">
            <a:avLst/>
          </a:prstGeom>
          <a:noFill/>
          <a:ln cap="flat" cmpd="sng" w="19050">
            <a:solidFill>
              <a:srgbClr val="29235C"/>
            </a:solidFill>
            <a:prstDash val="solid"/>
            <a:round/>
            <a:headEnd len="sm" w="sm" type="none"/>
            <a:tailEnd len="sm" w="sm" type="none"/>
          </a:ln>
        </p:spPr>
      </p:cxnSp>
      <p:sp>
        <p:nvSpPr>
          <p:cNvPr id="318" name="Google Shape;318;p51"/>
          <p:cNvSpPr txBox="1"/>
          <p:nvPr/>
        </p:nvSpPr>
        <p:spPr>
          <a:xfrm>
            <a:off x="606901" y="351830"/>
            <a:ext cx="3780900" cy="3782400"/>
          </a:xfrm>
          <a:prstGeom prst="rect">
            <a:avLst/>
          </a:prstGeom>
          <a:noFill/>
          <a:ln>
            <a:noFill/>
          </a:ln>
        </p:spPr>
        <p:txBody>
          <a:bodyPr anchorCtr="0" anchor="t" bIns="51525" lIns="51525" spcFirstLastPara="1" rIns="51525" wrap="square" tIns="51525">
            <a:noAutofit/>
          </a:bodyPr>
          <a:lstStyle/>
          <a:p>
            <a:pPr indent="0" lvl="0" marL="0" rtl="0" algn="l">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Erätauko-keskustelu Itämerestä</a:t>
            </a:r>
            <a:endParaRPr b="1"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fi" sz="1100" u="none" cap="none" strike="noStrike">
                <a:solidFill>
                  <a:srgbClr val="000000"/>
                </a:solidFill>
                <a:latin typeface="Gill Sans"/>
                <a:ea typeface="Gill Sans"/>
                <a:cs typeface="Gill Sans"/>
                <a:sym typeface="Gill Sans"/>
              </a:rPr>
              <a:t>Min	Osio						Klo</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FF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8</a:t>
            </a:r>
            <a:r>
              <a:rPr i="0" lang="fi" sz="1100" u="none" cap="none" strike="noStrike">
                <a:solidFill>
                  <a:srgbClr val="000000"/>
                </a:solidFill>
                <a:latin typeface="Gill Sans"/>
                <a:ea typeface="Gill Sans"/>
                <a:cs typeface="Gill Sans"/>
                <a:sym typeface="Gill Sans"/>
              </a:rPr>
              <a:t> 	Aloitus, pelisäännöt</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sz="1100">
                <a:solidFill>
                  <a:srgbClr val="000000"/>
                </a:solidFill>
                <a:latin typeface="Gill Sans"/>
                <a:ea typeface="Gill Sans"/>
                <a:cs typeface="Gill Sans"/>
                <a:sym typeface="Gill Sans"/>
              </a:rPr>
              <a:t>5</a:t>
            </a:r>
            <a:r>
              <a:rPr b="1" i="0" lang="fi" sz="1100" u="none" cap="none" strike="noStrike">
                <a:solidFill>
                  <a:srgbClr val="000000"/>
                </a:solidFill>
                <a:latin typeface="Gill Sans"/>
                <a:ea typeface="Gill Sans"/>
                <a:cs typeface="Gill Sans"/>
                <a:sym typeface="Gill Sans"/>
              </a:rPr>
              <a:t> 	Alustus ja oma pohdinta / pariporina</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25</a:t>
            </a:r>
            <a:r>
              <a:rPr b="0" i="0" lang="fi" sz="1100" u="none" cap="none" strike="noStrike">
                <a:solidFill>
                  <a:srgbClr val="000000"/>
                </a:solidFill>
                <a:latin typeface="Gill Sans"/>
                <a:ea typeface="Gill Sans"/>
                <a:cs typeface="Gill Sans"/>
                <a:sym typeface="Gill Sans"/>
              </a:rPr>
              <a:t> 	Avataan yhteinen keskustelu</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Oivallusten kirjoittaminen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3</a:t>
            </a:r>
            <a:r>
              <a:rPr b="0" i="0" lang="fi" sz="1100" u="none" cap="none" strike="noStrike">
                <a:solidFill>
                  <a:srgbClr val="000000"/>
                </a:solidFill>
                <a:latin typeface="Gill Sans"/>
                <a:ea typeface="Gill Sans"/>
                <a:cs typeface="Gill Sans"/>
                <a:sym typeface="Gill Sans"/>
              </a:rPr>
              <a:t>	Oivallusten kertominen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lang="fi" sz="1100">
                <a:solidFill>
                  <a:srgbClr val="000000"/>
                </a:solidFill>
                <a:latin typeface="Gill Sans"/>
                <a:ea typeface="Gill Sans"/>
                <a:cs typeface="Gill Sans"/>
                <a:sym typeface="Gill Sans"/>
              </a:rPr>
              <a:t>2</a:t>
            </a:r>
            <a:r>
              <a:rPr b="0" i="0" lang="fi" sz="1100" u="none" cap="none" strike="noStrike">
                <a:solidFill>
                  <a:srgbClr val="000000"/>
                </a:solidFill>
                <a:latin typeface="Gill Sans"/>
                <a:ea typeface="Gill Sans"/>
                <a:cs typeface="Gill Sans"/>
                <a:sym typeface="Gill Sans"/>
              </a:rPr>
              <a:t>	Kiitos ja lopetus</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000000"/>
              </a:solidFill>
              <a:latin typeface="Gill Sans"/>
              <a:ea typeface="Gill Sans"/>
              <a:cs typeface="Gill Sans"/>
              <a:sym typeface="Gill Sans"/>
            </a:endParaRPr>
          </a:p>
          <a:p>
            <a:pPr indent="0" lvl="0" marL="0" rtl="0" algn="l">
              <a:spcBef>
                <a:spcPts val="0"/>
              </a:spcBef>
              <a:spcAft>
                <a:spcPts val="0"/>
              </a:spcAft>
              <a:buClr>
                <a:srgbClr val="000000"/>
              </a:buClr>
              <a:buSzPts val="1400"/>
              <a:buFont typeface="Arial"/>
              <a:buNone/>
            </a:pPr>
            <a:r>
              <a:rPr lang="fi" sz="1100">
                <a:solidFill>
                  <a:srgbClr val="000000"/>
                </a:solidFill>
                <a:latin typeface="Gill Sans"/>
                <a:ea typeface="Gill Sans"/>
                <a:cs typeface="Gill Sans"/>
                <a:sym typeface="Gill Sans"/>
              </a:rPr>
              <a:t>Yhteensä 45 min</a:t>
            </a:r>
            <a:endParaRPr sz="1100">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 sz="1100" u="none" cap="none" strike="noStrike">
                <a:solidFill>
                  <a:srgbClr val="000000"/>
                </a:solidFill>
                <a:latin typeface="Gill Sans"/>
                <a:ea typeface="Gill Sans"/>
                <a:cs typeface="Gill Sans"/>
                <a:sym typeface="Gill Sans"/>
              </a:rPr>
              <a:t>Oikealla sanoitus- ja ohjausvinkkejä ohjaajalle</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fi" sz="1100" u="none" cap="none" strike="noStrike">
                <a:solidFill>
                  <a:srgbClr val="000000"/>
                </a:solidFill>
                <a:latin typeface="Gill Sans"/>
                <a:ea typeface="Gill Sans"/>
                <a:cs typeface="Gill Sans"/>
                <a:sym typeface="Gill Sans"/>
              </a:rPr>
              <a:t>Perusfontti - sano esimerkiksi näin</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1" lang="fi" sz="1100" u="none" cap="none" strike="noStrike">
                <a:solidFill>
                  <a:srgbClr val="000000"/>
                </a:solidFill>
                <a:latin typeface="Gill Sans"/>
                <a:ea typeface="Gill Sans"/>
                <a:cs typeface="Gill Sans"/>
                <a:sym typeface="Gill Sans"/>
              </a:rPr>
              <a:t>Kursivoitu fontti - ohjaajalle apua keskusteluun</a:t>
            </a:r>
            <a:endParaRPr b="0" i="1" sz="1100" u="none" cap="none" strike="noStrike">
              <a:solidFill>
                <a:srgbClr val="000000"/>
              </a:solidFill>
              <a:latin typeface="Gill Sans"/>
              <a:ea typeface="Gill Sans"/>
              <a:cs typeface="Gill Sans"/>
              <a:sym typeface="Gill Sans"/>
            </a:endParaRPr>
          </a:p>
          <a:p>
            <a:pPr indent="0" lvl="0" marL="0" rtl="0" algn="l">
              <a:spcBef>
                <a:spcPts val="0"/>
              </a:spcBef>
              <a:spcAft>
                <a:spcPts val="0"/>
              </a:spcAft>
              <a:buClr>
                <a:srgbClr val="000000"/>
              </a:buClr>
              <a:buSzPts val="600"/>
              <a:buFont typeface="Arial"/>
              <a:buNone/>
            </a:pPr>
            <a:r>
              <a:rPr lang="fi" sz="1100">
                <a:solidFill>
                  <a:srgbClr val="000000"/>
                </a:solidFill>
                <a:highlight>
                  <a:srgbClr val="FFE006"/>
                </a:highlight>
                <a:latin typeface="Gill Sans"/>
                <a:ea typeface="Gill Sans"/>
                <a:cs typeface="Gill Sans"/>
                <a:sym typeface="Gill Sans"/>
              </a:rPr>
              <a:t>Keltainen taustaväri: Muuta tarpeen mukaan itsellesi/aiheeseen sopivaksi.</a:t>
            </a:r>
            <a:endParaRPr b="0" i="0" sz="1100" u="none" cap="none" strike="noStrike">
              <a:solidFill>
                <a:srgbClr val="FF0000"/>
              </a:solidFill>
              <a:latin typeface="Gill Sans"/>
              <a:ea typeface="Gill Sans"/>
              <a:cs typeface="Gill Sans"/>
              <a:sym typeface="Gill Sans"/>
            </a:endParaRPr>
          </a:p>
        </p:txBody>
      </p:sp>
      <p:sp>
        <p:nvSpPr>
          <p:cNvPr id="319" name="Google Shape;319;p51"/>
          <p:cNvSpPr txBox="1"/>
          <p:nvPr/>
        </p:nvSpPr>
        <p:spPr>
          <a:xfrm>
            <a:off x="4854800" y="230300"/>
            <a:ext cx="3958500" cy="4426800"/>
          </a:xfrm>
          <a:prstGeom prst="rect">
            <a:avLst/>
          </a:prstGeom>
          <a:noFill/>
          <a:ln>
            <a:noFill/>
          </a:ln>
        </p:spPr>
        <p:txBody>
          <a:bodyPr anchorCtr="0" anchor="t" bIns="32450" lIns="32450" spcFirstLastPara="1" rIns="32450" wrap="square" tIns="32450">
            <a:noAutofit/>
          </a:bodyPr>
          <a:lstStyle/>
          <a:p>
            <a:pPr indent="0" lvl="0" marL="0" marR="0" rtl="0" algn="ctr">
              <a:lnSpc>
                <a:spcPct val="100000"/>
              </a:lnSpc>
              <a:spcBef>
                <a:spcPts val="0"/>
              </a:spcBef>
              <a:spcAft>
                <a:spcPts val="0"/>
              </a:spcAft>
              <a:buClr>
                <a:srgbClr val="000000"/>
              </a:buClr>
              <a:buSzPts val="400"/>
              <a:buFont typeface="Arial"/>
              <a:buNone/>
            </a:pPr>
            <a:r>
              <a:rPr b="1" i="0" lang="fi" sz="1000" u="none" cap="none" strike="noStrike">
                <a:solidFill>
                  <a:srgbClr val="000000"/>
                </a:solidFill>
                <a:latin typeface="Gill Sans"/>
                <a:ea typeface="Gill Sans"/>
                <a:cs typeface="Gill Sans"/>
                <a:sym typeface="Gill Sans"/>
              </a:rPr>
              <a:t>Alustus</a:t>
            </a:r>
            <a:endParaRPr b="1" i="0" sz="1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4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400"/>
              <a:buFont typeface="Arial"/>
              <a:buNone/>
            </a:pPr>
            <a:r>
              <a:t/>
            </a:r>
            <a:endParaRPr b="1"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rPr b="0" i="0" lang="fi" sz="1000" u="none" cap="none" strike="noStrike">
                <a:solidFill>
                  <a:srgbClr val="000000"/>
                </a:solidFill>
                <a:latin typeface="Gill Sans"/>
                <a:ea typeface="Gill Sans"/>
                <a:cs typeface="Gill Sans"/>
                <a:sym typeface="Gill Sans"/>
              </a:rPr>
              <a:t>Tähän alkuun luemme/ kuu</a:t>
            </a:r>
            <a:r>
              <a:rPr lang="fi" sz="1000">
                <a:latin typeface="Gill Sans"/>
                <a:ea typeface="Gill Sans"/>
                <a:cs typeface="Gill Sans"/>
                <a:sym typeface="Gill Sans"/>
              </a:rPr>
              <a:t>ntelemme</a:t>
            </a:r>
            <a:r>
              <a:rPr b="0" i="0" lang="fi" sz="1000" u="none" cap="none" strike="noStrike">
                <a:solidFill>
                  <a:srgbClr val="000000"/>
                </a:solidFill>
                <a:latin typeface="Gill Sans"/>
                <a:ea typeface="Gill Sans"/>
                <a:cs typeface="Gill Sans"/>
                <a:sym typeface="Gill Sans"/>
              </a:rPr>
              <a:t> </a:t>
            </a:r>
            <a:r>
              <a:rPr lang="fi" sz="1000">
                <a:latin typeface="Gill Sans"/>
                <a:ea typeface="Gill Sans"/>
                <a:cs typeface="Gill Sans"/>
                <a:sym typeface="Gill Sans"/>
              </a:rPr>
              <a:t>alustuksen</a:t>
            </a:r>
            <a:r>
              <a:rPr b="0" i="0" lang="fi" sz="1000" u="none" cap="none" strike="noStrike">
                <a:solidFill>
                  <a:srgbClr val="000000"/>
                </a:solidFill>
                <a:latin typeface="Gill Sans"/>
                <a:ea typeface="Gill Sans"/>
                <a:cs typeface="Gill Sans"/>
                <a:sym typeface="Gill Sans"/>
              </a:rPr>
              <a:t> aiheesta keskustelun virittämiseksi</a:t>
            </a:r>
            <a:r>
              <a:rPr lang="fi" sz="1000">
                <a:latin typeface="Gill Sans"/>
                <a:ea typeface="Gill Sans"/>
                <a:cs typeface="Gill Sans"/>
                <a:sym typeface="Gill Sans"/>
              </a:rPr>
              <a:t>:</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sz="1000">
              <a:highlight>
                <a:srgbClr val="FFE006"/>
              </a:highlight>
              <a:latin typeface="Gill Sans"/>
              <a:ea typeface="Gill Sans"/>
              <a:cs typeface="Gill Sans"/>
              <a:sym typeface="Gill Sans"/>
            </a:endParaRPr>
          </a:p>
          <a:p>
            <a:pPr indent="0" lvl="0" marL="0" marR="0" rtl="0" algn="l">
              <a:lnSpc>
                <a:spcPct val="115000"/>
              </a:lnSpc>
              <a:spcBef>
                <a:spcPts val="0"/>
              </a:spcBef>
              <a:spcAft>
                <a:spcPts val="0"/>
              </a:spcAft>
              <a:buNone/>
            </a:pPr>
            <a:r>
              <a:rPr i="1" lang="fi" sz="1000">
                <a:latin typeface="Gill Sans"/>
                <a:ea typeface="Gill Sans"/>
                <a:cs typeface="Gill Sans"/>
                <a:sym typeface="Gill Sans"/>
              </a:rPr>
              <a:t>Löydät alustuksen tekstinä ja audiotallenteena täältä: </a:t>
            </a:r>
            <a:endParaRPr i="1" sz="1000">
              <a:latin typeface="Gill Sans"/>
              <a:ea typeface="Gill Sans"/>
              <a:cs typeface="Gill Sans"/>
              <a:sym typeface="Gill Sans"/>
            </a:endParaRPr>
          </a:p>
          <a:p>
            <a:pPr indent="0" lvl="0" marL="0" marR="0" rtl="0" algn="l">
              <a:lnSpc>
                <a:spcPct val="115000"/>
              </a:lnSpc>
              <a:spcBef>
                <a:spcPts val="0"/>
              </a:spcBef>
              <a:spcAft>
                <a:spcPts val="0"/>
              </a:spcAft>
              <a:buNone/>
            </a:pPr>
            <a:r>
              <a:rPr i="1" lang="fi" sz="1000" u="sng">
                <a:solidFill>
                  <a:schemeClr val="hlink"/>
                </a:solidFill>
                <a:latin typeface="Gill Sans"/>
                <a:ea typeface="Gill Sans"/>
                <a:cs typeface="Gill Sans"/>
                <a:sym typeface="Gill Sans"/>
                <a:hlinkClick r:id="rId3"/>
              </a:rPr>
              <a:t>https://itameripaiva.fi/juhlijalle/teemat/merihetki-lapsille/itameri-dialogi/</a:t>
            </a:r>
            <a:r>
              <a:rPr i="1" lang="fi" sz="1000">
                <a:latin typeface="Gill Sans"/>
                <a:ea typeface="Gill Sans"/>
                <a:cs typeface="Gill Sans"/>
                <a:sym typeface="Gill Sans"/>
              </a:rPr>
              <a:t> </a:t>
            </a:r>
            <a:endParaRPr i="1"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0" i="0" sz="1000" u="none" cap="none" strike="noStrike">
              <a:solidFill>
                <a:srgbClr val="FF0000"/>
              </a:solidFill>
              <a:latin typeface="Gill Sans"/>
              <a:ea typeface="Gill Sans"/>
              <a:cs typeface="Gill Sans"/>
              <a:sym typeface="Gill Sans"/>
            </a:endParaRPr>
          </a:p>
          <a:p>
            <a:pPr indent="-292100" lvl="0" marL="457200" marR="0" rtl="0" algn="l">
              <a:lnSpc>
                <a:spcPct val="115000"/>
              </a:lnSpc>
              <a:spcBef>
                <a:spcPts val="0"/>
              </a:spcBef>
              <a:spcAft>
                <a:spcPts val="0"/>
              </a:spcAft>
              <a:buClr>
                <a:srgbClr val="000000"/>
              </a:buClr>
              <a:buSzPts val="1000"/>
              <a:buFont typeface="Gill Sans"/>
              <a:buChar char="➔"/>
            </a:pPr>
            <a:r>
              <a:rPr i="1" lang="fi" sz="1000">
                <a:latin typeface="Gill Sans"/>
                <a:ea typeface="Gill Sans"/>
                <a:cs typeface="Gill Sans"/>
                <a:sym typeface="Gill Sans"/>
              </a:rPr>
              <a:t>Ohjaaja lukee alustuksen tai sen voi myös kuunnella tallenteelta</a:t>
            </a:r>
            <a:endParaRPr b="0" i="1" sz="1000" u="none" cap="none" strike="noStrike">
              <a:solidFill>
                <a:srgbClr val="000000"/>
              </a:solidFill>
              <a:latin typeface="Gill Sans"/>
              <a:ea typeface="Gill Sans"/>
              <a:cs typeface="Gill Sans"/>
              <a:sym typeface="Gill Sans"/>
            </a:endParaRPr>
          </a:p>
          <a:p>
            <a:pPr indent="-292100" lvl="0" marL="457200" marR="0" rtl="0" algn="l">
              <a:lnSpc>
                <a:spcPct val="115000"/>
              </a:lnSpc>
              <a:spcBef>
                <a:spcPts val="0"/>
              </a:spcBef>
              <a:spcAft>
                <a:spcPts val="0"/>
              </a:spcAft>
              <a:buClr>
                <a:srgbClr val="000000"/>
              </a:buClr>
              <a:buSzPts val="1000"/>
              <a:buFont typeface="Gill Sans"/>
              <a:buChar char="➔"/>
            </a:pPr>
            <a:r>
              <a:rPr b="0" i="1" lang="fi" sz="1000" u="none" cap="none" strike="noStrike">
                <a:solidFill>
                  <a:srgbClr val="000000"/>
                </a:solidFill>
                <a:latin typeface="Gill Sans"/>
                <a:ea typeface="Gill Sans"/>
                <a:cs typeface="Gill Sans"/>
                <a:sym typeface="Gill Sans"/>
              </a:rPr>
              <a:t>Valmistele, miten alustus käydään läpi</a:t>
            </a:r>
            <a:endParaRPr b="0" i="1"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Arial"/>
              <a:buNone/>
            </a:pPr>
            <a:r>
              <a:t/>
            </a:r>
            <a:endParaRPr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Arial"/>
              <a:buNone/>
            </a:pPr>
            <a:r>
              <a:rPr lang="fi" sz="1000">
                <a:latin typeface="Gill Sans"/>
                <a:ea typeface="Gill Sans"/>
                <a:cs typeface="Gill Sans"/>
                <a:sym typeface="Gill Sans"/>
              </a:rPr>
              <a:t>Mitä ajatuksia sinulla heräsi alustuksesta. Pohdi ensin hetken itse. </a:t>
            </a:r>
            <a:endParaRPr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Arial"/>
              <a:buNone/>
            </a:pPr>
            <a:r>
              <a:t/>
            </a:r>
            <a:endParaRPr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Arial"/>
              <a:buNone/>
            </a:pPr>
            <a:r>
              <a:rPr b="0" i="0" lang="fi" sz="1000" u="none" cap="none" strike="noStrike">
                <a:solidFill>
                  <a:srgbClr val="000000"/>
                </a:solidFill>
                <a:latin typeface="Gill Sans"/>
                <a:ea typeface="Gill Sans"/>
                <a:cs typeface="Gill Sans"/>
                <a:sym typeface="Gill Sans"/>
              </a:rPr>
              <a:t>Nyt pyytäisin, että pohdit parin kanssa, että </a:t>
            </a:r>
            <a:r>
              <a:rPr lang="fi" sz="1000">
                <a:latin typeface="Gill Sans"/>
                <a:ea typeface="Gill Sans"/>
                <a:cs typeface="Gill Sans"/>
                <a:sym typeface="Gill Sans"/>
              </a:rPr>
              <a:t>m</a:t>
            </a:r>
            <a:r>
              <a:rPr b="0" i="0" lang="fi" sz="1000" u="none" cap="none" strike="noStrike">
                <a:solidFill>
                  <a:srgbClr val="000000"/>
                </a:solidFill>
                <a:latin typeface="Gill Sans"/>
                <a:ea typeface="Gill Sans"/>
                <a:cs typeface="Gill Sans"/>
                <a:sym typeface="Gill Sans"/>
              </a:rPr>
              <a:t>itä pohdintoja/ajatuksia alustus herätti sinussa</a:t>
            </a:r>
            <a:r>
              <a:rPr lang="fi" sz="1000">
                <a:solidFill>
                  <a:schemeClr val="dk1"/>
                </a:solidFill>
                <a:latin typeface="Gill Sans"/>
                <a:ea typeface="Gill Sans"/>
                <a:cs typeface="Gill Sans"/>
                <a:sym typeface="Gill Sans"/>
              </a:rPr>
              <a:t>? </a:t>
            </a:r>
            <a:r>
              <a:rPr b="0" i="0" lang="fi" sz="1000" u="none" cap="none" strike="noStrike">
                <a:solidFill>
                  <a:srgbClr val="000000"/>
                </a:solidFill>
                <a:latin typeface="Gill Sans"/>
                <a:ea typeface="Gill Sans"/>
                <a:cs typeface="Gill Sans"/>
                <a:sym typeface="Gill Sans"/>
              </a:rPr>
              <a:t>Voit halutessasi kirjoittaa ajatuksiasi paperille. Käytetään tähän </a:t>
            </a:r>
            <a:r>
              <a:rPr lang="fi" sz="1000">
                <a:latin typeface="Gill Sans"/>
                <a:ea typeface="Gill Sans"/>
                <a:cs typeface="Gill Sans"/>
                <a:sym typeface="Gill Sans"/>
              </a:rPr>
              <a:t>pari </a:t>
            </a:r>
            <a:r>
              <a:rPr b="0" i="0" lang="fi" sz="1000" u="none" cap="none" strike="noStrike">
                <a:solidFill>
                  <a:srgbClr val="000000"/>
                </a:solidFill>
                <a:latin typeface="Gill Sans"/>
                <a:ea typeface="Gill Sans"/>
                <a:cs typeface="Gill Sans"/>
                <a:sym typeface="Gill Sans"/>
              </a:rPr>
              <a:t>minuuttia ja avataan sen jälkeen yhteinen keskustelu, olkaa hyvä!</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None/>
            </a:pPr>
            <a:r>
              <a:t/>
            </a:r>
            <a:endParaRPr sz="1000">
              <a:latin typeface="Gill Sans"/>
              <a:ea typeface="Gill Sans"/>
              <a:cs typeface="Gill Sans"/>
              <a:sym typeface="Gill Sans"/>
            </a:endParaRPr>
          </a:p>
          <a:p>
            <a:pPr indent="-292100" lvl="0" marL="457200" rtl="0" algn="l">
              <a:spcBef>
                <a:spcPts val="0"/>
              </a:spcBef>
              <a:spcAft>
                <a:spcPts val="0"/>
              </a:spcAft>
              <a:buSzPts val="1000"/>
              <a:buFont typeface="Gill Sans"/>
              <a:buChar char="➔"/>
            </a:pPr>
            <a:r>
              <a:rPr i="1" lang="fi" sz="1000">
                <a:solidFill>
                  <a:schemeClr val="dk1"/>
                </a:solidFill>
                <a:latin typeface="Gill Sans"/>
                <a:ea typeface="Gill Sans"/>
                <a:cs typeface="Gill Sans"/>
                <a:sym typeface="Gill Sans"/>
              </a:rPr>
              <a:t>Helpota osallistujien parin etsimistä osoittamalla parit tai pienryhmät, jos jako ei mene tasan</a:t>
            </a:r>
            <a:endParaRPr i="1" sz="1000">
              <a:solidFill>
                <a:schemeClr val="dk1"/>
              </a:solidFill>
              <a:latin typeface="Gill Sans"/>
              <a:ea typeface="Gill Sans"/>
              <a:cs typeface="Gill Sans"/>
              <a:sym typeface="Gill Sans"/>
            </a:endParaRPr>
          </a:p>
          <a:p>
            <a:pPr indent="-292100" lvl="0" marL="457200" rtl="0" algn="l">
              <a:spcBef>
                <a:spcPts val="0"/>
              </a:spcBef>
              <a:spcAft>
                <a:spcPts val="0"/>
              </a:spcAft>
              <a:buSzPts val="1000"/>
              <a:buFont typeface="Gill Sans"/>
              <a:buChar char="➔"/>
            </a:pPr>
            <a:r>
              <a:rPr i="1" lang="fi" sz="1000">
                <a:solidFill>
                  <a:schemeClr val="dk1"/>
                </a:solidFill>
                <a:latin typeface="Gill Sans"/>
                <a:ea typeface="Gill Sans"/>
                <a:cs typeface="Gill Sans"/>
                <a:sym typeface="Gill Sans"/>
              </a:rPr>
              <a:t>Kirjaa itsellesi muistiin, mistä teemoista olette keskustelleet</a:t>
            </a:r>
            <a:endParaRPr i="1"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b="1"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b="1" sz="1000">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00"/>
              <a:buFont typeface="Arial"/>
              <a:buNone/>
            </a:pPr>
            <a:r>
              <a:t/>
            </a:r>
            <a:endParaRPr b="1" sz="1000">
              <a:latin typeface="Gill Sans"/>
              <a:ea typeface="Gill Sans"/>
              <a:cs typeface="Gill Sans"/>
              <a:sym typeface="Gill Sans"/>
            </a:endParaRPr>
          </a:p>
          <a:p>
            <a:pPr indent="457200" lvl="0" marL="2743200" marR="0" rtl="0" algn="l">
              <a:lnSpc>
                <a:spcPct val="115000"/>
              </a:lnSpc>
              <a:spcBef>
                <a:spcPts val="0"/>
              </a:spcBef>
              <a:spcAft>
                <a:spcPts val="0"/>
              </a:spcAft>
              <a:buClr>
                <a:srgbClr val="000000"/>
              </a:buClr>
              <a:buSzPts val="700"/>
              <a:buFont typeface="Arial"/>
              <a:buNone/>
            </a:pPr>
            <a:r>
              <a:rPr b="1" lang="fi" sz="1000">
                <a:latin typeface="Gill Sans"/>
                <a:ea typeface="Gill Sans"/>
                <a:cs typeface="Gill Sans"/>
                <a:sym typeface="Gill Sans"/>
              </a:rPr>
              <a:t>3</a:t>
            </a:r>
            <a:r>
              <a:rPr b="1" i="0" lang="fi" sz="1000" u="none" cap="none" strike="noStrike">
                <a:solidFill>
                  <a:srgbClr val="000000"/>
                </a:solidFill>
                <a:latin typeface="Gill Sans"/>
                <a:ea typeface="Gill Sans"/>
                <a:cs typeface="Gill Sans"/>
                <a:sym typeface="Gill Sans"/>
              </a:rPr>
              <a:t> min</a:t>
            </a:r>
            <a:endParaRPr b="1"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Arial"/>
              <a:buNone/>
            </a:pPr>
            <a:r>
              <a:t/>
            </a:r>
            <a:endParaRPr b="0" i="0" sz="10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500"/>
              <a:buFont typeface="Arial"/>
              <a:buNone/>
            </a:pPr>
            <a:r>
              <a:t/>
            </a:r>
            <a:endParaRPr b="0" i="0" sz="1000" u="none" cap="none" strike="noStrike">
              <a:solidFill>
                <a:srgbClr val="000000"/>
              </a:solidFill>
              <a:latin typeface="Calibri"/>
              <a:ea typeface="Calibri"/>
              <a:cs typeface="Calibri"/>
              <a:sym typeface="Calibri"/>
            </a:endParaRPr>
          </a:p>
        </p:txBody>
      </p:sp>
      <p:pic>
        <p:nvPicPr>
          <p:cNvPr id="320" name="Google Shape;320;p51" title="Itameridialogi_logo_mv.png"/>
          <p:cNvPicPr preferRelativeResize="0"/>
          <p:nvPr/>
        </p:nvPicPr>
        <p:blipFill>
          <a:blip r:embed="rId4">
            <a:alphaModFix/>
          </a:blip>
          <a:stretch>
            <a:fillRect/>
          </a:stretch>
        </p:blipFill>
        <p:spPr>
          <a:xfrm>
            <a:off x="561963" y="4222850"/>
            <a:ext cx="1553974" cy="51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