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Bebas Neue" panose="020B0606020202050201" pitchFamily="34" charset="0"/>
      <p:regular r:id="rId25"/>
    </p:embeddedFont>
    <p:embeddedFont>
      <p:font typeface="Montserrat" panose="00000500000000000000" pitchFamily="50" charset="0"/>
      <p:regular r:id="rId26"/>
      <p:bold r:id="rId27"/>
      <p:italic r:id="rId28"/>
      <p:boldItalic r:id="rId29"/>
    </p:embeddedFont>
    <p:embeddedFont>
      <p:font typeface="Montserrat Light" panose="00000400000000000000" pitchFamily="50"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RG2g3dgyytNs5BmVTRn/HykSW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01960729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501960729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01960729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501960729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1960729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501960729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01960729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501960729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01960729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501960729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01960729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3501960729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01960729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3501960729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01960729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3501960729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1960729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501960729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6a0be0e79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6a0be0e7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01960729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501960729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6a0be0e79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6a0be0e7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0196072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350196072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6a0be0e79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6a0be0e79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6a0be0e79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6a0be0e79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6a0be0e79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6a0be0e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0196072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501960729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6a0be0e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6a0be0e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0196072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50196072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23" name="Google Shape;23;p6" descr="Kuva, joka sisältää kohteen Värikkyys, kuvio, keltainen, appelsiini&#10;&#10;Kuvaus luotu automaattisesti"/>
          <p:cNvPicPr preferRelativeResize="0"/>
          <p:nvPr/>
        </p:nvPicPr>
        <p:blipFill rotWithShape="1">
          <a:blip r:embed="rId2">
            <a:alphaModFix/>
          </a:blip>
          <a:srcRect t="10000"/>
          <a:stretch/>
        </p:blipFill>
        <p:spPr>
          <a:xfrm>
            <a:off x="0" y="0"/>
            <a:ext cx="12192000" cy="6858000"/>
          </a:xfrm>
          <a:prstGeom prst="rect">
            <a:avLst/>
          </a:prstGeom>
          <a:noFill/>
          <a:ln>
            <a:noFill/>
          </a:ln>
        </p:spPr>
      </p:pic>
      <p:sp>
        <p:nvSpPr>
          <p:cNvPr id="24" name="Google Shape;24;p6"/>
          <p:cNvSpPr/>
          <p:nvPr/>
        </p:nvSpPr>
        <p:spPr>
          <a:xfrm>
            <a:off x="326858" y="365125"/>
            <a:ext cx="11538284" cy="621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1pPr>
            <a:lvl2pPr marL="0" marR="0" lvl="1"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2pPr>
            <a:lvl3pPr marL="0" marR="0" lvl="2"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3pPr>
            <a:lvl4pPr marL="0" marR="0" lvl="3"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4pPr>
            <a:lvl5pPr marL="0" marR="0" lvl="4"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5pPr>
            <a:lvl6pPr marL="0" marR="0" lvl="5"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6pPr>
            <a:lvl7pPr marL="0" marR="0" lvl="6"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7pPr>
            <a:lvl8pPr marL="0" marR="0" lvl="7"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8pPr>
            <a:lvl9pPr marL="0" marR="0" lvl="8"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FHyVwYbuMK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2ojNg2RZmW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youtube.com/watch?v=czfQMYrcGZU"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mCL_GvfOX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yHgY2O__f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Kuva, joka sisältää kohteen teksti, Grafiikka, graafinen suunnittelu, juliste&#10;&#10;Kuvaus luotu automaattisesti"/>
          <p:cNvPicPr preferRelativeResize="0"/>
          <p:nvPr/>
        </p:nvPicPr>
        <p:blipFill rotWithShape="1">
          <a:blip r:embed="rId3">
            <a:alphaModFix/>
          </a:blip>
          <a:srcRect/>
          <a:stretch/>
        </p:blipFill>
        <p:spPr>
          <a:xfrm>
            <a:off x="314463" y="0"/>
            <a:ext cx="11563076" cy="6858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g3501960729b_0_74"/>
          <p:cNvSpPr txBox="1">
            <a:spLocks noGrp="1"/>
          </p:cNvSpPr>
          <p:nvPr>
            <p:ph type="body" idx="1"/>
          </p:nvPr>
        </p:nvSpPr>
        <p:spPr>
          <a:xfrm>
            <a:off x="992268" y="2141675"/>
            <a:ext cx="9367884" cy="4351200"/>
          </a:xfrm>
          <a:prstGeom prst="rect">
            <a:avLst/>
          </a:prstGeom>
          <a:noFill/>
          <a:ln>
            <a:noFill/>
          </a:ln>
        </p:spPr>
        <p:txBody>
          <a:bodyPr spcFirstLastPara="1" wrap="square" lIns="91425" tIns="45700" rIns="91425" bIns="45700" anchor="t" anchorCtr="0">
            <a:noAutofit/>
          </a:bodyPr>
          <a:lstStyle/>
          <a:p>
            <a:pPr lvl="0" indent="-228600">
              <a:lnSpc>
                <a:spcPct val="115000"/>
              </a:lnSpc>
              <a:spcBef>
                <a:spcPts val="0"/>
              </a:spcBef>
              <a:buSzPts val="2200"/>
              <a:buNone/>
            </a:pPr>
            <a:r>
              <a:rPr lang="fi-FI" sz="2200" b="1" dirty="0">
                <a:highlight>
                  <a:srgbClr val="FFFFFF"/>
                </a:highlight>
                <a:latin typeface="Montserrat Light" panose="00000400000000000000" pitchFamily="50" charset="0"/>
              </a:rPr>
              <a:t>Kuuntele toisia, älä keskeytä tai käynnistä sivukeskusteluja.</a:t>
            </a:r>
          </a:p>
          <a:p>
            <a:pPr lvl="0" indent="-228600">
              <a:lnSpc>
                <a:spcPct val="115000"/>
              </a:lnSpc>
              <a:spcBef>
                <a:spcPts val="0"/>
              </a:spcBef>
              <a:buSzPts val="2200"/>
              <a:buNone/>
            </a:pPr>
            <a:br>
              <a:rPr lang="fi-FI" sz="2200" i="1" dirty="0">
                <a:highlight>
                  <a:srgbClr val="FFFFFF"/>
                </a:highlight>
                <a:latin typeface="Montserrat Light" panose="00000400000000000000" pitchFamily="50" charset="0"/>
                <a:ea typeface="Montserrat"/>
                <a:cs typeface="Montserrat"/>
                <a:sym typeface="Montserrat"/>
              </a:rPr>
            </a:br>
            <a:r>
              <a:rPr lang="fi-FI" sz="2200" i="1" dirty="0"/>
              <a:t>”Jokaisella täytyy olla mahdollisuus rauhassa kertoa omista näkemyksistään. On tärkeää, että emme keskeytä toisiamme emmekä supise vierustoverin kanssa.”</a:t>
            </a:r>
            <a:endParaRPr sz="2200" i="1" dirty="0">
              <a:latin typeface="Montserrat Light" panose="00000400000000000000" pitchFamily="50" charset="0"/>
            </a:endParaRPr>
          </a:p>
        </p:txBody>
      </p:sp>
      <p:sp>
        <p:nvSpPr>
          <p:cNvPr id="168" name="Google Shape;168;g3501960729b_0_74"/>
          <p:cNvSpPr txBox="1">
            <a:spLocks noGrp="1"/>
          </p:cNvSpPr>
          <p:nvPr>
            <p:ph type="title"/>
          </p:nvPr>
        </p:nvSpPr>
        <p:spPr>
          <a:xfrm>
            <a:off x="1065420" y="639445"/>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Pelisääntö</a:t>
            </a:r>
            <a:endParaRPr dirty="0"/>
          </a:p>
        </p:txBody>
      </p:sp>
      <p:pic>
        <p:nvPicPr>
          <p:cNvPr id="170" name="Google Shape;170;g3501960729b_0_74" title="Skærmbillede 2025-04-25 kl. 14.25.42.png"/>
          <p:cNvPicPr preferRelativeResize="0"/>
          <p:nvPr/>
        </p:nvPicPr>
        <p:blipFill>
          <a:blip r:embed="rId3">
            <a:alphaModFix/>
          </a:blip>
          <a:stretch>
            <a:fillRect/>
          </a:stretch>
        </p:blipFill>
        <p:spPr>
          <a:xfrm>
            <a:off x="3406644" y="811817"/>
            <a:ext cx="775075" cy="76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g3501960729b_0_34"/>
          <p:cNvSpPr txBox="1">
            <a:spLocks noGrp="1"/>
          </p:cNvSpPr>
          <p:nvPr>
            <p:ph type="body" idx="1"/>
          </p:nvPr>
        </p:nvSpPr>
        <p:spPr>
          <a:xfrm>
            <a:off x="987552" y="2268862"/>
            <a:ext cx="10366248" cy="4351200"/>
          </a:xfrm>
          <a:prstGeom prst="rect">
            <a:avLst/>
          </a:prstGeom>
          <a:noFill/>
          <a:ln>
            <a:noFill/>
          </a:ln>
        </p:spPr>
        <p:txBody>
          <a:bodyPr spcFirstLastPara="1" wrap="square" lIns="91425" tIns="45700" rIns="91425" bIns="45700" anchor="t" anchorCtr="0">
            <a:normAutofit/>
          </a:bodyPr>
          <a:lstStyle/>
          <a:p>
            <a:pPr lvl="0" indent="-228600">
              <a:lnSpc>
                <a:spcPct val="115000"/>
              </a:lnSpc>
              <a:spcBef>
                <a:spcPts val="0"/>
              </a:spcBef>
              <a:buSzPts val="2200"/>
              <a:buNone/>
            </a:pPr>
            <a:r>
              <a:rPr lang="fi-FI" sz="2200" b="1" dirty="0">
                <a:highlight>
                  <a:srgbClr val="FFFFFF"/>
                </a:highlight>
                <a:latin typeface="Montserrat Light" panose="00000400000000000000" pitchFamily="50" charset="0"/>
              </a:rPr>
              <a:t>Liity toisten puheeseen ja käytä arkikieltä.</a:t>
            </a:r>
          </a:p>
          <a:p>
            <a:pPr lvl="0" indent="-228600">
              <a:lnSpc>
                <a:spcPct val="115000"/>
              </a:lnSpc>
              <a:spcBef>
                <a:spcPts val="0"/>
              </a:spcBef>
              <a:buSzPts val="2200"/>
              <a:buNone/>
            </a:pPr>
            <a:endParaRPr lang="fi-FI" sz="2200" i="1" dirty="0">
              <a:highlight>
                <a:srgbClr val="FFFFFF"/>
              </a:highlight>
              <a:latin typeface="Montserrat Light" panose="00000400000000000000" pitchFamily="50" charset="0"/>
              <a:ea typeface="Montserrat"/>
              <a:cs typeface="Montserrat"/>
              <a:sym typeface="Montserrat"/>
            </a:endParaRPr>
          </a:p>
          <a:p>
            <a:pPr lvl="0" indent="-228600">
              <a:lnSpc>
                <a:spcPct val="115000"/>
              </a:lnSpc>
              <a:spcBef>
                <a:spcPts val="0"/>
              </a:spcBef>
              <a:buSzPts val="2200"/>
              <a:buNone/>
            </a:pPr>
            <a:r>
              <a:rPr lang="fi-FI" sz="2200" dirty="0">
                <a:highlight>
                  <a:srgbClr val="FFFFFF"/>
                </a:highlight>
                <a:latin typeface="Montserrat Light" panose="00000400000000000000" pitchFamily="50" charset="0"/>
                <a:ea typeface="Montserrat"/>
                <a:cs typeface="Montserrat"/>
                <a:sym typeface="Montserrat"/>
              </a:rPr>
              <a:t>”</a:t>
            </a:r>
            <a:r>
              <a:rPr lang="fi-FI" sz="2200" dirty="0">
                <a:highlight>
                  <a:srgbClr val="FFFFFF"/>
                </a:highlight>
                <a:latin typeface="Montserrat Light" panose="00000400000000000000" pitchFamily="50" charset="0"/>
              </a:rPr>
              <a:t>Dialogissa on tavoitteena, että yritämme liittää omat sanomisemme siihen, mitä toiset ovat tuoneet esiin keskustelussa. Pyritään puhumaan arkikielisesti ja välttämään erikoistermejä.”</a:t>
            </a:r>
            <a:endParaRPr lang="sv-SE" sz="2200" dirty="0">
              <a:latin typeface="Montserrat Light" panose="00000400000000000000" pitchFamily="50" charset="0"/>
              <a:ea typeface="Montserrat"/>
              <a:cs typeface="Montserrat"/>
              <a:sym typeface="Montserrat"/>
            </a:endParaRPr>
          </a:p>
        </p:txBody>
      </p:sp>
      <p:sp>
        <p:nvSpPr>
          <p:cNvPr id="178" name="Google Shape;178;g3501960729b_0_34"/>
          <p:cNvSpPr txBox="1">
            <a:spLocks noGrp="1"/>
          </p:cNvSpPr>
          <p:nvPr>
            <p:ph type="title"/>
          </p:nvPr>
        </p:nvSpPr>
        <p:spPr>
          <a:xfrm>
            <a:off x="987552" y="681175"/>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Pelisääntö</a:t>
            </a:r>
            <a:endParaRPr dirty="0"/>
          </a:p>
        </p:txBody>
      </p:sp>
      <p:pic>
        <p:nvPicPr>
          <p:cNvPr id="180" name="Google Shape;180;g3501960729b_0_34" title="Skærmbillede 2025-04-25 kl. 14.26.13.png"/>
          <p:cNvPicPr preferRelativeResize="0"/>
          <p:nvPr/>
        </p:nvPicPr>
        <p:blipFill>
          <a:blip r:embed="rId3">
            <a:alphaModFix/>
          </a:blip>
          <a:stretch>
            <a:fillRect/>
          </a:stretch>
        </p:blipFill>
        <p:spPr>
          <a:xfrm>
            <a:off x="3320742" y="842578"/>
            <a:ext cx="857975" cy="80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g3501960729b_0_42"/>
          <p:cNvSpPr txBox="1">
            <a:spLocks noGrp="1"/>
          </p:cNvSpPr>
          <p:nvPr>
            <p:ph type="body" idx="1"/>
          </p:nvPr>
        </p:nvSpPr>
        <p:spPr>
          <a:xfrm>
            <a:off x="748284" y="2109363"/>
            <a:ext cx="10695432" cy="4351200"/>
          </a:xfrm>
          <a:prstGeom prst="rect">
            <a:avLst/>
          </a:prstGeom>
          <a:noFill/>
          <a:ln>
            <a:noFill/>
          </a:ln>
        </p:spPr>
        <p:txBody>
          <a:bodyPr spcFirstLastPara="1" wrap="square" lIns="91425" tIns="45700" rIns="91425" bIns="45700" anchor="t" anchorCtr="0">
            <a:normAutofit/>
          </a:bodyPr>
          <a:lstStyle/>
          <a:p>
            <a:pPr lvl="0" indent="-228600">
              <a:lnSpc>
                <a:spcPct val="115000"/>
              </a:lnSpc>
              <a:spcBef>
                <a:spcPts val="0"/>
              </a:spcBef>
              <a:buSzPts val="2200"/>
              <a:buNone/>
            </a:pPr>
            <a:r>
              <a:rPr lang="fi-FI" sz="2200" b="1" dirty="0">
                <a:highlight>
                  <a:srgbClr val="FFFFFF"/>
                </a:highlight>
                <a:latin typeface="Montserrat Light" panose="00000400000000000000" pitchFamily="50" charset="0"/>
              </a:rPr>
              <a:t>Kerro omasta kokemuksesta.</a:t>
            </a:r>
          </a:p>
          <a:p>
            <a:pPr lvl="0" indent="-228600">
              <a:lnSpc>
                <a:spcPct val="115000"/>
              </a:lnSpc>
              <a:spcBef>
                <a:spcPts val="0"/>
              </a:spcBef>
              <a:buSzPts val="2200"/>
              <a:buNone/>
            </a:pPr>
            <a:br>
              <a:rPr lang="fi-FI" sz="2200" i="1" dirty="0">
                <a:highlight>
                  <a:srgbClr val="FFFFFF"/>
                </a:highlight>
                <a:latin typeface="Montserrat Light" panose="00000400000000000000" pitchFamily="50" charset="0"/>
                <a:ea typeface="Montserrat"/>
                <a:cs typeface="Montserrat"/>
                <a:sym typeface="Montserrat"/>
              </a:rPr>
            </a:br>
            <a:r>
              <a:rPr lang="fi-FI" sz="2200" i="1" dirty="0">
                <a:highlight>
                  <a:srgbClr val="FFFFFF"/>
                </a:highlight>
                <a:latin typeface="Montserrat Light" panose="00000400000000000000" pitchFamily="50" charset="0"/>
                <a:ea typeface="Montserrat"/>
                <a:cs typeface="Montserrat"/>
                <a:sym typeface="Montserrat"/>
              </a:rPr>
              <a:t>”</a:t>
            </a:r>
            <a:r>
              <a:rPr lang="fi-FI" sz="2200" i="1" dirty="0">
                <a:highlight>
                  <a:srgbClr val="FFFFFF"/>
                </a:highlight>
                <a:latin typeface="Montserrat Light" panose="00000400000000000000" pitchFamily="50" charset="0"/>
              </a:rPr>
              <a:t> Jotta voimme ymmärtää paremmin käsiteltävää asiaa ja toisiamme, niin on hyvä puhua omista kokemuksista. Tämä tarkoittaa, että kerrotaan toisille, mitkä asiat, tapahtumat ja tilanteet ovat vaikuttaneet omiin näkemyksiin.”</a:t>
            </a:r>
            <a:endParaRPr sz="2200" i="1" dirty="0">
              <a:highlight>
                <a:srgbClr val="FFFFFF"/>
              </a:highlight>
              <a:latin typeface="Montserrat Light" panose="00000400000000000000" pitchFamily="50" charset="0"/>
              <a:ea typeface="Montserrat"/>
              <a:cs typeface="Montserrat"/>
              <a:sym typeface="Montserrat"/>
            </a:endParaRPr>
          </a:p>
          <a:p>
            <a:pPr marL="457200" lvl="0" indent="-228600" algn="l" rtl="0">
              <a:lnSpc>
                <a:spcPct val="115000"/>
              </a:lnSpc>
              <a:spcBef>
                <a:spcPts val="0"/>
              </a:spcBef>
              <a:spcAft>
                <a:spcPts val="0"/>
              </a:spcAft>
              <a:buSzPts val="2200"/>
              <a:buFont typeface="Montserrat"/>
              <a:buNone/>
            </a:pPr>
            <a:endParaRPr sz="2200" dirty="0">
              <a:latin typeface="Montserrat Light" panose="00000400000000000000" pitchFamily="50" charset="0"/>
              <a:ea typeface="Montserrat"/>
              <a:cs typeface="Montserrat"/>
              <a:sym typeface="Montserrat"/>
            </a:endParaRPr>
          </a:p>
        </p:txBody>
      </p:sp>
      <p:sp>
        <p:nvSpPr>
          <p:cNvPr id="188" name="Google Shape;188;g3501960729b_0_42"/>
          <p:cNvSpPr txBox="1">
            <a:spLocks noGrp="1"/>
          </p:cNvSpPr>
          <p:nvPr>
            <p:ph type="title"/>
          </p:nvPr>
        </p:nvSpPr>
        <p:spPr>
          <a:xfrm>
            <a:off x="507636" y="662613"/>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    </a:t>
            </a:r>
            <a:r>
              <a:rPr lang="fi-FI" dirty="0" err="1"/>
              <a:t>Spelregel</a:t>
            </a:r>
            <a:endParaRPr dirty="0"/>
          </a:p>
        </p:txBody>
      </p:sp>
      <p:pic>
        <p:nvPicPr>
          <p:cNvPr id="190" name="Google Shape;190;g3501960729b_0_42" title="Skærmbillede 2025-04-25 kl. 14.27.27.png"/>
          <p:cNvPicPr preferRelativeResize="0"/>
          <p:nvPr/>
        </p:nvPicPr>
        <p:blipFill>
          <a:blip r:embed="rId3">
            <a:alphaModFix/>
          </a:blip>
          <a:stretch>
            <a:fillRect/>
          </a:stretch>
        </p:blipFill>
        <p:spPr>
          <a:xfrm>
            <a:off x="2873761" y="946351"/>
            <a:ext cx="839450" cy="75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g3501960729b_0_58"/>
          <p:cNvSpPr txBox="1">
            <a:spLocks noGrp="1"/>
          </p:cNvSpPr>
          <p:nvPr>
            <p:ph type="body" idx="1"/>
          </p:nvPr>
        </p:nvSpPr>
        <p:spPr>
          <a:xfrm>
            <a:off x="698100" y="2527945"/>
            <a:ext cx="10680084" cy="2380615"/>
          </a:xfrm>
          <a:prstGeom prst="rect">
            <a:avLst/>
          </a:prstGeom>
          <a:noFill/>
          <a:ln>
            <a:noFill/>
          </a:ln>
        </p:spPr>
        <p:txBody>
          <a:bodyPr spcFirstLastPara="1" wrap="square" lIns="91425" tIns="45700" rIns="91425" bIns="45700" anchor="t" anchorCtr="0">
            <a:noAutofit/>
          </a:bodyPr>
          <a:lstStyle/>
          <a:p>
            <a:pPr lvl="0" indent="-228600">
              <a:spcBef>
                <a:spcPts val="0"/>
              </a:spcBef>
              <a:buSzPts val="2200"/>
              <a:buNone/>
            </a:pPr>
            <a:r>
              <a:rPr lang="fi-FI" sz="2200" b="1" dirty="0">
                <a:highlight>
                  <a:srgbClr val="FFFFFF"/>
                </a:highlight>
              </a:rPr>
              <a:t>Puhuttele muita suoraan ja kysy heidän näkemyksiään</a:t>
            </a:r>
          </a:p>
          <a:p>
            <a:pPr lvl="0" indent="-228600">
              <a:spcBef>
                <a:spcPts val="0"/>
              </a:spcBef>
              <a:buSzPts val="2200"/>
              <a:buNone/>
            </a:pPr>
            <a:endParaRPr lang="fi-FI" sz="2200" b="1" dirty="0">
              <a:highlight>
                <a:srgbClr val="FFFFFF"/>
              </a:highlight>
            </a:endParaRPr>
          </a:p>
          <a:p>
            <a:pPr lvl="0" indent="-228600">
              <a:spcBef>
                <a:spcPts val="0"/>
              </a:spcBef>
              <a:buSzPts val="2200"/>
              <a:buNone/>
            </a:pPr>
            <a:r>
              <a:rPr lang="fi-FI" sz="2200" i="1" dirty="0">
                <a:highlight>
                  <a:srgbClr val="FFFFFF"/>
                </a:highlight>
              </a:rPr>
              <a:t>”Yhteisen keskustelun muodostumista helpottaa kun osoitamme sanamme toisille keskustelijoille, puhuttelemme toisiamme ja kysymme suoraan toisten näkemyksiä.”</a:t>
            </a:r>
            <a:endParaRPr sz="2200" i="1" dirty="0">
              <a:highlight>
                <a:srgbClr val="FFFFFF"/>
              </a:highlight>
              <a:latin typeface="Montserrat"/>
              <a:ea typeface="Montserrat"/>
              <a:cs typeface="Montserrat"/>
              <a:sym typeface="Montserrat"/>
            </a:endParaRPr>
          </a:p>
        </p:txBody>
      </p:sp>
      <p:sp>
        <p:nvSpPr>
          <p:cNvPr id="198" name="Google Shape;198;g3501960729b_0_58"/>
          <p:cNvSpPr txBox="1">
            <a:spLocks noGrp="1"/>
          </p:cNvSpPr>
          <p:nvPr>
            <p:ph type="title"/>
          </p:nvPr>
        </p:nvSpPr>
        <p:spPr>
          <a:xfrm>
            <a:off x="935844" y="740029"/>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Spelregel</a:t>
            </a:r>
            <a:endParaRPr dirty="0"/>
          </a:p>
        </p:txBody>
      </p:sp>
      <p:pic>
        <p:nvPicPr>
          <p:cNvPr id="200" name="Google Shape;200;g3501960729b_0_58" title="Skærmbillede 2025-04-25 kl. 14.28.29.png"/>
          <p:cNvPicPr preferRelativeResize="0"/>
          <p:nvPr/>
        </p:nvPicPr>
        <p:blipFill>
          <a:blip r:embed="rId3">
            <a:alphaModFix/>
          </a:blip>
          <a:stretch>
            <a:fillRect/>
          </a:stretch>
        </p:blipFill>
        <p:spPr>
          <a:xfrm>
            <a:off x="2938856" y="1022116"/>
            <a:ext cx="841675" cy="761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3501960729b_0_86"/>
          <p:cNvSpPr txBox="1">
            <a:spLocks noGrp="1"/>
          </p:cNvSpPr>
          <p:nvPr>
            <p:ph type="body" idx="1"/>
          </p:nvPr>
        </p:nvSpPr>
        <p:spPr>
          <a:xfrm>
            <a:off x="820928" y="2008325"/>
            <a:ext cx="6622288" cy="3166999"/>
          </a:xfrm>
          <a:prstGeom prst="rect">
            <a:avLst/>
          </a:prstGeom>
          <a:noFill/>
          <a:ln>
            <a:noFill/>
          </a:ln>
        </p:spPr>
        <p:txBody>
          <a:bodyPr spcFirstLastPara="1" wrap="square" lIns="91425" tIns="45700" rIns="91425" bIns="45700" anchor="t" anchorCtr="0">
            <a:noAutofit/>
          </a:bodyPr>
          <a:lstStyle/>
          <a:p>
            <a:pPr marL="228600" lvl="0" indent="-50800" algn="l" rtl="0">
              <a:lnSpc>
                <a:spcPct val="150000"/>
              </a:lnSpc>
              <a:spcBef>
                <a:spcPts val="0"/>
              </a:spcBef>
              <a:spcAft>
                <a:spcPts val="0"/>
              </a:spcAft>
              <a:buClr>
                <a:schemeClr val="dk1"/>
              </a:buClr>
              <a:buSzPts val="2800"/>
              <a:buNone/>
            </a:pPr>
            <a:endParaRPr sz="2200" dirty="0"/>
          </a:p>
          <a:p>
            <a:pPr marL="520700">
              <a:lnSpc>
                <a:spcPct val="150000"/>
              </a:lnSpc>
              <a:spcBef>
                <a:spcPts val="0"/>
              </a:spcBef>
              <a:buSzPts val="2800"/>
            </a:pPr>
            <a:r>
              <a:rPr lang="fi-FI" sz="2200" dirty="0"/>
              <a:t>Miten näet tekstiiliteollisuuden?</a:t>
            </a:r>
            <a:endParaRPr sz="2200" dirty="0"/>
          </a:p>
          <a:p>
            <a:pPr marL="520700">
              <a:lnSpc>
                <a:spcPct val="150000"/>
              </a:lnSpc>
              <a:spcBef>
                <a:spcPts val="0"/>
              </a:spcBef>
              <a:buSzPts val="2800"/>
            </a:pPr>
            <a:endParaRPr sz="2200" dirty="0"/>
          </a:p>
          <a:p>
            <a:pPr marL="520700">
              <a:lnSpc>
                <a:spcPct val="150000"/>
              </a:lnSpc>
              <a:spcBef>
                <a:spcPts val="0"/>
              </a:spcBef>
              <a:buSzPts val="2800"/>
            </a:pPr>
            <a:r>
              <a:rPr lang="fi-FI" sz="2200" dirty="0"/>
              <a:t>Miten toimit, kun tarvitset uusia vaatteita?</a:t>
            </a:r>
            <a:endParaRPr sz="2200" dirty="0"/>
          </a:p>
          <a:p>
            <a:pPr marL="520700">
              <a:lnSpc>
                <a:spcPct val="150000"/>
              </a:lnSpc>
              <a:spcBef>
                <a:spcPts val="0"/>
              </a:spcBef>
              <a:buSzPts val="2800"/>
            </a:pPr>
            <a:endParaRPr sz="2200" dirty="0"/>
          </a:p>
          <a:p>
            <a:pPr marL="520700">
              <a:lnSpc>
                <a:spcPct val="150000"/>
              </a:lnSpc>
              <a:spcBef>
                <a:spcPts val="0"/>
              </a:spcBef>
              <a:buSzPts val="2800"/>
            </a:pPr>
            <a:r>
              <a:rPr lang="fi-FI" sz="2200" dirty="0"/>
              <a:t>Onko sinulla hyvä esimerkkejä siitä, miten voimme säästää luonnonvaroja?</a:t>
            </a:r>
            <a:endParaRPr sz="2200" dirty="0"/>
          </a:p>
          <a:p>
            <a:pPr marL="228600" lvl="0" indent="-50800" algn="l" rtl="0">
              <a:lnSpc>
                <a:spcPct val="150000"/>
              </a:lnSpc>
              <a:spcBef>
                <a:spcPts val="0"/>
              </a:spcBef>
              <a:spcAft>
                <a:spcPts val="0"/>
              </a:spcAft>
              <a:buClr>
                <a:schemeClr val="dk1"/>
              </a:buClr>
              <a:buSzPts val="2800"/>
              <a:buNone/>
            </a:pPr>
            <a:endParaRPr sz="2200" dirty="0"/>
          </a:p>
          <a:p>
            <a:pPr marL="228600" lvl="0" indent="-50800" algn="l" rtl="0">
              <a:lnSpc>
                <a:spcPct val="150000"/>
              </a:lnSpc>
              <a:spcBef>
                <a:spcPts val="0"/>
              </a:spcBef>
              <a:spcAft>
                <a:spcPts val="0"/>
              </a:spcAft>
              <a:buClr>
                <a:schemeClr val="dk1"/>
              </a:buClr>
              <a:buSzPts val="2800"/>
              <a:buNone/>
            </a:pPr>
            <a:endParaRPr sz="2200" dirty="0"/>
          </a:p>
        </p:txBody>
      </p:sp>
      <p:sp>
        <p:nvSpPr>
          <p:cNvPr id="207" name="Google Shape;207;g3501960729b_0_86"/>
          <p:cNvSpPr txBox="1">
            <a:spLocks noGrp="1"/>
          </p:cNvSpPr>
          <p:nvPr>
            <p:ph type="title"/>
          </p:nvPr>
        </p:nvSpPr>
        <p:spPr>
          <a:xfrm>
            <a:off x="711200" y="682625"/>
            <a:ext cx="10938925"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Erätauko-keskustelu: kysymyksiä</a:t>
            </a:r>
            <a:endParaRPr dirty="0"/>
          </a:p>
        </p:txBody>
      </p:sp>
      <p:pic>
        <p:nvPicPr>
          <p:cNvPr id="209" name="Google Shape;209;g3501960729b_0_86" title="Skærmbillede 2025-04-25 kl. 13.29.44.png"/>
          <p:cNvPicPr preferRelativeResize="0"/>
          <p:nvPr/>
        </p:nvPicPr>
        <p:blipFill>
          <a:blip r:embed="rId3">
            <a:alphaModFix/>
          </a:blip>
          <a:stretch>
            <a:fillRect/>
          </a:stretch>
        </p:blipFill>
        <p:spPr>
          <a:xfrm>
            <a:off x="8812182" y="2008325"/>
            <a:ext cx="1903876" cy="1975550"/>
          </a:xfrm>
          <a:prstGeom prst="rect">
            <a:avLst/>
          </a:prstGeom>
          <a:noFill/>
          <a:ln>
            <a:noFill/>
          </a:ln>
        </p:spPr>
      </p:pic>
      <p:sp>
        <p:nvSpPr>
          <p:cNvPr id="3" name="Tekstiruutu 4">
            <a:extLst>
              <a:ext uri="{FF2B5EF4-FFF2-40B4-BE49-F238E27FC236}">
                <a16:creationId xmlns:a16="http://schemas.microsoft.com/office/drawing/2014/main" id="{217355B6-9683-7C6B-3B41-60ACA8D380DE}"/>
              </a:ext>
            </a:extLst>
          </p:cNvPr>
          <p:cNvSpPr txBox="1"/>
          <p:nvPr/>
        </p:nvSpPr>
        <p:spPr>
          <a:xfrm>
            <a:off x="8749194" y="4096003"/>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Kuva: Erätauko-säätiö, www-</a:t>
            </a:r>
            <a:r>
              <a:rPr lang="da-DK" sz="700" dirty="0">
                <a:solidFill>
                  <a:srgbClr val="000000"/>
                </a:solidFill>
                <a:latin typeface="Montserrat Light" panose="00000400000000000000" pitchFamily="50" charset="0"/>
                <a:ea typeface="Gill Sans"/>
                <a:cs typeface="Gill Sans"/>
                <a:sym typeface="Gill Sans"/>
              </a:rPr>
              <a:t>.eratauko.fi</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3501960729b_0_93"/>
          <p:cNvSpPr txBox="1">
            <a:spLocks noGrp="1"/>
          </p:cNvSpPr>
          <p:nvPr>
            <p:ph type="body" idx="1"/>
          </p:nvPr>
        </p:nvSpPr>
        <p:spPr>
          <a:xfrm>
            <a:off x="702402" y="2002109"/>
            <a:ext cx="6493926" cy="4351200"/>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SzPts val="2800"/>
              <a:buNone/>
            </a:pPr>
            <a:r>
              <a:rPr lang="fi-FI" sz="2200" b="1" u="sng" dirty="0"/>
              <a:t>Lineaarinen talous:</a:t>
            </a:r>
            <a:br>
              <a:rPr lang="fi-FI" sz="2200" dirty="0"/>
            </a:br>
            <a:r>
              <a:rPr lang="fi-FI" sz="2200" dirty="0"/>
              <a:t>Hanki raaka-aineita, valmista, kuluta/käytä ja heitä jätteeksi.</a:t>
            </a:r>
          </a:p>
          <a:p>
            <a:pPr marL="0" lvl="0" indent="0">
              <a:lnSpc>
                <a:spcPct val="150000"/>
              </a:lnSpc>
              <a:spcBef>
                <a:spcPts val="0"/>
              </a:spcBef>
              <a:buSzPts val="2800"/>
              <a:buNone/>
            </a:pPr>
            <a:endParaRPr sz="2200" dirty="0">
              <a:latin typeface="Montserrat Light" panose="00000400000000000000" pitchFamily="50" charset="0"/>
              <a:ea typeface="Montserrat"/>
              <a:cs typeface="Montserrat"/>
              <a:sym typeface="Montserrat"/>
            </a:endParaRPr>
          </a:p>
          <a:p>
            <a:pPr marL="0" lvl="0" indent="0">
              <a:lnSpc>
                <a:spcPct val="150000"/>
              </a:lnSpc>
              <a:spcBef>
                <a:spcPts val="0"/>
              </a:spcBef>
              <a:buSzPts val="2800"/>
              <a:buNone/>
            </a:pPr>
            <a:r>
              <a:rPr lang="fi-FI" sz="2200" b="1" u="sng" dirty="0"/>
              <a:t>Kiertotalous:</a:t>
            </a:r>
            <a:br>
              <a:rPr lang="fi-FI" sz="2200" dirty="0"/>
            </a:br>
            <a:r>
              <a:rPr lang="fi-FI" sz="2200" dirty="0"/>
              <a:t>Pidennä tuotteen elinkaarta, vähennä jätettä, kierrätä, käytä uudelleen, huolla ja korjaa.</a:t>
            </a:r>
            <a:endParaRPr sz="2200" dirty="0">
              <a:latin typeface="Montserrat Light" panose="00000400000000000000" pitchFamily="50" charset="0"/>
              <a:ea typeface="Montserrat"/>
              <a:cs typeface="Montserrat"/>
              <a:sym typeface="Montserrat"/>
            </a:endParaRPr>
          </a:p>
        </p:txBody>
      </p:sp>
      <p:sp>
        <p:nvSpPr>
          <p:cNvPr id="216" name="Google Shape;216;g3501960729b_0_93"/>
          <p:cNvSpPr txBox="1">
            <a:spLocks noGrp="1"/>
          </p:cNvSpPr>
          <p:nvPr>
            <p:ph type="title"/>
          </p:nvPr>
        </p:nvSpPr>
        <p:spPr>
          <a:xfrm>
            <a:off x="635100" y="589451"/>
            <a:ext cx="686298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Lineaarinen talous ja kiertotalous</a:t>
            </a:r>
            <a:endParaRPr dirty="0"/>
          </a:p>
        </p:txBody>
      </p:sp>
      <p:pic>
        <p:nvPicPr>
          <p:cNvPr id="218" name="Google Shape;218;g3501960729b_0_93"/>
          <p:cNvPicPr preferRelativeResize="0"/>
          <p:nvPr/>
        </p:nvPicPr>
        <p:blipFill>
          <a:blip r:embed="rId3">
            <a:alphaModFix/>
          </a:blip>
          <a:stretch>
            <a:fillRect/>
          </a:stretch>
        </p:blipFill>
        <p:spPr>
          <a:xfrm>
            <a:off x="7498080" y="1819229"/>
            <a:ext cx="4061128" cy="4351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p:tgtEl>
                                          <p:spTgt spid="2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g3501960729b_0_102"/>
          <p:cNvSpPr txBox="1">
            <a:spLocks noGrp="1"/>
          </p:cNvSpPr>
          <p:nvPr>
            <p:ph type="body" idx="1"/>
          </p:nvPr>
        </p:nvSpPr>
        <p:spPr>
          <a:xfrm>
            <a:off x="963168" y="1928569"/>
            <a:ext cx="10265664" cy="5016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FFD966"/>
              </a:buClr>
              <a:buSzPts val="2400"/>
              <a:buFont typeface="Montserrat"/>
              <a:buChar char="●"/>
            </a:pPr>
            <a:r>
              <a:rPr lang="fi-FI" sz="2200" b="1" dirty="0">
                <a:latin typeface="Montserrat Light" panose="00000400000000000000" pitchFamily="50" charset="0"/>
                <a:ea typeface="Montserrat"/>
                <a:cs typeface="Montserrat"/>
                <a:sym typeface="Montserrat"/>
              </a:rPr>
              <a:t>Teidät jaetaan ryhmiin eri alueiden mukaisesti: </a:t>
            </a: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Farkut</a:t>
            </a: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Kengät</a:t>
            </a: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Shein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vs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Fusion</a:t>
            </a:r>
            <a:r>
              <a:rPr lang="fi-FI" sz="2200" dirty="0">
                <a:latin typeface="Montserrat Light" panose="00000400000000000000" pitchFamily="50" charset="0"/>
                <a:ea typeface="Montserrat"/>
                <a:cs typeface="Montserrat"/>
                <a:sym typeface="Montserrat"/>
              </a:rPr>
              <a:t> </a:t>
            </a:r>
            <a:endParaRPr sz="2200" dirty="0">
              <a:latin typeface="Montserrat Light" panose="00000400000000000000" pitchFamily="50" charset="0"/>
              <a:ea typeface="Montserrat"/>
              <a:cs typeface="Montserrat"/>
              <a:sym typeface="Montserrat"/>
            </a:endParaRPr>
          </a:p>
          <a:p>
            <a:pPr marL="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b="1" dirty="0">
                <a:latin typeface="Montserrat Light" panose="00000400000000000000" pitchFamily="50" charset="0"/>
                <a:ea typeface="Montserrat"/>
                <a:cs typeface="Montserrat"/>
                <a:sym typeface="Montserrat"/>
              </a:rPr>
              <a:t>Etsi tietoa seuraavista:</a:t>
            </a:r>
            <a:endParaRPr sz="2200" b="1"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Char char="-"/>
            </a:pPr>
            <a:r>
              <a:rPr lang="fi-FI" sz="2200" dirty="0">
                <a:latin typeface="Montserrat Light" panose="00000400000000000000" pitchFamily="50" charset="0"/>
              </a:rPr>
              <a:t>Kulutus</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a:latin typeface="Montserrat Light" panose="00000400000000000000" pitchFamily="50" charset="0"/>
              </a:rPr>
              <a:t>Jäte</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a:latin typeface="Montserrat Light" panose="00000400000000000000" pitchFamily="50" charset="0"/>
              </a:rPr>
              <a:t>Uudelleenkäyttö</a:t>
            </a:r>
          </a:p>
          <a:p>
            <a:pPr marL="457200" lvl="0" indent="-368300" algn="l" rtl="0">
              <a:lnSpc>
                <a:spcPct val="90000"/>
              </a:lnSpc>
              <a:spcBef>
                <a:spcPts val="0"/>
              </a:spcBef>
              <a:spcAft>
                <a:spcPts val="0"/>
              </a:spcAft>
              <a:buClr>
                <a:srgbClr val="FFD966"/>
              </a:buClr>
              <a:buSzPts val="2200"/>
              <a:buChar char="-"/>
            </a:pPr>
            <a:r>
              <a:rPr lang="fi-FI" sz="2200" dirty="0">
                <a:latin typeface="Montserrat Light" panose="00000400000000000000" pitchFamily="50" charset="0"/>
              </a:rPr>
              <a:t>Kierrätys</a:t>
            </a: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Lajittelus</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a:latin typeface="Montserrat Light" panose="00000400000000000000" pitchFamily="50" charset="0"/>
              </a:rPr>
              <a:t>Korjaus</a:t>
            </a:r>
            <a:endParaRPr sz="2200" dirty="0">
              <a:latin typeface="Montserrat Light" panose="00000400000000000000" pitchFamily="50" charset="0"/>
            </a:endParaRPr>
          </a:p>
          <a:p>
            <a:pPr marL="0" lvl="0" indent="0" algn="l" rtl="0">
              <a:lnSpc>
                <a:spcPct val="90000"/>
              </a:lnSpc>
              <a:spcBef>
                <a:spcPts val="0"/>
              </a:spcBef>
              <a:spcAft>
                <a:spcPts val="0"/>
              </a:spcAft>
              <a:buNone/>
            </a:pP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b="1" dirty="0">
                <a:latin typeface="Montserrat Light" panose="00000400000000000000" pitchFamily="50" charset="0"/>
                <a:ea typeface="Montserrat"/>
                <a:cs typeface="Montserrat"/>
                <a:sym typeface="Montserrat"/>
              </a:rPr>
              <a:t>Kirjoita keräämäsi tieto esitykseen</a:t>
            </a:r>
            <a:endParaRPr sz="2200" b="1" dirty="0">
              <a:latin typeface="Montserrat Light" panose="00000400000000000000" pitchFamily="50" charset="0"/>
              <a:ea typeface="Montserrat"/>
              <a:cs typeface="Montserrat"/>
              <a:sym typeface="Montserrat"/>
            </a:endParaRPr>
          </a:p>
        </p:txBody>
      </p:sp>
      <p:sp>
        <p:nvSpPr>
          <p:cNvPr id="225" name="Google Shape;225;g3501960729b_0_102"/>
          <p:cNvSpPr txBox="1">
            <a:spLocks noGrp="1"/>
          </p:cNvSpPr>
          <p:nvPr>
            <p:ph type="title"/>
          </p:nvPr>
        </p:nvSpPr>
        <p:spPr>
          <a:xfrm>
            <a:off x="1032768" y="520573"/>
            <a:ext cx="5460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Oppitunti 2</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g3501960729b_0_109"/>
          <p:cNvSpPr txBox="1">
            <a:spLocks noGrp="1"/>
          </p:cNvSpPr>
          <p:nvPr>
            <p:ph type="body" idx="1"/>
          </p:nvPr>
        </p:nvSpPr>
        <p:spPr>
          <a:xfrm>
            <a:off x="1008231" y="1841400"/>
            <a:ext cx="10110216" cy="5016600"/>
          </a:xfrm>
          <a:prstGeom prst="rect">
            <a:avLst/>
          </a:prstGeom>
          <a:noFill/>
          <a:ln>
            <a:noFill/>
          </a:ln>
        </p:spPr>
        <p:txBody>
          <a:bodyPr spcFirstLastPara="1" wrap="square" lIns="91425" tIns="45700" rIns="91425" bIns="45700" anchor="t" anchorCtr="0">
            <a:normAutofit/>
          </a:bodyPr>
          <a:lstStyle/>
          <a:p>
            <a:pPr indent="-381000">
              <a:lnSpc>
                <a:spcPct val="150000"/>
              </a:lnSpc>
              <a:spcBef>
                <a:spcPts val="0"/>
              </a:spcBef>
              <a:buClr>
                <a:srgbClr val="FFD966"/>
              </a:buClr>
              <a:buSzPts val="2400"/>
              <a:buFont typeface="Montserrat"/>
              <a:buChar char="●"/>
            </a:pPr>
            <a:r>
              <a:rPr lang="fi-FI" sz="2200" dirty="0"/>
              <a:t>Teidät jaetaan sekaryhmiin ja esittelette pienemmissä ryhmissä toisillenne.</a:t>
            </a:r>
            <a:endParaRPr sz="2200" b="1" dirty="0">
              <a:latin typeface="Montserrat Light" panose="00000400000000000000" pitchFamily="50" charset="0"/>
              <a:ea typeface="Montserrat"/>
              <a:cs typeface="Montserrat"/>
              <a:sym typeface="Montserrat"/>
            </a:endParaRPr>
          </a:p>
          <a:p>
            <a:pPr marL="457200" lvl="0" indent="0" algn="l" rtl="0">
              <a:lnSpc>
                <a:spcPct val="150000"/>
              </a:lnSpc>
              <a:spcBef>
                <a:spcPts val="0"/>
              </a:spcBef>
              <a:spcAft>
                <a:spcPts val="0"/>
              </a:spcAft>
              <a:buNone/>
            </a:pPr>
            <a:endParaRPr sz="2200" b="1" dirty="0">
              <a:latin typeface="Montserrat Light" panose="00000400000000000000" pitchFamily="50" charset="0"/>
              <a:ea typeface="Montserrat"/>
              <a:cs typeface="Montserrat"/>
              <a:sym typeface="Montserrat"/>
            </a:endParaRPr>
          </a:p>
          <a:p>
            <a:pPr indent="-368300">
              <a:lnSpc>
                <a:spcPct val="150000"/>
              </a:lnSpc>
              <a:spcBef>
                <a:spcPts val="0"/>
              </a:spcBef>
              <a:buClr>
                <a:srgbClr val="FFD966"/>
              </a:buClr>
              <a:buSzPts val="2200"/>
              <a:buFont typeface="Montserrat"/>
              <a:buChar char="●"/>
            </a:pPr>
            <a:r>
              <a:rPr lang="fi-FI" sz="2200" dirty="0"/>
              <a:t>Jos aikaa jää, saatte haastavia kysymyksiä:</a:t>
            </a:r>
            <a:endParaRPr sz="2200" b="1" dirty="0">
              <a:latin typeface="Montserrat Light" panose="00000400000000000000" pitchFamily="50" charset="0"/>
              <a:ea typeface="Montserrat"/>
              <a:cs typeface="Montserrat"/>
              <a:sym typeface="Montserrat"/>
            </a:endParaRPr>
          </a:p>
          <a:p>
            <a:pPr indent="-368300">
              <a:lnSpc>
                <a:spcPct val="150000"/>
              </a:lnSpc>
              <a:spcBef>
                <a:spcPts val="0"/>
              </a:spcBef>
              <a:buClr>
                <a:srgbClr val="FFD966"/>
              </a:buClr>
              <a:buSzPts val="2200"/>
              <a:buFont typeface="Montserrat"/>
              <a:buChar char="-"/>
            </a:pPr>
            <a:r>
              <a:rPr lang="fi-FI" sz="2200" dirty="0"/>
              <a:t>Miten vaateteollisuus voi siirtyä lineaarisesta mallista kiertotalouteen?</a:t>
            </a:r>
            <a:r>
              <a:rPr lang="fi-FI" sz="2200" dirty="0">
                <a:latin typeface="Montserrat Light" panose="00000400000000000000" pitchFamily="50" charset="0"/>
                <a:ea typeface="Montserrat"/>
                <a:cs typeface="Montserrat"/>
                <a:sym typeface="Montserrat"/>
              </a:rPr>
              <a:t> </a:t>
            </a:r>
          </a:p>
          <a:p>
            <a:pPr indent="-368300">
              <a:lnSpc>
                <a:spcPct val="150000"/>
              </a:lnSpc>
              <a:spcBef>
                <a:spcPts val="0"/>
              </a:spcBef>
              <a:buClr>
                <a:srgbClr val="FFD966"/>
              </a:buClr>
              <a:buSzPts val="2200"/>
              <a:buFont typeface="Montserrat"/>
              <a:buChar char="-"/>
            </a:pPr>
            <a:r>
              <a:rPr lang="fi-FI" sz="2200" dirty="0"/>
              <a:t>Kuka kantaa vastuun – yksilö, yritykset vai yhteiskunta?</a:t>
            </a:r>
          </a:p>
          <a:p>
            <a:pPr lvl="0" indent="-368300">
              <a:lnSpc>
                <a:spcPct val="150000"/>
              </a:lnSpc>
              <a:spcBef>
                <a:spcPts val="0"/>
              </a:spcBef>
              <a:buClr>
                <a:srgbClr val="FFD966"/>
              </a:buClr>
              <a:buSzPts val="2200"/>
              <a:buFont typeface="Montserrat"/>
              <a:buChar char="-"/>
            </a:pPr>
            <a:r>
              <a:rPr lang="fi-FI" sz="2200" dirty="0"/>
              <a:t>Anna konkreettisia esimerkkejä siitä, mitä sinä yksilönä voit tehdä edistääksesi kestävää kehitystä tekstiiliteollisuudessa</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p:txBody>
      </p:sp>
      <p:sp>
        <p:nvSpPr>
          <p:cNvPr id="233" name="Google Shape;233;g3501960729b_0_109"/>
          <p:cNvSpPr txBox="1">
            <a:spLocks noGrp="1"/>
          </p:cNvSpPr>
          <p:nvPr>
            <p:ph type="title"/>
          </p:nvPr>
        </p:nvSpPr>
        <p:spPr>
          <a:xfrm>
            <a:off x="1008231" y="515700"/>
            <a:ext cx="11389087"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Oppitunti 3</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g3501960729b_0_116"/>
          <p:cNvSpPr txBox="1">
            <a:spLocks noGrp="1"/>
          </p:cNvSpPr>
          <p:nvPr>
            <p:ph type="body" idx="1"/>
          </p:nvPr>
        </p:nvSpPr>
        <p:spPr>
          <a:xfrm>
            <a:off x="905256" y="2211609"/>
            <a:ext cx="10448544" cy="501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Näette seuraavaksi uuden videoklipin. </a:t>
            </a:r>
            <a:endParaRPr sz="2200" dirty="0">
              <a:latin typeface="Montserrat Light" panose="00000400000000000000" pitchFamily="50" charset="0"/>
              <a:ea typeface="Montserrat"/>
              <a:cs typeface="Montserrat"/>
              <a:sym typeface="Montserrat"/>
            </a:endParaRPr>
          </a:p>
          <a:p>
            <a:pPr marL="45720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Osallistutte uuteen Erätauko-keskusteluun uusien tietojenne pohjalta kysymysten avulla.</a:t>
            </a:r>
            <a:endParaRPr sz="2200" dirty="0">
              <a:latin typeface="Montserrat Light" panose="00000400000000000000" pitchFamily="50" charset="0"/>
              <a:ea typeface="Montserrat"/>
              <a:cs typeface="Montserrat"/>
              <a:sym typeface="Montserrat"/>
            </a:endParaRPr>
          </a:p>
        </p:txBody>
      </p:sp>
      <p:sp>
        <p:nvSpPr>
          <p:cNvPr id="241" name="Google Shape;241;g3501960729b_0_116"/>
          <p:cNvSpPr txBox="1">
            <a:spLocks noGrp="1"/>
          </p:cNvSpPr>
          <p:nvPr>
            <p:ph type="title"/>
          </p:nvPr>
        </p:nvSpPr>
        <p:spPr>
          <a:xfrm>
            <a:off x="905256" y="630301"/>
            <a:ext cx="5460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Oppitunti</a:t>
            </a:r>
            <a:r>
              <a:rPr lang="fi-FI" sz="3800" dirty="0"/>
              <a:t> 4</a:t>
            </a:r>
            <a:endParaRPr sz="3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56a0be0e79_0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248" name="Google Shape;248;g356a0be0e79_0_60" descr="Många appar som Shein, Wish, och Ali Express säljer prylar extremt billigt. Men hur kan det vara så billigt? Karin har undersökt var grejerna kommer ifrån och hur de tillverkas.&#10;&#10;Det här är en video från Lilla Aktuellt! Sveriges största nyhetsprogram för barn och unga. Här får ni koll!&#10;&#10;Kommentarsregler:&#10;Tyck gärna till om innehållet, men våra kommentarsfält på Youtube är till för barn och unga i vår målgrupp. Vuxna som har åsikter är välkomna att kontakta oss med feedback via kontakt.svt.se.&#10;&#10;Vi vill att ni är snälla mot varandra, och kommentarer som innehåller något av det här tas bort:&#10;- Hat mot minoriteter, hot, och personangrepp&#10;- Falsk information eller marknadsföring&#10;- Saker som inte har med videons ämne att göra&#10;&#10;Vi lägger upp utvalda klipp varje vecka där vi berättar för er om stora nyheter, förklarar saker som pågår i Sverige och världen, och håller koll på viktiga händelser i era liv. Lilla Aktuellt gör journalistik för barn och är noggranna med fakta.&#10;&#10;Hela programmet kan ni se varje måndag-torsdag klockan 19.15 i SVT Barn. Där hittar ni också ännu fler videoklipp: https://www.svt.se/barnkanalen/barnplay/lilla-aktuellt&#10;&#10;Lilla Aktuellt är en del av SVT Barn och public service i Sverige. SVT Barn gör barnprogram på svenska och allt innehåll är reklamfritt." title="Vem betalar priset för billiga grejer? | Lilla Aktuellt">
            <a:hlinkClick r:id="rId3"/>
          </p:cNvPr>
          <p:cNvPicPr preferRelativeResize="0"/>
          <p:nvPr/>
        </p:nvPicPr>
        <p:blipFill>
          <a:blip r:embed="rId4">
            <a:alphaModFix/>
          </a:blip>
          <a:stretch>
            <a:fillRect/>
          </a:stretch>
        </p:blipFill>
        <p:spPr>
          <a:xfrm>
            <a:off x="749188" y="492100"/>
            <a:ext cx="10693625" cy="6015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48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bas Neue"/>
              <a:buNone/>
            </a:pPr>
            <a:r>
              <a:rPr lang="fi-FI" dirty="0"/>
              <a:t>Johdanto</a:t>
            </a:r>
            <a:endParaRPr dirty="0"/>
          </a:p>
        </p:txBody>
      </p:sp>
      <p:sp>
        <p:nvSpPr>
          <p:cNvPr id="93" name="Google Shape;93;p2"/>
          <p:cNvSpPr txBox="1">
            <a:spLocks noGrp="1"/>
          </p:cNvSpPr>
          <p:nvPr>
            <p:ph type="body" idx="1"/>
          </p:nvPr>
        </p:nvSpPr>
        <p:spPr>
          <a:xfrm>
            <a:off x="664464" y="1649100"/>
            <a:ext cx="8122920" cy="4749300"/>
          </a:xfrm>
          <a:prstGeom prst="rect">
            <a:avLst/>
          </a:prstGeom>
          <a:noFill/>
          <a:ln>
            <a:noFill/>
          </a:ln>
        </p:spPr>
        <p:txBody>
          <a:bodyPr spcFirstLastPara="1" wrap="square" lIns="91425" tIns="45700" rIns="91425" bIns="45700" anchor="t" anchorCtr="0">
            <a:normAutofit/>
          </a:bodyPr>
          <a:lstStyle/>
          <a:p>
            <a:r>
              <a:rPr lang="fi-FI" sz="1800" dirty="0"/>
              <a:t>Tämä opetussuunnitelma perustuu YK:n kestävän kehityksen tavoitteeseen 12: </a:t>
            </a:r>
            <a:r>
              <a:rPr lang="fi-FI" sz="1800" b="1" dirty="0"/>
              <a:t>Kestävä kulutus ja tuotanto.</a:t>
            </a:r>
          </a:p>
          <a:p>
            <a:pPr marL="114300" indent="0">
              <a:buNone/>
            </a:pPr>
            <a:br>
              <a:rPr lang="fi-FI" sz="1800" b="1" dirty="0"/>
            </a:br>
            <a:r>
              <a:rPr lang="fi-FI" sz="1800" b="1" dirty="0"/>
              <a:t>Kohderyhmä:</a:t>
            </a:r>
            <a:r>
              <a:rPr lang="fi-FI" sz="1800" dirty="0"/>
              <a:t> 6.–9. luokat</a:t>
            </a:r>
            <a:br>
              <a:rPr lang="fi-FI" sz="1800" dirty="0"/>
            </a:br>
            <a:r>
              <a:rPr lang="fi-FI" sz="1800" b="1" dirty="0"/>
              <a:t>Kesto:</a:t>
            </a:r>
            <a:r>
              <a:rPr lang="fi-FI" sz="1800" dirty="0"/>
              <a:t> 4 oppituntia</a:t>
            </a:r>
            <a:br>
              <a:rPr lang="fi-FI" sz="1800" dirty="0"/>
            </a:br>
            <a:endParaRPr lang="fi-FI" sz="1800" dirty="0"/>
          </a:p>
          <a:p>
            <a:r>
              <a:rPr lang="fi-FI" sz="1800" b="1" dirty="0"/>
              <a:t>Painopistealueet / käsitteet:</a:t>
            </a:r>
            <a:br>
              <a:rPr lang="fi-FI" sz="1800" dirty="0"/>
            </a:br>
            <a:r>
              <a:rPr lang="fi-FI" sz="1800" dirty="0"/>
              <a:t>Kulutus, jätteet, uudelleenkäyttö, kierrätys, lajittelu, korjaaminen</a:t>
            </a:r>
          </a:p>
          <a:p>
            <a:pPr marL="520700">
              <a:lnSpc>
                <a:spcPct val="150000"/>
              </a:lnSpc>
              <a:spcBef>
                <a:spcPts val="0"/>
              </a:spcBef>
              <a:buSzPts val="2800"/>
            </a:pPr>
            <a:endParaRPr sz="1800" dirty="0">
              <a:latin typeface="Montserrat Light" panose="00000400000000000000" pitchFamily="50" charset="0"/>
            </a:endParaRPr>
          </a:p>
          <a:p>
            <a:r>
              <a:rPr lang="fi-FI" sz="1800" b="1" dirty="0"/>
              <a:t>Ainerajat ylittävään opetukseen:</a:t>
            </a:r>
            <a:r>
              <a:rPr lang="fi-FI" sz="1800" dirty="0"/>
              <a:t> Äidinkieli, kotitalous, yhteiskuntaoppi, käsityö.</a:t>
            </a:r>
          </a:p>
        </p:txBody>
      </p:sp>
      <p:pic>
        <p:nvPicPr>
          <p:cNvPr id="96" name="Google Shape;96;p2" descr="Læs mere om Verdensmål 12 på www.verdensmålene.dk: https://www.verdensmaalene.dk/maal/12&#10;&#10;Credits:&#10;Food waste tv&#10;“Taste the waste” - film trailer&#10;https://youtu.be/JCojaGk6gXw" title="Verdensmål 12: Ansvarligt forbrug og produktion">
            <a:hlinkClick r:id="rId3"/>
          </p:cNvPr>
          <p:cNvPicPr preferRelativeResize="0"/>
          <p:nvPr/>
        </p:nvPicPr>
        <p:blipFill>
          <a:blip r:embed="rId4">
            <a:alphaModFix/>
          </a:blip>
          <a:stretch>
            <a:fillRect/>
          </a:stretch>
        </p:blipFill>
        <p:spPr>
          <a:xfrm>
            <a:off x="9263774" y="2021496"/>
            <a:ext cx="2356725" cy="1325658"/>
          </a:xfrm>
          <a:prstGeom prst="rect">
            <a:avLst/>
          </a:prstGeom>
          <a:noFill/>
          <a:ln>
            <a:noFill/>
          </a:ln>
        </p:spPr>
      </p:pic>
      <p:pic>
        <p:nvPicPr>
          <p:cNvPr id="97" name="Google Shape;97;p2" descr="Det här är serien för och med ungdomar med FN:s globala mål “Agenda 2030” i fokus. 17 ungdomar har tagit sig an varsitt mål och tolkar det på sitt sätt genom en film. Vad innebär den mest ambitiösa agendan för hållbar utveckling som världens länder någonsin antagit för en vanlig ung vuxen i Sverige i dag? &#10;______________________________&#10;&#10;Gillar du videon? Prenumerera på EFN på YouTube: https://www.youtube.com/efnekonomikanalen?sub_confirmation=1&#10;&#10;Besök gärna http://www.efn.se för mer av vårt innehåll.&#10;&#10;Twitter: https://twitter.com/efntv och https://twitter.com/efnmarknad&#10;Facebook: https://www.facebook.com/EFNTV&#10;Instagram: https://www.instagram.com/efnekonomikoll/ och https://www.instagram.com/efnaktiekoll/&#10;Linkedin: https://www.linkedin.com/company/efn/" title="Mål 12. Hållbar konsumtion och produktion – Aarons film | 17 om 17">
            <a:hlinkClick r:id="rId5"/>
          </p:cNvPr>
          <p:cNvPicPr preferRelativeResize="0"/>
          <p:nvPr/>
        </p:nvPicPr>
        <p:blipFill>
          <a:blip r:embed="rId6">
            <a:alphaModFix/>
          </a:blip>
          <a:stretch>
            <a:fillRect/>
          </a:stretch>
        </p:blipFill>
        <p:spPr>
          <a:xfrm>
            <a:off x="9263775" y="459600"/>
            <a:ext cx="2356725" cy="13256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g3501960729b_0_123"/>
          <p:cNvSpPr txBox="1">
            <a:spLocks noGrp="1"/>
          </p:cNvSpPr>
          <p:nvPr>
            <p:ph type="body" idx="1"/>
          </p:nvPr>
        </p:nvSpPr>
        <p:spPr>
          <a:xfrm>
            <a:off x="685800" y="1880395"/>
            <a:ext cx="7818120" cy="501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200" b="1" dirty="0">
              <a:latin typeface="Montserrat Light" panose="00000400000000000000" pitchFamily="50" charset="0"/>
              <a:ea typeface="Montserrat"/>
              <a:cs typeface="Montserrat"/>
              <a:sym typeface="Montserrat"/>
            </a:endParaRPr>
          </a:p>
          <a:p>
            <a:pPr marL="45720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indent="-368300">
              <a:spcBef>
                <a:spcPts val="0"/>
              </a:spcBef>
              <a:buClr>
                <a:srgbClr val="FFD966"/>
              </a:buClr>
              <a:buSzPts val="2200"/>
              <a:buFont typeface="Montserrat"/>
              <a:buChar char="●"/>
            </a:pPr>
            <a:r>
              <a:rPr lang="fi-FI" sz="2200" dirty="0"/>
              <a:t>Miten näet nuorten ja aikuisten vastuun tekstiiliteollisuudessa?</a:t>
            </a:r>
          </a:p>
          <a:p>
            <a:pPr marL="457200" lvl="0" indent="-368300" algn="l" rtl="0">
              <a:lnSpc>
                <a:spcPct val="90000"/>
              </a:lnSpc>
              <a:spcBef>
                <a:spcPts val="0"/>
              </a:spcBef>
              <a:spcAft>
                <a:spcPts val="0"/>
              </a:spcAft>
              <a:buClr>
                <a:srgbClr val="FFD966"/>
              </a:buClr>
              <a:buSzPts val="2200"/>
              <a:buFont typeface="Montserrat"/>
              <a:buChar char="●"/>
            </a:pPr>
            <a:endParaRPr lang="fi-FI" sz="2200" dirty="0">
              <a:latin typeface="Montserrat Light" panose="00000400000000000000" pitchFamily="50" charset="0"/>
              <a:ea typeface="Montserrat"/>
              <a:cs typeface="Montserrat"/>
              <a:sym typeface="Montserrat"/>
            </a:endParaRPr>
          </a:p>
          <a:p>
            <a:pPr indent="-368300">
              <a:spcBef>
                <a:spcPts val="0"/>
              </a:spcBef>
              <a:buClr>
                <a:srgbClr val="FFD966"/>
              </a:buClr>
              <a:buSzPts val="2200"/>
              <a:buFont typeface="Montserrat"/>
              <a:buChar char="●"/>
            </a:pPr>
            <a:r>
              <a:rPr lang="fi-FI" sz="2200" dirty="0"/>
              <a:t>Oletko muuttanut käsitystäsi vaateteollisuudesta tämän työskentelyjakson aikana, ja jos olet, miten?</a:t>
            </a:r>
          </a:p>
        </p:txBody>
      </p:sp>
      <p:sp>
        <p:nvSpPr>
          <p:cNvPr id="255" name="Google Shape;255;g3501960729b_0_123"/>
          <p:cNvSpPr txBox="1">
            <a:spLocks noGrp="1"/>
          </p:cNvSpPr>
          <p:nvPr>
            <p:ph type="title"/>
          </p:nvPr>
        </p:nvSpPr>
        <p:spPr>
          <a:xfrm>
            <a:off x="941832" y="843847"/>
            <a:ext cx="11476203"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Dialogpaus</a:t>
            </a:r>
            <a:r>
              <a:rPr lang="fi-FI" dirty="0"/>
              <a:t>  </a:t>
            </a:r>
            <a:r>
              <a:rPr lang="fi-FI" dirty="0" err="1"/>
              <a:t>samtalsfrågor</a:t>
            </a:r>
            <a:endParaRPr dirty="0"/>
          </a:p>
        </p:txBody>
      </p:sp>
      <p:pic>
        <p:nvPicPr>
          <p:cNvPr id="257" name="Google Shape;257;g3501960729b_0_123" title="Skærmbillede 2025-04-25 kl. 13.29.44.png"/>
          <p:cNvPicPr preferRelativeResize="0"/>
          <p:nvPr/>
        </p:nvPicPr>
        <p:blipFill>
          <a:blip r:embed="rId3">
            <a:alphaModFix/>
          </a:blip>
          <a:stretch>
            <a:fillRect/>
          </a:stretch>
        </p:blipFill>
        <p:spPr>
          <a:xfrm>
            <a:off x="9249189" y="2564728"/>
            <a:ext cx="2046699" cy="2123726"/>
          </a:xfrm>
          <a:prstGeom prst="rect">
            <a:avLst/>
          </a:prstGeom>
          <a:noFill/>
          <a:ln>
            <a:noFill/>
          </a:ln>
        </p:spPr>
      </p:pic>
      <p:sp>
        <p:nvSpPr>
          <p:cNvPr id="2" name="Tekstiruutu 4">
            <a:extLst>
              <a:ext uri="{FF2B5EF4-FFF2-40B4-BE49-F238E27FC236}">
                <a16:creationId xmlns:a16="http://schemas.microsoft.com/office/drawing/2014/main" id="{101140B5-403A-8790-AC20-ABDFA41B70B1}"/>
              </a:ext>
            </a:extLst>
          </p:cNvPr>
          <p:cNvSpPr txBox="1"/>
          <p:nvPr/>
        </p:nvSpPr>
        <p:spPr>
          <a:xfrm>
            <a:off x="9291069" y="4791743"/>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Kuva: Erätauko-säätiö, www-</a:t>
            </a:r>
            <a:r>
              <a:rPr lang="da-DK" sz="700" dirty="0">
                <a:solidFill>
                  <a:srgbClr val="000000"/>
                </a:solidFill>
                <a:latin typeface="Montserrat Light" panose="00000400000000000000" pitchFamily="50" charset="0"/>
                <a:ea typeface="Gill Sans"/>
                <a:cs typeface="Gill Sans"/>
                <a:sym typeface="Gill Sans"/>
              </a:rPr>
              <a:t>.eratauko.fi</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4" name="Google Shape;264;g356a0be0e79_2_32" title="IMG_4140.jpeg"/>
          <p:cNvPicPr preferRelativeResize="0"/>
          <p:nvPr/>
        </p:nvPicPr>
        <p:blipFill rotWithShape="1">
          <a:blip r:embed="rId3">
            <a:alphaModFix/>
          </a:blip>
          <a:srcRect l="12026" t="7487" r="4633" b="26071"/>
          <a:stretch/>
        </p:blipFill>
        <p:spPr>
          <a:xfrm>
            <a:off x="6757391" y="1179217"/>
            <a:ext cx="4684800" cy="4979502"/>
          </a:xfrm>
          <a:prstGeom prst="rect">
            <a:avLst/>
          </a:prstGeom>
          <a:noFill/>
          <a:ln>
            <a:noFill/>
          </a:ln>
        </p:spPr>
      </p:pic>
      <p:sp>
        <p:nvSpPr>
          <p:cNvPr id="265" name="Google Shape;265;g356a0be0e79_2_32"/>
          <p:cNvSpPr txBox="1">
            <a:spLocks noGrp="1"/>
          </p:cNvSpPr>
          <p:nvPr>
            <p:ph type="title"/>
          </p:nvPr>
        </p:nvSpPr>
        <p:spPr>
          <a:xfrm>
            <a:off x="749809" y="885049"/>
            <a:ext cx="5065800" cy="112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Luokan seinälle</a:t>
            </a:r>
            <a:endParaRPr dirty="0"/>
          </a:p>
        </p:txBody>
      </p:sp>
      <p:sp>
        <p:nvSpPr>
          <p:cNvPr id="266" name="Google Shape;266;g356a0be0e79_2_32"/>
          <p:cNvSpPr txBox="1"/>
          <p:nvPr/>
        </p:nvSpPr>
        <p:spPr>
          <a:xfrm>
            <a:off x="749809" y="2534914"/>
            <a:ext cx="4873751" cy="3347100"/>
          </a:xfrm>
          <a:prstGeom prst="rect">
            <a:avLst/>
          </a:prstGeom>
          <a:noFill/>
          <a:ln>
            <a:noFill/>
          </a:ln>
        </p:spPr>
        <p:txBody>
          <a:bodyPr spcFirstLastPara="1" wrap="square" lIns="91425" tIns="91425" rIns="91425" bIns="91425" anchor="t" anchorCtr="0">
            <a:noAutofit/>
          </a:bodyPr>
          <a:lstStyle/>
          <a:p>
            <a:pPr lvl="0"/>
            <a:r>
              <a:rPr lang="fi-FI" sz="2200" dirty="0">
                <a:latin typeface="Montserrat Light" panose="00000400000000000000" pitchFamily="50" charset="0"/>
              </a:rPr>
              <a:t>Oppilaat ja opettaja voivat seurata toistensa hyviä ilmastotekoja.</a:t>
            </a:r>
            <a:endParaRPr sz="2200" dirty="0">
              <a:solidFill>
                <a:schemeClr val="dk1"/>
              </a:solidFill>
              <a:latin typeface="Montserrat Light" panose="00000400000000000000" pitchFamily="50" charset="0"/>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 descr="Kuva, joka sisältää kohteen teksti, kuvakaappaus, Fontti, graafinen suunnittelu&#10;&#10;Kuvaus luotu automaattisesti"/>
          <p:cNvPicPr preferRelativeResize="0"/>
          <p:nvPr/>
        </p:nvPicPr>
        <p:blipFill rotWithShape="1">
          <a:blip r:embed="rId3">
            <a:alphaModFix/>
          </a:blip>
          <a:srcRect/>
          <a:stretch/>
        </p:blipFill>
        <p:spPr>
          <a:xfrm>
            <a:off x="1016508" y="1524000"/>
            <a:ext cx="10158984"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1"/>
        <p:cNvGrpSpPr/>
        <p:nvPr/>
      </p:nvGrpSpPr>
      <p:grpSpPr>
        <a:xfrm>
          <a:off x="0" y="0"/>
          <a:ext cx="0" cy="0"/>
          <a:chOff x="0" y="0"/>
          <a:chExt cx="0" cy="0"/>
        </a:xfrm>
      </p:grpSpPr>
      <p:sp>
        <p:nvSpPr>
          <p:cNvPr id="102" name="Google Shape;102;g3501960729b_0_0"/>
          <p:cNvSpPr txBox="1">
            <a:spLocks noGrp="1"/>
          </p:cNvSpPr>
          <p:nvPr>
            <p:ph type="title"/>
          </p:nvPr>
        </p:nvSpPr>
        <p:spPr>
          <a:xfrm>
            <a:off x="656700" y="458875"/>
            <a:ext cx="48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bas Neue"/>
              <a:buNone/>
            </a:pPr>
            <a:r>
              <a:rPr lang="fi-FI" dirty="0"/>
              <a:t>Oppitunnit</a:t>
            </a:r>
            <a:endParaRPr dirty="0"/>
          </a:p>
        </p:txBody>
      </p:sp>
      <p:sp>
        <p:nvSpPr>
          <p:cNvPr id="104" name="Google Shape;104;g3501960729b_0_0"/>
          <p:cNvSpPr/>
          <p:nvPr/>
        </p:nvSpPr>
        <p:spPr>
          <a:xfrm>
            <a:off x="656700" y="1603325"/>
            <a:ext cx="10462404" cy="47958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endParaRPr>
              <a:latin typeface="Montserrat Light"/>
              <a:ea typeface="Montserrat Light"/>
              <a:cs typeface="Montserrat Light"/>
              <a:sym typeface="Montserrat Light"/>
            </a:endParaRPr>
          </a:p>
        </p:txBody>
      </p:sp>
      <p:sp>
        <p:nvSpPr>
          <p:cNvPr id="105" name="Google Shape;105;g3501960729b_0_0"/>
          <p:cNvSpPr txBox="1"/>
          <p:nvPr/>
        </p:nvSpPr>
        <p:spPr>
          <a:xfrm>
            <a:off x="8555800" y="4779200"/>
            <a:ext cx="83700" cy="19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Montserrat Light"/>
              <a:ea typeface="Montserrat Light"/>
              <a:cs typeface="Montserrat Light"/>
              <a:sym typeface="Montserrat Light"/>
            </a:endParaRPr>
          </a:p>
        </p:txBody>
      </p:sp>
      <p:sp>
        <p:nvSpPr>
          <p:cNvPr id="106" name="Google Shape;106;g3501960729b_0_0"/>
          <p:cNvSpPr txBox="1">
            <a:spLocks noGrp="1"/>
          </p:cNvSpPr>
          <p:nvPr>
            <p:ph type="body" idx="1"/>
          </p:nvPr>
        </p:nvSpPr>
        <p:spPr>
          <a:xfrm>
            <a:off x="973980" y="1953641"/>
            <a:ext cx="9998820" cy="4351200"/>
          </a:xfrm>
          <a:prstGeom prst="rect">
            <a:avLst/>
          </a:prstGeom>
          <a:noFill/>
          <a:ln>
            <a:noFill/>
          </a:ln>
        </p:spPr>
        <p:txBody>
          <a:bodyPr spcFirstLastPara="1" wrap="square" lIns="91425" tIns="45700" rIns="91425" bIns="45700" anchor="t" anchorCtr="0">
            <a:noAutofit/>
          </a:bodyPr>
          <a:lstStyle/>
          <a:p>
            <a:pPr marL="520700">
              <a:lnSpc>
                <a:spcPct val="150000"/>
              </a:lnSpc>
              <a:spcBef>
                <a:spcPts val="0"/>
              </a:spcBef>
              <a:buSzPts val="2800"/>
            </a:pPr>
            <a:r>
              <a:rPr lang="fi-FI" sz="1600" b="1" dirty="0">
                <a:latin typeface="Montserrat Light" panose="00000400000000000000" pitchFamily="50" charset="0"/>
                <a:ea typeface="Montserrat"/>
                <a:cs typeface="Montserrat"/>
                <a:sym typeface="Montserrat"/>
              </a:rPr>
              <a:t>Oppitunti 1:</a:t>
            </a:r>
          </a:p>
          <a:p>
            <a:pPr marL="114300" indent="0">
              <a:buNone/>
            </a:pPr>
            <a:r>
              <a:rPr lang="fi-FI" sz="1600" dirty="0"/>
              <a:t>”Vastaa ja vaihda” -harjoitus, videoklippi ja Erätaukokeskustelu tekstiiliteollisuudesta</a:t>
            </a:r>
          </a:p>
          <a:p>
            <a:pPr marL="177800" indent="0">
              <a:lnSpc>
                <a:spcPct val="150000"/>
              </a:lnSpc>
              <a:spcBef>
                <a:spcPts val="0"/>
              </a:spcBef>
              <a:buSzPts val="2800"/>
              <a:buNone/>
            </a:pPr>
            <a:endParaRPr sz="1600" dirty="0">
              <a:latin typeface="Montserrat Light" panose="00000400000000000000" pitchFamily="50" charset="0"/>
            </a:endParaRPr>
          </a:p>
          <a:p>
            <a:pPr marL="520700">
              <a:lnSpc>
                <a:spcPct val="150000"/>
              </a:lnSpc>
              <a:spcBef>
                <a:spcPts val="0"/>
              </a:spcBef>
              <a:buSzPts val="2800"/>
            </a:pPr>
            <a:r>
              <a:rPr lang="fi-FI" sz="1600" b="1" dirty="0">
                <a:latin typeface="Montserrat Light" panose="00000400000000000000" pitchFamily="50" charset="0"/>
                <a:ea typeface="Montserrat"/>
                <a:cs typeface="Montserrat"/>
                <a:sym typeface="Montserrat"/>
              </a:rPr>
              <a:t>Oppitunti 2: </a:t>
            </a:r>
            <a:endParaRPr sz="16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600" dirty="0"/>
              <a:t>Ryhmätyö eri tekstiileistä</a:t>
            </a:r>
          </a:p>
          <a:p>
            <a:pPr marL="177800" indent="0">
              <a:lnSpc>
                <a:spcPct val="150000"/>
              </a:lnSpc>
              <a:spcBef>
                <a:spcPts val="0"/>
              </a:spcBef>
              <a:buSzPts val="2800"/>
              <a:buNone/>
            </a:pPr>
            <a:endParaRPr sz="1600" u="sng" dirty="0">
              <a:latin typeface="Montserrat Light" panose="00000400000000000000" pitchFamily="50" charset="0"/>
            </a:endParaRPr>
          </a:p>
          <a:p>
            <a:pPr marL="520700">
              <a:lnSpc>
                <a:spcPct val="150000"/>
              </a:lnSpc>
              <a:spcBef>
                <a:spcPts val="0"/>
              </a:spcBef>
              <a:buSzPts val="2800"/>
            </a:pPr>
            <a:r>
              <a:rPr lang="fi-FI" sz="1600" b="1" dirty="0">
                <a:latin typeface="Montserrat Light" panose="00000400000000000000" pitchFamily="50" charset="0"/>
                <a:ea typeface="Montserrat"/>
                <a:cs typeface="Montserrat"/>
                <a:sym typeface="Montserrat"/>
              </a:rPr>
              <a:t>Oppitunti 3: </a:t>
            </a:r>
            <a:endParaRPr sz="1600" b="1" dirty="0">
              <a:latin typeface="Montserrat Light" panose="00000400000000000000" pitchFamily="50" charset="0"/>
              <a:ea typeface="Montserrat"/>
              <a:cs typeface="Montserrat"/>
              <a:sym typeface="Montserrat"/>
            </a:endParaRPr>
          </a:p>
          <a:p>
            <a:pPr marL="114300" indent="0">
              <a:buNone/>
            </a:pPr>
            <a:r>
              <a:rPr lang="fi-FI" sz="1600" dirty="0"/>
              <a:t>Ryhmä­töiden esitykset pienryhmissä</a:t>
            </a:r>
          </a:p>
          <a:p>
            <a:pPr marL="177800" indent="0">
              <a:lnSpc>
                <a:spcPct val="150000"/>
              </a:lnSpc>
              <a:spcBef>
                <a:spcPts val="0"/>
              </a:spcBef>
              <a:buSzPts val="2800"/>
              <a:buNone/>
            </a:pPr>
            <a:endParaRPr sz="1600" dirty="0">
              <a:latin typeface="Montserrat Light" panose="00000400000000000000" pitchFamily="50" charset="0"/>
            </a:endParaRPr>
          </a:p>
          <a:p>
            <a:pPr marL="520700">
              <a:lnSpc>
                <a:spcPct val="150000"/>
              </a:lnSpc>
              <a:spcBef>
                <a:spcPts val="0"/>
              </a:spcBef>
              <a:buSzPts val="2800"/>
            </a:pPr>
            <a:r>
              <a:rPr lang="fi-FI" sz="1600" b="1" dirty="0">
                <a:latin typeface="Montserrat Light" panose="00000400000000000000" pitchFamily="50" charset="0"/>
                <a:ea typeface="Montserrat"/>
                <a:cs typeface="Montserrat"/>
                <a:sym typeface="Montserrat"/>
              </a:rPr>
              <a:t>Oppitunti 4: </a:t>
            </a:r>
            <a:endParaRPr sz="16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600" dirty="0">
                <a:latin typeface="Montserrat Light" panose="00000400000000000000" pitchFamily="50" charset="0"/>
              </a:rPr>
              <a:t>Erätaukokeskustelu </a:t>
            </a:r>
            <a:r>
              <a:rPr lang="fi-FI" sz="1600" dirty="0" err="1">
                <a:latin typeface="Montserrat Light" panose="00000400000000000000" pitchFamily="50" charset="0"/>
              </a:rPr>
              <a:t>testiiliteollisuudesta</a:t>
            </a:r>
            <a:endParaRPr sz="1600" dirty="0">
              <a:latin typeface="Montserrat Light" panose="000004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56a0be0e79_2_23"/>
          <p:cNvSpPr/>
          <p:nvPr/>
        </p:nvSpPr>
        <p:spPr>
          <a:xfrm>
            <a:off x="753609" y="2110499"/>
            <a:ext cx="4175007" cy="3693000"/>
          </a:xfrm>
          <a:prstGeom prst="foldedCorner">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Light"/>
              <a:ea typeface="Montserrat Light"/>
              <a:cs typeface="Montserrat Light"/>
              <a:sym typeface="Montserrat Light"/>
            </a:endParaRPr>
          </a:p>
        </p:txBody>
      </p:sp>
      <p:sp>
        <p:nvSpPr>
          <p:cNvPr id="115" name="Google Shape;115;g356a0be0e79_2_23"/>
          <p:cNvSpPr txBox="1">
            <a:spLocks noGrp="1"/>
          </p:cNvSpPr>
          <p:nvPr>
            <p:ph type="title"/>
          </p:nvPr>
        </p:nvSpPr>
        <p:spPr>
          <a:xfrm>
            <a:off x="753608" y="680048"/>
            <a:ext cx="6040384" cy="105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Vastaa ja vaihda - aktiviteetti</a:t>
            </a:r>
            <a:endParaRPr dirty="0"/>
          </a:p>
        </p:txBody>
      </p:sp>
      <p:pic>
        <p:nvPicPr>
          <p:cNvPr id="116" name="Google Shape;116;g356a0be0e79_2_23" title="IMG_4143.jpeg"/>
          <p:cNvPicPr preferRelativeResize="0"/>
          <p:nvPr/>
        </p:nvPicPr>
        <p:blipFill rotWithShape="1">
          <a:blip r:embed="rId3">
            <a:alphaModFix/>
          </a:blip>
          <a:srcRect t="10321"/>
          <a:stretch/>
        </p:blipFill>
        <p:spPr>
          <a:xfrm>
            <a:off x="6715900" y="1534880"/>
            <a:ext cx="3752824" cy="4487127"/>
          </a:xfrm>
          <a:prstGeom prst="rect">
            <a:avLst/>
          </a:prstGeom>
          <a:noFill/>
          <a:ln>
            <a:noFill/>
          </a:ln>
        </p:spPr>
      </p:pic>
      <p:sp>
        <p:nvSpPr>
          <p:cNvPr id="118" name="Google Shape;118;g356a0be0e79_2_23"/>
          <p:cNvSpPr txBox="1"/>
          <p:nvPr/>
        </p:nvSpPr>
        <p:spPr>
          <a:xfrm>
            <a:off x="1097287" y="2521949"/>
            <a:ext cx="3174900" cy="28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3500" b="1" dirty="0">
                <a:solidFill>
                  <a:srgbClr val="FFD966"/>
                </a:solidFill>
                <a:latin typeface="Montserrat"/>
                <a:ea typeface="Montserrat"/>
                <a:cs typeface="Montserrat"/>
                <a:sym typeface="Montserrat"/>
              </a:rPr>
              <a:t>Nouse ylös!</a:t>
            </a:r>
            <a:endParaRPr sz="3500" b="1" dirty="0">
              <a:solidFill>
                <a:srgbClr val="FFD966"/>
              </a:solidFill>
              <a:latin typeface="Montserrat"/>
              <a:ea typeface="Montserrat"/>
              <a:cs typeface="Montserrat"/>
              <a:sym typeface="Montserrat"/>
            </a:endParaRPr>
          </a:p>
          <a:p>
            <a:pPr marL="0" lvl="0" indent="0" algn="ctr" rtl="0">
              <a:spcBef>
                <a:spcPts val="0"/>
              </a:spcBef>
              <a:spcAft>
                <a:spcPts val="0"/>
              </a:spcAft>
              <a:buNone/>
            </a:pPr>
            <a:endParaRPr sz="3500" b="1" dirty="0">
              <a:solidFill>
                <a:srgbClr val="FFD966"/>
              </a:solidFill>
              <a:latin typeface="Montserrat"/>
              <a:ea typeface="Montserrat"/>
              <a:cs typeface="Montserrat"/>
              <a:sym typeface="Montserrat"/>
            </a:endParaRPr>
          </a:p>
          <a:p>
            <a:pPr marL="0" lvl="0" indent="0" algn="ctr" rtl="0">
              <a:spcBef>
                <a:spcPts val="0"/>
              </a:spcBef>
              <a:spcAft>
                <a:spcPts val="0"/>
              </a:spcAft>
              <a:buNone/>
            </a:pPr>
            <a:r>
              <a:rPr lang="fi-FI" sz="3500" b="1" dirty="0">
                <a:solidFill>
                  <a:srgbClr val="FFD966"/>
                </a:solidFill>
                <a:latin typeface="Montserrat"/>
                <a:ea typeface="Montserrat"/>
                <a:cs typeface="Montserrat"/>
                <a:sym typeface="Montserrat"/>
              </a:rPr>
              <a:t>Testataan tietojamme.</a:t>
            </a:r>
            <a:endParaRPr sz="3500" b="1" dirty="0">
              <a:solidFill>
                <a:srgbClr val="FFD966"/>
              </a:solidFill>
              <a:latin typeface="Montserrat"/>
              <a:ea typeface="Montserrat"/>
              <a:cs typeface="Montserrat"/>
              <a:sym typeface="Montserrat"/>
            </a:endParaRPr>
          </a:p>
          <a:p>
            <a:pPr marL="0" lvl="0" indent="0" algn="l" rtl="0">
              <a:spcBef>
                <a:spcPts val="0"/>
              </a:spcBef>
              <a:spcAft>
                <a:spcPts val="0"/>
              </a:spcAft>
              <a:buNone/>
            </a:pPr>
            <a:endParaRPr sz="2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356a0be0e79_2_9"/>
          <p:cNvSpPr txBox="1">
            <a:spLocks noGrp="1"/>
          </p:cNvSpPr>
          <p:nvPr>
            <p:ph type="body" idx="1"/>
          </p:nvPr>
        </p:nvSpPr>
        <p:spPr>
          <a:xfrm>
            <a:off x="826761" y="1714017"/>
            <a:ext cx="10052304" cy="48606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SzPts val="688"/>
              <a:buNone/>
            </a:pPr>
            <a:r>
              <a:rPr lang="fi-FI" sz="1600" b="1" dirty="0">
                <a:latin typeface="Montserrat Light" panose="00000400000000000000" pitchFamily="50" charset="0"/>
                <a:ea typeface="Montserrat"/>
                <a:cs typeface="Montserrat"/>
                <a:sym typeface="Montserrat"/>
              </a:rPr>
              <a:t>Kysymyksiä </a:t>
            </a:r>
            <a:r>
              <a:rPr lang="fi-FI" sz="1600" b="1" dirty="0" err="1">
                <a:latin typeface="Montserrat Light" panose="00000400000000000000" pitchFamily="50" charset="0"/>
                <a:ea typeface="Montserrat"/>
                <a:cs typeface="Montserrat"/>
                <a:sym typeface="Montserrat"/>
              </a:rPr>
              <a:t>oppilaaille</a:t>
            </a:r>
            <a:r>
              <a:rPr lang="fi-FI" sz="1600" b="1"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120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Onko sinulla / ostatko vaatteita kirpputorilta?</a:t>
            </a:r>
            <a:r>
              <a:rPr lang="sv-SE" sz="1600" dirty="0">
                <a:latin typeface="Montserrat Light" panose="00000400000000000000" pitchFamily="50" charset="0"/>
                <a:ea typeface="Montserrat"/>
                <a:cs typeface="Montserrat"/>
                <a:sym typeface="Montserrat"/>
              </a:rPr>
              <a:t>Har du hemmagjorda kläder, t.ex. stickade eller sydda?</a:t>
            </a: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Milloin viimeksi näit pikamuotimainoksen?</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Katsotko </a:t>
            </a:r>
            <a:r>
              <a:rPr lang="fi-FI" sz="1600" dirty="0" err="1">
                <a:latin typeface="Montserrat Light" panose="00000400000000000000" pitchFamily="50" charset="0"/>
                <a:ea typeface="Montserrat"/>
                <a:cs typeface="Montserrat"/>
                <a:sym typeface="Montserrat"/>
              </a:rPr>
              <a:t>haul</a:t>
            </a:r>
            <a:r>
              <a:rPr lang="fi-FI" sz="1600" dirty="0">
                <a:latin typeface="Montserrat Light" panose="00000400000000000000" pitchFamily="50" charset="0"/>
                <a:ea typeface="Montserrat"/>
                <a:cs typeface="Montserrat"/>
                <a:sym typeface="Montserrat"/>
              </a:rPr>
              <a:t>-videoita esim. YouTubesta, </a:t>
            </a:r>
            <a:r>
              <a:rPr lang="fi-FI" sz="1600" dirty="0" err="1">
                <a:latin typeface="Montserrat Light" panose="00000400000000000000" pitchFamily="50" charset="0"/>
                <a:ea typeface="Montserrat"/>
                <a:cs typeface="Montserrat"/>
                <a:sym typeface="Montserrat"/>
              </a:rPr>
              <a:t>TikTokista</a:t>
            </a:r>
            <a:r>
              <a:rPr lang="fi-FI" sz="1600" dirty="0">
                <a:latin typeface="Montserrat Light" panose="00000400000000000000" pitchFamily="50" charset="0"/>
                <a:ea typeface="Montserrat"/>
                <a:cs typeface="Montserrat"/>
                <a:sym typeface="Montserrat"/>
              </a:rPr>
              <a:t> tai </a:t>
            </a:r>
            <a:r>
              <a:rPr lang="fi-FI" sz="1600" dirty="0" err="1">
                <a:latin typeface="Montserrat Light" panose="00000400000000000000" pitchFamily="50" charset="0"/>
                <a:ea typeface="Montserrat"/>
                <a:cs typeface="Montserrat"/>
                <a:sym typeface="Montserrat"/>
              </a:rPr>
              <a:t>Instagramista?Vem</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köper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dina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kläder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Kuinka monta paria housuja omistat?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Kuinka usein arvelet </a:t>
            </a:r>
            <a:r>
              <a:rPr lang="fi-FI" sz="1600" dirty="0" err="1">
                <a:latin typeface="Montserrat Light" panose="00000400000000000000" pitchFamily="50" charset="0"/>
                <a:ea typeface="Montserrat"/>
                <a:cs typeface="Montserrat"/>
                <a:sym typeface="Montserrat"/>
              </a:rPr>
              <a:t>Zaran</a:t>
            </a:r>
            <a:r>
              <a:rPr lang="fi-FI" sz="1600" dirty="0">
                <a:latin typeface="Montserrat Light" panose="00000400000000000000" pitchFamily="50" charset="0"/>
                <a:ea typeface="Montserrat"/>
                <a:cs typeface="Montserrat"/>
                <a:sym typeface="Montserrat"/>
              </a:rPr>
              <a:t> ja H&amp;M:n julkaisevat uuden malliston? (Kerran viikossa)</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Kuinka monta litraa vettä arvelet kuluvan yksien farkkujen valmistamiseen? (10 000 </a:t>
            </a:r>
            <a:r>
              <a:rPr lang="fi-FI" sz="1600" dirty="0" err="1">
                <a:latin typeface="Montserrat Light" panose="00000400000000000000" pitchFamily="50" charset="0"/>
                <a:ea typeface="Montserrat"/>
                <a:cs typeface="Montserrat"/>
                <a:sym typeface="Montserrat"/>
              </a:rPr>
              <a:t>liter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Kuinka monta kertaa yhtä vaatetta keskimäärin käytetään? (7–10 </a:t>
            </a:r>
            <a:r>
              <a:rPr lang="fi-FI" sz="1600" dirty="0" err="1">
                <a:latin typeface="Montserrat Light" panose="00000400000000000000" pitchFamily="50" charset="0"/>
                <a:ea typeface="Montserrat"/>
                <a:cs typeface="Montserrat"/>
                <a:sym typeface="Montserrat"/>
              </a:rPr>
              <a:t>gånger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a:latin typeface="Montserrat Light" panose="00000400000000000000" pitchFamily="50" charset="0"/>
                <a:ea typeface="Montserrat"/>
                <a:cs typeface="Montserrat"/>
                <a:sym typeface="Montserrat"/>
              </a:rPr>
              <a:t>Mitkä ovat “</a:t>
            </a:r>
            <a:r>
              <a:rPr lang="fi-FI" sz="1600" dirty="0" err="1">
                <a:latin typeface="Montserrat Light" panose="00000400000000000000" pitchFamily="50" charset="0"/>
                <a:ea typeface="Montserrat"/>
                <a:cs typeface="Montserrat"/>
                <a:sym typeface="Montserrat"/>
              </a:rPr>
              <a:t>The</a:t>
            </a:r>
            <a:r>
              <a:rPr lang="fi-FI" sz="1600" dirty="0">
                <a:latin typeface="Montserrat Light" panose="00000400000000000000" pitchFamily="50" charset="0"/>
                <a:ea typeface="Montserrat"/>
                <a:cs typeface="Montserrat"/>
                <a:sym typeface="Montserrat"/>
              </a:rPr>
              <a:t> 6 </a:t>
            </a:r>
            <a:r>
              <a:rPr lang="fi-FI" sz="1600" dirty="0" err="1">
                <a:latin typeface="Montserrat Light" panose="00000400000000000000" pitchFamily="50" charset="0"/>
                <a:ea typeface="Montserrat"/>
                <a:cs typeface="Montserrat"/>
                <a:sym typeface="Montserrat"/>
              </a:rPr>
              <a:t>R’s</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Reduce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reuse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rethink</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recycle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refuse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repair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ndParaRPr>
          </a:p>
        </p:txBody>
      </p:sp>
      <p:sp>
        <p:nvSpPr>
          <p:cNvPr id="126" name="Google Shape;126;g356a0be0e79_2_9"/>
          <p:cNvSpPr txBox="1">
            <a:spLocks noGrp="1"/>
          </p:cNvSpPr>
          <p:nvPr>
            <p:ph type="title"/>
          </p:nvPr>
        </p:nvSpPr>
        <p:spPr>
          <a:xfrm>
            <a:off x="826760" y="731169"/>
            <a:ext cx="5857504" cy="105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Vastaa ja vaihda </a:t>
            </a:r>
            <a:r>
              <a:rPr lang="fi-FI" dirty="0" err="1"/>
              <a:t>aktiviteeti</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356a0be0e79_0_30" descr="Hvis du kunne lide videoen, så giv den meget gerne et like og abonnér på vores kanal. Det hjælper os rigtig meget! 😊 &#10;Se mere Ultra Nyt her: https://www.dr.dk/drtv/serie/ultra-nyt_7071&#10;&#10;Husk at tale pænt. Profilen her modereres efter DRs regler for god opførsel på DRs sociale profiler. Du kan læse dem her: http://dr.dk/talpænt" title="Ørken svømmer i tøj! Men hvorfor havner det der?">
            <a:hlinkClick r:id="rId3"/>
          </p:cNvPr>
          <p:cNvPicPr preferRelativeResize="0"/>
          <p:nvPr/>
        </p:nvPicPr>
        <p:blipFill>
          <a:blip r:embed="rId4">
            <a:alphaModFix/>
          </a:blip>
          <a:stretch>
            <a:fillRect/>
          </a:stretch>
        </p:blipFill>
        <p:spPr>
          <a:xfrm>
            <a:off x="798775" y="476475"/>
            <a:ext cx="10795000" cy="607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g3501960729b_0_14"/>
          <p:cNvSpPr txBox="1">
            <a:spLocks noGrp="1"/>
          </p:cNvSpPr>
          <p:nvPr>
            <p:ph type="body" idx="1"/>
          </p:nvPr>
        </p:nvSpPr>
        <p:spPr>
          <a:xfrm>
            <a:off x="1001412" y="2362833"/>
            <a:ext cx="9239868" cy="4351200"/>
          </a:xfrm>
          <a:prstGeom prst="rect">
            <a:avLst/>
          </a:prstGeom>
          <a:noFill/>
          <a:ln>
            <a:noFill/>
          </a:ln>
        </p:spPr>
        <p:txBody>
          <a:bodyPr spcFirstLastPara="1" wrap="square" lIns="91425" tIns="45700" rIns="91425" bIns="45700" anchor="t" anchorCtr="0">
            <a:normAutofit/>
          </a:bodyPr>
          <a:lstStyle/>
          <a:p>
            <a:pPr marL="520700">
              <a:spcBef>
                <a:spcPts val="0"/>
              </a:spcBef>
              <a:buSzPts val="2800"/>
            </a:pPr>
            <a:endParaRPr sz="2200" dirty="0"/>
          </a:p>
          <a:p>
            <a:pPr marL="520700">
              <a:spcBef>
                <a:spcPts val="0"/>
              </a:spcBef>
              <a:buSzPts val="2800"/>
            </a:pPr>
            <a:endParaRPr sz="2200" dirty="0"/>
          </a:p>
          <a:p>
            <a:pPr marL="520700">
              <a:spcBef>
                <a:spcPts val="0"/>
              </a:spcBef>
              <a:buSzPts val="2800"/>
            </a:pPr>
            <a:r>
              <a:rPr lang="fi-FI" sz="2200" dirty="0"/>
              <a:t>Mitä ajatuksia video herättää? </a:t>
            </a:r>
            <a:endParaRPr sz="2200" dirty="0"/>
          </a:p>
          <a:p>
            <a:pPr marL="520700">
              <a:spcBef>
                <a:spcPts val="0"/>
              </a:spcBef>
              <a:buSzPts val="2800"/>
            </a:pPr>
            <a:endParaRPr sz="2200" dirty="0"/>
          </a:p>
          <a:p>
            <a:pPr marL="520700">
              <a:spcBef>
                <a:spcPts val="0"/>
              </a:spcBef>
              <a:buSzPts val="2800"/>
            </a:pPr>
            <a:r>
              <a:rPr lang="fi-FI" sz="2200" dirty="0"/>
              <a:t>Tekikö jokin tietty asia sinuun vaikutuksen?</a:t>
            </a:r>
            <a:endParaRPr sz="2200" dirty="0"/>
          </a:p>
        </p:txBody>
      </p:sp>
      <p:sp>
        <p:nvSpPr>
          <p:cNvPr id="139" name="Google Shape;139;g3501960729b_0_14"/>
          <p:cNvSpPr txBox="1">
            <a:spLocks noGrp="1"/>
          </p:cNvSpPr>
          <p:nvPr>
            <p:ph type="title"/>
          </p:nvPr>
        </p:nvSpPr>
        <p:spPr>
          <a:xfrm>
            <a:off x="838201" y="838420"/>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Ryhmäkeskustelu 2&amp;2</a:t>
            </a:r>
            <a:endParaRPr dirty="0"/>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p:tgtEl>
                                          <p:spTgt spid="1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g356a0be0e79_0_0" descr="The second-hand clothing trade is a well-established business in Chile.&#10;&#10;Traders import unwanted garments – mainly from Europe and the US - to resell locally and to other Latin American nations.&#10;&#10;But more than half of the 60,000 tonnes of clothes imported each year ends up in illegal desert landfills, with dire consequences for the environment and the local community.&#10;&#10;Please subscribe HERE http://bit.ly/1rbfUog&#10;&#10;#Chile #BBCNews" title="The fast fashion graveyard in Chile's Atacama Desert - BBC News">
            <a:hlinkClick r:id="rId3"/>
          </p:cNvPr>
          <p:cNvPicPr preferRelativeResize="0"/>
          <p:nvPr/>
        </p:nvPicPr>
        <p:blipFill>
          <a:blip r:embed="rId4">
            <a:alphaModFix/>
          </a:blip>
          <a:stretch>
            <a:fillRect/>
          </a:stretch>
        </p:blipFill>
        <p:spPr>
          <a:xfrm>
            <a:off x="1801824" y="1507050"/>
            <a:ext cx="8588350" cy="4830950"/>
          </a:xfrm>
          <a:prstGeom prst="rect">
            <a:avLst/>
          </a:prstGeom>
          <a:noFill/>
          <a:ln>
            <a:noFill/>
          </a:ln>
        </p:spPr>
      </p:pic>
      <p:sp>
        <p:nvSpPr>
          <p:cNvPr id="147" name="Google Shape;147;g356a0be0e79_0_0"/>
          <p:cNvSpPr txBox="1">
            <a:spLocks noGrp="1"/>
          </p:cNvSpPr>
          <p:nvPr>
            <p:ph type="title"/>
          </p:nvPr>
        </p:nvSpPr>
        <p:spPr>
          <a:xfrm>
            <a:off x="655716" y="390197"/>
            <a:ext cx="525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Vaatteiden hautausmaa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Google Shape;154;g3501960729b_0_26"/>
          <p:cNvSpPr txBox="1">
            <a:spLocks noGrp="1"/>
          </p:cNvSpPr>
          <p:nvPr>
            <p:ph type="body" idx="1"/>
          </p:nvPr>
        </p:nvSpPr>
        <p:spPr>
          <a:xfrm>
            <a:off x="896112" y="2122838"/>
            <a:ext cx="6803136" cy="3679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i-FI" sz="2200" dirty="0">
                <a:highlight>
                  <a:srgbClr val="FFFFFF"/>
                </a:highlight>
                <a:latin typeface="Montserrat Light" panose="00000400000000000000" pitchFamily="50" charset="0"/>
                <a:ea typeface="Montserrat"/>
                <a:cs typeface="Montserrat"/>
                <a:sym typeface="Montserrat"/>
              </a:rPr>
              <a:t>Esittelemme neljä Erätauko-keskustelun sääntöä jotta kaikkien ääni pääsee kuuluviin. </a:t>
            </a:r>
            <a:endParaRPr sz="2200" dirty="0">
              <a:highlight>
                <a:srgbClr val="FFFFFF"/>
              </a:highlight>
              <a:latin typeface="Montserrat Light" panose="00000400000000000000" pitchFamily="50" charset="0"/>
              <a:ea typeface="Montserrat"/>
              <a:cs typeface="Montserrat"/>
              <a:sym typeface="Montserrat"/>
            </a:endParaRPr>
          </a:p>
          <a:p>
            <a:pPr marL="0" lvl="0" indent="0" algn="l" rtl="0">
              <a:lnSpc>
                <a:spcPct val="115000"/>
              </a:lnSpc>
              <a:spcBef>
                <a:spcPts val="3600"/>
              </a:spcBef>
              <a:spcAft>
                <a:spcPts val="0"/>
              </a:spcAft>
              <a:buNone/>
            </a:pPr>
            <a:endParaRPr sz="2200" dirty="0">
              <a:highlight>
                <a:srgbClr val="FFFFFF"/>
              </a:highlight>
              <a:latin typeface="Montserrat Light" panose="00000400000000000000" pitchFamily="50" charset="0"/>
              <a:ea typeface="Montserrat"/>
              <a:cs typeface="Montserrat"/>
              <a:sym typeface="Montserrat"/>
            </a:endParaRPr>
          </a:p>
          <a:p>
            <a:pPr marL="0" lvl="0" indent="0" algn="l" rtl="0">
              <a:lnSpc>
                <a:spcPct val="115000"/>
              </a:lnSpc>
              <a:spcBef>
                <a:spcPts val="3600"/>
              </a:spcBef>
              <a:spcAft>
                <a:spcPts val="0"/>
              </a:spcAft>
              <a:buNone/>
            </a:pPr>
            <a:endParaRPr sz="2200" dirty="0">
              <a:highlight>
                <a:srgbClr val="FFFFFF"/>
              </a:highlight>
              <a:latin typeface="Montserrat Light" panose="00000400000000000000" pitchFamily="50" charset="0"/>
              <a:ea typeface="Montserrat"/>
              <a:cs typeface="Montserrat"/>
              <a:sym typeface="Montserrat"/>
            </a:endParaRPr>
          </a:p>
          <a:p>
            <a:pPr marL="228600" lvl="0" indent="-50800" algn="l" rtl="0">
              <a:lnSpc>
                <a:spcPct val="90000"/>
              </a:lnSpc>
              <a:spcBef>
                <a:spcPts val="3600"/>
              </a:spcBef>
              <a:spcAft>
                <a:spcPts val="0"/>
              </a:spcAft>
              <a:buClr>
                <a:schemeClr val="dk1"/>
              </a:buClr>
              <a:buSzPts val="2800"/>
              <a:buNone/>
            </a:pPr>
            <a:endParaRPr sz="2200" dirty="0">
              <a:latin typeface="Montserrat Light" panose="00000400000000000000" pitchFamily="50" charset="0"/>
            </a:endParaRPr>
          </a:p>
        </p:txBody>
      </p:sp>
      <p:sp>
        <p:nvSpPr>
          <p:cNvPr id="155" name="Google Shape;155;g3501960729b_0_26"/>
          <p:cNvSpPr txBox="1">
            <a:spLocks noGrp="1"/>
          </p:cNvSpPr>
          <p:nvPr>
            <p:ph type="title"/>
          </p:nvPr>
        </p:nvSpPr>
        <p:spPr>
          <a:xfrm>
            <a:off x="450050" y="499925"/>
            <a:ext cx="549355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    Pelisäännöt           -</a:t>
            </a:r>
            <a:endParaRPr dirty="0"/>
          </a:p>
        </p:txBody>
      </p:sp>
      <p:pic>
        <p:nvPicPr>
          <p:cNvPr id="156" name="Google Shape;156;g3501960729b_0_26" title="Skærmbillede 2025-04-25 kl. 13.29.44.png"/>
          <p:cNvPicPr preferRelativeResize="0"/>
          <p:nvPr/>
        </p:nvPicPr>
        <p:blipFill>
          <a:blip r:embed="rId3">
            <a:alphaModFix/>
          </a:blip>
          <a:stretch>
            <a:fillRect/>
          </a:stretch>
        </p:blipFill>
        <p:spPr>
          <a:xfrm>
            <a:off x="8338314" y="2122838"/>
            <a:ext cx="2714750" cy="2816926"/>
          </a:xfrm>
          <a:prstGeom prst="rect">
            <a:avLst/>
          </a:prstGeom>
          <a:noFill/>
          <a:ln>
            <a:noFill/>
          </a:ln>
        </p:spPr>
      </p:pic>
      <p:pic>
        <p:nvPicPr>
          <p:cNvPr id="159" name="Google Shape;159;g3501960729b_0_26" title="Skærmbillede 2025-04-25 kl. 14.25.42.png"/>
          <p:cNvPicPr preferRelativeResize="0"/>
          <p:nvPr/>
        </p:nvPicPr>
        <p:blipFill>
          <a:blip r:embed="rId4">
            <a:alphaModFix/>
          </a:blip>
          <a:stretch>
            <a:fillRect/>
          </a:stretch>
        </p:blipFill>
        <p:spPr>
          <a:xfrm>
            <a:off x="3288777" y="711862"/>
            <a:ext cx="775075" cy="761475"/>
          </a:xfrm>
          <a:prstGeom prst="rect">
            <a:avLst/>
          </a:prstGeom>
          <a:noFill/>
          <a:ln>
            <a:noFill/>
          </a:ln>
        </p:spPr>
      </p:pic>
      <p:pic>
        <p:nvPicPr>
          <p:cNvPr id="160" name="Google Shape;160;g3501960729b_0_26" title="Skærmbillede 2025-04-25 kl. 14.28.29.png"/>
          <p:cNvPicPr preferRelativeResize="0"/>
          <p:nvPr/>
        </p:nvPicPr>
        <p:blipFill>
          <a:blip r:embed="rId5">
            <a:alphaModFix/>
          </a:blip>
          <a:stretch>
            <a:fillRect/>
          </a:stretch>
        </p:blipFill>
        <p:spPr>
          <a:xfrm>
            <a:off x="4389120" y="711862"/>
            <a:ext cx="841675" cy="761525"/>
          </a:xfrm>
          <a:prstGeom prst="rect">
            <a:avLst/>
          </a:prstGeom>
          <a:noFill/>
          <a:ln>
            <a:noFill/>
          </a:ln>
        </p:spPr>
      </p:pic>
      <p:sp>
        <p:nvSpPr>
          <p:cNvPr id="2" name="Tekstiruutu 4">
            <a:extLst>
              <a:ext uri="{FF2B5EF4-FFF2-40B4-BE49-F238E27FC236}">
                <a16:creationId xmlns:a16="http://schemas.microsoft.com/office/drawing/2014/main" id="{217355B6-9683-7C6B-3B41-60ACA8D380DE}"/>
              </a:ext>
            </a:extLst>
          </p:cNvPr>
          <p:cNvSpPr txBox="1"/>
          <p:nvPr/>
        </p:nvSpPr>
        <p:spPr>
          <a:xfrm>
            <a:off x="8551613" y="5018625"/>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Kuva: Erätauko-säätiö</a:t>
            </a:r>
            <a:r>
              <a:rPr lang="da-DK" sz="700" dirty="0">
                <a:solidFill>
                  <a:srgbClr val="000000"/>
                </a:solidFill>
                <a:latin typeface="Montserrat Light" panose="00000400000000000000" pitchFamily="50" charset="0"/>
                <a:ea typeface="Gill Sans"/>
                <a:cs typeface="Gill Sans"/>
                <a:sym typeface="Gill Sans"/>
              </a:rPr>
              <a:t>, www.eratauko.fi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611</Words>
  <Application>Microsoft Office PowerPoint</Application>
  <PresentationFormat>Laajakuva</PresentationFormat>
  <Paragraphs>105</Paragraphs>
  <Slides>22</Slides>
  <Notes>22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Bebas Neue</vt:lpstr>
      <vt:lpstr>Montserrat</vt:lpstr>
      <vt:lpstr>Montserrat Light</vt:lpstr>
      <vt:lpstr>Arial</vt:lpstr>
      <vt:lpstr>Office-teema</vt:lpstr>
      <vt:lpstr>PowerPoint-esitys</vt:lpstr>
      <vt:lpstr>Johdanto</vt:lpstr>
      <vt:lpstr>Oppitunnit</vt:lpstr>
      <vt:lpstr>Vastaa ja vaihda - aktiviteetti</vt:lpstr>
      <vt:lpstr>Vastaa ja vaihda aktiviteeti</vt:lpstr>
      <vt:lpstr>PowerPoint-esitys</vt:lpstr>
      <vt:lpstr>Ryhmäkeskustelu 2&amp;2</vt:lpstr>
      <vt:lpstr>Vaatteiden hautausmaa</vt:lpstr>
      <vt:lpstr>    Pelisäännöt           -</vt:lpstr>
      <vt:lpstr>Pelisääntö</vt:lpstr>
      <vt:lpstr>Pelisääntö</vt:lpstr>
      <vt:lpstr>    Spelregel</vt:lpstr>
      <vt:lpstr>Spelregel</vt:lpstr>
      <vt:lpstr>Erätauko-keskustelu: kysymyksiä</vt:lpstr>
      <vt:lpstr>Lineaarinen talous ja kiertotalous</vt:lpstr>
      <vt:lpstr>Oppitunti 2</vt:lpstr>
      <vt:lpstr>Oppitunti 3</vt:lpstr>
      <vt:lpstr>Oppitunti 4</vt:lpstr>
      <vt:lpstr>PowerPoint-esitys</vt:lpstr>
      <vt:lpstr>Dialogpaus  samtalsfrågor</vt:lpstr>
      <vt:lpstr>Luokan seinälle</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Mukkala</dc:creator>
  <cp:lastModifiedBy>Oona Mertoniemi</cp:lastModifiedBy>
  <cp:revision>3</cp:revision>
  <dcterms:created xsi:type="dcterms:W3CDTF">2024-05-06T12:17:41Z</dcterms:created>
  <dcterms:modified xsi:type="dcterms:W3CDTF">2025-08-21T13:20:32Z</dcterms:modified>
</cp:coreProperties>
</file>