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71" r:id="rId10"/>
    <p:sldId id="266" r:id="rId11"/>
    <p:sldId id="267" r:id="rId12"/>
    <p:sldId id="268" r:id="rId13"/>
    <p:sldId id="269" r:id="rId14"/>
    <p:sldId id="258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4DB2A7-D271-479F-BCE5-C1FEEC634038}" v="1" dt="2024-09-05T13:56:52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32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inaliisa Granholm" userId="8a92c326-07fc-44a2-91e7-35a6c891f72f" providerId="ADAL" clId="{F44DB2A7-D271-479F-BCE5-C1FEEC634038}"/>
    <pc:docChg chg="modSld">
      <pc:chgData name="Tiinaliisa Granholm" userId="8a92c326-07fc-44a2-91e7-35a6c891f72f" providerId="ADAL" clId="{F44DB2A7-D271-479F-BCE5-C1FEEC634038}" dt="2024-09-05T13:58:08.207" v="56" actId="20577"/>
      <pc:docMkLst>
        <pc:docMk/>
      </pc:docMkLst>
      <pc:sldChg chg="addSp modSp mod">
        <pc:chgData name="Tiinaliisa Granholm" userId="8a92c326-07fc-44a2-91e7-35a6c891f72f" providerId="ADAL" clId="{F44DB2A7-D271-479F-BCE5-C1FEEC634038}" dt="2024-09-05T13:58:08.207" v="56" actId="20577"/>
        <pc:sldMkLst>
          <pc:docMk/>
          <pc:sldMk cId="4283382033" sldId="258"/>
        </pc:sldMkLst>
        <pc:spChg chg="add mod">
          <ac:chgData name="Tiinaliisa Granholm" userId="8a92c326-07fc-44a2-91e7-35a6c891f72f" providerId="ADAL" clId="{F44DB2A7-D271-479F-BCE5-C1FEEC634038}" dt="2024-09-05T13:58:08.207" v="56" actId="20577"/>
          <ac:spMkLst>
            <pc:docMk/>
            <pc:sldMk cId="4283382033" sldId="258"/>
            <ac:spMk id="2" creationId="{CF5E5DA0-352D-7901-9E14-5274375D1051}"/>
          </ac:spMkLst>
        </pc:spChg>
        <pc:picChg chg="mod">
          <ac:chgData name="Tiinaliisa Granholm" userId="8a92c326-07fc-44a2-91e7-35a6c891f72f" providerId="ADAL" clId="{F44DB2A7-D271-479F-BCE5-C1FEEC634038}" dt="2024-09-05T13:57:07.337" v="2" actId="1076"/>
          <ac:picMkLst>
            <pc:docMk/>
            <pc:sldMk cId="4283382033" sldId="258"/>
            <ac:picMk id="3" creationId="{EE94EE1D-6B00-8D60-B75F-A94F528DBC8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89DCC-D583-F8AF-C8FA-76BDDA77E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3FEE7D-A0EA-02C3-A059-053EDA8C0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6143E8-F730-BE37-D2BF-A8D6FFB2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981D47-6A43-1D70-4F76-6ACCCDBF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C3283D-E494-81E2-EF0C-BC974AB8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883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C572E4-E5B8-568F-BB4B-B9773060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5B75B30-298C-49C7-917C-C1B784032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7E7C72-5675-CF7A-7E80-5278E3A6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23E5EC-82ED-10D8-D92C-DD4E4A2E6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0990C8-26C4-14BD-5EE6-BF8C2BF4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1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7306798-D428-1068-4B2D-2A3930B2C6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61E6CD3-7EA3-CD07-374F-FA0AF12AC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CFC03D-1CEE-3CBF-94CD-4B2B9304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10E4BD-E911-60A2-AB3B-844C1AF9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531DC9-C3D3-6A7F-0CD2-00BF9B00E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54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FA28E9-668E-1053-02BF-1D9580A4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1431925" algn="l"/>
              </a:tabLst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4C5016-F8E7-727A-3737-54672E32B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9A663D-2FFA-3DCE-D43B-E6711360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C10A04-7CFA-C0A7-98B7-88F6FAB7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8C4E0A-A7BE-4746-3289-5A4C5106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Kuva, joka sisältää kohteen Värikkyys, kuvio, keltainen, appelsiini&#10;&#10;Kuvaus luotu automaattisesti">
            <a:extLst>
              <a:ext uri="{FF2B5EF4-FFF2-40B4-BE49-F238E27FC236}">
                <a16:creationId xmlns:a16="http://schemas.microsoft.com/office/drawing/2014/main" id="{1379934C-C8D1-A0F7-1B3A-38DA42132B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BFD0BB3D-2986-C87E-F5FB-C61F32CA0A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6858" y="365125"/>
            <a:ext cx="11538284" cy="6216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5157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F2015-414D-224D-2B05-F69B609B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C7499A-01EA-6C26-AD30-1901891D8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EF030A-15DD-C8C5-F8A9-BB0995A90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D2D3ED-7D9D-28AA-767C-81DEC3E8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A2194B-F21B-6D35-319A-94E55580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1004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9847BD-41C7-9A69-9427-C93B7D714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51F5EC-E187-0069-688F-C9B65471D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2C2CCE0-8B86-6EA1-4093-148201A93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470A289-14EB-9731-94C0-A91764BFE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5E51A6B-3B5F-C727-C0DC-89244029B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A3E7EE8-EF42-E38F-5B4E-1FF91875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6974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0EDB3C-4256-FBE2-881B-CC156BD5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CF4DF30-516F-CAC4-4C7E-3DF9EA924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3A47A93-9F71-5AD8-B34C-A9C418B26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14D5F53-FB46-ED7D-8A6F-A052CC0FD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53FA30E-0F34-157D-57F6-FE3457541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6A318F7-C22B-DA75-A959-25B625A38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36D30BD-C782-5EE0-3718-65CF70E93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8DCB909-302E-1852-4967-2F2CCD4D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7135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9D4B6E-05CD-6BF4-F57A-D5531AF5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C1E654E-C733-AC6F-2D79-8362BCC4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0611110-0E9E-DE31-FDAD-1EF0B04E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5F286C5-16EE-7909-327C-2671373E7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187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0AE878B-0B0F-4081-ED79-C2673466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7DCD3F9-1C80-2A21-AB47-755288668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09F707D-E6FC-2554-236B-71977962A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238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DA1A62-4C98-CCFA-EAA4-BE69A01F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5CCBC9-4D03-19E9-C2E2-069B4941E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B92C829-B08D-4CC0-B7F6-64F7BA0E4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A9AD5A-AB6E-A36F-3439-983AA255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302855-778D-C3DA-FCE0-8DAE8DDB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328D93B-8BF2-F07A-385A-3EEEBB95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613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596F11-BFE8-1519-DA9D-996FCF88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CE315D1-5FB1-B89F-60DA-8F18DF98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7FF983F-6B71-B9C9-D9CA-4BA95D04C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77F4175-ECC6-BF1D-7BC0-1A057488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D6F6D47-0FD1-EF31-C4B9-5042B67FA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5FCCA2-F554-F2E6-21A8-BC0FC58D2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25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B5DC48F-307F-B57F-B8B8-32031FC4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C58C6B-3633-5B48-EC3B-7921BE577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095149-E4E8-DA8D-2BA1-8C771C909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3F4031-2858-093F-8347-AE0F0F9DD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C86BAFA-D80A-D65A-6A9A-2F52F8D1F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572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4zf6UjHMkJY&amp;ab_channel=Otavianoppimateriaali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teksti, Grafiikka, graafinen suunnittelu, juliste&#10;&#10;Kuvaus luotu automaattisesti">
            <a:extLst>
              <a:ext uri="{FF2B5EF4-FFF2-40B4-BE49-F238E27FC236}">
                <a16:creationId xmlns:a16="http://schemas.microsoft.com/office/drawing/2014/main" id="{76F1D87B-6033-A3B0-6775-AF90F26C6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3" y="0"/>
            <a:ext cx="11563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03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CA6046-E5D3-DF62-47BB-4E2020870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59075"/>
          </a:xfrm>
        </p:spPr>
        <p:txBody>
          <a:bodyPr>
            <a:normAutofit/>
          </a:bodyPr>
          <a:lstStyle/>
          <a:p>
            <a:r>
              <a:rPr lang="en-GB" sz="4000" dirty="0" err="1"/>
              <a:t>Oppitunti</a:t>
            </a:r>
            <a:r>
              <a:rPr lang="en-GB" sz="4000" dirty="0"/>
              <a:t> 2 (2):</a:t>
            </a:r>
            <a:br>
              <a:rPr lang="en-GB" sz="4000" dirty="0"/>
            </a:br>
            <a:r>
              <a:rPr lang="fi-FI" sz="4000" dirty="0">
                <a:solidFill>
                  <a:schemeClr val="dk1"/>
                </a:solidFill>
              </a:rPr>
              <a:t>Aivoriihi, jossa keskitytään tarkastelemaan kompostiastiaa</a:t>
            </a:r>
            <a:br>
              <a:rPr lang="fi-FI" sz="4000" dirty="0">
                <a:solidFill>
                  <a:schemeClr val="dk1"/>
                </a:solidFill>
              </a:rPr>
            </a:br>
            <a:endParaRPr lang="fi-FI" sz="4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771BFF3-603B-01CB-66A3-B87ADD234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31551"/>
            <a:ext cx="4573841" cy="3306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0B7FE6DE-A0E3-6CA1-F736-19858B184CC1}"/>
              </a:ext>
            </a:extLst>
          </p:cNvPr>
          <p:cNvSpPr txBox="1"/>
          <p:nvPr/>
        </p:nvSpPr>
        <p:spPr>
          <a:xfrm>
            <a:off x="5861970" y="3124200"/>
            <a:ext cx="5600700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Bef>
                <a:spcPts val="1200"/>
              </a:spcBef>
              <a:buClr>
                <a:schemeClr val="dk1"/>
              </a:buClr>
              <a:buSzPts val="275"/>
            </a:pPr>
            <a:r>
              <a:rPr lang="fi-FI" dirty="0">
                <a:solidFill>
                  <a:schemeClr val="dk1"/>
                </a:solidFill>
              </a:rPr>
              <a:t>Keskustelkaa yhdessä siitä, mitä ruokajätteelle on tapahtunut.</a:t>
            </a:r>
          </a:p>
          <a:p>
            <a:pPr>
              <a:lnSpc>
                <a:spcPct val="105000"/>
              </a:lnSpc>
              <a:spcBef>
                <a:spcPts val="1200"/>
              </a:spcBef>
              <a:buClr>
                <a:schemeClr val="dk1"/>
              </a:buClr>
              <a:buSzPts val="275"/>
            </a:pPr>
            <a:endParaRPr lang="fi-FI" dirty="0">
              <a:solidFill>
                <a:schemeClr val="dk1"/>
              </a:solidFill>
            </a:endParaRPr>
          </a:p>
          <a:p>
            <a:pPr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75"/>
            </a:pPr>
            <a:r>
              <a:rPr lang="fi-FI" dirty="0">
                <a:solidFill>
                  <a:schemeClr val="dk1"/>
                </a:solidFill>
              </a:rPr>
              <a:t>Mitä olisi tapahtunut, jos olisimme laittaneet muovia kompostiin?</a:t>
            </a:r>
            <a:endParaRPr lang="fi-FI" u="sng" dirty="0">
              <a:solidFill>
                <a:schemeClr val="dk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4204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C00807-66F4-9AA7-E854-5B8C7B54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325"/>
            <a:ext cx="10515600" cy="1325563"/>
          </a:xfrm>
        </p:spPr>
        <p:txBody>
          <a:bodyPr/>
          <a:lstStyle/>
          <a:p>
            <a:r>
              <a:rPr lang="fi-FI" dirty="0"/>
              <a:t>Oppitunti 3 (1)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2D9F47-7763-3E97-28B6-74D073605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i-FI" sz="1600" dirty="0"/>
              <a:t>Yhteenveto edellisestä oppitunnista: Mitä opit viime kerralla? </a:t>
            </a:r>
          </a:p>
          <a:p>
            <a:pPr>
              <a:lnSpc>
                <a:spcPct val="150000"/>
              </a:lnSpc>
            </a:pPr>
            <a:r>
              <a:rPr lang="fi-FI" sz="1600" dirty="0"/>
              <a:t>Johdattelu yhteiseen keskusteluun</a:t>
            </a:r>
          </a:p>
          <a:p>
            <a:pPr>
              <a:lnSpc>
                <a:spcPct val="150000"/>
              </a:lnSpc>
            </a:pPr>
            <a:r>
              <a:rPr lang="fi-FI" sz="1600" dirty="0"/>
              <a:t>Opettaja voi tuoda luokkaan erilaisia esineitä ja elintarvikkeita luodakseen esteettisen johdatuksen ja lähestymistavan aiheeseen: ruoka kestävästä näkökulmasta.</a:t>
            </a:r>
            <a:br>
              <a:rPr lang="fi-FI" sz="1600" dirty="0"/>
            </a:br>
            <a:r>
              <a:rPr lang="fi-FI" sz="1600" dirty="0"/>
              <a:t>Keskustelu yhteisesti: </a:t>
            </a:r>
          </a:p>
          <a:p>
            <a:pPr lvl="1">
              <a:lnSpc>
                <a:spcPct val="150000"/>
              </a:lnSpc>
            </a:pPr>
            <a:r>
              <a:rPr lang="fi-FI" sz="1600" dirty="0"/>
              <a:t>Miksi syömme ruokaa? </a:t>
            </a:r>
          </a:p>
          <a:p>
            <a:pPr lvl="1">
              <a:lnSpc>
                <a:spcPct val="150000"/>
              </a:lnSpc>
            </a:pPr>
            <a:r>
              <a:rPr lang="fi-FI" sz="1600" dirty="0"/>
              <a:t>Mitä tiedämme ruoasta? 	</a:t>
            </a:r>
          </a:p>
          <a:p>
            <a:pPr lvl="1">
              <a:lnSpc>
                <a:spcPct val="150000"/>
              </a:lnSpc>
            </a:pPr>
            <a:r>
              <a:rPr lang="fi-FI" sz="1600" dirty="0"/>
              <a:t>Miten ruoka päätyy kouluun? </a:t>
            </a:r>
          </a:p>
          <a:p>
            <a:pPr lvl="1">
              <a:lnSpc>
                <a:spcPct val="150000"/>
              </a:lnSpc>
            </a:pPr>
            <a:r>
              <a:rPr lang="fi-FI" sz="1600" dirty="0"/>
              <a:t>Mistä maista uskotte ruuan tulevan?</a:t>
            </a:r>
          </a:p>
          <a:p>
            <a:pPr lvl="1">
              <a:lnSpc>
                <a:spcPct val="150000"/>
              </a:lnSpc>
            </a:pPr>
            <a:r>
              <a:rPr lang="fi-FI" sz="1600" dirty="0"/>
              <a:t>Millaisilla asioilla ja teoilla on suurin kielteinen vaikutus ilmastoon? </a:t>
            </a:r>
          </a:p>
          <a:p>
            <a:pPr>
              <a:lnSpc>
                <a:spcPct val="150000"/>
              </a:lnSpc>
            </a:pPr>
            <a:endParaRPr lang="fi-FI" sz="1600" dirty="0"/>
          </a:p>
          <a:p>
            <a:pPr>
              <a:lnSpc>
                <a:spcPct val="150000"/>
              </a:lnSpc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261696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9C7AA3-C8AA-D243-D7FC-8895D90B6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98962" cy="1325563"/>
          </a:xfrm>
        </p:spPr>
        <p:txBody>
          <a:bodyPr/>
          <a:lstStyle/>
          <a:p>
            <a:r>
              <a:rPr lang="fi-FI" dirty="0"/>
              <a:t>OPPITUNTI 3 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6C1D34-C213-A392-3451-32549E14E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792" y="310101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1400" dirty="0"/>
          </a:p>
          <a:p>
            <a:r>
              <a:rPr lang="fi-FI" sz="1400" dirty="0"/>
              <a:t>Kuinka paljon ruokaa syömme? </a:t>
            </a:r>
          </a:p>
          <a:p>
            <a:r>
              <a:rPr lang="fi-FI" sz="1400" dirty="0"/>
              <a:t>Ja kuinka paljon ruokaa heitämme pois? </a:t>
            </a:r>
          </a:p>
          <a:p>
            <a:r>
              <a:rPr lang="fi-FI" sz="1400" dirty="0"/>
              <a:t>Miten suhtaudumme ruoan poisheittämiseen?</a:t>
            </a:r>
          </a:p>
          <a:p>
            <a:r>
              <a:rPr lang="fi-FI" sz="1400" dirty="0"/>
              <a:t>Mitä voimme tehdä ruokahävikin vähentämiseksi?</a:t>
            </a:r>
          </a:p>
          <a:p>
            <a:pPr marL="0" indent="0">
              <a:buNone/>
            </a:pPr>
            <a:r>
              <a:rPr lang="fi-FI" sz="1400" dirty="0"/>
              <a:t>Keskustelun voi toteuttaa eri ympäristöissä käytettävissä olevien mahdollisuuksien mukaan, esim. kotitalousluokassa, ulkona, jätteiden lajittelupisteellä jne. 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BCFC235-53AA-F7FB-8275-891C05134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809" y="681037"/>
            <a:ext cx="4230991" cy="786452"/>
          </a:xfrm>
          <a:prstGeom prst="rect">
            <a:avLst/>
          </a:prstGeom>
        </p:spPr>
      </p:pic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838F60A2-4A1A-5D59-8FE5-A4E184E6D8C6}"/>
              </a:ext>
            </a:extLst>
          </p:cNvPr>
          <p:cNvSpPr txBox="1">
            <a:spLocks/>
          </p:cNvSpPr>
          <p:nvPr/>
        </p:nvSpPr>
        <p:spPr>
          <a:xfrm>
            <a:off x="934792" y="1887516"/>
            <a:ext cx="6297858" cy="101667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400" dirty="0"/>
              <a:t>Aihe: ruokahävikki.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400" dirty="0"/>
              <a:t>Pienryhmäkeskustelu erätauko -menetelmän mukaisesti.</a:t>
            </a:r>
            <a:br>
              <a:rPr lang="fi-FI" sz="1400" dirty="0"/>
            </a:br>
            <a:r>
              <a:rPr lang="fi-FI" sz="1400" dirty="0"/>
              <a:t>Keskustelun tulisi tapahtua piirissä, jotta oppilaat näkevät toisensa</a:t>
            </a:r>
          </a:p>
        </p:txBody>
      </p:sp>
    </p:spTree>
    <p:extLst>
      <p:ext uri="{BB962C8B-B14F-4D97-AF65-F5344CB8AC3E}">
        <p14:creationId xmlns:p14="http://schemas.microsoft.com/office/powerpoint/2010/main" val="60472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42848B-AAE7-2688-E360-67EB1898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225"/>
            <a:ext cx="10515600" cy="1325563"/>
          </a:xfrm>
        </p:spPr>
        <p:txBody>
          <a:bodyPr/>
          <a:lstStyle/>
          <a:p>
            <a:r>
              <a:rPr lang="fi-FI" dirty="0"/>
              <a:t>Oppitunti 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C31D16-D9EC-46EF-455B-E1176C0CF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817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i-FI" sz="1600" dirty="0"/>
              <a:t>Yhteenveto edellisestä oppitunnista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Clr>
                <a:schemeClr val="dk1"/>
              </a:buClr>
              <a:buSzPct val="61111"/>
            </a:pPr>
            <a:r>
              <a:rPr lang="fi-FI" sz="1600" dirty="0"/>
              <a:t>Mitä opit viime kerralla?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Clr>
                <a:schemeClr val="dk1"/>
              </a:buClr>
              <a:buSzPct val="61111"/>
            </a:pPr>
            <a:r>
              <a:rPr lang="fi-FI" sz="1600" dirty="0"/>
              <a:t>Kertauksena: Ryhmien yhteenveto edellisen oppitunnin 	ryhmäkeskusteluista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dk1"/>
              </a:buClr>
              <a:buSzPct val="61111"/>
            </a:pPr>
            <a:r>
              <a:rPr lang="fi-FI" sz="1600" dirty="0"/>
              <a:t>Ryhmätyö - visuaalinen yhteenveto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Clr>
                <a:schemeClr val="dk1"/>
              </a:buClr>
              <a:buSzPct val="61111"/>
            </a:pPr>
            <a:r>
              <a:rPr lang="fi-FI" sz="1600" dirty="0"/>
              <a:t>Tehkää juliste, jossa pohditte työskentelyänne erätauko -menetelmän parissa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Clr>
                <a:schemeClr val="dk1"/>
              </a:buClr>
              <a:buSzPct val="61111"/>
            </a:pPr>
            <a:r>
              <a:rPr lang="fi-FI" sz="1600" dirty="0"/>
              <a:t>Sisällyttäkää esitykseenne kuvia kompostistanne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Clr>
                <a:schemeClr val="dk1"/>
              </a:buClr>
              <a:buSzPct val="61111"/>
            </a:pPr>
            <a:r>
              <a:rPr lang="fi-FI" sz="1600" dirty="0"/>
              <a:t>Esittäkää pohdintanne ja kuvat luokassa</a:t>
            </a:r>
          </a:p>
          <a:p>
            <a:pPr>
              <a:lnSpc>
                <a:spcPct val="150000"/>
              </a:lnSpc>
            </a:pPr>
            <a:endParaRPr lang="fi-FI" sz="16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E3B99F7-CE2F-CDFD-48E4-1031626F5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123" y="799780"/>
            <a:ext cx="4230991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26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kuvakaappaus, Fontti, graafinen suunnittelu&#10;&#10;Kuvaus luotu automaattisesti">
            <a:extLst>
              <a:ext uri="{FF2B5EF4-FFF2-40B4-BE49-F238E27FC236}">
                <a16:creationId xmlns:a16="http://schemas.microsoft.com/office/drawing/2014/main" id="{EE94EE1D-6B00-8D60-B75F-A94F528DB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8" y="1524000"/>
            <a:ext cx="1015898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8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8CEF86-20AF-41B8-B005-41AF9AD9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5267"/>
            <a:ext cx="10515600" cy="1905000"/>
          </a:xfrm>
        </p:spPr>
        <p:txBody>
          <a:bodyPr>
            <a:normAutofit/>
          </a:bodyPr>
          <a:lstStyle/>
          <a:p>
            <a:pPr algn="ctr"/>
            <a:r>
              <a:rPr lang="en-GB" dirty="0" err="1">
                <a:solidFill>
                  <a:srgbClr val="6AA84F"/>
                </a:solidFill>
                <a:ea typeface="Alfa Slab One"/>
                <a:cs typeface="Alfa Slab One"/>
                <a:sym typeface="Alfa Slab One"/>
              </a:rPr>
              <a:t>Ruoka</a:t>
            </a:r>
            <a:r>
              <a:rPr lang="en-GB" dirty="0">
                <a:solidFill>
                  <a:srgbClr val="6AA84F"/>
                </a:solidFill>
                <a:ea typeface="Alfa Slab One"/>
                <a:cs typeface="Alfa Slab One"/>
                <a:sym typeface="Alfa Slab One"/>
              </a:rPr>
              <a:t> </a:t>
            </a:r>
            <a:r>
              <a:rPr lang="en-GB" dirty="0" err="1">
                <a:solidFill>
                  <a:srgbClr val="6AA84F"/>
                </a:solidFill>
                <a:ea typeface="Alfa Slab One"/>
                <a:cs typeface="Alfa Slab One"/>
                <a:sym typeface="Alfa Slab One"/>
              </a:rPr>
              <a:t>laajemmasta</a:t>
            </a:r>
            <a:r>
              <a:rPr lang="en-GB" dirty="0">
                <a:solidFill>
                  <a:srgbClr val="6AA84F"/>
                </a:solidFill>
                <a:ea typeface="Alfa Slab One"/>
                <a:cs typeface="Alfa Slab One"/>
                <a:sym typeface="Alfa Slab One"/>
              </a:rPr>
              <a:t> </a:t>
            </a:r>
            <a:r>
              <a:rPr lang="en-GB" dirty="0" err="1">
                <a:solidFill>
                  <a:srgbClr val="6AA84F"/>
                </a:solidFill>
                <a:ea typeface="Alfa Slab One"/>
                <a:cs typeface="Alfa Slab One"/>
                <a:sym typeface="Alfa Slab One"/>
              </a:rPr>
              <a:t>näkökulmasta</a:t>
            </a:r>
            <a:r>
              <a:rPr lang="en-GB" dirty="0">
                <a:solidFill>
                  <a:srgbClr val="6AA84F"/>
                </a:solidFill>
                <a:ea typeface="Alfa Slab One"/>
                <a:cs typeface="Alfa Slab One"/>
                <a:sym typeface="Alfa Slab One"/>
              </a:rPr>
              <a:t>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4CF09D-61D6-3D63-F912-806967865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0267"/>
            <a:ext cx="10515600" cy="3196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4400" dirty="0">
                <a:solidFill>
                  <a:srgbClr val="6AA84F"/>
                </a:solidFill>
                <a:latin typeface="+mj-lt"/>
                <a:ea typeface="Alfa Slab One"/>
                <a:cs typeface="Alfa Slab One"/>
                <a:sym typeface="Alfa Slab One"/>
              </a:rPr>
              <a:t>Ruoan reitti </a:t>
            </a:r>
          </a:p>
          <a:p>
            <a:pPr marL="0" indent="0" algn="ctr">
              <a:buNone/>
            </a:pPr>
            <a:br>
              <a:rPr lang="fi-FI" sz="4400" dirty="0">
                <a:solidFill>
                  <a:srgbClr val="6AA84F"/>
                </a:solidFill>
                <a:latin typeface="+mj-lt"/>
                <a:ea typeface="Alfa Slab One"/>
                <a:cs typeface="Alfa Slab One"/>
                <a:sym typeface="Alfa Slab One"/>
              </a:rPr>
            </a:br>
            <a:r>
              <a:rPr lang="fi-FI" sz="4400" dirty="0">
                <a:solidFill>
                  <a:srgbClr val="6AA84F"/>
                </a:solidFill>
                <a:latin typeface="+mj-lt"/>
                <a:ea typeface="Alfa Slab One"/>
                <a:cs typeface="Alfa Slab One"/>
                <a:sym typeface="Alfa Slab One"/>
              </a:rPr>
              <a:t>pellolta pöytään ↔ pöydästä pellolle</a:t>
            </a:r>
            <a:endParaRPr lang="fi-FI" sz="4400" dirty="0">
              <a:latin typeface="+mj-lt"/>
            </a:endParaRPr>
          </a:p>
          <a:p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505920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EDF1D6-CECF-A755-E7AB-03958E0EE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Johdanto</a:t>
            </a:r>
            <a:r>
              <a:rPr lang="en-GB" b="1" dirty="0"/>
              <a:t> </a:t>
            </a:r>
            <a:r>
              <a:rPr lang="en-GB" b="1" dirty="0" err="1"/>
              <a:t>Aiheeseen</a:t>
            </a:r>
            <a:r>
              <a:rPr lang="en-GB" b="1" dirty="0"/>
              <a:t> ja  </a:t>
            </a:r>
            <a:r>
              <a:rPr lang="en-GB" b="1" dirty="0" err="1"/>
              <a:t>menetelmään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A5CF17-4528-47D5-5AAF-5244A7666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815"/>
            <a:ext cx="7061200" cy="42351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i-FI" sz="1600" dirty="0"/>
              <a:t>Tässä tuntisuunnitelmassa keskitytään kestävään kehitykseen ja teemaan "Ruoka laajemmasta näkökulmasta". </a:t>
            </a:r>
          </a:p>
          <a:p>
            <a:pPr>
              <a:lnSpc>
                <a:spcPct val="150000"/>
              </a:lnSpc>
            </a:pPr>
            <a:endParaRPr lang="fi-FI" sz="1600" dirty="0"/>
          </a:p>
          <a:p>
            <a:pPr>
              <a:lnSpc>
                <a:spcPct val="150000"/>
              </a:lnSpc>
            </a:pPr>
            <a:r>
              <a:rPr lang="fi-FI" sz="1600" dirty="0"/>
              <a:t>Ruoan kulutusta tarkasteleva oppimateriaali perustuu YK:n 17 kestävän kehityksen tavoitteisiin, erityisesti </a:t>
            </a:r>
            <a:br>
              <a:rPr lang="fi-FI" sz="1600" dirty="0"/>
            </a:br>
            <a:r>
              <a:rPr lang="fi-FI" sz="1600" dirty="0"/>
              <a:t>SDG 4: laadukas koulutus ja </a:t>
            </a:r>
            <a:br>
              <a:rPr lang="fi-FI" sz="1600" dirty="0"/>
            </a:br>
            <a:r>
              <a:rPr lang="fi-FI" sz="1600" dirty="0"/>
              <a:t>SDG 12: vastuullinen kulutus ja tuotanto.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8B40EBF-8A7B-6D81-0ED4-F16BD1CF1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048" y="465284"/>
            <a:ext cx="1772494" cy="174084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2B3BA60-1F60-FFBB-24FF-D12D5E11E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959" y="2649331"/>
            <a:ext cx="1550583" cy="155058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3014B7F-FB6B-F53E-2150-D415D3148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959" y="4462407"/>
            <a:ext cx="1550583" cy="155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1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DB49E7-427F-1471-74F4-7D43ACA9C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802"/>
            <a:ext cx="7306733" cy="4985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i-FI" sz="1600" dirty="0"/>
              <a:t>Oppimateriaali on suunniteltu 3-4-luokkalaisille. </a:t>
            </a:r>
          </a:p>
          <a:p>
            <a:pPr>
              <a:lnSpc>
                <a:spcPct val="150000"/>
              </a:lnSpc>
            </a:pPr>
            <a:endParaRPr lang="fi-FI" sz="1600" dirty="0"/>
          </a:p>
          <a:p>
            <a:pPr>
              <a:lnSpc>
                <a:spcPct val="150000"/>
              </a:lnSpc>
            </a:pPr>
            <a:r>
              <a:rPr lang="fi-FI" sz="1600" dirty="0"/>
              <a:t>Suunniteltu kesto on 4 oppituntia, joiden aikana </a:t>
            </a:r>
            <a:br>
              <a:rPr lang="fi-FI" sz="1600" dirty="0"/>
            </a:br>
            <a:r>
              <a:rPr lang="fi-FI" sz="1600" dirty="0"/>
              <a:t>oppilaat voivat laajentaa kokemustaan kestävästä kehityksestä, globaalista, kansallisesta ja paikallisesta ympäristönäkökulmasta. </a:t>
            </a:r>
          </a:p>
          <a:p>
            <a:pPr>
              <a:lnSpc>
                <a:spcPct val="150000"/>
              </a:lnSpc>
            </a:pPr>
            <a:endParaRPr lang="fi-FI" sz="1600" dirty="0"/>
          </a:p>
          <a:p>
            <a:pPr>
              <a:lnSpc>
                <a:spcPct val="150000"/>
              </a:lnSpc>
            </a:pPr>
            <a:r>
              <a:rPr lang="fi-FI" sz="1600" dirty="0"/>
              <a:t>Oppitunneilla käytetään dialogista erätaukomenetelmää, joka luo pohjan oppilaiden tasavertaiselle ja kunnioittavalle vuoropuhelulle perustuen heidän omiin kokemuksiinsa ja ajatuksiinsa ruoasta.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0BA3A70-D68C-466E-B3D0-2ECC57404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50" t="1151" r="16515"/>
          <a:stretch/>
        </p:blipFill>
        <p:spPr>
          <a:xfrm>
            <a:off x="7434944" y="2138117"/>
            <a:ext cx="4441371" cy="2892682"/>
          </a:xfrm>
          <a:prstGeom prst="rect">
            <a:avLst/>
          </a:prstGeom>
        </p:spPr>
      </p:pic>
      <p:sp>
        <p:nvSpPr>
          <p:cNvPr id="2" name="Tekstiruutu 4">
            <a:extLst>
              <a:ext uri="{FF2B5EF4-FFF2-40B4-BE49-F238E27FC236}">
                <a16:creationId xmlns:a16="http://schemas.microsoft.com/office/drawing/2014/main" id="{B44ADC66-5A44-969A-5FE7-E60A43C34D4F}"/>
              </a:ext>
            </a:extLst>
          </p:cNvPr>
          <p:cNvSpPr txBox="1"/>
          <p:nvPr/>
        </p:nvSpPr>
        <p:spPr>
          <a:xfrm>
            <a:off x="8816318" y="5120451"/>
            <a:ext cx="290093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i-FI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lvl="0">
              <a:buClr>
                <a:srgbClr val="000000"/>
              </a:buClr>
              <a:buSzPts val="1400"/>
              <a:defRPr/>
            </a:pPr>
            <a:r>
              <a:rPr kumimoji="0" lang="da-DK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50" charset="0"/>
                <a:ea typeface="Gill Sans"/>
                <a:cs typeface="Gill Sans"/>
                <a:sym typeface="Gill Sans"/>
              </a:rPr>
              <a:t>Kuva: Erätaukosäätiö</a:t>
            </a:r>
            <a:r>
              <a:rPr lang="da-DK" sz="700" dirty="0">
                <a:solidFill>
                  <a:srgbClr val="000000"/>
                </a:solidFill>
                <a:latin typeface="Montserrat Light" panose="00000400000000000000" pitchFamily="50" charset="0"/>
                <a:ea typeface="Gill Sans"/>
                <a:cs typeface="Gill Sans"/>
                <a:sym typeface="Gill Sans"/>
              </a:rPr>
              <a:t>, www.eratauko.fi </a:t>
            </a:r>
            <a:endParaRPr kumimoji="0" lang="sv-SE" sz="7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9280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193E71-EE90-1579-709F-431892B82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925"/>
            <a:ext cx="10515600" cy="1755775"/>
          </a:xfrm>
        </p:spPr>
        <p:txBody>
          <a:bodyPr/>
          <a:lstStyle/>
          <a:p>
            <a:r>
              <a:rPr lang="en-GB" sz="4400" b="1" dirty="0" err="1"/>
              <a:t>Johdanto</a:t>
            </a:r>
            <a:r>
              <a:rPr lang="en-GB" sz="4400" b="1" dirty="0"/>
              <a:t> </a:t>
            </a:r>
            <a:r>
              <a:rPr lang="en-GB" sz="4400" b="1" dirty="0" err="1"/>
              <a:t>oppimistavoitteisiin</a:t>
            </a:r>
            <a:r>
              <a:rPr lang="en-GB" sz="4400" b="1" dirty="0"/>
              <a:t> :</a:t>
            </a:r>
            <a:br>
              <a:rPr lang="en-GB" sz="4400" b="1" dirty="0"/>
            </a:br>
            <a:r>
              <a:rPr lang="en-GB" sz="4400" b="1" dirty="0" err="1"/>
              <a:t>Erätauko</a:t>
            </a:r>
            <a:r>
              <a:rPr lang="en-GB" sz="4400" b="1" dirty="0"/>
              <a:t> </a:t>
            </a:r>
            <a:r>
              <a:rPr lang="en-GB" sz="4400" b="1" dirty="0" err="1"/>
              <a:t>keskustelumenetelmänä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B5D2E4-BD09-777A-D111-DF8C395E3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7925"/>
            <a:ext cx="10515600" cy="4351338"/>
          </a:xfrm>
        </p:spPr>
        <p:txBody>
          <a:bodyPr>
            <a:normAutofit/>
          </a:bodyPr>
          <a:lstStyle/>
          <a:p>
            <a:pPr marL="457200" lvl="0" indent="-355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sv-SE" sz="1600" dirty="0" err="1"/>
              <a:t>Tukee</a:t>
            </a:r>
            <a:r>
              <a:rPr lang="sv-SE" sz="1600" dirty="0"/>
              <a:t> </a:t>
            </a:r>
            <a:r>
              <a:rPr lang="sv-SE" sz="1600" dirty="0" err="1"/>
              <a:t>oppimista</a:t>
            </a:r>
            <a:endParaRPr lang="sv-SE" sz="1600" dirty="0"/>
          </a:p>
          <a:p>
            <a:pPr marL="457200" lvl="0" indent="-355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sv-SE" sz="1600" dirty="0" err="1"/>
              <a:t>Kehittää</a:t>
            </a:r>
            <a:r>
              <a:rPr lang="sv-SE" sz="1600" dirty="0"/>
              <a:t> </a:t>
            </a:r>
            <a:r>
              <a:rPr lang="sv-SE" sz="1600" dirty="0" err="1"/>
              <a:t>oppilaan</a:t>
            </a:r>
            <a:r>
              <a:rPr lang="sv-SE" sz="1600" dirty="0"/>
              <a:t> </a:t>
            </a:r>
            <a:r>
              <a:rPr lang="sv-SE" sz="1600" dirty="0" err="1"/>
              <a:t>valmiuksia</a:t>
            </a:r>
            <a:r>
              <a:rPr lang="sv-SE" sz="1600" dirty="0"/>
              <a:t> </a:t>
            </a:r>
            <a:r>
              <a:rPr lang="sv-SE" sz="1600" dirty="0" err="1"/>
              <a:t>rakentavaan</a:t>
            </a:r>
            <a:r>
              <a:rPr lang="sv-SE" sz="1600" dirty="0"/>
              <a:t> </a:t>
            </a:r>
            <a:r>
              <a:rPr lang="sv-SE" sz="1600" dirty="0" err="1"/>
              <a:t>vuoropuheluun</a:t>
            </a:r>
            <a:r>
              <a:rPr lang="sv-SE" sz="1600" dirty="0"/>
              <a:t> ja </a:t>
            </a:r>
            <a:r>
              <a:rPr lang="sv-SE" sz="1600" dirty="0" err="1"/>
              <a:t>mielipiteen</a:t>
            </a:r>
            <a:r>
              <a:rPr lang="sv-SE" sz="1600" dirty="0"/>
              <a:t> </a:t>
            </a:r>
            <a:r>
              <a:rPr lang="sv-SE" sz="1600" dirty="0" err="1"/>
              <a:t>ilmaisuun</a:t>
            </a:r>
            <a:endParaRPr lang="sv-SE" sz="1600" dirty="0"/>
          </a:p>
          <a:p>
            <a:pPr marL="457200" lvl="0" indent="-355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sv-SE" sz="1600" dirty="0" err="1"/>
              <a:t>Harjoittaa</a:t>
            </a:r>
            <a:r>
              <a:rPr lang="sv-SE" sz="1600" dirty="0"/>
              <a:t> </a:t>
            </a:r>
            <a:r>
              <a:rPr lang="sv-SE" sz="1600" dirty="0" err="1"/>
              <a:t>oppilaita</a:t>
            </a:r>
            <a:r>
              <a:rPr lang="sv-SE" sz="1600" dirty="0"/>
              <a:t> </a:t>
            </a:r>
            <a:r>
              <a:rPr lang="sv-SE" sz="1600" dirty="0" err="1"/>
              <a:t>kuuntelemaan</a:t>
            </a:r>
            <a:r>
              <a:rPr lang="sv-SE" sz="1600" dirty="0"/>
              <a:t>, </a:t>
            </a:r>
            <a:r>
              <a:rPr lang="sv-SE" sz="1600" dirty="0" err="1"/>
              <a:t>puhumaan</a:t>
            </a:r>
            <a:r>
              <a:rPr lang="sv-SE" sz="1600" dirty="0"/>
              <a:t> ja </a:t>
            </a:r>
            <a:r>
              <a:rPr lang="sv-SE" sz="1600" dirty="0" err="1"/>
              <a:t>keskustelemaan</a:t>
            </a:r>
            <a:r>
              <a:rPr lang="sv-SE" sz="1600" dirty="0"/>
              <a:t> </a:t>
            </a:r>
            <a:r>
              <a:rPr lang="sv-SE" sz="1600" dirty="0" err="1"/>
              <a:t>rakentavalla</a:t>
            </a:r>
            <a:r>
              <a:rPr lang="sv-SE" sz="1600" dirty="0"/>
              <a:t> ja </a:t>
            </a:r>
            <a:r>
              <a:rPr lang="sv-SE" sz="1600" dirty="0" err="1"/>
              <a:t>kunnioittavalla</a:t>
            </a:r>
            <a:r>
              <a:rPr lang="sv-SE" sz="1600" dirty="0"/>
              <a:t> </a:t>
            </a:r>
            <a:r>
              <a:rPr lang="sv-SE" sz="1600" dirty="0" err="1"/>
              <a:t>tavalla</a:t>
            </a:r>
            <a:endParaRPr lang="sv-SE" sz="1600" dirty="0"/>
          </a:p>
          <a:p>
            <a:pPr marL="457200" lvl="0" indent="-355600">
              <a:lnSpc>
                <a:spcPct val="160000"/>
              </a:lnSpc>
              <a:spcBef>
                <a:spcPts val="0"/>
              </a:spcBef>
              <a:buSzPts val="2000"/>
            </a:pPr>
            <a:r>
              <a:rPr lang="sv-SE" sz="1600" dirty="0" err="1"/>
              <a:t>Ei</a:t>
            </a:r>
            <a:r>
              <a:rPr lang="sv-SE" sz="1600" dirty="0"/>
              <a:t> </a:t>
            </a:r>
            <a:r>
              <a:rPr lang="sv-SE" sz="1600" dirty="0" err="1"/>
              <a:t>tavoittele</a:t>
            </a:r>
            <a:r>
              <a:rPr lang="sv-SE" sz="1600" dirty="0"/>
              <a:t> </a:t>
            </a:r>
            <a:r>
              <a:rPr lang="sv-SE" sz="1600" dirty="0" err="1"/>
              <a:t>yksimielisyyttä</a:t>
            </a:r>
            <a:endParaRPr lang="sv-SE" sz="1600" dirty="0"/>
          </a:p>
          <a:p>
            <a:pPr marL="457200" lvl="0" indent="-355600">
              <a:lnSpc>
                <a:spcPct val="160000"/>
              </a:lnSpc>
              <a:spcBef>
                <a:spcPts val="0"/>
              </a:spcBef>
              <a:buSzPts val="2000"/>
            </a:pPr>
            <a:r>
              <a:rPr lang="fi-FI" sz="1600" dirty="0">
                <a:solidFill>
                  <a:srgbClr val="000000"/>
                </a:solidFill>
                <a:highlight>
                  <a:srgbClr val="FFFFFF"/>
                </a:highlight>
              </a:rPr>
              <a:t>Tähtää aiheen, toisten ihmisten tai itsen parempaan ymmärtämiseen</a:t>
            </a:r>
          </a:p>
          <a:p>
            <a:pPr marL="457200" lvl="0" indent="-355600">
              <a:lnSpc>
                <a:spcPct val="160000"/>
              </a:lnSpc>
              <a:spcBef>
                <a:spcPts val="0"/>
              </a:spcBef>
              <a:buSzPts val="2000"/>
            </a:pPr>
            <a:r>
              <a:rPr lang="sv-SE" sz="1600" dirty="0" err="1"/>
              <a:t>Tukee</a:t>
            </a:r>
            <a:r>
              <a:rPr lang="sv-SE" sz="1600" dirty="0"/>
              <a:t> </a:t>
            </a:r>
            <a:r>
              <a:rPr lang="sv-SE" sz="1600" dirty="0" err="1"/>
              <a:t>perusopetuksen</a:t>
            </a:r>
            <a:r>
              <a:rPr lang="sv-SE" sz="1600" dirty="0"/>
              <a:t> </a:t>
            </a:r>
            <a:r>
              <a:rPr lang="sv-SE" sz="1600" dirty="0" err="1"/>
              <a:t>arvoja</a:t>
            </a:r>
            <a:r>
              <a:rPr lang="sv-SE" sz="1600" dirty="0"/>
              <a:t> </a:t>
            </a:r>
            <a:r>
              <a:rPr lang="sv-SE" sz="1600" dirty="0" err="1"/>
              <a:t>edistäen</a:t>
            </a:r>
            <a:r>
              <a:rPr lang="sv-SE" sz="1600" dirty="0"/>
              <a:t> </a:t>
            </a:r>
            <a:r>
              <a:rPr lang="sv-SE" sz="1600" dirty="0" err="1"/>
              <a:t>oppilaiden</a:t>
            </a:r>
            <a:r>
              <a:rPr lang="sv-SE" sz="1600" dirty="0"/>
              <a:t> </a:t>
            </a:r>
            <a:r>
              <a:rPr lang="sv-SE" sz="1600" dirty="0" err="1"/>
              <a:t>ymmärrystä</a:t>
            </a:r>
            <a:r>
              <a:rPr lang="sv-SE" sz="1600" dirty="0"/>
              <a:t>, </a:t>
            </a:r>
            <a:r>
              <a:rPr lang="sv-SE" sz="1600" dirty="0" err="1"/>
              <a:t>keskinäistä</a:t>
            </a:r>
            <a:r>
              <a:rPr lang="sv-SE" sz="1600" dirty="0"/>
              <a:t> </a:t>
            </a:r>
            <a:r>
              <a:rPr lang="sv-SE" sz="1600" dirty="0" err="1"/>
              <a:t>kunnioitusta</a:t>
            </a:r>
            <a:r>
              <a:rPr lang="sv-SE" sz="1600" dirty="0"/>
              <a:t> ja </a:t>
            </a:r>
            <a:r>
              <a:rPr lang="sv-SE" sz="1600" dirty="0" err="1"/>
              <a:t>tasa-arvoisuutta</a:t>
            </a:r>
            <a:br>
              <a:rPr lang="sv-SE" sz="1600" dirty="0"/>
            </a:b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00169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FCAA2C-D56A-4043-7E1E-EE329B3F3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Rakentavan</a:t>
            </a:r>
            <a:r>
              <a:rPr lang="en-GB" b="1" dirty="0"/>
              <a:t> </a:t>
            </a:r>
            <a:r>
              <a:rPr lang="en-GB" b="1" dirty="0" err="1"/>
              <a:t>keskustelun</a:t>
            </a:r>
            <a:r>
              <a:rPr lang="en-GB" b="1" dirty="0"/>
              <a:t> </a:t>
            </a:r>
            <a:r>
              <a:rPr lang="en-GB" b="1" dirty="0" err="1"/>
              <a:t>pelisäännöt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0F1F8F-3491-F0BE-C9E2-A0D8F6F37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40471" cy="4351338"/>
          </a:xfrm>
        </p:spPr>
        <p:txBody>
          <a:bodyPr>
            <a:normAutofit/>
          </a:bodyPr>
          <a:lstStyle/>
          <a:p>
            <a:pPr marL="457200" lvl="0" indent="-31718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fi-FI" sz="1600" dirty="0">
                <a:solidFill>
                  <a:schemeClr val="dk1"/>
                </a:solidFill>
              </a:rPr>
              <a:t>Kuuntele toisia, älä keskeytä tai käynnistä sivukeskusteluja </a:t>
            </a:r>
          </a:p>
          <a:p>
            <a:pPr marL="457200" lvl="0" indent="-31718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fi-FI" sz="1600" dirty="0">
                <a:solidFill>
                  <a:schemeClr val="dk1"/>
                </a:solidFill>
              </a:rPr>
              <a:t>Liity toisten puheeseen ja käytä arkikieltä</a:t>
            </a:r>
          </a:p>
          <a:p>
            <a:pPr marL="457200" lvl="0" indent="-31718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fi-FI" sz="1600" dirty="0">
                <a:solidFill>
                  <a:schemeClr val="dk1"/>
                </a:solidFill>
              </a:rPr>
              <a:t>Kerro omasta kokemuksesta</a:t>
            </a:r>
          </a:p>
          <a:p>
            <a:pPr marL="457200" lvl="0" indent="-31718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fi-FI" sz="1600" dirty="0">
                <a:solidFill>
                  <a:schemeClr val="dk1"/>
                </a:solidFill>
              </a:rPr>
              <a:t>Kysy, jos jokin on epäselvää</a:t>
            </a:r>
          </a:p>
          <a:p>
            <a:pPr marL="457200" lvl="0" indent="-31718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fi-FI" sz="1600" dirty="0">
                <a:solidFill>
                  <a:schemeClr val="dk1"/>
                </a:solidFill>
              </a:rPr>
              <a:t>Ole läsnä ja kunnioita toisia sekä keskustelun luottamuksellisuutta</a:t>
            </a:r>
          </a:p>
          <a:p>
            <a:pPr marL="457200" lvl="0" indent="-31718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fi-FI" sz="1600" dirty="0">
                <a:solidFill>
                  <a:schemeClr val="dk1"/>
                </a:solidFill>
              </a:rPr>
              <a:t>Etsi ja kokoa. Työstä rohkeasti esiin tulevia ristiriitoja ja etsi piiloon jääneitä asioita. Puhuttele muita suoraan ja kysy heidän näkemyksiään.</a:t>
            </a:r>
          </a:p>
          <a:p>
            <a:pPr marL="457200" lvl="0" indent="-31718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fi-FI" sz="1600" dirty="0">
                <a:solidFill>
                  <a:schemeClr val="dk1"/>
                </a:solidFill>
              </a:rPr>
              <a:t>Menetelmän kannalta on optimaalista, jos osallistujat istuvat piirissä oikealla olevan kuvan mukaan</a:t>
            </a:r>
            <a:endParaRPr lang="fi-FI" sz="1600" dirty="0"/>
          </a:p>
          <a:p>
            <a:pPr>
              <a:lnSpc>
                <a:spcPct val="150000"/>
              </a:lnSpc>
            </a:pPr>
            <a:endParaRPr lang="fi-FI" sz="1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EF33A15-5962-A1EC-80D6-C35FD8BE7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945" y="1690688"/>
            <a:ext cx="4023709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3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188FAE-6830-665F-6EE4-3F163907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Oppitunti 1 – johdanto aiheeseen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A633E9-ADC0-D818-A340-5D8D6DC98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774825"/>
            <a:ext cx="10515600" cy="4351338"/>
          </a:xfrm>
        </p:spPr>
        <p:txBody>
          <a:bodyPr>
            <a:noAutofit/>
          </a:bodyPr>
          <a:lstStyle/>
          <a:p>
            <a:pPr marL="742950" indent="-285750">
              <a:spcBef>
                <a:spcPts val="0"/>
              </a:spcBef>
            </a:pPr>
            <a:r>
              <a:rPr lang="fi-FI" sz="1600" dirty="0">
                <a:solidFill>
                  <a:schemeClr val="dk1"/>
                </a:solidFill>
              </a:rPr>
              <a:t>Johdanto aiheeseen: ruoka kestävästä näkökulmasta</a:t>
            </a:r>
          </a:p>
          <a:p>
            <a:pPr marL="1200150" lvl="1" indent="-285750">
              <a:spcBef>
                <a:spcPts val="0"/>
              </a:spcBef>
            </a:pPr>
            <a:r>
              <a:rPr lang="fi-FI" sz="1400" dirty="0">
                <a:solidFill>
                  <a:schemeClr val="dk1"/>
                </a:solidFill>
              </a:rPr>
              <a:t>Videojohdanto </a:t>
            </a:r>
          </a:p>
          <a:p>
            <a:pPr marL="1200150" lvl="1" indent="-285750">
              <a:spcBef>
                <a:spcPts val="0"/>
              </a:spcBef>
            </a:pPr>
            <a:r>
              <a:rPr lang="fi-FI" sz="1400" dirty="0">
                <a:solidFill>
                  <a:schemeClr val="dk1"/>
                </a:solidFill>
              </a:rPr>
              <a:t>Linkki johdantovideoon: </a:t>
            </a:r>
            <a:r>
              <a:rPr lang="fi-FI" sz="1400" u="sng" dirty="0">
                <a:solidFill>
                  <a:schemeClr val="accent5"/>
                </a:solidFill>
                <a:hlinkClick r:id="rId2"/>
              </a:rPr>
              <a:t>https://www.youtube.com/watch?v=4zf6UjHMkJY&amp;ab_channel=Otavianoppimateriaalit</a:t>
            </a:r>
            <a:endParaRPr lang="fi-FI" sz="1400" u="sng" dirty="0">
              <a:solidFill>
                <a:schemeClr val="accent5"/>
              </a:solidFill>
            </a:endParaRPr>
          </a:p>
          <a:p>
            <a:pPr marL="1200150" lvl="1" indent="-285750">
              <a:spcBef>
                <a:spcPts val="0"/>
              </a:spcBef>
            </a:pPr>
            <a:r>
              <a:rPr lang="fi-FI" sz="1400" dirty="0"/>
              <a:t>Keskustelu videosta yhteisesti</a:t>
            </a:r>
          </a:p>
          <a:p>
            <a:pPr marL="914400" lvl="1" indent="-311150">
              <a:spcBef>
                <a:spcPts val="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○"/>
            </a:pPr>
            <a:endParaRPr lang="fi-FI" sz="1600" u="sng" dirty="0">
              <a:solidFill>
                <a:schemeClr val="accent5"/>
              </a:solidFill>
            </a:endParaRPr>
          </a:p>
          <a:p>
            <a:pPr marL="914400" lvl="1" indent="-311150">
              <a:spcBef>
                <a:spcPts val="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○"/>
            </a:pPr>
            <a:endParaRPr lang="fi-FI" sz="1600" u="sng" dirty="0">
              <a:solidFill>
                <a:schemeClr val="accent5"/>
              </a:solidFill>
            </a:endParaRPr>
          </a:p>
          <a:p>
            <a:pPr marL="914400" lvl="1" indent="-311150">
              <a:spcBef>
                <a:spcPts val="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○"/>
            </a:pPr>
            <a:endParaRPr lang="fi-FI" sz="1600" u="sng" dirty="0">
              <a:solidFill>
                <a:schemeClr val="accent5"/>
              </a:solidFill>
            </a:endParaRPr>
          </a:p>
          <a:p>
            <a:pPr marL="914400" lvl="1" indent="-311150">
              <a:spcBef>
                <a:spcPts val="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○"/>
            </a:pPr>
            <a:endParaRPr lang="fi-FI" sz="1600" u="sng" dirty="0">
              <a:solidFill>
                <a:schemeClr val="accent5"/>
              </a:solidFill>
            </a:endParaRPr>
          </a:p>
          <a:p>
            <a:pPr marL="914400" lvl="1" indent="-311150">
              <a:spcBef>
                <a:spcPts val="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○"/>
            </a:pPr>
            <a:endParaRPr lang="fi-FI" sz="1600" u="sng" dirty="0">
              <a:solidFill>
                <a:schemeClr val="accent5"/>
              </a:solidFill>
            </a:endParaRPr>
          </a:p>
          <a:p>
            <a:pPr marL="914400" lvl="1" indent="-311150">
              <a:spcBef>
                <a:spcPts val="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○"/>
            </a:pPr>
            <a:endParaRPr lang="fi-FI" sz="1600" u="sng" dirty="0">
              <a:solidFill>
                <a:schemeClr val="accent5"/>
              </a:solidFill>
            </a:endParaRPr>
          </a:p>
          <a:p>
            <a:pPr marL="914400" lvl="1" indent="-311150">
              <a:spcBef>
                <a:spcPts val="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○"/>
            </a:pPr>
            <a:endParaRPr lang="fi-FI" sz="1600" u="sng" dirty="0">
              <a:solidFill>
                <a:schemeClr val="accent5"/>
              </a:solidFill>
            </a:endParaRPr>
          </a:p>
          <a:p>
            <a:pPr marL="914400" lvl="1" indent="-311150">
              <a:spcBef>
                <a:spcPts val="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○"/>
            </a:pPr>
            <a:endParaRPr lang="fi-FI" sz="1600" u="sng" dirty="0">
              <a:solidFill>
                <a:schemeClr val="accent5"/>
              </a:solidFill>
            </a:endParaRPr>
          </a:p>
          <a:p>
            <a:pPr marL="914400" lvl="1" indent="-311150">
              <a:spcBef>
                <a:spcPts val="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○"/>
            </a:pPr>
            <a:endParaRPr lang="fi-FI" sz="1600" u="sng" dirty="0">
              <a:solidFill>
                <a:schemeClr val="accent5"/>
              </a:solidFill>
            </a:endParaRPr>
          </a:p>
          <a:p>
            <a:pPr marL="914400" lvl="1" indent="-311150">
              <a:spcBef>
                <a:spcPts val="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○"/>
            </a:pPr>
            <a:endParaRPr lang="fi-FI" sz="1600" u="sng" dirty="0">
              <a:solidFill>
                <a:schemeClr val="accent5"/>
              </a:solidFill>
            </a:endParaRPr>
          </a:p>
          <a:p>
            <a:pPr marL="914400" lvl="1" indent="-311150">
              <a:spcBef>
                <a:spcPts val="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○"/>
            </a:pPr>
            <a:endParaRPr lang="fi-FI" sz="1600" u="sng" dirty="0">
              <a:solidFill>
                <a:schemeClr val="accent5"/>
              </a:solidFill>
            </a:endParaRPr>
          </a:p>
          <a:p>
            <a:pPr marL="914400" lvl="1" indent="-311150">
              <a:spcBef>
                <a:spcPts val="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○"/>
            </a:pPr>
            <a:endParaRPr lang="fi-FI" sz="1600" u="sng" dirty="0">
              <a:solidFill>
                <a:schemeClr val="accent5"/>
              </a:solidFill>
            </a:endParaRPr>
          </a:p>
          <a:p>
            <a:pPr marL="914400" lvl="1" indent="-311150">
              <a:spcBef>
                <a:spcPts val="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○"/>
            </a:pPr>
            <a:endParaRPr lang="fi-FI" sz="1600" u="sng" dirty="0">
              <a:solidFill>
                <a:schemeClr val="accent5"/>
              </a:solidFill>
            </a:endParaRPr>
          </a:p>
          <a:p>
            <a:pPr marL="603250" lvl="1" indent="0">
              <a:spcBef>
                <a:spcPts val="0"/>
              </a:spcBef>
              <a:buClr>
                <a:schemeClr val="dk1"/>
              </a:buClr>
              <a:buSzPts val="1300"/>
              <a:buNone/>
            </a:pPr>
            <a:endParaRPr lang="fi-FI" sz="1600" u="sng" dirty="0">
              <a:solidFill>
                <a:schemeClr val="accent5"/>
              </a:solidFill>
            </a:endParaRPr>
          </a:p>
          <a:p>
            <a:pPr marL="60325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lang="fi-FI" sz="160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408837B-2E19-C405-4904-01009808F7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551" r="1160"/>
          <a:stretch/>
        </p:blipFill>
        <p:spPr>
          <a:xfrm>
            <a:off x="1540329" y="3429000"/>
            <a:ext cx="6451868" cy="23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6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0E351D-D235-2312-2679-FD0F157B2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156" y="895350"/>
            <a:ext cx="7815943" cy="1325563"/>
          </a:xfrm>
        </p:spPr>
        <p:txBody>
          <a:bodyPr/>
          <a:lstStyle/>
          <a:p>
            <a:r>
              <a:rPr lang="fi-FI" dirty="0"/>
              <a:t>Oppitunti 1 – harjoitus:</a:t>
            </a:r>
            <a:br>
              <a:rPr lang="fi-FI" dirty="0"/>
            </a:br>
            <a:r>
              <a:rPr lang="fi-FI" dirty="0"/>
              <a:t>tehdään kompostiastia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F8E2DF-BE84-D56D-F032-0A5EDC103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3094" y="2661557"/>
            <a:ext cx="5275556" cy="4933269"/>
          </a:xfrm>
        </p:spPr>
        <p:txBody>
          <a:bodyPr>
            <a:normAutofit/>
          </a:bodyPr>
          <a:lstStyle/>
          <a:p>
            <a:pPr marL="742950" indent="-285750">
              <a:spcBef>
                <a:spcPts val="0"/>
              </a:spcBef>
            </a:pPr>
            <a:r>
              <a:rPr lang="fi-FI" sz="1600" dirty="0">
                <a:solidFill>
                  <a:schemeClr val="dk1"/>
                </a:solidFill>
              </a:rPr>
              <a:t>Oppilaille kerrotaan, mikä on komposti</a:t>
            </a:r>
            <a:br>
              <a:rPr lang="fi-FI" sz="1600" dirty="0">
                <a:solidFill>
                  <a:schemeClr val="dk1"/>
                </a:solidFill>
              </a:rPr>
            </a:br>
            <a:endParaRPr lang="fi-FI" sz="1600" dirty="0">
              <a:solidFill>
                <a:schemeClr val="dk1"/>
              </a:solidFill>
            </a:endParaRPr>
          </a:p>
          <a:p>
            <a:pPr marL="742950" indent="-285750">
              <a:spcBef>
                <a:spcPts val="0"/>
              </a:spcBef>
            </a:pPr>
            <a:r>
              <a:rPr lang="fi-FI" sz="1600" dirty="0">
                <a:solidFill>
                  <a:schemeClr val="dk1"/>
                </a:solidFill>
              </a:rPr>
              <a:t>Tämän jälkeen tehdään yhdessä kompostiastia</a:t>
            </a:r>
          </a:p>
          <a:p>
            <a:pPr marL="603250" lvl="1" indent="0">
              <a:spcBef>
                <a:spcPts val="0"/>
              </a:spcBef>
              <a:buClr>
                <a:schemeClr val="dk1"/>
              </a:buClr>
              <a:buSzPts val="1300"/>
              <a:buNone/>
            </a:pPr>
            <a:endParaRPr lang="fi-FI" sz="1600" dirty="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fi-FI" sz="1600" dirty="0">
                <a:solidFill>
                  <a:schemeClr val="dk1"/>
                </a:solidFill>
              </a:rPr>
              <a:t>Kompostiastian voi tehdä ämpäristä, jonka kannessa on reikiä </a:t>
            </a:r>
          </a:p>
          <a:p>
            <a:pPr marL="60325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lang="fi-FI" sz="1600" dirty="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fi-FI" sz="1600" dirty="0">
                <a:solidFill>
                  <a:schemeClr val="dk1"/>
                </a:solidFill>
              </a:rPr>
              <a:t>Astiaan laitetaan kastematoja ja maatuvaa ainesta</a:t>
            </a:r>
          </a:p>
          <a:p>
            <a:pPr marL="60325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lang="fi-FI" sz="1600" dirty="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fi-FI" sz="1600" dirty="0">
                <a:solidFill>
                  <a:schemeClr val="dk1"/>
                </a:solidFill>
              </a:rPr>
              <a:t>Ruokajäte laitetaan kompostiastiaan ja oppilaat voivat seurata jätteen hajoamista ajan mittaan.</a:t>
            </a: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endParaRPr lang="fi-FI" sz="1600" dirty="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endParaRPr lang="fi-FI" sz="1600" dirty="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endParaRPr lang="fi-FI" sz="1600" dirty="0">
              <a:solidFill>
                <a:schemeClr val="dk1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5362CDC-9633-E586-4C2D-44AD277DB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48" t="1086" r="17857"/>
          <a:stretch/>
        </p:blipFill>
        <p:spPr>
          <a:xfrm>
            <a:off x="468085" y="454706"/>
            <a:ext cx="2936809" cy="5948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722A241-7A02-B76A-E438-509F61A003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095"/>
          <a:stretch/>
        </p:blipFill>
        <p:spPr>
          <a:xfrm>
            <a:off x="8316685" y="454706"/>
            <a:ext cx="3407230" cy="6038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Google Shape;102;p20">
            <a:extLst>
              <a:ext uri="{FF2B5EF4-FFF2-40B4-BE49-F238E27FC236}">
                <a16:creationId xmlns:a16="http://schemas.microsoft.com/office/drawing/2014/main" id="{FA01284A-DE9D-8887-7948-8DEF5A8FE6AD}"/>
              </a:ext>
            </a:extLst>
          </p:cNvPr>
          <p:cNvSpPr txBox="1"/>
          <p:nvPr/>
        </p:nvSpPr>
        <p:spPr>
          <a:xfrm>
            <a:off x="9669900" y="6339002"/>
            <a:ext cx="3207900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1"/>
                </a:solidFill>
              </a:rPr>
              <a:t>Kuvat: Vildana Bašić ja Bodil Christensen</a:t>
            </a:r>
            <a:endParaRPr sz="8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8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E3B4B-DE45-CAE8-51B9-AEBC8997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022"/>
            <a:ext cx="10515600" cy="1325563"/>
          </a:xfrm>
        </p:spPr>
        <p:txBody>
          <a:bodyPr/>
          <a:lstStyle/>
          <a:p>
            <a:r>
              <a:rPr lang="en-GB" dirty="0" err="1"/>
              <a:t>Oppitunti</a:t>
            </a:r>
            <a:r>
              <a:rPr lang="en-GB" dirty="0"/>
              <a:t> 2 (1)</a:t>
            </a:r>
            <a:endParaRPr lang="fi-FI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A5BA831B-4790-7105-3C9A-C264E093F5B2}"/>
              </a:ext>
            </a:extLst>
          </p:cNvPr>
          <p:cNvSpPr txBox="1">
            <a:spLocks/>
          </p:cNvSpPr>
          <p:nvPr/>
        </p:nvSpPr>
        <p:spPr>
          <a:xfrm>
            <a:off x="838200" y="1874838"/>
            <a:ext cx="4908550" cy="4933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i-FI" sz="1400" dirty="0"/>
              <a:t>Yhteenveto edellisestä oppitunnista</a:t>
            </a:r>
          </a:p>
          <a:p>
            <a:pPr lvl="1">
              <a:lnSpc>
                <a:spcPct val="150000"/>
              </a:lnSpc>
            </a:pPr>
            <a:r>
              <a:rPr lang="fi-FI" sz="1400" dirty="0"/>
              <a:t>Mitä opit viime kerralla? </a:t>
            </a:r>
          </a:p>
          <a:p>
            <a:pPr>
              <a:lnSpc>
                <a:spcPct val="150000"/>
              </a:lnSpc>
            </a:pPr>
            <a:r>
              <a:rPr lang="fi-FI" sz="1400" dirty="0"/>
              <a:t>Johdatus erätauko dialogimenetelmään</a:t>
            </a:r>
          </a:p>
          <a:p>
            <a:pPr>
              <a:lnSpc>
                <a:spcPct val="150000"/>
              </a:lnSpc>
            </a:pPr>
            <a:r>
              <a:rPr lang="fi-FI" sz="1400" dirty="0"/>
              <a:t>Erätaukomenetelmän sääntöjen läpikäynti→ Säännöt käydään läpi yksi kerrallaan</a:t>
            </a:r>
          </a:p>
          <a:p>
            <a:pPr>
              <a:lnSpc>
                <a:spcPct val="150000"/>
              </a:lnSpc>
            </a:pPr>
            <a:r>
              <a:rPr lang="fi-FI" sz="1400" dirty="0"/>
              <a:t>Säännöt kirjoitetaan taululle, jotta ne ovat näkyvillä koko oppitunnin ajan</a:t>
            </a:r>
          </a:p>
          <a:p>
            <a:pPr>
              <a:lnSpc>
                <a:spcPct val="150000"/>
              </a:lnSpc>
            </a:pPr>
            <a:r>
              <a:rPr lang="fi-FI" sz="1400" dirty="0"/>
              <a:t>Tämä tehdään yhteisesti kaikkien oppilaiden mukana ollessa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941C9B03-EB98-AE8E-F9C9-96E392462975}"/>
              </a:ext>
            </a:extLst>
          </p:cNvPr>
          <p:cNvSpPr txBox="1">
            <a:spLocks/>
          </p:cNvSpPr>
          <p:nvPr/>
        </p:nvSpPr>
        <p:spPr>
          <a:xfrm>
            <a:off x="6445252" y="1874838"/>
            <a:ext cx="5027168" cy="375135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i-FI" sz="1400" dirty="0"/>
              <a:t>Kuuntele toisia, älä keskeytä tai käynnistä sivukeskusteluja.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i-FI" sz="1400" dirty="0"/>
              <a:t>Liity toisten puheeseen ja käytä arkikieltä.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i-FI" sz="1400" dirty="0"/>
              <a:t>Kerro omasta kokemuksesta.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i-FI" sz="1400" dirty="0"/>
              <a:t>Puhuttele muita suoraan ja kysy heidän näkemyksiään.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i-FI" sz="1400" dirty="0"/>
              <a:t>Ole läsnä ja kunnioita toisia sekä keskustelun luottamuksellisuutta.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i-FI" sz="1400" dirty="0"/>
              <a:t>Etsi jo koko. Työstä rohkeasti esiin tulevia ristiriitoja ja etsi piiloon jääneitä asioita. Puhuttele muita suoraan ja kysy heidän näkemyksistään. </a:t>
            </a:r>
          </a:p>
        </p:txBody>
      </p:sp>
    </p:spTree>
    <p:extLst>
      <p:ext uri="{BB962C8B-B14F-4D97-AF65-F5344CB8AC3E}">
        <p14:creationId xmlns:p14="http://schemas.microsoft.com/office/powerpoint/2010/main" val="948802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imeout">
      <a:majorFont>
        <a:latin typeface="Bebas Neue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641</Words>
  <Application>Microsoft Office PowerPoint</Application>
  <PresentationFormat>Laajakuva</PresentationFormat>
  <Paragraphs>100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Alfa Slab One</vt:lpstr>
      <vt:lpstr>Arial</vt:lpstr>
      <vt:lpstr>Bebas Neue</vt:lpstr>
      <vt:lpstr>Montserrat Light</vt:lpstr>
      <vt:lpstr>Office-teema</vt:lpstr>
      <vt:lpstr>PowerPoint-esitys</vt:lpstr>
      <vt:lpstr>Ruoka laajemmasta näkökulmasta </vt:lpstr>
      <vt:lpstr>Johdanto Aiheeseen ja  menetelmään</vt:lpstr>
      <vt:lpstr>PowerPoint-esitys</vt:lpstr>
      <vt:lpstr>Johdanto oppimistavoitteisiin : Erätauko keskustelumenetelmänä</vt:lpstr>
      <vt:lpstr>Rakentavan keskustelun pelisäännöt</vt:lpstr>
      <vt:lpstr>Oppitunti 1 – johdanto aiheeseen</vt:lpstr>
      <vt:lpstr>Oppitunti 1 – harjoitus: tehdään kompostiastia</vt:lpstr>
      <vt:lpstr>Oppitunti 2 (1)</vt:lpstr>
      <vt:lpstr>Oppitunti 2 (2): Aivoriihi, jossa keskitytään tarkastelemaan kompostiastiaa </vt:lpstr>
      <vt:lpstr>Oppitunti 3 (1)</vt:lpstr>
      <vt:lpstr>OPPITUNTI 3 (2)</vt:lpstr>
      <vt:lpstr>Oppitunti 4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Jessica Mukkala</dc:creator>
  <cp:lastModifiedBy>Oona Mertoniemi</cp:lastModifiedBy>
  <cp:revision>18</cp:revision>
  <dcterms:created xsi:type="dcterms:W3CDTF">2024-05-06T12:17:41Z</dcterms:created>
  <dcterms:modified xsi:type="dcterms:W3CDTF">2025-08-22T06:00:55Z</dcterms:modified>
</cp:coreProperties>
</file>