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embeddedFontLst>
    <p:embeddedFont>
      <p:font typeface="Bebas Neue" panose="020B0606020202050201" pitchFamily="34" charset="0"/>
      <p:regular r:id="rId16"/>
    </p:embeddedFont>
    <p:embeddedFont>
      <p:font typeface="Montserrat" panose="00000500000000000000" pitchFamily="50" charset="0"/>
      <p:regular r:id="rId17"/>
      <p:bold r:id="rId18"/>
      <p:italic r:id="rId19"/>
      <p:boldItalic r:id="rId20"/>
    </p:embeddedFont>
    <p:embeddedFont>
      <p:font typeface="Montserrat Light" panose="00000400000000000000" pitchFamily="50"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ii/leTC8tAeyAtp9R9ksBk6JvUJ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62" y="4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4" name="Google Shape;84;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1d7b3eb296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g31d7b3eb296_1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1d7b3eb296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g31d7b3eb296_1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1d76546d1b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g31d76546d1b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3" name="Google Shape;20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1d1eb935d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g31d1eb935d4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1d7359357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g31d7359357f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1d7359357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g31d7359357f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1d76546d1b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g31d76546d1b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1d1eb935d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g31d1eb935d4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1d7b3eb296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g31d7b3eb296_2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1d76546d1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 name="Google Shape;160;g31d76546d1b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1d7b3eb296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g31d7b3eb296_4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tsikkodia" type="title">
  <p:cSld name="TITLE">
    <p:spTree>
      <p:nvGrpSpPr>
        <p:cNvPr id="1" name="Shape 11"/>
        <p:cNvGrpSpPr/>
        <p:nvPr/>
      </p:nvGrpSpPr>
      <p:grpSpPr>
        <a:xfrm>
          <a:off x="0" y="0"/>
          <a:ext cx="0" cy="0"/>
          <a:chOff x="0" y="0"/>
          <a:chExt cx="0" cy="0"/>
        </a:xfrm>
      </p:grpSpPr>
      <p:sp>
        <p:nvSpPr>
          <p:cNvPr id="12" name="Google Shape;12;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Bebas Neue"/>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tsikko ja pystysuora teksti" type="vertTx">
  <p:cSld name="VERTICAL_TEXT">
    <p:spTree>
      <p:nvGrpSpPr>
        <p:cNvPr id="1" name="Shape 70"/>
        <p:cNvGrpSpPr/>
        <p:nvPr/>
      </p:nvGrpSpPr>
      <p:grpSpPr>
        <a:xfrm>
          <a:off x="0" y="0"/>
          <a:ext cx="0" cy="0"/>
          <a:chOff x="0" y="0"/>
          <a:chExt cx="0" cy="0"/>
        </a:xfrm>
      </p:grpSpPr>
      <p:sp>
        <p:nvSpPr>
          <p:cNvPr id="71" name="Google Shape;71;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ystysuora otsikko ja teksti" type="vertTitleAndTx">
  <p:cSld name="VERTICAL_TITLE_AND_VERTICAL_TEXT">
    <p:spTree>
      <p:nvGrpSpPr>
        <p:cNvPr id="1" name="Shape 76"/>
        <p:cNvGrpSpPr/>
        <p:nvPr/>
      </p:nvGrpSpPr>
      <p:grpSpPr>
        <a:xfrm>
          <a:off x="0" y="0"/>
          <a:ext cx="0" cy="0"/>
          <a:chOff x="0" y="0"/>
          <a:chExt cx="0" cy="0"/>
        </a:xfrm>
      </p:grpSpPr>
      <p:sp>
        <p:nvSpPr>
          <p:cNvPr id="77" name="Google Shape;77;p1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tsikko ja sisältö" type="obj">
  <p:cSld name="OBJECT">
    <p:spTree>
      <p:nvGrpSpPr>
        <p:cNvPr id="1" name="Shape 17"/>
        <p:cNvGrpSpPr/>
        <p:nvPr/>
      </p:nvGrpSpPr>
      <p:grpSpPr>
        <a:xfrm>
          <a:off x="0" y="0"/>
          <a:ext cx="0" cy="0"/>
          <a:chOff x="0" y="0"/>
          <a:chExt cx="0" cy="0"/>
        </a:xfrm>
      </p:grpSpPr>
      <p:sp>
        <p:nvSpPr>
          <p:cNvPr id="18" name="Google Shape;1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Bebas Neue"/>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fi-FI"/>
              <a:t>‹#›</a:t>
            </a:fld>
            <a:endParaRPr/>
          </a:p>
        </p:txBody>
      </p:sp>
      <p:pic>
        <p:nvPicPr>
          <p:cNvPr id="23" name="Google Shape;23;p6" descr="Kuva, joka sisältää kohteen Värikkyys, kuvio, keltainen, appelsiini&#10;&#10;Kuvaus luotu automaattisesti"/>
          <p:cNvPicPr preferRelativeResize="0"/>
          <p:nvPr/>
        </p:nvPicPr>
        <p:blipFill rotWithShape="1">
          <a:blip r:embed="rId2">
            <a:alphaModFix/>
          </a:blip>
          <a:srcRect t="10000"/>
          <a:stretch/>
        </p:blipFill>
        <p:spPr>
          <a:xfrm>
            <a:off x="0" y="0"/>
            <a:ext cx="12192000" cy="6858000"/>
          </a:xfrm>
          <a:prstGeom prst="rect">
            <a:avLst/>
          </a:prstGeom>
          <a:noFill/>
          <a:ln>
            <a:noFill/>
          </a:ln>
        </p:spPr>
      </p:pic>
      <p:sp>
        <p:nvSpPr>
          <p:cNvPr id="24" name="Google Shape;24;p6"/>
          <p:cNvSpPr/>
          <p:nvPr/>
        </p:nvSpPr>
        <p:spPr>
          <a:xfrm>
            <a:off x="326858" y="365125"/>
            <a:ext cx="11538284" cy="621614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yhjä" type="blank">
  <p:cSld name="BLANK">
    <p:spTree>
      <p:nvGrpSpPr>
        <p:cNvPr id="1" name="Shape 25"/>
        <p:cNvGrpSpPr/>
        <p:nvPr/>
      </p:nvGrpSpPr>
      <p:grpSpPr>
        <a:xfrm>
          <a:off x="0" y="0"/>
          <a:ext cx="0" cy="0"/>
          <a:chOff x="0" y="0"/>
          <a:chExt cx="0" cy="0"/>
        </a:xfrm>
      </p:grpSpPr>
      <p:sp>
        <p:nvSpPr>
          <p:cNvPr id="26" name="Google Shape;26;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san ylätunniste" type="secHead">
  <p:cSld name="SECTION_HEADER">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Bebas Neue"/>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2" name="Google Shape;32;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Kaksi sisältökohdetta" type="twoObj">
  <p:cSld name="TWO_OBJECTS">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tailu" type="twoTxTwoObj">
  <p:cSld name="TWO_OBJECTS_WITH_TEXT">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ain otsikko" type="titleOnly">
  <p:cSld name="TITLE_ONLY">
    <p:spTree>
      <p:nvGrpSpPr>
        <p:cNvPr id="1" name="Shape 51"/>
        <p:cNvGrpSpPr/>
        <p:nvPr/>
      </p:nvGrpSpPr>
      <p:grpSpPr>
        <a:xfrm>
          <a:off x="0" y="0"/>
          <a:ext cx="0" cy="0"/>
          <a:chOff x="0" y="0"/>
          <a:chExt cx="0" cy="0"/>
        </a:xfrm>
      </p:grpSpPr>
      <p:sp>
        <p:nvSpPr>
          <p:cNvPr id="52" name="Google Shape;52;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Kuvatekstillinen sisältö" type="objTx">
  <p:cSld name="OBJECT_WITH_CAPTION_TEXT">
    <p:spTree>
      <p:nvGrpSpPr>
        <p:cNvPr id="1" name="Shape 56"/>
        <p:cNvGrpSpPr/>
        <p:nvPr/>
      </p:nvGrpSpPr>
      <p:grpSpPr>
        <a:xfrm>
          <a:off x="0" y="0"/>
          <a:ext cx="0" cy="0"/>
          <a:chOff x="0" y="0"/>
          <a:chExt cx="0" cy="0"/>
        </a:xfrm>
      </p:grpSpPr>
      <p:sp>
        <p:nvSpPr>
          <p:cNvPr id="57" name="Google Shape;57;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Bebas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9" name="Google Shape;59;p1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Kuvatekstillinen kuva" type="picTx">
  <p:cSld name="PICTURE_WITH_CAPTION_TEXT">
    <p:spTree>
      <p:nvGrpSpPr>
        <p:cNvPr id="1" name="Shape 63"/>
        <p:cNvGrpSpPr/>
        <p:nvPr/>
      </p:nvGrpSpPr>
      <p:grpSpPr>
        <a:xfrm>
          <a:off x="0" y="0"/>
          <a:ext cx="0" cy="0"/>
          <a:chOff x="0" y="0"/>
          <a:chExt cx="0" cy="0"/>
        </a:xfrm>
      </p:grpSpPr>
      <p:sp>
        <p:nvSpPr>
          <p:cNvPr id="64" name="Google Shape;64;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Bebas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2"/>
          <p:cNvSpPr>
            <a:spLocks noGrp="1"/>
          </p:cNvSpPr>
          <p:nvPr>
            <p:ph type="pic" idx="2"/>
          </p:nvPr>
        </p:nvSpPr>
        <p:spPr>
          <a:xfrm>
            <a:off x="5183188" y="987425"/>
            <a:ext cx="6172200" cy="4873625"/>
          </a:xfrm>
          <a:prstGeom prst="rect">
            <a:avLst/>
          </a:prstGeom>
          <a:noFill/>
          <a:ln>
            <a:noFill/>
          </a:ln>
        </p:spPr>
      </p:sp>
      <p:sp>
        <p:nvSpPr>
          <p:cNvPr id="66" name="Google Shape;66;p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Bebas Neue"/>
              <a:buNone/>
              <a:defRPr sz="4400" b="0" i="0" u="none" strike="noStrike" cap="none">
                <a:solidFill>
                  <a:schemeClr val="dk1"/>
                </a:solidFill>
                <a:latin typeface="Bebas Neue"/>
                <a:ea typeface="Bebas Neue"/>
                <a:cs typeface="Bebas Neue"/>
                <a:sym typeface="Bebas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Light"/>
                <a:ea typeface="Montserrat Light"/>
                <a:cs typeface="Montserrat Light"/>
                <a:sym typeface="Montserrat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Light"/>
                <a:ea typeface="Montserrat Light"/>
                <a:cs typeface="Montserrat Light"/>
                <a:sym typeface="Montserrat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Light"/>
                <a:ea typeface="Montserrat Light"/>
                <a:cs typeface="Montserrat Light"/>
                <a:sym typeface="Montserrat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9pPr>
          </a:lstStyle>
          <a:p>
            <a:endParaRPr/>
          </a:p>
        </p:txBody>
      </p:sp>
      <p:sp>
        <p:nvSpPr>
          <p:cNvPr id="8" name="Google Shape;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9pPr>
          </a:lstStyle>
          <a:p>
            <a:endParaRPr/>
          </a:p>
        </p:txBody>
      </p:sp>
      <p:sp>
        <p:nvSpPr>
          <p:cNvPr id="9" name="Google Shape;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9pPr>
          </a:lstStyle>
          <a:p>
            <a:endParaRPr/>
          </a:p>
        </p:txBody>
      </p:sp>
      <p:sp>
        <p:nvSpPr>
          <p:cNvPr id="10" name="Google Shape;1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fi-FI"/>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hyperlink" Target="https://www.ykliitto.fi/kestava-kehitys" TargetMode="External"/><Relationship Id="rId4" Type="http://schemas.openxmlformats.org/officeDocument/2006/relationships/hyperlink" Target="https://youtu.be/Lh6NMlUkRnY?feature=shar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skraplabbet.se/teacher"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sopor.nu/" TargetMode="External"/><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www.affald.dk/" TargetMode="External"/><Relationship Id="rId5" Type="http://schemas.openxmlformats.org/officeDocument/2006/relationships/hyperlink" Target="https://sortere.no/" TargetMode="External"/><Relationship Id="rId4" Type="http://schemas.openxmlformats.org/officeDocument/2006/relationships/hyperlink" Target="https://renonord.dk/sortering/ny-film-rundtur-paa-nordvaerks-sorteringsanlaeg" TargetMode="External"/><Relationship Id="rId9" Type="http://schemas.openxmlformats.org/officeDocument/2006/relationships/hyperlink" Target="https://rinkiin.fi/sv/sortering-hemm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 descr="Kuva, joka sisältää kohteen teksti, Grafiikka, graafinen suunnittelu, juliste&#10;&#10;Kuvaus luotu automaattisesti"/>
          <p:cNvPicPr preferRelativeResize="0"/>
          <p:nvPr/>
        </p:nvPicPr>
        <p:blipFill rotWithShape="1">
          <a:blip r:embed="rId3">
            <a:alphaModFix/>
          </a:blip>
          <a:srcRect/>
          <a:stretch/>
        </p:blipFill>
        <p:spPr>
          <a:xfrm>
            <a:off x="314463" y="0"/>
            <a:ext cx="11563073"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g31d7b3eb296_1_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80" name="Google Shape;180;g31d7b3eb296_1_8"/>
          <p:cNvSpPr txBox="1"/>
          <p:nvPr/>
        </p:nvSpPr>
        <p:spPr>
          <a:xfrm>
            <a:off x="534563" y="477000"/>
            <a:ext cx="10885800" cy="202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fi-FI" sz="4000" dirty="0">
                <a:solidFill>
                  <a:schemeClr val="dk1"/>
                </a:solidFill>
                <a:latin typeface="Bebas Neue"/>
                <a:ea typeface="Bebas Neue"/>
                <a:cs typeface="Bebas Neue"/>
                <a:sym typeface="Bebas Neue"/>
              </a:rPr>
              <a:t>Oppitunnit 7-10</a:t>
            </a:r>
            <a:endParaRPr sz="4000" dirty="0">
              <a:solidFill>
                <a:schemeClr val="dk1"/>
              </a:solidFill>
              <a:latin typeface="Bebas Neue"/>
              <a:ea typeface="Bebas Neue"/>
              <a:cs typeface="Bebas Neue"/>
              <a:sym typeface="Bebas Neue"/>
            </a:endParaRPr>
          </a:p>
          <a:p>
            <a:pPr lvl="0">
              <a:lnSpc>
                <a:spcPct val="115000"/>
              </a:lnSpc>
              <a:spcBef>
                <a:spcPts val="1200"/>
              </a:spcBef>
              <a:buClr>
                <a:schemeClr val="dk1"/>
              </a:buClr>
              <a:buSzPts val="1100"/>
            </a:pPr>
            <a:r>
              <a:rPr lang="fi-FI" sz="1600" b="1" dirty="0">
                <a:solidFill>
                  <a:schemeClr val="dk1"/>
                </a:solidFill>
                <a:latin typeface="Montserrat Light" panose="00000400000000000000" pitchFamily="50" charset="0"/>
                <a:ea typeface="Montserrat"/>
                <a:cs typeface="Montserrat"/>
                <a:sym typeface="Montserrat"/>
              </a:rPr>
              <a:t>Tavoite: O</a:t>
            </a:r>
            <a:r>
              <a:rPr lang="fi-FI" sz="1600" dirty="0">
                <a:solidFill>
                  <a:schemeClr val="dk1"/>
                </a:solidFill>
                <a:latin typeface="Montserrat Light" panose="00000400000000000000" pitchFamily="50" charset="0"/>
                <a:ea typeface="Montserrat"/>
                <a:cs typeface="Montserrat"/>
                <a:sym typeface="Montserrat"/>
              </a:rPr>
              <a:t>ppilaat voivat välittää tietämystään uudelleenkäytöstä ja jätteestä omiin arkipäivän tilanteisiinsa liittyen.</a:t>
            </a:r>
            <a:endParaRPr sz="1600" dirty="0">
              <a:solidFill>
                <a:schemeClr val="dk1"/>
              </a:solidFill>
            </a:endParaRPr>
          </a:p>
          <a:p>
            <a:pPr marL="0" lvl="0" indent="0" algn="l" rtl="0">
              <a:lnSpc>
                <a:spcPct val="115000"/>
              </a:lnSpc>
              <a:spcBef>
                <a:spcPts val="1200"/>
              </a:spcBef>
              <a:spcAft>
                <a:spcPts val="1200"/>
              </a:spcAft>
              <a:buClr>
                <a:schemeClr val="dk1"/>
              </a:buClr>
              <a:buSzPts val="1100"/>
              <a:buFont typeface="Arial"/>
              <a:buNone/>
            </a:pPr>
            <a:endParaRPr sz="1600" dirty="0">
              <a:solidFill>
                <a:schemeClr val="dk1"/>
              </a:solidFill>
            </a:endParaRPr>
          </a:p>
        </p:txBody>
      </p:sp>
      <p:pic>
        <p:nvPicPr>
          <p:cNvPr id="181" name="Google Shape;181;g31d7b3eb296_1_8"/>
          <p:cNvPicPr preferRelativeResize="0"/>
          <p:nvPr/>
        </p:nvPicPr>
        <p:blipFill>
          <a:blip r:embed="rId4">
            <a:alphaModFix/>
          </a:blip>
          <a:stretch>
            <a:fillRect/>
          </a:stretch>
        </p:blipFill>
        <p:spPr>
          <a:xfrm>
            <a:off x="8717050" y="2953125"/>
            <a:ext cx="2595099" cy="2719050"/>
          </a:xfrm>
          <a:prstGeom prst="rect">
            <a:avLst/>
          </a:prstGeom>
          <a:noFill/>
          <a:ln>
            <a:noFill/>
          </a:ln>
        </p:spPr>
      </p:pic>
      <p:sp>
        <p:nvSpPr>
          <p:cNvPr id="182" name="Google Shape;182;g31d7b3eb296_1_8"/>
          <p:cNvSpPr txBox="1"/>
          <p:nvPr/>
        </p:nvSpPr>
        <p:spPr>
          <a:xfrm>
            <a:off x="542226" y="2497800"/>
            <a:ext cx="8059800" cy="4011000"/>
          </a:xfrm>
          <a:prstGeom prst="rect">
            <a:avLst/>
          </a:prstGeom>
          <a:noFill/>
          <a:ln>
            <a:noFill/>
          </a:ln>
        </p:spPr>
        <p:txBody>
          <a:bodyPr spcFirstLastPara="1" wrap="square" lIns="91425" tIns="91425" rIns="91425" bIns="91425" anchor="t" anchorCtr="0">
            <a:noAutofit/>
          </a:bodyPr>
          <a:lstStyle/>
          <a:p>
            <a:pPr lvl="0">
              <a:lnSpc>
                <a:spcPct val="115000"/>
              </a:lnSpc>
              <a:spcBef>
                <a:spcPts val="1200"/>
              </a:spcBef>
              <a:buClr>
                <a:schemeClr val="dk1"/>
              </a:buClr>
              <a:buSzPts val="1100"/>
            </a:pPr>
            <a:r>
              <a:rPr lang="fi-FI" sz="1600" dirty="0">
                <a:solidFill>
                  <a:schemeClr val="dk1"/>
                </a:solidFill>
                <a:latin typeface="Montserrat Light" panose="00000400000000000000" pitchFamily="50" charset="0"/>
                <a:ea typeface="Montserrat"/>
                <a:cs typeface="Montserrat"/>
                <a:sym typeface="Montserrat"/>
              </a:rPr>
              <a:t>Oppilaat työskentelevät projektin parissa, jonka he esittelevät huoltajille.</a:t>
            </a:r>
          </a:p>
          <a:p>
            <a:pPr lvl="0">
              <a:lnSpc>
                <a:spcPct val="115000"/>
              </a:lnSpc>
              <a:spcBef>
                <a:spcPts val="1200"/>
              </a:spcBef>
            </a:pPr>
            <a:r>
              <a:rPr lang="fi-FI" sz="1600" dirty="0">
                <a:solidFill>
                  <a:schemeClr val="dk1"/>
                </a:solidFill>
                <a:latin typeface="Montserrat Light" panose="00000400000000000000" pitchFamily="50" charset="0"/>
                <a:ea typeface="Montserrat"/>
                <a:cs typeface="Montserrat"/>
                <a:sym typeface="Montserrat"/>
              </a:rPr>
              <a:t>Tuoteideat, jotka voivat vaihdella luokka-asteen mukaan:</a:t>
            </a:r>
          </a:p>
          <a:p>
            <a:pPr marL="457200" lvl="0" indent="-342900">
              <a:lnSpc>
                <a:spcPct val="115000"/>
              </a:lnSpc>
              <a:spcBef>
                <a:spcPts val="1200"/>
              </a:spcBef>
              <a:buClr>
                <a:schemeClr val="dk1"/>
              </a:buClr>
              <a:buSzPts val="1800"/>
              <a:buFont typeface="Montserrat"/>
              <a:buChar char="●"/>
            </a:pPr>
            <a:r>
              <a:rPr lang="fi-FI" sz="1600" dirty="0">
                <a:solidFill>
                  <a:schemeClr val="dk1"/>
                </a:solidFill>
                <a:latin typeface="Montserrat Light" panose="00000400000000000000" pitchFamily="50" charset="0"/>
                <a:ea typeface="Montserrat"/>
                <a:cs typeface="Montserrat"/>
                <a:sym typeface="Montserrat"/>
              </a:rPr>
              <a:t>Näytelmä tai video, joka käsittelee ”hyvin lajittelevia” ja ”huonosti lajittelevia”.</a:t>
            </a:r>
          </a:p>
          <a:p>
            <a:pPr marL="457200" lvl="0" indent="-342900">
              <a:lnSpc>
                <a:spcPct val="115000"/>
              </a:lnSpc>
              <a:spcBef>
                <a:spcPts val="1200"/>
              </a:spcBef>
              <a:buClr>
                <a:schemeClr val="dk1"/>
              </a:buClr>
              <a:buSzPts val="1800"/>
              <a:buFont typeface="Montserrat"/>
              <a:buChar char="●"/>
            </a:pPr>
            <a:r>
              <a:rPr lang="fi-FI" sz="1600" dirty="0">
                <a:solidFill>
                  <a:schemeClr val="dk1"/>
                </a:solidFill>
                <a:latin typeface="Montserrat Light" panose="00000400000000000000" pitchFamily="50" charset="0"/>
                <a:ea typeface="Montserrat"/>
                <a:cs typeface="Montserrat"/>
                <a:sym typeface="Montserrat"/>
              </a:rPr>
              <a:t>Mielikuvituskone, joka voi muuttaa erilaiset jätteet uudelleenkäytettäviksi materiaaleiksi.</a:t>
            </a:r>
          </a:p>
          <a:p>
            <a:pPr marL="457200" lvl="0" indent="-342900">
              <a:lnSpc>
                <a:spcPct val="115000"/>
              </a:lnSpc>
              <a:spcBef>
                <a:spcPts val="1200"/>
              </a:spcBef>
              <a:buClr>
                <a:schemeClr val="dk1"/>
              </a:buClr>
              <a:buSzPts val="1800"/>
              <a:buFont typeface="Montserrat"/>
              <a:buChar char="●"/>
            </a:pPr>
            <a:r>
              <a:rPr lang="fi-FI" sz="1600" dirty="0">
                <a:solidFill>
                  <a:schemeClr val="dk1"/>
                </a:solidFill>
                <a:latin typeface="Montserrat Light" panose="00000400000000000000" pitchFamily="50" charset="0"/>
                <a:ea typeface="Montserrat"/>
                <a:cs typeface="Montserrat"/>
                <a:sym typeface="Montserrat"/>
              </a:rPr>
              <a:t>Helppolukuinen esite lajittelusta ja uudelleenkäytöstä.</a:t>
            </a:r>
          </a:p>
          <a:p>
            <a:pPr marL="457200" lvl="0" indent="-342900">
              <a:lnSpc>
                <a:spcPct val="115000"/>
              </a:lnSpc>
              <a:spcBef>
                <a:spcPts val="1200"/>
              </a:spcBef>
              <a:buClr>
                <a:schemeClr val="dk1"/>
              </a:buClr>
              <a:buSzPts val="1800"/>
              <a:buFont typeface="Montserrat"/>
              <a:buChar char="●"/>
            </a:pPr>
            <a:r>
              <a:rPr lang="fi-FI" sz="1600" dirty="0">
                <a:solidFill>
                  <a:schemeClr val="dk1"/>
                </a:solidFill>
                <a:latin typeface="Montserrat Light" panose="00000400000000000000" pitchFamily="50" charset="0"/>
                <a:ea typeface="Montserrat"/>
                <a:cs typeface="Montserrat"/>
                <a:sym typeface="Montserrat"/>
              </a:rPr>
              <a:t>Laadi erilaisia haastattelukysymyksiä ja tallenna vastaukset.</a:t>
            </a:r>
          </a:p>
          <a:p>
            <a:pPr marL="457200" lvl="0" indent="-342900">
              <a:lnSpc>
                <a:spcPct val="115000"/>
              </a:lnSpc>
              <a:spcBef>
                <a:spcPts val="1200"/>
              </a:spcBef>
              <a:buClr>
                <a:schemeClr val="dk1"/>
              </a:buClr>
              <a:buSzPts val="1800"/>
              <a:buFont typeface="Montserrat"/>
              <a:buChar char="●"/>
            </a:pPr>
            <a:r>
              <a:rPr lang="fi-FI" sz="1600" dirty="0">
                <a:solidFill>
                  <a:schemeClr val="dk1"/>
                </a:solidFill>
                <a:latin typeface="Montserrat Light" panose="00000400000000000000" pitchFamily="50" charset="0"/>
                <a:ea typeface="Montserrat"/>
                <a:cs typeface="Montserrat"/>
                <a:sym typeface="Montserrat"/>
              </a:rPr>
              <a:t>Kampanjavideo jätteiden lajittelusta.</a:t>
            </a:r>
            <a:endParaRPr sz="1600" dirty="0">
              <a:solidFill>
                <a:schemeClr val="dk1"/>
              </a:solidFill>
              <a:latin typeface="Montserrat Light" panose="00000400000000000000" pitchFamily="50" charset="0"/>
              <a:ea typeface="Montserrat Light"/>
              <a:cs typeface="Montserrat Light"/>
              <a:sym typeface="Montserrat Light"/>
            </a:endParaRPr>
          </a:p>
        </p:txBody>
      </p:sp>
      <p:cxnSp>
        <p:nvCxnSpPr>
          <p:cNvPr id="183" name="Google Shape;183;g31d7b3eb296_1_8"/>
          <p:cNvCxnSpPr/>
          <p:nvPr/>
        </p:nvCxnSpPr>
        <p:spPr>
          <a:xfrm>
            <a:off x="534575" y="2405550"/>
            <a:ext cx="10679400" cy="9300"/>
          </a:xfrm>
          <a:prstGeom prst="straightConnector1">
            <a:avLst/>
          </a:prstGeom>
          <a:noFill/>
          <a:ln w="38100" cap="flat" cmpd="sng">
            <a:solidFill>
              <a:srgbClr val="E69138"/>
            </a:solidFill>
            <a:prstDash val="solid"/>
            <a:round/>
            <a:headEnd type="none" w="med" len="med"/>
            <a:tailEnd type="non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g31d7b3eb296_1_1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89" name="Google Shape;189;g31d7b3eb296_1_12"/>
          <p:cNvSpPr txBox="1"/>
          <p:nvPr/>
        </p:nvSpPr>
        <p:spPr>
          <a:xfrm>
            <a:off x="1763475" y="1449975"/>
            <a:ext cx="6217800" cy="74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endParaRPr sz="1100">
              <a:solidFill>
                <a:schemeClr val="dk1"/>
              </a:solidFill>
            </a:endParaRPr>
          </a:p>
          <a:p>
            <a:pPr marL="0" lvl="0" indent="0" algn="l" rtl="0">
              <a:lnSpc>
                <a:spcPct val="115000"/>
              </a:lnSpc>
              <a:spcBef>
                <a:spcPts val="1200"/>
              </a:spcBef>
              <a:spcAft>
                <a:spcPts val="1200"/>
              </a:spcAft>
              <a:buNone/>
            </a:pPr>
            <a:endParaRPr/>
          </a:p>
        </p:txBody>
      </p:sp>
      <p:sp>
        <p:nvSpPr>
          <p:cNvPr id="190" name="Google Shape;190;g31d7b3eb296_1_12"/>
          <p:cNvSpPr txBox="1"/>
          <p:nvPr/>
        </p:nvSpPr>
        <p:spPr>
          <a:xfrm>
            <a:off x="711999" y="463188"/>
            <a:ext cx="10768002" cy="5931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fi-FI" sz="4000" dirty="0">
                <a:solidFill>
                  <a:schemeClr val="dk1"/>
                </a:solidFill>
                <a:latin typeface="Bebas Neue"/>
                <a:ea typeface="Bebas Neue"/>
                <a:cs typeface="Bebas Neue"/>
                <a:sym typeface="Bebas Neue"/>
              </a:rPr>
              <a:t>Tapahtuma vanhemmille</a:t>
            </a:r>
            <a:endParaRPr sz="4000" dirty="0">
              <a:solidFill>
                <a:schemeClr val="dk1"/>
              </a:solidFill>
              <a:latin typeface="Bebas Neue"/>
              <a:ea typeface="Bebas Neue"/>
              <a:cs typeface="Bebas Neue"/>
              <a:sym typeface="Bebas Neue"/>
            </a:endParaRPr>
          </a:p>
          <a:p>
            <a:pPr lvl="0">
              <a:lnSpc>
                <a:spcPct val="115000"/>
              </a:lnSpc>
              <a:spcBef>
                <a:spcPts val="1200"/>
              </a:spcBef>
              <a:buClr>
                <a:schemeClr val="dk1"/>
              </a:buClr>
              <a:buSzPts val="1100"/>
            </a:pPr>
            <a:r>
              <a:rPr lang="fi-FI" sz="1800" b="1" dirty="0">
                <a:solidFill>
                  <a:schemeClr val="dk1"/>
                </a:solidFill>
                <a:latin typeface="Montserrat Light" panose="00000400000000000000" pitchFamily="50" charset="0"/>
                <a:ea typeface="Montserrat"/>
                <a:cs typeface="Montserrat"/>
                <a:sym typeface="Montserrat"/>
              </a:rPr>
              <a:t>Tavoite: </a:t>
            </a:r>
            <a:r>
              <a:rPr lang="fi-FI" sz="1800" dirty="0">
                <a:solidFill>
                  <a:schemeClr val="dk1"/>
                </a:solidFill>
                <a:latin typeface="Montserrat Light" panose="00000400000000000000" pitchFamily="50" charset="0"/>
                <a:ea typeface="Montserrat"/>
                <a:cs typeface="Montserrat"/>
                <a:sym typeface="Montserrat"/>
              </a:rPr>
              <a:t>Oppilaat välittävät tietonsa vanhemmille ja esittelevät tuotteensa.</a:t>
            </a:r>
          </a:p>
          <a:p>
            <a:pPr marL="0" lvl="0" indent="0" algn="l" rtl="0">
              <a:lnSpc>
                <a:spcPct val="115000"/>
              </a:lnSpc>
              <a:spcBef>
                <a:spcPts val="1200"/>
              </a:spcBef>
              <a:spcAft>
                <a:spcPts val="0"/>
              </a:spcAft>
              <a:buClr>
                <a:schemeClr val="dk1"/>
              </a:buClr>
              <a:buSzPts val="1100"/>
              <a:buFont typeface="Arial"/>
              <a:buNone/>
            </a:pPr>
            <a:endParaRPr lang="fi-FI" sz="1900" dirty="0">
              <a:solidFill>
                <a:schemeClr val="dk1"/>
              </a:solidFill>
              <a:latin typeface="Montserrat"/>
              <a:ea typeface="Montserrat"/>
              <a:cs typeface="Montserrat"/>
              <a:sym typeface="Montserrat"/>
            </a:endParaRPr>
          </a:p>
          <a:p>
            <a:pPr lvl="0">
              <a:lnSpc>
                <a:spcPct val="115000"/>
              </a:lnSpc>
              <a:spcBef>
                <a:spcPts val="1200"/>
              </a:spcBef>
              <a:buClr>
                <a:schemeClr val="dk1"/>
              </a:buClr>
              <a:buSzPts val="1100"/>
            </a:pPr>
            <a:r>
              <a:rPr lang="fi-FI" sz="1800" dirty="0">
                <a:solidFill>
                  <a:schemeClr val="dk1"/>
                </a:solidFill>
                <a:latin typeface="Montserrat Light" panose="00000400000000000000" pitchFamily="50" charset="0"/>
                <a:ea typeface="Montserrat"/>
                <a:cs typeface="Montserrat"/>
                <a:sym typeface="Montserrat"/>
              </a:rPr>
              <a:t>Yhteinen keskustelu jätteistä ja tavaroiden uudelleenkäytöstä vanhempien kanssa. Mahdollisuuksien mukaan keskustelussa hyödynnetään Erätauko-menetelmää.</a:t>
            </a:r>
          </a:p>
          <a:p>
            <a:pPr lvl="0">
              <a:lnSpc>
                <a:spcPct val="115000"/>
              </a:lnSpc>
              <a:spcBef>
                <a:spcPts val="1200"/>
              </a:spcBef>
              <a:buClr>
                <a:schemeClr val="dk1"/>
              </a:buClr>
              <a:buSzPts val="1100"/>
            </a:pPr>
            <a:r>
              <a:rPr lang="fi-FI" sz="1800" dirty="0">
                <a:solidFill>
                  <a:schemeClr val="dk1"/>
                </a:solidFill>
                <a:latin typeface="Montserrat Light" panose="00000400000000000000" pitchFamily="50" charset="0"/>
                <a:ea typeface="Montserrat"/>
                <a:cs typeface="Montserrat"/>
                <a:sym typeface="Montserrat"/>
              </a:rPr>
              <a:t>Aihe voi olla hieman kiistanalainen, mutta tarkastelemalla sitä globaalista näkökulmasta ja käyttämällä seuraavaa lähtökohtaa keskustelusta tulee rakentavampaa</a:t>
            </a:r>
            <a:r>
              <a:rPr lang="sv-SE" sz="1800" dirty="0">
                <a:solidFill>
                  <a:schemeClr val="dk1"/>
                </a:solidFill>
                <a:latin typeface="Montserrat Light" panose="00000400000000000000" pitchFamily="50" charset="0"/>
                <a:ea typeface="Montserrat"/>
                <a:cs typeface="Montserrat"/>
                <a:sym typeface="Montserrat"/>
              </a:rPr>
              <a:t>:</a:t>
            </a:r>
            <a:br>
              <a:rPr lang="sv-SE" sz="1800" dirty="0">
                <a:solidFill>
                  <a:schemeClr val="dk1"/>
                </a:solidFill>
                <a:latin typeface="Montserrat Light" panose="00000400000000000000" pitchFamily="50" charset="0"/>
                <a:ea typeface="Montserrat"/>
                <a:cs typeface="Montserrat"/>
                <a:sym typeface="Montserrat"/>
              </a:rPr>
            </a:br>
            <a:r>
              <a:rPr lang="fi-FI" sz="1800" dirty="0">
                <a:solidFill>
                  <a:schemeClr val="dk1"/>
                </a:solidFill>
                <a:latin typeface="Montserrat Light" panose="00000400000000000000" pitchFamily="50" charset="0"/>
                <a:ea typeface="Montserrat"/>
                <a:cs typeface="Montserrat"/>
                <a:sym typeface="Montserrat"/>
              </a:rPr>
              <a:t>          </a:t>
            </a:r>
            <a:endParaRPr sz="1800" dirty="0">
              <a:solidFill>
                <a:schemeClr val="dk1"/>
              </a:solidFill>
              <a:latin typeface="Montserrat Light" panose="00000400000000000000" pitchFamily="50" charset="0"/>
              <a:ea typeface="Montserrat"/>
              <a:cs typeface="Montserrat"/>
              <a:sym typeface="Montserrat"/>
            </a:endParaRPr>
          </a:p>
          <a:p>
            <a:pPr marL="0" lvl="0" indent="0" algn="l" rtl="0">
              <a:lnSpc>
                <a:spcPct val="115000"/>
              </a:lnSpc>
              <a:spcBef>
                <a:spcPts val="1200"/>
              </a:spcBef>
              <a:spcAft>
                <a:spcPts val="0"/>
              </a:spcAft>
              <a:buClr>
                <a:schemeClr val="dk1"/>
              </a:buClr>
              <a:buSzPts val="1100"/>
              <a:buFont typeface="Arial"/>
              <a:buNone/>
            </a:pPr>
            <a:endParaRPr sz="1800" dirty="0">
              <a:solidFill>
                <a:schemeClr val="dk1"/>
              </a:solidFill>
              <a:latin typeface="Montserrat Light" panose="00000400000000000000" pitchFamily="50" charset="0"/>
              <a:ea typeface="Montserrat"/>
              <a:cs typeface="Montserrat"/>
              <a:sym typeface="Montserrat"/>
            </a:endParaRPr>
          </a:p>
          <a:p>
            <a:pPr marL="0" lvl="0" indent="0" algn="l" rtl="0">
              <a:lnSpc>
                <a:spcPct val="115000"/>
              </a:lnSpc>
              <a:spcBef>
                <a:spcPts val="1200"/>
              </a:spcBef>
              <a:spcAft>
                <a:spcPts val="0"/>
              </a:spcAft>
              <a:buClr>
                <a:schemeClr val="dk1"/>
              </a:buClr>
              <a:buSzPts val="1100"/>
              <a:buFont typeface="Arial"/>
              <a:buNone/>
            </a:pPr>
            <a:endParaRPr sz="1800" dirty="0">
              <a:solidFill>
                <a:schemeClr val="dk1"/>
              </a:solidFill>
              <a:latin typeface="Montserrat Light" panose="00000400000000000000" pitchFamily="50" charset="0"/>
              <a:ea typeface="Montserrat"/>
              <a:cs typeface="Montserrat"/>
              <a:sym typeface="Montserrat"/>
            </a:endParaRPr>
          </a:p>
          <a:p>
            <a:pPr lvl="0">
              <a:lnSpc>
                <a:spcPct val="115000"/>
              </a:lnSpc>
              <a:spcBef>
                <a:spcPts val="1200"/>
              </a:spcBef>
              <a:spcAft>
                <a:spcPts val="1200"/>
              </a:spcAft>
              <a:buClr>
                <a:schemeClr val="dk1"/>
              </a:buClr>
              <a:buSzPts val="1100"/>
            </a:pPr>
            <a:r>
              <a:rPr lang="sv-SE" sz="1800" dirty="0" err="1">
                <a:solidFill>
                  <a:schemeClr val="dk1"/>
                </a:solidFill>
                <a:latin typeface="Montserrat Light" panose="00000400000000000000" pitchFamily="50" charset="0"/>
                <a:ea typeface="Montserrat Light"/>
                <a:cs typeface="Montserrat Light"/>
                <a:sym typeface="Montserrat Light"/>
              </a:rPr>
              <a:t>Inspiraatiota</a:t>
            </a:r>
            <a:r>
              <a:rPr lang="sv-SE" sz="1800" dirty="0">
                <a:solidFill>
                  <a:schemeClr val="dk1"/>
                </a:solidFill>
                <a:latin typeface="Montserrat Light" panose="00000400000000000000" pitchFamily="50" charset="0"/>
                <a:ea typeface="Montserrat Light"/>
                <a:cs typeface="Montserrat Light"/>
                <a:sym typeface="Montserrat Light"/>
              </a:rPr>
              <a:t> </a:t>
            </a:r>
            <a:r>
              <a:rPr lang="sv-SE" sz="1800" dirty="0" err="1">
                <a:solidFill>
                  <a:schemeClr val="dk1"/>
                </a:solidFill>
                <a:latin typeface="Montserrat Light" panose="00000400000000000000" pitchFamily="50" charset="0"/>
                <a:ea typeface="Montserrat Light"/>
                <a:cs typeface="Montserrat Light"/>
                <a:sym typeface="Montserrat Light"/>
              </a:rPr>
              <a:t>löytyy</a:t>
            </a:r>
            <a:r>
              <a:rPr lang="sv-SE" sz="1800" dirty="0">
                <a:solidFill>
                  <a:schemeClr val="dk1"/>
                </a:solidFill>
                <a:latin typeface="Montserrat Light" panose="00000400000000000000" pitchFamily="50" charset="0"/>
                <a:ea typeface="Montserrat Light"/>
                <a:cs typeface="Montserrat Light"/>
                <a:sym typeface="Montserrat Light"/>
              </a:rPr>
              <a:t> </a:t>
            </a:r>
            <a:r>
              <a:rPr lang="sv-SE" sz="1800" dirty="0" err="1">
                <a:solidFill>
                  <a:schemeClr val="dk1"/>
                </a:solidFill>
                <a:latin typeface="Montserrat Light" panose="00000400000000000000" pitchFamily="50" charset="0"/>
                <a:ea typeface="Montserrat Light"/>
                <a:cs typeface="Montserrat Light"/>
                <a:sym typeface="Montserrat Light"/>
              </a:rPr>
              <a:t>täältä</a:t>
            </a:r>
            <a:r>
              <a:rPr lang="fi-FI" sz="1800" dirty="0">
                <a:solidFill>
                  <a:schemeClr val="dk1"/>
                </a:solidFill>
                <a:latin typeface="Montserrat Light" panose="00000400000000000000" pitchFamily="50" charset="0"/>
                <a:ea typeface="Montserrat Light"/>
                <a:cs typeface="Montserrat Light"/>
                <a:sym typeface="Montserrat Light"/>
              </a:rPr>
              <a:t>: </a:t>
            </a:r>
            <a:r>
              <a:rPr lang="fi-FI" sz="1800" u="sng" dirty="0">
                <a:solidFill>
                  <a:schemeClr val="hlink"/>
                </a:solidFill>
                <a:latin typeface="Montserrat Light" panose="00000400000000000000" pitchFamily="50" charset="0"/>
                <a:ea typeface="Montserrat Light"/>
                <a:cs typeface="Montserrat Light"/>
                <a:sym typeface="Montserrat Light"/>
              </a:rPr>
              <a:t>https://www.ykliitto.fi/vastuullista-kuluttamista</a:t>
            </a:r>
            <a:endParaRPr sz="1800" dirty="0">
              <a:solidFill>
                <a:schemeClr val="dk1"/>
              </a:solidFill>
              <a:latin typeface="Montserrat Light" panose="00000400000000000000" pitchFamily="50" charset="0"/>
              <a:ea typeface="Montserrat Light"/>
              <a:cs typeface="Montserrat Light"/>
              <a:sym typeface="Montserrat Light"/>
            </a:endParaRPr>
          </a:p>
        </p:txBody>
      </p:sp>
      <p:pic>
        <p:nvPicPr>
          <p:cNvPr id="191" name="Google Shape;191;g31d7b3eb296_1_12"/>
          <p:cNvPicPr preferRelativeResize="0"/>
          <p:nvPr/>
        </p:nvPicPr>
        <p:blipFill>
          <a:blip r:embed="rId4">
            <a:alphaModFix/>
          </a:blip>
          <a:stretch>
            <a:fillRect/>
          </a:stretch>
        </p:blipFill>
        <p:spPr>
          <a:xfrm>
            <a:off x="13045300" y="1939275"/>
            <a:ext cx="1964225" cy="2979426"/>
          </a:xfrm>
          <a:prstGeom prst="rect">
            <a:avLst/>
          </a:prstGeom>
          <a:noFill/>
          <a:ln>
            <a:noFill/>
          </a:ln>
        </p:spPr>
      </p:pic>
      <p:sp>
        <p:nvSpPr>
          <p:cNvPr id="192" name="Google Shape;192;g31d7b3eb296_1_12"/>
          <p:cNvSpPr txBox="1"/>
          <p:nvPr/>
        </p:nvSpPr>
        <p:spPr>
          <a:xfrm>
            <a:off x="2587896" y="4193626"/>
            <a:ext cx="6772919" cy="931200"/>
          </a:xfrm>
          <a:prstGeom prst="rect">
            <a:avLst/>
          </a:prstGeom>
          <a:solidFill>
            <a:srgbClr val="F6B26B"/>
          </a:solidFill>
          <a:ln>
            <a:noFill/>
          </a:ln>
        </p:spPr>
        <p:txBody>
          <a:bodyPr spcFirstLastPara="1" wrap="square" lIns="91425" tIns="91425" rIns="91425" bIns="91425" anchor="t" anchorCtr="0">
            <a:noAutofit/>
          </a:bodyPr>
          <a:lstStyle/>
          <a:p>
            <a:pPr lvl="0">
              <a:lnSpc>
                <a:spcPct val="115000"/>
              </a:lnSpc>
              <a:spcBef>
                <a:spcPts val="1200"/>
              </a:spcBef>
              <a:spcAft>
                <a:spcPts val="1200"/>
              </a:spcAft>
              <a:buClr>
                <a:schemeClr val="dk1"/>
              </a:buClr>
              <a:buSzPts val="1100"/>
            </a:pPr>
            <a:r>
              <a:rPr lang="fi-FI" sz="2900" b="1" dirty="0">
                <a:solidFill>
                  <a:srgbClr val="1A1A1A"/>
                </a:solidFill>
                <a:latin typeface="Bebas Neue"/>
                <a:ea typeface="Bebas Neue"/>
                <a:cs typeface="Bebas Neue"/>
                <a:sym typeface="Bebas Neue"/>
              </a:rPr>
              <a:t>“Pohjoismaalaiset globaaleina suurkuluttajina”</a:t>
            </a:r>
            <a:endParaRPr sz="3800" dirty="0">
              <a:solidFill>
                <a:schemeClr val="dk1"/>
              </a:solidFill>
              <a:latin typeface="Bebas Neue"/>
              <a:ea typeface="Bebas Neue"/>
              <a:cs typeface="Bebas Neue"/>
              <a:sym typeface="Bebas Neue"/>
            </a:endParaRPr>
          </a:p>
        </p:txBody>
      </p:sp>
      <p:cxnSp>
        <p:nvCxnSpPr>
          <p:cNvPr id="3" name="Google Shape;183;g31d7b3eb296_1_8">
            <a:extLst>
              <a:ext uri="{FF2B5EF4-FFF2-40B4-BE49-F238E27FC236}">
                <a16:creationId xmlns:a16="http://schemas.microsoft.com/office/drawing/2014/main" id="{3A406EC4-479A-40E9-D54F-1A32D5FB3040}"/>
              </a:ext>
            </a:extLst>
          </p:cNvPr>
          <p:cNvCxnSpPr/>
          <p:nvPr/>
        </p:nvCxnSpPr>
        <p:spPr>
          <a:xfrm>
            <a:off x="756300" y="2093905"/>
            <a:ext cx="10679400" cy="9300"/>
          </a:xfrm>
          <a:prstGeom prst="straightConnector1">
            <a:avLst/>
          </a:prstGeom>
          <a:noFill/>
          <a:ln w="38100" cap="flat" cmpd="sng">
            <a:solidFill>
              <a:srgbClr val="E69138"/>
            </a:solidFill>
            <a:prstDash val="solid"/>
            <a:round/>
            <a:headEnd type="none" w="med" len="med"/>
            <a:tailEnd type="non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g31d76546d1b_0_6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98" name="Google Shape;198;g31d76546d1b_0_64"/>
          <p:cNvSpPr txBox="1"/>
          <p:nvPr/>
        </p:nvSpPr>
        <p:spPr>
          <a:xfrm>
            <a:off x="1763475" y="1449975"/>
            <a:ext cx="6217800" cy="74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endParaRPr sz="1100">
              <a:solidFill>
                <a:schemeClr val="dk1"/>
              </a:solidFill>
            </a:endParaRPr>
          </a:p>
          <a:p>
            <a:pPr marL="0" lvl="0" indent="0" algn="l" rtl="0">
              <a:lnSpc>
                <a:spcPct val="115000"/>
              </a:lnSpc>
              <a:spcBef>
                <a:spcPts val="1200"/>
              </a:spcBef>
              <a:spcAft>
                <a:spcPts val="1200"/>
              </a:spcAft>
              <a:buNone/>
            </a:pPr>
            <a:endParaRPr/>
          </a:p>
        </p:txBody>
      </p:sp>
      <p:sp>
        <p:nvSpPr>
          <p:cNvPr id="199" name="Google Shape;199;g31d76546d1b_0_64"/>
          <p:cNvSpPr txBox="1"/>
          <p:nvPr/>
        </p:nvSpPr>
        <p:spPr>
          <a:xfrm>
            <a:off x="663100" y="389450"/>
            <a:ext cx="6217800" cy="99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fi-FI" sz="4000" dirty="0">
                <a:solidFill>
                  <a:schemeClr val="dk1"/>
                </a:solidFill>
                <a:latin typeface="Bebas Neue"/>
                <a:ea typeface="Bebas Neue"/>
                <a:cs typeface="Bebas Neue"/>
                <a:sym typeface="Bebas Neue"/>
              </a:rPr>
              <a:t>Ehdotuksia muihin aktiviteetteihin</a:t>
            </a:r>
            <a:endParaRPr sz="4000" dirty="0">
              <a:solidFill>
                <a:schemeClr val="dk1"/>
              </a:solidFill>
              <a:latin typeface="Bebas Neue"/>
              <a:ea typeface="Bebas Neue"/>
              <a:cs typeface="Bebas Neue"/>
              <a:sym typeface="Bebas Neue"/>
            </a:endParaRPr>
          </a:p>
          <a:p>
            <a:pPr marL="0" lvl="0" indent="0" algn="l" rtl="0">
              <a:lnSpc>
                <a:spcPct val="115000"/>
              </a:lnSpc>
              <a:spcBef>
                <a:spcPts val="1200"/>
              </a:spcBef>
              <a:spcAft>
                <a:spcPts val="1200"/>
              </a:spcAft>
              <a:buClr>
                <a:schemeClr val="dk1"/>
              </a:buClr>
              <a:buSzPts val="1100"/>
              <a:buFont typeface="Arial"/>
              <a:buNone/>
            </a:pPr>
            <a:endParaRPr sz="1900" dirty="0">
              <a:solidFill>
                <a:schemeClr val="dk1"/>
              </a:solidFill>
              <a:latin typeface="Montserrat Light"/>
              <a:ea typeface="Montserrat Light"/>
              <a:cs typeface="Montserrat Light"/>
              <a:sym typeface="Montserrat Light"/>
            </a:endParaRPr>
          </a:p>
        </p:txBody>
      </p:sp>
      <p:sp>
        <p:nvSpPr>
          <p:cNvPr id="200" name="Google Shape;200;g31d76546d1b_0_64"/>
          <p:cNvSpPr txBox="1"/>
          <p:nvPr/>
        </p:nvSpPr>
        <p:spPr>
          <a:xfrm>
            <a:off x="584100" y="1549643"/>
            <a:ext cx="11023800" cy="5243475"/>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Clr>
                <a:schemeClr val="dk1"/>
              </a:buClr>
              <a:buSzPts val="1900"/>
              <a:buFont typeface="Montserrat"/>
              <a:buChar char="●"/>
            </a:pPr>
            <a:r>
              <a:rPr lang="fi-FI" sz="1600" b="1" dirty="0">
                <a:solidFill>
                  <a:schemeClr val="dk1"/>
                </a:solidFill>
                <a:latin typeface="Montserrat Light" panose="00000400000000000000" pitchFamily="50" charset="0"/>
                <a:ea typeface="Montserrat"/>
                <a:cs typeface="Montserrat"/>
                <a:sym typeface="Montserrat"/>
              </a:rPr>
              <a:t>Kierrätä jotakin</a:t>
            </a:r>
            <a:endParaRPr sz="1600" b="1" dirty="0">
              <a:solidFill>
                <a:schemeClr val="dk1"/>
              </a:solidFill>
              <a:latin typeface="Montserrat Light" panose="00000400000000000000" pitchFamily="50" charset="0"/>
              <a:ea typeface="Montserrat"/>
              <a:cs typeface="Montserrat"/>
              <a:sym typeface="Montserrat"/>
            </a:endParaRPr>
          </a:p>
          <a:p>
            <a:pPr marL="457200" lvl="0"/>
            <a:r>
              <a:rPr lang="fi-FI" sz="1600" dirty="0">
                <a:solidFill>
                  <a:schemeClr val="dk1"/>
                </a:solidFill>
                <a:latin typeface="Montserrat Light" panose="00000400000000000000" pitchFamily="50" charset="0"/>
                <a:ea typeface="Montserrat Light"/>
                <a:cs typeface="Montserrat Light"/>
                <a:sym typeface="Montserrat Light"/>
              </a:rPr>
              <a:t>Oppilaat tuovat mukanaan esineen, jonka he haluavat kierrättää (esimerkiksi vaatteen tai vanhan lelun). Menkää yhdessä kierrätyspisteelle ja kierrättäkää esineet. Voidaan tarvittaessa yhdistää kierrokseen paikallisella kierrätyspisteellä. Katso mielellään tämä video ennen vierailua:</a:t>
            </a:r>
          </a:p>
          <a:p>
            <a:pPr marL="457200" lvl="0"/>
            <a:r>
              <a:rPr lang="fi-FI" sz="1600" dirty="0">
                <a:solidFill>
                  <a:schemeClr val="dk1"/>
                </a:solidFill>
                <a:latin typeface="Montserrat Light" panose="00000400000000000000" pitchFamily="50" charset="0"/>
                <a:ea typeface="Montserrat Light"/>
                <a:cs typeface="Montserrat Light"/>
                <a:sym typeface="Montserrat Light"/>
                <a:hlinkClick r:id="rId4"/>
              </a:rPr>
              <a:t>https://youtu.be/Lh6NMlUkRnY?feature=shared</a:t>
            </a:r>
            <a:br>
              <a:rPr lang="fi-FI" sz="1600" dirty="0">
                <a:solidFill>
                  <a:schemeClr val="dk1"/>
                </a:solidFill>
                <a:latin typeface="Montserrat Light" panose="00000400000000000000" pitchFamily="50" charset="0"/>
                <a:ea typeface="Montserrat Light"/>
                <a:cs typeface="Montserrat Light"/>
                <a:sym typeface="Montserrat Light"/>
              </a:rPr>
            </a:br>
            <a:endParaRPr sz="1600" dirty="0">
              <a:solidFill>
                <a:schemeClr val="dk1"/>
              </a:solidFill>
              <a:latin typeface="Montserrat Light" panose="00000400000000000000" pitchFamily="50" charset="0"/>
              <a:ea typeface="Montserrat Light"/>
              <a:cs typeface="Montserrat Light"/>
              <a:sym typeface="Montserrat Light"/>
            </a:endParaRPr>
          </a:p>
          <a:p>
            <a:pPr marL="457200" lvl="0" indent="-349250">
              <a:buClr>
                <a:schemeClr val="dk1"/>
              </a:buClr>
              <a:buSzPts val="1900"/>
              <a:buFont typeface="Montserrat"/>
              <a:buChar char="●"/>
            </a:pPr>
            <a:r>
              <a:rPr lang="sv-SE" sz="1600" b="1" dirty="0" err="1">
                <a:solidFill>
                  <a:schemeClr val="dk1"/>
                </a:solidFill>
                <a:latin typeface="Montserrat Light" panose="00000400000000000000" pitchFamily="50" charset="0"/>
                <a:ea typeface="Montserrat"/>
                <a:cs typeface="Montserrat"/>
                <a:sym typeface="Montserrat"/>
              </a:rPr>
              <a:t>Näkökulmia</a:t>
            </a:r>
            <a:r>
              <a:rPr lang="sv-SE" sz="1600" b="1" dirty="0">
                <a:solidFill>
                  <a:schemeClr val="dk1"/>
                </a:solidFill>
                <a:latin typeface="Montserrat Light" panose="00000400000000000000" pitchFamily="50" charset="0"/>
                <a:ea typeface="Montserrat"/>
                <a:cs typeface="Montserrat"/>
                <a:sym typeface="Montserrat"/>
              </a:rPr>
              <a:t> </a:t>
            </a:r>
            <a:r>
              <a:rPr lang="sv-SE" sz="1600" b="1" dirty="0" err="1">
                <a:solidFill>
                  <a:schemeClr val="dk1"/>
                </a:solidFill>
                <a:latin typeface="Montserrat Light" panose="00000400000000000000" pitchFamily="50" charset="0"/>
                <a:ea typeface="Montserrat"/>
                <a:cs typeface="Montserrat"/>
                <a:sym typeface="Montserrat"/>
              </a:rPr>
              <a:t>muihin</a:t>
            </a:r>
            <a:r>
              <a:rPr lang="sv-SE" sz="1600" b="1" dirty="0">
                <a:solidFill>
                  <a:schemeClr val="dk1"/>
                </a:solidFill>
                <a:latin typeface="Montserrat Light" panose="00000400000000000000" pitchFamily="50" charset="0"/>
                <a:ea typeface="Montserrat"/>
                <a:cs typeface="Montserrat"/>
                <a:sym typeface="Montserrat"/>
              </a:rPr>
              <a:t> </a:t>
            </a:r>
            <a:r>
              <a:rPr lang="sv-SE" sz="1600" b="1" dirty="0" err="1">
                <a:solidFill>
                  <a:schemeClr val="dk1"/>
                </a:solidFill>
                <a:latin typeface="Montserrat Light" panose="00000400000000000000" pitchFamily="50" charset="0"/>
                <a:ea typeface="Montserrat"/>
                <a:cs typeface="Montserrat"/>
                <a:sym typeface="Montserrat"/>
              </a:rPr>
              <a:t>globaaleihin</a:t>
            </a:r>
            <a:r>
              <a:rPr lang="sv-SE" sz="1600" b="1" dirty="0">
                <a:solidFill>
                  <a:schemeClr val="dk1"/>
                </a:solidFill>
                <a:latin typeface="Montserrat Light" panose="00000400000000000000" pitchFamily="50" charset="0"/>
                <a:ea typeface="Montserrat"/>
                <a:cs typeface="Montserrat"/>
                <a:sym typeface="Montserrat"/>
              </a:rPr>
              <a:t> </a:t>
            </a:r>
            <a:r>
              <a:rPr lang="sv-SE" sz="1600" b="1" dirty="0" err="1">
                <a:solidFill>
                  <a:schemeClr val="dk1"/>
                </a:solidFill>
                <a:latin typeface="Montserrat Light" panose="00000400000000000000" pitchFamily="50" charset="0"/>
                <a:ea typeface="Montserrat"/>
                <a:cs typeface="Montserrat"/>
                <a:sym typeface="Montserrat"/>
              </a:rPr>
              <a:t>tavoitteisiin</a:t>
            </a:r>
            <a:endParaRPr lang="sv-SE" sz="1600" b="1" dirty="0">
              <a:solidFill>
                <a:schemeClr val="dk1"/>
              </a:solidFill>
              <a:latin typeface="Montserrat Light" panose="00000400000000000000" pitchFamily="50" charset="0"/>
              <a:ea typeface="Montserrat"/>
              <a:cs typeface="Montserrat"/>
              <a:sym typeface="Montserrat"/>
            </a:endParaRPr>
          </a:p>
          <a:p>
            <a:pPr marL="457200" lvl="0"/>
            <a:r>
              <a:rPr lang="fi-FI" sz="1600" dirty="0">
                <a:solidFill>
                  <a:schemeClr val="dk1"/>
                </a:solidFill>
                <a:latin typeface="Montserrat Light" panose="00000400000000000000" pitchFamily="50" charset="0"/>
                <a:ea typeface="Montserrat Light"/>
                <a:cs typeface="Montserrat Light"/>
                <a:sym typeface="Montserrat Light"/>
              </a:rPr>
              <a:t>Tarkastelkaa muita globaaleja tavoitteita – löydättekö yhteyksiä? Opettaja voi päättää, mitkä tavoitteet valitsette, tai oppilaat voivat myös itse tutkia niitä luokka-asteen mukaan. Katso muut globaalit tavoitteet täältä:</a:t>
            </a:r>
          </a:p>
          <a:p>
            <a:pPr marL="457200" lvl="0"/>
            <a:r>
              <a:rPr lang="fi-FI" sz="1600" u="sng" dirty="0">
                <a:solidFill>
                  <a:schemeClr val="hlink"/>
                </a:solidFill>
                <a:latin typeface="Montserrat Light" panose="00000400000000000000" pitchFamily="50" charset="0"/>
                <a:ea typeface="Montserrat"/>
                <a:cs typeface="Montserrat"/>
                <a:sym typeface="Montserrat"/>
                <a:hlinkClick r:id="rId5"/>
              </a:rPr>
              <a:t>https://www.ykliitto.fi/kestava-kehitys</a:t>
            </a:r>
            <a:br>
              <a:rPr lang="fi-FI" sz="1600" u="sng" dirty="0">
                <a:solidFill>
                  <a:schemeClr val="hlink"/>
                </a:solidFill>
                <a:latin typeface="Montserrat Light" panose="00000400000000000000" pitchFamily="50" charset="0"/>
                <a:ea typeface="Montserrat"/>
                <a:cs typeface="Montserrat"/>
                <a:sym typeface="Montserrat"/>
              </a:rPr>
            </a:br>
            <a:endParaRPr sz="1600" dirty="0">
              <a:solidFill>
                <a:schemeClr val="dk1"/>
              </a:solidFill>
              <a:latin typeface="Montserrat Light" panose="00000400000000000000" pitchFamily="50" charset="0"/>
              <a:ea typeface="Montserrat Light"/>
              <a:cs typeface="Montserrat Light"/>
              <a:sym typeface="Montserrat Light"/>
            </a:endParaRPr>
          </a:p>
          <a:p>
            <a:pPr marL="457200" lvl="0" indent="-349250">
              <a:buClr>
                <a:schemeClr val="dk1"/>
              </a:buClr>
              <a:buSzPts val="1900"/>
              <a:buFont typeface="Montserrat"/>
              <a:buChar char="●"/>
            </a:pPr>
            <a:r>
              <a:rPr lang="fi-FI" sz="1600" b="1" dirty="0">
                <a:solidFill>
                  <a:schemeClr val="dk1"/>
                </a:solidFill>
                <a:latin typeface="Montserrat Light" panose="00000400000000000000" pitchFamily="50" charset="0"/>
                <a:ea typeface="Montserrat"/>
                <a:cs typeface="Montserrat"/>
                <a:sym typeface="Montserrat"/>
              </a:rPr>
              <a:t>Monikulttuuriset erot?</a:t>
            </a:r>
            <a:br>
              <a:rPr lang="fi-FI" sz="1600" b="1" dirty="0">
                <a:solidFill>
                  <a:schemeClr val="dk1"/>
                </a:solidFill>
                <a:latin typeface="Montserrat Light" panose="00000400000000000000" pitchFamily="50" charset="0"/>
                <a:ea typeface="Montserrat"/>
                <a:cs typeface="Montserrat"/>
                <a:sym typeface="Montserrat"/>
              </a:rPr>
            </a:br>
            <a:r>
              <a:rPr lang="fi-FI" sz="1600" dirty="0">
                <a:solidFill>
                  <a:schemeClr val="dk1"/>
                </a:solidFill>
                <a:latin typeface="Montserrat Light" panose="00000400000000000000" pitchFamily="50" charset="0"/>
                <a:ea typeface="Montserrat Light"/>
                <a:cs typeface="Montserrat Light"/>
                <a:sym typeface="Montserrat Light"/>
              </a:rPr>
              <a:t>Onko luokassa oppilaita muista maista? Keskustelkaa, miten jätteiden lajittelu tapahtuu heidän kotimaissaan. Tarkastelkaa samankaltaisuuksia ja eroja. Tämä voidaan tarvittaessa rakentaa erätaukokeskusteluksi.</a:t>
            </a:r>
          </a:p>
          <a:p>
            <a:pPr marL="457200" lvl="0" indent="0" algn="l" rtl="0">
              <a:spcBef>
                <a:spcPts val="0"/>
              </a:spcBef>
              <a:spcAft>
                <a:spcPts val="0"/>
              </a:spcAft>
              <a:buNone/>
            </a:pPr>
            <a:endParaRPr sz="1600" dirty="0">
              <a:solidFill>
                <a:schemeClr val="dk1"/>
              </a:solidFill>
              <a:latin typeface="Montserrat Light" panose="00000400000000000000" pitchFamily="50" charset="0"/>
              <a:ea typeface="Montserrat Light"/>
              <a:cs typeface="Montserrat Light"/>
              <a:sym typeface="Montserrat Light"/>
            </a:endParaRPr>
          </a:p>
          <a:p>
            <a:pPr marL="457200" lvl="0" indent="-349250">
              <a:buClr>
                <a:schemeClr val="dk1"/>
              </a:buClr>
              <a:buSzPts val="1900"/>
              <a:buFont typeface="Montserrat Light"/>
              <a:buChar char="●"/>
            </a:pPr>
            <a:r>
              <a:rPr lang="sv-SE" sz="1600" b="1" dirty="0" err="1">
                <a:solidFill>
                  <a:schemeClr val="dk1"/>
                </a:solidFill>
                <a:latin typeface="Montserrat Light" panose="00000400000000000000" pitchFamily="50" charset="0"/>
                <a:ea typeface="Montserrat"/>
                <a:cs typeface="Montserrat"/>
                <a:sym typeface="Montserrat"/>
              </a:rPr>
              <a:t>Asiantuntijavierailu</a:t>
            </a:r>
            <a:endParaRPr sz="1600" dirty="0">
              <a:solidFill>
                <a:schemeClr val="dk1"/>
              </a:solidFill>
              <a:latin typeface="Montserrat Light" panose="00000400000000000000" pitchFamily="50" charset="0"/>
              <a:ea typeface="Montserrat Light"/>
              <a:cs typeface="Montserrat Light"/>
              <a:sym typeface="Montserrat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2" descr="Kuva, joka sisältää kohteen teksti, kuvakaappaus, Fontti, graafinen suunnittelu&#10;&#10;Kuvaus luotu automaattisesti"/>
          <p:cNvPicPr preferRelativeResize="0"/>
          <p:nvPr/>
        </p:nvPicPr>
        <p:blipFill rotWithShape="1">
          <a:blip r:embed="rId3">
            <a:alphaModFix/>
          </a:blip>
          <a:srcRect/>
          <a:stretch/>
        </p:blipFill>
        <p:spPr>
          <a:xfrm>
            <a:off x="1016509" y="1524000"/>
            <a:ext cx="10158981" cy="38099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3" name="Kuva 2" descr="Kuva, joka sisältää kohteen teksti, Fontti, logo, muotoilu&#10;&#10;Tekoälyllä luotu sisältö voi olla virheellistä.">
            <a:extLst>
              <a:ext uri="{FF2B5EF4-FFF2-40B4-BE49-F238E27FC236}">
                <a16:creationId xmlns:a16="http://schemas.microsoft.com/office/drawing/2014/main" id="{4271EEA6-F015-8D91-A376-230459865B05}"/>
              </a:ext>
            </a:extLst>
          </p:cNvPr>
          <p:cNvPicPr>
            <a:picLocks noChangeAspect="1"/>
          </p:cNvPicPr>
          <p:nvPr/>
        </p:nvPicPr>
        <p:blipFill>
          <a:blip r:embed="rId3"/>
          <a:stretch>
            <a:fillRect/>
          </a:stretch>
        </p:blipFill>
        <p:spPr>
          <a:xfrm>
            <a:off x="9233367" y="1723960"/>
            <a:ext cx="2226248" cy="2226248"/>
          </a:xfrm>
          <a:prstGeom prst="rect">
            <a:avLst/>
          </a:prstGeom>
        </p:spPr>
      </p:pic>
      <p:sp>
        <p:nvSpPr>
          <p:cNvPr id="91" name="Google Shape;91;g31d1eb935d4_0_8"/>
          <p:cNvSpPr txBox="1">
            <a:spLocks noGrp="1"/>
          </p:cNvSpPr>
          <p:nvPr>
            <p:ph type="title"/>
          </p:nvPr>
        </p:nvSpPr>
        <p:spPr>
          <a:xfrm>
            <a:off x="571325" y="4999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fi-FI" sz="4000" dirty="0"/>
              <a:t>Johdatus kurssiin</a:t>
            </a:r>
            <a:endParaRPr sz="4000" dirty="0"/>
          </a:p>
        </p:txBody>
      </p:sp>
      <p:sp>
        <p:nvSpPr>
          <p:cNvPr id="92" name="Google Shape;92;g31d1eb935d4_0_8"/>
          <p:cNvSpPr/>
          <p:nvPr/>
        </p:nvSpPr>
        <p:spPr>
          <a:xfrm>
            <a:off x="1364300" y="2436225"/>
            <a:ext cx="5585140" cy="621300"/>
          </a:xfrm>
          <a:prstGeom prst="rect">
            <a:avLst/>
          </a:prstGeom>
          <a:solidFill>
            <a:srgbClr val="F6B26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Light"/>
              <a:ea typeface="Montserrat Light"/>
              <a:cs typeface="Montserrat Light"/>
              <a:sym typeface="Montserrat Light"/>
            </a:endParaRPr>
          </a:p>
        </p:txBody>
      </p:sp>
      <p:sp>
        <p:nvSpPr>
          <p:cNvPr id="93" name="Google Shape;93;g31d1eb935d4_0_8"/>
          <p:cNvSpPr txBox="1">
            <a:spLocks noGrp="1"/>
          </p:cNvSpPr>
          <p:nvPr>
            <p:ph type="body" idx="1"/>
          </p:nvPr>
        </p:nvSpPr>
        <p:spPr>
          <a:xfrm>
            <a:off x="878689" y="1597444"/>
            <a:ext cx="7682700" cy="4351200"/>
          </a:xfrm>
          <a:prstGeom prst="rect">
            <a:avLst/>
          </a:prstGeom>
          <a:noFill/>
          <a:ln>
            <a:noFill/>
          </a:ln>
        </p:spPr>
        <p:txBody>
          <a:bodyPr spcFirstLastPara="1" wrap="square" lIns="91425" tIns="45700" rIns="91425" bIns="45700" anchor="t" anchorCtr="0">
            <a:normAutofit fontScale="62500" lnSpcReduction="20000"/>
          </a:bodyPr>
          <a:lstStyle/>
          <a:p>
            <a:pPr marL="0" indent="0">
              <a:buSzPct val="57692"/>
              <a:buNone/>
            </a:pPr>
            <a:r>
              <a:rPr lang="fi-FI" sz="3120" dirty="0"/>
              <a:t>Tervetuloa kurssille, joka perustuu YK:n kestävän kehityksen tavoitteeseen 12:</a:t>
            </a:r>
            <a:endParaRPr sz="3120" dirty="0"/>
          </a:p>
          <a:p>
            <a:pPr marL="0" lvl="0" indent="0" algn="l" rtl="0">
              <a:lnSpc>
                <a:spcPct val="90000"/>
              </a:lnSpc>
              <a:spcBef>
                <a:spcPts val="1000"/>
              </a:spcBef>
              <a:spcAft>
                <a:spcPts val="0"/>
              </a:spcAft>
              <a:buSzPct val="64285"/>
              <a:buNone/>
            </a:pPr>
            <a:endParaRPr dirty="0"/>
          </a:p>
          <a:p>
            <a:pPr marL="0" lvl="0" indent="0" algn="l" rtl="0">
              <a:lnSpc>
                <a:spcPct val="90000"/>
              </a:lnSpc>
              <a:spcBef>
                <a:spcPts val="1000"/>
              </a:spcBef>
              <a:spcAft>
                <a:spcPts val="0"/>
              </a:spcAft>
              <a:buSzPct val="28133"/>
              <a:buNone/>
            </a:pPr>
            <a:r>
              <a:rPr lang="fi-FI" b="1" dirty="0">
                <a:latin typeface="Montserrat"/>
                <a:ea typeface="Montserrat"/>
                <a:cs typeface="Montserrat"/>
                <a:sym typeface="Montserrat"/>
              </a:rPr>
              <a:t>            </a:t>
            </a:r>
            <a:r>
              <a:rPr lang="fi-FI" sz="6398" b="1" dirty="0">
                <a:latin typeface="Bebas Neue"/>
                <a:ea typeface="Bebas Neue"/>
                <a:cs typeface="Bebas Neue"/>
                <a:sym typeface="Bebas Neue"/>
              </a:rPr>
              <a:t>vastuullista kuluttamista</a:t>
            </a:r>
            <a:endParaRPr dirty="0"/>
          </a:p>
          <a:p>
            <a:pPr marL="0" lvl="0" indent="0" algn="l" rtl="0">
              <a:lnSpc>
                <a:spcPct val="90000"/>
              </a:lnSpc>
              <a:spcBef>
                <a:spcPts val="1000"/>
              </a:spcBef>
              <a:spcAft>
                <a:spcPts val="0"/>
              </a:spcAft>
              <a:buSzPct val="56962"/>
              <a:buNone/>
            </a:pPr>
            <a:br>
              <a:rPr lang="fi-FI" sz="3160" b="1" dirty="0">
                <a:latin typeface="Montserrat"/>
                <a:ea typeface="Montserrat"/>
                <a:cs typeface="Montserrat"/>
                <a:sym typeface="Montserrat"/>
              </a:rPr>
            </a:br>
            <a:r>
              <a:rPr lang="fi-FI" sz="3160" b="1" dirty="0">
                <a:latin typeface="Montserrat"/>
                <a:ea typeface="Montserrat"/>
                <a:cs typeface="Montserrat"/>
                <a:sym typeface="Montserrat"/>
              </a:rPr>
              <a:t>Kohderyhmä</a:t>
            </a:r>
            <a:r>
              <a:rPr lang="fi-FI" sz="3160" dirty="0"/>
              <a:t>: peruskoulu</a:t>
            </a:r>
            <a:endParaRPr sz="3160" dirty="0"/>
          </a:p>
          <a:p>
            <a:pPr marL="0" lvl="0" indent="0" algn="l" rtl="0">
              <a:lnSpc>
                <a:spcPct val="90000"/>
              </a:lnSpc>
              <a:spcBef>
                <a:spcPts val="1000"/>
              </a:spcBef>
              <a:spcAft>
                <a:spcPts val="0"/>
              </a:spcAft>
              <a:buSzPct val="56962"/>
              <a:buNone/>
            </a:pPr>
            <a:r>
              <a:rPr lang="fi-FI" sz="3160" b="1" dirty="0" err="1">
                <a:latin typeface="Montserrat"/>
                <a:ea typeface="Montserrat"/>
                <a:cs typeface="Montserrat"/>
                <a:sym typeface="Montserrat"/>
              </a:rPr>
              <a:t>Längd</a:t>
            </a:r>
            <a:r>
              <a:rPr lang="fi-FI" sz="3160" dirty="0"/>
              <a:t>: 10 oppituntia + tapaaminen huoltajien kanssa</a:t>
            </a:r>
            <a:endParaRPr sz="3160" dirty="0"/>
          </a:p>
          <a:p>
            <a:pPr marL="0" lvl="0" indent="0" algn="l" rtl="0">
              <a:lnSpc>
                <a:spcPct val="90000"/>
              </a:lnSpc>
              <a:spcBef>
                <a:spcPts val="1000"/>
              </a:spcBef>
              <a:spcAft>
                <a:spcPts val="0"/>
              </a:spcAft>
              <a:buSzPct val="56962"/>
              <a:buNone/>
            </a:pPr>
            <a:endParaRPr sz="3160" dirty="0"/>
          </a:p>
          <a:p>
            <a:pPr marL="0" lvl="0" indent="0">
              <a:buSzPct val="56962"/>
              <a:buNone/>
            </a:pPr>
            <a:r>
              <a:rPr lang="fi-FI" sz="3160" dirty="0"/>
              <a:t>Jos työskentelet nuorempien oppilaiden kanssa, on suositeltavaa ottaa lähtökohdaksi oppilaiden oma arki</a:t>
            </a:r>
            <a:br>
              <a:rPr lang="fi-FI" sz="3160" dirty="0"/>
            </a:br>
            <a:endParaRPr sz="3160" dirty="0"/>
          </a:p>
          <a:p>
            <a:pPr marL="0" lvl="0" indent="0">
              <a:buSzPct val="56962"/>
              <a:buNone/>
            </a:pPr>
            <a:r>
              <a:rPr lang="fi-FI" sz="3160" b="1" dirty="0">
                <a:latin typeface="Montserrat"/>
                <a:ea typeface="Montserrat"/>
                <a:cs typeface="Montserrat"/>
                <a:sym typeface="Montserrat"/>
              </a:rPr>
              <a:t>Painopisteet/käsitteet</a:t>
            </a:r>
            <a:r>
              <a:rPr lang="fi-FI" sz="3160" dirty="0"/>
              <a:t>: Kulutus, jätteet, lajittelu, kierrätys.</a:t>
            </a:r>
            <a:endParaRPr sz="316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g31d7359357f_0_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00" name="Google Shape;100;g31d7359357f_0_7"/>
          <p:cNvSpPr txBox="1"/>
          <p:nvPr/>
        </p:nvSpPr>
        <p:spPr>
          <a:xfrm>
            <a:off x="637750" y="531150"/>
            <a:ext cx="10581938" cy="5948100"/>
          </a:xfrm>
          <a:prstGeom prst="rect">
            <a:avLst/>
          </a:prstGeom>
          <a:noFill/>
          <a:ln>
            <a:noFill/>
          </a:ln>
        </p:spPr>
        <p:txBody>
          <a:bodyPr spcFirstLastPara="1" wrap="square" lIns="91425" tIns="91425" rIns="91425" bIns="91425" anchor="t" anchorCtr="0">
            <a:noAutofit/>
          </a:bodyPr>
          <a:lstStyle/>
          <a:p>
            <a:pPr lvl="0">
              <a:lnSpc>
                <a:spcPct val="115000"/>
              </a:lnSpc>
              <a:spcBef>
                <a:spcPts val="1200"/>
              </a:spcBef>
              <a:buClr>
                <a:schemeClr val="dk1"/>
              </a:buClr>
              <a:buSzPts val="1100"/>
            </a:pPr>
            <a:r>
              <a:rPr lang="sv-SE" sz="3500" dirty="0" err="1">
                <a:solidFill>
                  <a:schemeClr val="dk1"/>
                </a:solidFill>
                <a:latin typeface="Bebas Neue"/>
                <a:ea typeface="Bebas Neue"/>
                <a:cs typeface="Bebas Neue"/>
                <a:sym typeface="Bebas Neue"/>
              </a:rPr>
              <a:t>Oppitunnit</a:t>
            </a:r>
            <a:r>
              <a:rPr lang="sv-SE" sz="3500" dirty="0">
                <a:solidFill>
                  <a:schemeClr val="dk1"/>
                </a:solidFill>
                <a:latin typeface="Bebas Neue"/>
                <a:ea typeface="Bebas Neue"/>
                <a:cs typeface="Bebas Neue"/>
                <a:sym typeface="Bebas Neue"/>
              </a:rPr>
              <a:t> 1+2: </a:t>
            </a:r>
            <a:r>
              <a:rPr lang="sv-SE" sz="3500" dirty="0" err="1">
                <a:solidFill>
                  <a:schemeClr val="dk1"/>
                </a:solidFill>
                <a:latin typeface="Bebas Neue"/>
                <a:ea typeface="Bebas Neue"/>
                <a:cs typeface="Bebas Neue"/>
                <a:sym typeface="Bebas Neue"/>
              </a:rPr>
              <a:t>Mitä</a:t>
            </a:r>
            <a:r>
              <a:rPr lang="sv-SE" sz="3500" dirty="0">
                <a:solidFill>
                  <a:schemeClr val="dk1"/>
                </a:solidFill>
                <a:latin typeface="Bebas Neue"/>
                <a:ea typeface="Bebas Neue"/>
                <a:cs typeface="Bebas Neue"/>
                <a:sym typeface="Bebas Neue"/>
              </a:rPr>
              <a:t> on </a:t>
            </a:r>
            <a:r>
              <a:rPr lang="sv-SE" sz="3500" dirty="0" err="1">
                <a:solidFill>
                  <a:schemeClr val="dk1"/>
                </a:solidFill>
                <a:latin typeface="Bebas Neue"/>
                <a:ea typeface="Bebas Neue"/>
                <a:cs typeface="Bebas Neue"/>
                <a:sym typeface="Bebas Neue"/>
              </a:rPr>
              <a:t>jäte</a:t>
            </a:r>
            <a:r>
              <a:rPr lang="sv-SE" sz="3500" dirty="0">
                <a:solidFill>
                  <a:schemeClr val="dk1"/>
                </a:solidFill>
                <a:latin typeface="Bebas Neue"/>
                <a:ea typeface="Bebas Neue"/>
                <a:cs typeface="Bebas Neue"/>
                <a:sym typeface="Bebas Neue"/>
              </a:rPr>
              <a:t> ja </a:t>
            </a:r>
            <a:r>
              <a:rPr lang="sv-SE" sz="3500" dirty="0" err="1">
                <a:solidFill>
                  <a:schemeClr val="dk1"/>
                </a:solidFill>
                <a:latin typeface="Bebas Neue"/>
                <a:ea typeface="Bebas Neue"/>
                <a:cs typeface="Bebas Neue"/>
                <a:sym typeface="Bebas Neue"/>
              </a:rPr>
              <a:t>miten</a:t>
            </a:r>
            <a:r>
              <a:rPr lang="sv-SE" sz="3500" dirty="0">
                <a:solidFill>
                  <a:schemeClr val="dk1"/>
                </a:solidFill>
                <a:latin typeface="Bebas Neue"/>
                <a:ea typeface="Bebas Neue"/>
                <a:cs typeface="Bebas Neue"/>
                <a:sym typeface="Bebas Neue"/>
              </a:rPr>
              <a:t> </a:t>
            </a:r>
            <a:r>
              <a:rPr lang="sv-SE" sz="3500" dirty="0" err="1">
                <a:solidFill>
                  <a:schemeClr val="dk1"/>
                </a:solidFill>
                <a:latin typeface="Bebas Neue"/>
                <a:ea typeface="Bebas Neue"/>
                <a:cs typeface="Bebas Neue"/>
                <a:sym typeface="Bebas Neue"/>
              </a:rPr>
              <a:t>lajittelemme</a:t>
            </a:r>
            <a:r>
              <a:rPr lang="sv-SE" sz="3500" dirty="0">
                <a:solidFill>
                  <a:schemeClr val="dk1"/>
                </a:solidFill>
                <a:latin typeface="Bebas Neue"/>
                <a:ea typeface="Bebas Neue"/>
                <a:cs typeface="Bebas Neue"/>
                <a:sym typeface="Bebas Neue"/>
              </a:rPr>
              <a:t> </a:t>
            </a:r>
            <a:r>
              <a:rPr lang="sv-SE" sz="3500" dirty="0" err="1">
                <a:solidFill>
                  <a:schemeClr val="dk1"/>
                </a:solidFill>
                <a:latin typeface="Bebas Neue"/>
                <a:ea typeface="Bebas Neue"/>
                <a:cs typeface="Bebas Neue"/>
                <a:sym typeface="Bebas Neue"/>
              </a:rPr>
              <a:t>jätteet</a:t>
            </a:r>
            <a:r>
              <a:rPr lang="sv-SE" sz="3500" dirty="0">
                <a:solidFill>
                  <a:schemeClr val="dk1"/>
                </a:solidFill>
                <a:latin typeface="Bebas Neue"/>
                <a:ea typeface="Bebas Neue"/>
                <a:cs typeface="Bebas Neue"/>
                <a:sym typeface="Bebas Neue"/>
              </a:rPr>
              <a:t>?</a:t>
            </a:r>
          </a:p>
          <a:p>
            <a:pPr lvl="0">
              <a:lnSpc>
                <a:spcPct val="115000"/>
              </a:lnSpc>
              <a:spcBef>
                <a:spcPts val="1200"/>
              </a:spcBef>
              <a:buClr>
                <a:schemeClr val="dk1"/>
              </a:buClr>
              <a:buSzPts val="1100"/>
            </a:pPr>
            <a:r>
              <a:rPr lang="fi-FI" sz="1800" b="1" dirty="0">
                <a:solidFill>
                  <a:schemeClr val="dk1"/>
                </a:solidFill>
                <a:latin typeface="Montserrat Light" panose="00000400000000000000" pitchFamily="50" charset="0"/>
                <a:ea typeface="Montserrat"/>
                <a:cs typeface="Montserrat"/>
                <a:sym typeface="Montserrat"/>
              </a:rPr>
              <a:t>Tavoite: </a:t>
            </a:r>
            <a:r>
              <a:rPr lang="fi-FI" sz="1800" dirty="0">
                <a:solidFill>
                  <a:schemeClr val="dk1"/>
                </a:solidFill>
                <a:latin typeface="Montserrat Light" panose="00000400000000000000" pitchFamily="50" charset="0"/>
                <a:ea typeface="Montserrat"/>
                <a:cs typeface="Montserrat"/>
                <a:sym typeface="Montserrat"/>
              </a:rPr>
              <a:t>Oppilaat saavat tietoa aiheesta, he oppivat tunnistamaan erilaiset jätteet ja lajittelemaan ne.</a:t>
            </a:r>
            <a:endParaRPr sz="1800" dirty="0">
              <a:solidFill>
                <a:schemeClr val="dk1"/>
              </a:solidFill>
              <a:latin typeface="Montserrat Light" panose="00000400000000000000" pitchFamily="50" charset="0"/>
              <a:ea typeface="Montserrat"/>
              <a:cs typeface="Montserrat"/>
              <a:sym typeface="Montserrat"/>
            </a:endParaRPr>
          </a:p>
          <a:p>
            <a:pPr lvl="0">
              <a:lnSpc>
                <a:spcPct val="115000"/>
              </a:lnSpc>
              <a:spcBef>
                <a:spcPts val="1200"/>
              </a:spcBef>
              <a:buClr>
                <a:schemeClr val="dk1"/>
              </a:buClr>
              <a:buSzPts val="1100"/>
            </a:pPr>
            <a:r>
              <a:rPr lang="sv-SE" sz="1800" b="1" dirty="0" err="1">
                <a:solidFill>
                  <a:schemeClr val="dk1"/>
                </a:solidFill>
                <a:latin typeface="Montserrat Light" panose="00000400000000000000" pitchFamily="50" charset="0"/>
                <a:ea typeface="Montserrat"/>
                <a:cs typeface="Montserrat"/>
                <a:sym typeface="Montserrat"/>
              </a:rPr>
              <a:t>Opettajan</a:t>
            </a:r>
            <a:r>
              <a:rPr lang="sv-SE" sz="1800" b="1" dirty="0">
                <a:solidFill>
                  <a:schemeClr val="dk1"/>
                </a:solidFill>
                <a:latin typeface="Montserrat Light" panose="00000400000000000000" pitchFamily="50" charset="0"/>
                <a:ea typeface="Montserrat"/>
                <a:cs typeface="Montserrat"/>
                <a:sym typeface="Montserrat"/>
              </a:rPr>
              <a:t> </a:t>
            </a:r>
            <a:r>
              <a:rPr lang="sv-SE" sz="1800" b="1" dirty="0" err="1">
                <a:solidFill>
                  <a:schemeClr val="dk1"/>
                </a:solidFill>
                <a:latin typeface="Montserrat Light" panose="00000400000000000000" pitchFamily="50" charset="0"/>
                <a:ea typeface="Montserrat"/>
                <a:cs typeface="Montserrat"/>
                <a:sym typeface="Montserrat"/>
              </a:rPr>
              <a:t>valmistelu</a:t>
            </a:r>
            <a:r>
              <a:rPr lang="sv-SE" sz="1800" b="1" dirty="0">
                <a:solidFill>
                  <a:schemeClr val="dk1"/>
                </a:solidFill>
                <a:latin typeface="Montserrat Light" panose="00000400000000000000" pitchFamily="50" charset="0"/>
                <a:ea typeface="Montserrat"/>
                <a:cs typeface="Montserrat"/>
                <a:sym typeface="Montserrat"/>
              </a:rPr>
              <a:t>: </a:t>
            </a:r>
            <a:r>
              <a:rPr lang="sv-SE" sz="1800" dirty="0" err="1">
                <a:solidFill>
                  <a:schemeClr val="dk1"/>
                </a:solidFill>
                <a:latin typeface="Montserrat Light" panose="00000400000000000000" pitchFamily="50" charset="0"/>
                <a:ea typeface="Montserrat"/>
                <a:cs typeface="Montserrat"/>
                <a:sym typeface="Montserrat"/>
              </a:rPr>
              <a:t>Valitse</a:t>
            </a:r>
            <a:r>
              <a:rPr lang="sv-SE" sz="1800" dirty="0">
                <a:solidFill>
                  <a:schemeClr val="dk1"/>
                </a:solidFill>
                <a:latin typeface="Montserrat Light" panose="00000400000000000000" pitchFamily="50" charset="0"/>
                <a:ea typeface="Montserrat"/>
                <a:cs typeface="Montserrat"/>
                <a:sym typeface="Montserrat"/>
              </a:rPr>
              <a:t> kuvat, </a:t>
            </a:r>
            <a:r>
              <a:rPr lang="sv-SE" sz="1800" dirty="0" err="1">
                <a:solidFill>
                  <a:schemeClr val="dk1"/>
                </a:solidFill>
                <a:latin typeface="Montserrat Light" panose="00000400000000000000" pitchFamily="50" charset="0"/>
                <a:ea typeface="Montserrat"/>
                <a:cs typeface="Montserrat"/>
                <a:sym typeface="Montserrat"/>
              </a:rPr>
              <a:t>jotka</a:t>
            </a:r>
            <a:r>
              <a:rPr lang="sv-SE" sz="1800" dirty="0">
                <a:solidFill>
                  <a:schemeClr val="dk1"/>
                </a:solidFill>
                <a:latin typeface="Montserrat Light" panose="00000400000000000000" pitchFamily="50" charset="0"/>
                <a:ea typeface="Montserrat"/>
                <a:cs typeface="Montserrat"/>
                <a:sym typeface="Montserrat"/>
              </a:rPr>
              <a:t> </a:t>
            </a:r>
            <a:r>
              <a:rPr lang="sv-SE" sz="1800" dirty="0" err="1">
                <a:solidFill>
                  <a:schemeClr val="dk1"/>
                </a:solidFill>
                <a:latin typeface="Montserrat Light" panose="00000400000000000000" pitchFamily="50" charset="0"/>
                <a:ea typeface="Montserrat"/>
                <a:cs typeface="Montserrat"/>
                <a:sym typeface="Montserrat"/>
              </a:rPr>
              <a:t>näytät</a:t>
            </a:r>
            <a:r>
              <a:rPr lang="sv-SE" sz="1800" dirty="0">
                <a:solidFill>
                  <a:schemeClr val="dk1"/>
                </a:solidFill>
                <a:latin typeface="Montserrat Light" panose="00000400000000000000" pitchFamily="50" charset="0"/>
                <a:ea typeface="Montserrat"/>
                <a:cs typeface="Montserrat"/>
                <a:sym typeface="Montserrat"/>
              </a:rPr>
              <a:t> </a:t>
            </a:r>
            <a:r>
              <a:rPr lang="sv-SE" sz="1800" dirty="0" err="1">
                <a:solidFill>
                  <a:schemeClr val="dk1"/>
                </a:solidFill>
                <a:latin typeface="Montserrat Light" panose="00000400000000000000" pitchFamily="50" charset="0"/>
                <a:ea typeface="Montserrat"/>
                <a:cs typeface="Montserrat"/>
                <a:sym typeface="Montserrat"/>
              </a:rPr>
              <a:t>oppilaille</a:t>
            </a:r>
            <a:r>
              <a:rPr lang="sv-SE" sz="1800" dirty="0">
                <a:solidFill>
                  <a:schemeClr val="dk1"/>
                </a:solidFill>
                <a:latin typeface="Montserrat Light" panose="00000400000000000000" pitchFamily="50" charset="0"/>
                <a:ea typeface="Montserrat"/>
                <a:cs typeface="Montserrat"/>
                <a:sym typeface="Montserrat"/>
              </a:rPr>
              <a:t>.</a:t>
            </a:r>
          </a:p>
          <a:p>
            <a:pPr lvl="0">
              <a:lnSpc>
                <a:spcPct val="115000"/>
              </a:lnSpc>
              <a:spcBef>
                <a:spcPts val="1200"/>
              </a:spcBef>
              <a:buClr>
                <a:schemeClr val="dk1"/>
              </a:buClr>
              <a:buSzPts val="1100"/>
            </a:pPr>
            <a:endParaRPr sz="1800" dirty="0">
              <a:solidFill>
                <a:schemeClr val="dk1"/>
              </a:solidFill>
              <a:latin typeface="Montserrat Light" panose="00000400000000000000" pitchFamily="50" charset="0"/>
              <a:ea typeface="Montserrat"/>
              <a:cs typeface="Montserrat"/>
              <a:sym typeface="Montserrat"/>
            </a:endParaRPr>
          </a:p>
          <a:p>
            <a:pPr marL="457200" lvl="0" indent="-349250">
              <a:lnSpc>
                <a:spcPct val="115000"/>
              </a:lnSpc>
              <a:spcBef>
                <a:spcPts val="1200"/>
              </a:spcBef>
              <a:buClr>
                <a:schemeClr val="dk1"/>
              </a:buClr>
              <a:buSzPts val="1900"/>
              <a:buFont typeface="Montserrat"/>
              <a:buChar char="●"/>
            </a:pPr>
            <a:r>
              <a:rPr lang="fi-FI" sz="1800" dirty="0">
                <a:solidFill>
                  <a:schemeClr val="dk1"/>
                </a:solidFill>
                <a:latin typeface="Montserrat Light" panose="00000400000000000000" pitchFamily="50" charset="0"/>
                <a:ea typeface="Montserrat"/>
                <a:cs typeface="Montserrat"/>
                <a:sym typeface="Montserrat"/>
              </a:rPr>
              <a:t>Kurssi alkaa kuvien pohjalta käytävällä keskustelulla. Oppilaat keskustelevat yhdessä kuvissa näkemistään asioista, ajatuksistaan jne.</a:t>
            </a:r>
          </a:p>
          <a:p>
            <a:pPr marL="457200" lvl="0" indent="-349250">
              <a:lnSpc>
                <a:spcPct val="115000"/>
              </a:lnSpc>
              <a:spcBef>
                <a:spcPts val="1200"/>
              </a:spcBef>
              <a:buClr>
                <a:schemeClr val="dk1"/>
              </a:buClr>
              <a:buSzPts val="1900"/>
              <a:buFont typeface="Montserrat"/>
              <a:buChar char="●"/>
            </a:pPr>
            <a:r>
              <a:rPr lang="fi-FI" sz="1800" dirty="0">
                <a:solidFill>
                  <a:schemeClr val="dk1"/>
                </a:solidFill>
                <a:latin typeface="Montserrat Light" panose="00000400000000000000" pitchFamily="50" charset="0"/>
                <a:ea typeface="Montserrat"/>
                <a:cs typeface="Montserrat"/>
                <a:sym typeface="Montserrat"/>
              </a:rPr>
              <a:t>Kuvat löytyvät osoitteesta </a:t>
            </a:r>
            <a:r>
              <a:rPr lang="fi-FI" sz="1800" i="1" dirty="0" err="1">
                <a:solidFill>
                  <a:schemeClr val="dk1"/>
                </a:solidFill>
                <a:latin typeface="Montserrat Light" panose="00000400000000000000" pitchFamily="50" charset="0"/>
                <a:ea typeface="Montserrat"/>
                <a:cs typeface="Montserrat"/>
                <a:sym typeface="Montserrat"/>
              </a:rPr>
              <a:t>Skräplabbet.se</a:t>
            </a:r>
            <a:r>
              <a:rPr lang="fi-FI" sz="1800" dirty="0">
                <a:solidFill>
                  <a:schemeClr val="dk1"/>
                </a:solidFill>
                <a:latin typeface="Montserrat Light" panose="00000400000000000000" pitchFamily="50" charset="0"/>
                <a:ea typeface="Montserrat"/>
                <a:cs typeface="Montserrat"/>
                <a:sym typeface="Montserrat"/>
              </a:rPr>
              <a:t> (“</a:t>
            </a:r>
            <a:r>
              <a:rPr lang="fi-FI" sz="1800" dirty="0" err="1">
                <a:solidFill>
                  <a:schemeClr val="dk1"/>
                </a:solidFill>
                <a:latin typeface="Montserrat Light" panose="00000400000000000000" pitchFamily="50" charset="0"/>
                <a:ea typeface="Montserrat"/>
                <a:cs typeface="Montserrat"/>
                <a:sym typeface="Montserrat"/>
              </a:rPr>
              <a:t>samtalsbilder</a:t>
            </a:r>
            <a:r>
              <a:rPr lang="fi-FI" sz="1800" dirty="0">
                <a:solidFill>
                  <a:schemeClr val="dk1"/>
                </a:solidFill>
                <a:latin typeface="Montserrat Light" panose="00000400000000000000" pitchFamily="50" charset="0"/>
                <a:ea typeface="Montserrat"/>
                <a:cs typeface="Montserrat"/>
                <a:sym typeface="Montserrat"/>
              </a:rPr>
              <a:t>”): </a:t>
            </a:r>
            <a:r>
              <a:rPr lang="fi-FI" sz="1800" u="sng" dirty="0">
                <a:solidFill>
                  <a:schemeClr val="hlink"/>
                </a:solidFill>
                <a:latin typeface="Montserrat Light" panose="00000400000000000000" pitchFamily="50" charset="0"/>
                <a:ea typeface="Montserrat"/>
                <a:cs typeface="Montserrat"/>
                <a:sym typeface="Montserrat"/>
                <a:hlinkClick r:id="rId4"/>
              </a:rPr>
              <a:t>https://skraplabbet.se/teacher</a:t>
            </a:r>
            <a:r>
              <a:rPr lang="fi-FI" sz="1800" dirty="0">
                <a:solidFill>
                  <a:schemeClr val="dk1"/>
                </a:solidFill>
                <a:latin typeface="Montserrat Light" panose="00000400000000000000" pitchFamily="50" charset="0"/>
                <a:ea typeface="Montserrat"/>
                <a:cs typeface="Montserrat"/>
                <a:sym typeface="Montserrat"/>
              </a:rPr>
              <a:t> </a:t>
            </a:r>
            <a:endParaRPr sz="1800" dirty="0">
              <a:solidFill>
                <a:schemeClr val="dk1"/>
              </a:solidFill>
              <a:latin typeface="Montserrat Light" panose="00000400000000000000" pitchFamily="50" charset="0"/>
              <a:ea typeface="Montserrat"/>
              <a:cs typeface="Montserrat"/>
              <a:sym typeface="Montserrat"/>
            </a:endParaRPr>
          </a:p>
          <a:p>
            <a:pPr marL="457200" lvl="0" indent="-349250">
              <a:lnSpc>
                <a:spcPct val="115000"/>
              </a:lnSpc>
              <a:buClr>
                <a:schemeClr val="dk1"/>
              </a:buClr>
              <a:buSzPts val="1900"/>
              <a:buFont typeface="Montserrat"/>
              <a:buChar char="●"/>
            </a:pPr>
            <a:r>
              <a:rPr lang="fi-FI" sz="1800" dirty="0">
                <a:solidFill>
                  <a:schemeClr val="dk1"/>
                </a:solidFill>
                <a:latin typeface="Montserrat Light" panose="00000400000000000000" pitchFamily="50" charset="0"/>
                <a:ea typeface="Montserrat"/>
                <a:cs typeface="Montserrat"/>
                <a:sym typeface="Montserrat"/>
              </a:rPr>
              <a:t>Opettaja ohjaa oppilaiden keskustelua ja auttaa heitä kysymyksillä, jotka löytyvät myös yllä olevasta linkistä.</a:t>
            </a:r>
          </a:p>
          <a:p>
            <a:pPr marL="457200" lvl="0" indent="-349250">
              <a:lnSpc>
                <a:spcPct val="115000"/>
              </a:lnSpc>
              <a:buClr>
                <a:schemeClr val="dk1"/>
              </a:buClr>
              <a:buSzPts val="1900"/>
              <a:buFont typeface="Montserrat"/>
              <a:buChar char="●"/>
            </a:pPr>
            <a:r>
              <a:rPr lang="fi-FI" sz="1800" dirty="0">
                <a:solidFill>
                  <a:schemeClr val="dk1"/>
                </a:solidFill>
                <a:latin typeface="Montserrat Light" panose="00000400000000000000" pitchFamily="50" charset="0"/>
                <a:ea typeface="Montserrat"/>
                <a:cs typeface="Montserrat"/>
                <a:sym typeface="Montserrat"/>
              </a:rPr>
              <a:t>Opettaja voi kirjoittaa taululle oppilaiden keskustelun aikana tekemät havainnot.</a:t>
            </a:r>
            <a:endParaRPr sz="19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900" dirty="0">
              <a:solidFill>
                <a:schemeClr val="dk1"/>
              </a:solidFill>
            </a:endParaRPr>
          </a:p>
          <a:p>
            <a:pPr marL="0" lvl="0" indent="0" algn="l" rtl="0">
              <a:spcBef>
                <a:spcPts val="1200"/>
              </a:spcBef>
              <a:spcAft>
                <a:spcPts val="0"/>
              </a:spcAft>
              <a:buNone/>
            </a:pPr>
            <a:endParaRPr sz="2800" dirty="0">
              <a:solidFill>
                <a:schemeClr val="dk1"/>
              </a:solidFill>
              <a:latin typeface="Montserrat Light"/>
              <a:ea typeface="Montserrat Light"/>
              <a:cs typeface="Montserrat Light"/>
              <a:sym typeface="Montserrat Light"/>
            </a:endParaRPr>
          </a:p>
        </p:txBody>
      </p:sp>
      <p:pic>
        <p:nvPicPr>
          <p:cNvPr id="101" name="Google Shape;101;g31d7359357f_0_7"/>
          <p:cNvPicPr preferRelativeResize="0"/>
          <p:nvPr/>
        </p:nvPicPr>
        <p:blipFill>
          <a:blip r:embed="rId5">
            <a:alphaModFix/>
          </a:blip>
          <a:stretch>
            <a:fillRect/>
          </a:stretch>
        </p:blipFill>
        <p:spPr>
          <a:xfrm>
            <a:off x="7417776" y="5484911"/>
            <a:ext cx="1318701" cy="860814"/>
          </a:xfrm>
          <a:prstGeom prst="rect">
            <a:avLst/>
          </a:prstGeom>
          <a:noFill/>
          <a:ln>
            <a:noFill/>
          </a:ln>
        </p:spPr>
      </p:pic>
      <p:pic>
        <p:nvPicPr>
          <p:cNvPr id="102" name="Google Shape;102;g31d7359357f_0_7"/>
          <p:cNvPicPr preferRelativeResize="0"/>
          <p:nvPr/>
        </p:nvPicPr>
        <p:blipFill>
          <a:blip r:embed="rId6">
            <a:alphaModFix/>
          </a:blip>
          <a:stretch>
            <a:fillRect/>
          </a:stretch>
        </p:blipFill>
        <p:spPr>
          <a:xfrm>
            <a:off x="5716350" y="5497627"/>
            <a:ext cx="1281842" cy="864625"/>
          </a:xfrm>
          <a:prstGeom prst="rect">
            <a:avLst/>
          </a:prstGeom>
          <a:noFill/>
          <a:ln>
            <a:noFill/>
          </a:ln>
        </p:spPr>
      </p:pic>
      <p:pic>
        <p:nvPicPr>
          <p:cNvPr id="103" name="Google Shape;103;g31d7359357f_0_7"/>
          <p:cNvPicPr preferRelativeResize="0"/>
          <p:nvPr/>
        </p:nvPicPr>
        <p:blipFill>
          <a:blip r:embed="rId7">
            <a:alphaModFix/>
          </a:blip>
          <a:stretch>
            <a:fillRect/>
          </a:stretch>
        </p:blipFill>
        <p:spPr>
          <a:xfrm>
            <a:off x="3971225" y="5497625"/>
            <a:ext cx="1318694" cy="864625"/>
          </a:xfrm>
          <a:prstGeom prst="rect">
            <a:avLst/>
          </a:prstGeom>
          <a:noFill/>
          <a:ln>
            <a:noFill/>
          </a:ln>
        </p:spPr>
      </p:pic>
      <p:cxnSp>
        <p:nvCxnSpPr>
          <p:cNvPr id="105" name="Google Shape;105;g31d7359357f_0_7"/>
          <p:cNvCxnSpPr/>
          <p:nvPr/>
        </p:nvCxnSpPr>
        <p:spPr>
          <a:xfrm>
            <a:off x="756300" y="2828020"/>
            <a:ext cx="10679400" cy="9300"/>
          </a:xfrm>
          <a:prstGeom prst="straightConnector1">
            <a:avLst/>
          </a:prstGeom>
          <a:noFill/>
          <a:ln w="38100" cap="flat" cmpd="sng">
            <a:solidFill>
              <a:srgbClr val="E69138"/>
            </a:solidFill>
            <a:prstDash val="solid"/>
            <a:round/>
            <a:headEnd type="none" w="med" len="med"/>
            <a:tailEnd type="none" w="med" len="med"/>
          </a:ln>
        </p:spPr>
      </p:cxnSp>
      <p:pic>
        <p:nvPicPr>
          <p:cNvPr id="3" name="Kuva 2" descr="Kuva, joka sisältää kohteen teksti, Fontti, logo, muotoilu&#10;&#10;Tekoälyllä luotu sisältö voi olla virheellistä.">
            <a:extLst>
              <a:ext uri="{FF2B5EF4-FFF2-40B4-BE49-F238E27FC236}">
                <a16:creationId xmlns:a16="http://schemas.microsoft.com/office/drawing/2014/main" id="{7D804672-D22A-A679-98A1-D135F7834366}"/>
              </a:ext>
            </a:extLst>
          </p:cNvPr>
          <p:cNvPicPr>
            <a:picLocks noChangeAspect="1"/>
          </p:cNvPicPr>
          <p:nvPr/>
        </p:nvPicPr>
        <p:blipFill>
          <a:blip r:embed="rId8"/>
          <a:stretch>
            <a:fillRect/>
          </a:stretch>
        </p:blipFill>
        <p:spPr>
          <a:xfrm>
            <a:off x="2683601" y="5497625"/>
            <a:ext cx="868040" cy="8680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g31d7359357f_0_11"/>
          <p:cNvPicPr preferRelativeResize="0"/>
          <p:nvPr/>
        </p:nvPicPr>
        <p:blipFill rotWithShape="1">
          <a:blip r:embed="rId3">
            <a:alphaModFix/>
          </a:blip>
          <a:srcRect/>
          <a:stretch/>
        </p:blipFill>
        <p:spPr>
          <a:xfrm>
            <a:off x="0" y="-25225"/>
            <a:ext cx="12192000" cy="6858000"/>
          </a:xfrm>
          <a:prstGeom prst="rect">
            <a:avLst/>
          </a:prstGeom>
          <a:noFill/>
          <a:ln>
            <a:noFill/>
          </a:ln>
        </p:spPr>
      </p:pic>
      <p:sp>
        <p:nvSpPr>
          <p:cNvPr id="111" name="Google Shape;111;g31d7359357f_0_11"/>
          <p:cNvSpPr txBox="1"/>
          <p:nvPr/>
        </p:nvSpPr>
        <p:spPr>
          <a:xfrm>
            <a:off x="707074" y="604150"/>
            <a:ext cx="5602285" cy="48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FI" sz="4000" b="1" dirty="0">
                <a:solidFill>
                  <a:schemeClr val="dk1"/>
                </a:solidFill>
                <a:latin typeface="Bebas Neue"/>
                <a:ea typeface="Bebas Neue"/>
                <a:cs typeface="Bebas Neue"/>
                <a:sym typeface="Bebas Neue"/>
              </a:rPr>
              <a:t>Oppitunti 1+2 jatkoa…</a:t>
            </a:r>
            <a:endParaRPr sz="4000" b="1" dirty="0">
              <a:solidFill>
                <a:schemeClr val="dk1"/>
              </a:solidFill>
              <a:latin typeface="Bebas Neue"/>
              <a:ea typeface="Bebas Neue"/>
              <a:cs typeface="Bebas Neue"/>
              <a:sym typeface="Bebas Neue"/>
            </a:endParaRPr>
          </a:p>
        </p:txBody>
      </p:sp>
      <p:sp>
        <p:nvSpPr>
          <p:cNvPr id="112" name="Google Shape;112;g31d7359357f_0_11"/>
          <p:cNvSpPr txBox="1"/>
          <p:nvPr/>
        </p:nvSpPr>
        <p:spPr>
          <a:xfrm>
            <a:off x="707074" y="1476510"/>
            <a:ext cx="10658425" cy="4826900"/>
          </a:xfrm>
          <a:prstGeom prst="rect">
            <a:avLst/>
          </a:prstGeom>
          <a:noFill/>
          <a:ln>
            <a:noFill/>
          </a:ln>
        </p:spPr>
        <p:txBody>
          <a:bodyPr spcFirstLastPara="1" wrap="square" lIns="91425" tIns="91425" rIns="91425" bIns="91425" anchor="t" anchorCtr="0">
            <a:noAutofit/>
          </a:bodyPr>
          <a:lstStyle/>
          <a:p>
            <a:pPr marL="342900" lvl="0" indent="-342900" algn="l" rtl="0">
              <a:spcBef>
                <a:spcPts val="0"/>
              </a:spcBef>
              <a:spcAft>
                <a:spcPts val="0"/>
              </a:spcAft>
              <a:buFont typeface="+mj-lt"/>
              <a:buAutoNum type="arabicPeriod"/>
            </a:pPr>
            <a:r>
              <a:rPr lang="fi-FI" sz="1800" dirty="0">
                <a:solidFill>
                  <a:schemeClr val="dk1"/>
                </a:solidFill>
                <a:latin typeface="Montserrat Light" panose="00000400000000000000" pitchFamily="50" charset="0"/>
                <a:ea typeface="Montserrat"/>
                <a:cs typeface="Montserrat"/>
                <a:sym typeface="Montserrat"/>
              </a:rPr>
              <a:t>Keskustelun jälkeen selvitetään kurssin avainsanat, jotta opiskelijoilla on yhtäläiset mahdollisuudet osallistua. Työskentelemme jätteen parissa, sen lajittelussa ja uudelleenkäytössä. Tässä on kolme avainsanaa, joihin meidän tulisi kiinnittää huomiota:</a:t>
            </a:r>
            <a:br>
              <a:rPr lang="fi-FI" sz="1800" dirty="0">
                <a:solidFill>
                  <a:schemeClr val="dk1"/>
                </a:solidFill>
                <a:latin typeface="Montserrat Light" panose="00000400000000000000" pitchFamily="50" charset="0"/>
                <a:ea typeface="Montserrat"/>
                <a:cs typeface="Montserrat"/>
                <a:sym typeface="Montserrat"/>
              </a:rPr>
            </a:br>
            <a:br>
              <a:rPr lang="fi-FI" sz="1800" dirty="0">
                <a:solidFill>
                  <a:schemeClr val="dk1"/>
                </a:solidFill>
                <a:latin typeface="Montserrat Light" panose="00000400000000000000" pitchFamily="50" charset="0"/>
                <a:ea typeface="Montserrat"/>
                <a:cs typeface="Montserrat"/>
                <a:sym typeface="Montserrat"/>
              </a:rPr>
            </a:br>
            <a:br>
              <a:rPr lang="fi-FI" sz="1800" dirty="0">
                <a:solidFill>
                  <a:schemeClr val="dk1"/>
                </a:solidFill>
                <a:latin typeface="Montserrat Light" panose="00000400000000000000" pitchFamily="50" charset="0"/>
                <a:ea typeface="Montserrat"/>
                <a:cs typeface="Montserrat"/>
                <a:sym typeface="Montserrat"/>
              </a:rPr>
            </a:br>
            <a:endParaRPr lang="fi-FI" sz="1800" dirty="0">
              <a:solidFill>
                <a:schemeClr val="dk1"/>
              </a:solidFill>
              <a:latin typeface="Montserrat Light" panose="00000400000000000000" pitchFamily="50" charset="0"/>
              <a:ea typeface="Montserrat"/>
              <a:cs typeface="Montserrat"/>
              <a:sym typeface="Montserrat"/>
            </a:endParaRPr>
          </a:p>
          <a:p>
            <a:pPr marL="342900" indent="-342900">
              <a:buFont typeface="+mj-lt"/>
              <a:buAutoNum type="arabicPeriod"/>
            </a:pPr>
            <a:r>
              <a:rPr lang="da-DK" sz="1800" dirty="0">
                <a:solidFill>
                  <a:schemeClr val="dk1"/>
                </a:solidFill>
                <a:latin typeface="Montserrat Light" panose="00000400000000000000" pitchFamily="50" charset="0"/>
                <a:ea typeface="Montserrat"/>
                <a:cs typeface="Montserrat"/>
                <a:sym typeface="Montserrat"/>
              </a:rPr>
              <a:t>Opettajalle: Alla olevasta linkistä löydät kuvaukset eri jätetyypeistä sekä niiden kierrättämisestä ja lajittelusta. Keskustele oppilaiden kanssa tuntevatko he eri jätetyypit (esim. Ruokajäte ja vanhat lelut). Lajittelevatko oppilaat jätteitä kotona?</a:t>
            </a:r>
            <a:br>
              <a:rPr lang="da-DK" sz="1800" dirty="0">
                <a:solidFill>
                  <a:schemeClr val="dk1"/>
                </a:solidFill>
                <a:latin typeface="Montserrat Light" panose="00000400000000000000" pitchFamily="50" charset="0"/>
                <a:ea typeface="Montserrat"/>
                <a:cs typeface="Montserrat"/>
                <a:sym typeface="Montserrat"/>
              </a:rPr>
            </a:br>
            <a:r>
              <a:rPr lang="da-DK" sz="1800" dirty="0">
                <a:solidFill>
                  <a:schemeClr val="dk1"/>
                </a:solidFill>
                <a:latin typeface="Montserrat Light" panose="00000400000000000000" pitchFamily="50" charset="0"/>
                <a:ea typeface="Montserrat"/>
                <a:cs typeface="Montserrat"/>
                <a:sym typeface="Montserrat"/>
              </a:rPr>
              <a:t>*</a:t>
            </a:r>
            <a:r>
              <a:rPr lang="sv-SE" sz="1800" dirty="0" err="1">
                <a:solidFill>
                  <a:schemeClr val="dk1"/>
                </a:solidFill>
                <a:latin typeface="Montserrat Light" panose="00000400000000000000" pitchFamily="50" charset="0"/>
                <a:ea typeface="Montserrat"/>
                <a:cs typeface="Montserrat"/>
                <a:sym typeface="Montserrat"/>
              </a:rPr>
              <a:t>Huomaa</a:t>
            </a:r>
            <a:r>
              <a:rPr lang="sv-SE" sz="1800" dirty="0">
                <a:solidFill>
                  <a:schemeClr val="dk1"/>
                </a:solidFill>
                <a:latin typeface="Montserrat Light" panose="00000400000000000000" pitchFamily="50" charset="0"/>
                <a:ea typeface="Montserrat"/>
                <a:cs typeface="Montserrat"/>
                <a:sym typeface="Montserrat"/>
              </a:rPr>
              <a:t>, </a:t>
            </a:r>
            <a:r>
              <a:rPr lang="sv-SE" sz="1800" dirty="0" err="1">
                <a:solidFill>
                  <a:schemeClr val="dk1"/>
                </a:solidFill>
                <a:latin typeface="Montserrat Light" panose="00000400000000000000" pitchFamily="50" charset="0"/>
                <a:ea typeface="Montserrat"/>
                <a:cs typeface="Montserrat"/>
                <a:sym typeface="Montserrat"/>
              </a:rPr>
              <a:t>että</a:t>
            </a:r>
            <a:r>
              <a:rPr lang="sv-SE" sz="1800" dirty="0">
                <a:solidFill>
                  <a:schemeClr val="dk1"/>
                </a:solidFill>
                <a:latin typeface="Montserrat Light" panose="00000400000000000000" pitchFamily="50" charset="0"/>
                <a:ea typeface="Montserrat"/>
                <a:cs typeface="Montserrat"/>
                <a:sym typeface="Montserrat"/>
              </a:rPr>
              <a:t> </a:t>
            </a:r>
            <a:r>
              <a:rPr lang="sv-SE" sz="1800" dirty="0" err="1">
                <a:solidFill>
                  <a:schemeClr val="dk1"/>
                </a:solidFill>
                <a:latin typeface="Montserrat Light" panose="00000400000000000000" pitchFamily="50" charset="0"/>
                <a:ea typeface="Montserrat"/>
                <a:cs typeface="Montserrat"/>
                <a:sym typeface="Montserrat"/>
              </a:rPr>
              <a:t>jätteiden</a:t>
            </a:r>
            <a:r>
              <a:rPr lang="sv-SE" sz="1800" dirty="0">
                <a:solidFill>
                  <a:schemeClr val="dk1"/>
                </a:solidFill>
                <a:latin typeface="Montserrat Light" panose="00000400000000000000" pitchFamily="50" charset="0"/>
                <a:ea typeface="Montserrat"/>
                <a:cs typeface="Montserrat"/>
                <a:sym typeface="Montserrat"/>
              </a:rPr>
              <a:t> </a:t>
            </a:r>
            <a:r>
              <a:rPr lang="sv-SE" sz="1800" dirty="0" err="1">
                <a:solidFill>
                  <a:schemeClr val="dk1"/>
                </a:solidFill>
                <a:latin typeface="Montserrat Light" panose="00000400000000000000" pitchFamily="50" charset="0"/>
                <a:ea typeface="Montserrat"/>
                <a:cs typeface="Montserrat"/>
                <a:sym typeface="Montserrat"/>
              </a:rPr>
              <a:t>lajittelu</a:t>
            </a:r>
            <a:r>
              <a:rPr lang="sv-SE" sz="1800" dirty="0">
                <a:solidFill>
                  <a:schemeClr val="dk1"/>
                </a:solidFill>
                <a:latin typeface="Montserrat Light" panose="00000400000000000000" pitchFamily="50" charset="0"/>
                <a:ea typeface="Montserrat"/>
                <a:cs typeface="Montserrat"/>
                <a:sym typeface="Montserrat"/>
              </a:rPr>
              <a:t> </a:t>
            </a:r>
            <a:r>
              <a:rPr lang="sv-SE" sz="1800" dirty="0" err="1">
                <a:solidFill>
                  <a:schemeClr val="dk1"/>
                </a:solidFill>
                <a:latin typeface="Montserrat Light" panose="00000400000000000000" pitchFamily="50" charset="0"/>
                <a:ea typeface="Montserrat"/>
                <a:cs typeface="Montserrat"/>
                <a:sym typeface="Montserrat"/>
              </a:rPr>
              <a:t>voi</a:t>
            </a:r>
            <a:r>
              <a:rPr lang="sv-SE" sz="1800" dirty="0">
                <a:solidFill>
                  <a:schemeClr val="dk1"/>
                </a:solidFill>
                <a:latin typeface="Montserrat Light" panose="00000400000000000000" pitchFamily="50" charset="0"/>
                <a:ea typeface="Montserrat"/>
                <a:cs typeface="Montserrat"/>
                <a:sym typeface="Montserrat"/>
              </a:rPr>
              <a:t> </a:t>
            </a:r>
            <a:r>
              <a:rPr lang="sv-SE" sz="1800" dirty="0" err="1">
                <a:solidFill>
                  <a:schemeClr val="dk1"/>
                </a:solidFill>
                <a:latin typeface="Montserrat Light" panose="00000400000000000000" pitchFamily="50" charset="0"/>
                <a:ea typeface="Montserrat"/>
                <a:cs typeface="Montserrat"/>
                <a:sym typeface="Montserrat"/>
              </a:rPr>
              <a:t>vaihdella</a:t>
            </a:r>
            <a:r>
              <a:rPr lang="sv-SE" sz="1800" dirty="0">
                <a:solidFill>
                  <a:schemeClr val="dk1"/>
                </a:solidFill>
                <a:latin typeface="Montserrat Light" panose="00000400000000000000" pitchFamily="50" charset="0"/>
                <a:ea typeface="Montserrat"/>
                <a:cs typeface="Montserrat"/>
                <a:sym typeface="Montserrat"/>
              </a:rPr>
              <a:t> </a:t>
            </a:r>
            <a:r>
              <a:rPr lang="sv-SE" sz="1800" dirty="0" err="1">
                <a:solidFill>
                  <a:schemeClr val="dk1"/>
                </a:solidFill>
                <a:latin typeface="Montserrat Light" panose="00000400000000000000" pitchFamily="50" charset="0"/>
                <a:ea typeface="Montserrat"/>
                <a:cs typeface="Montserrat"/>
                <a:sym typeface="Montserrat"/>
              </a:rPr>
              <a:t>maittain</a:t>
            </a:r>
            <a:r>
              <a:rPr lang="sv-SE" sz="1800" dirty="0">
                <a:solidFill>
                  <a:schemeClr val="dk1"/>
                </a:solidFill>
                <a:latin typeface="Montserrat Light" panose="00000400000000000000" pitchFamily="50" charset="0"/>
                <a:ea typeface="Montserrat"/>
                <a:cs typeface="Montserrat"/>
                <a:sym typeface="Montserrat"/>
              </a:rPr>
              <a:t>.</a:t>
            </a:r>
            <a:endParaRPr lang="da-DK" sz="1800" dirty="0">
              <a:solidFill>
                <a:schemeClr val="dk1"/>
              </a:solidFill>
              <a:latin typeface="Montserrat Light" panose="00000400000000000000" pitchFamily="50" charset="0"/>
              <a:ea typeface="Montserrat"/>
              <a:cs typeface="Montserrat"/>
              <a:sym typeface="Montserrat"/>
            </a:endParaRPr>
          </a:p>
          <a:p>
            <a:pPr marL="342900" indent="-342900">
              <a:buFont typeface="+mj-lt"/>
              <a:buAutoNum type="arabicPeriod"/>
            </a:pPr>
            <a:endParaRPr lang="da-DK" sz="1800" dirty="0">
              <a:solidFill>
                <a:schemeClr val="dk1"/>
              </a:solidFill>
              <a:latin typeface="Montserrat Light" panose="00000400000000000000" pitchFamily="50" charset="0"/>
              <a:ea typeface="Montserrat"/>
              <a:cs typeface="Montserrat"/>
              <a:sym typeface="Montserrat"/>
            </a:endParaRPr>
          </a:p>
          <a:p>
            <a:pPr marL="342900" indent="-342900">
              <a:buFont typeface="+mj-lt"/>
              <a:buAutoNum type="arabicPeriod"/>
            </a:pPr>
            <a:endParaRPr lang="da-DK" sz="1800" dirty="0">
              <a:solidFill>
                <a:schemeClr val="dk1"/>
              </a:solidFill>
              <a:latin typeface="Montserrat Light" panose="00000400000000000000" pitchFamily="50" charset="0"/>
              <a:ea typeface="Montserrat"/>
              <a:cs typeface="Montserrat"/>
              <a:sym typeface="Montserrat"/>
            </a:endParaRPr>
          </a:p>
          <a:p>
            <a:pPr marL="342900" indent="-342900">
              <a:buFont typeface="+mj-lt"/>
              <a:buAutoNum type="arabicPeriod"/>
            </a:pPr>
            <a:endParaRPr lang="da-DK" sz="1800" dirty="0">
              <a:solidFill>
                <a:schemeClr val="dk1"/>
              </a:solidFill>
              <a:latin typeface="Montserrat Light" panose="00000400000000000000" pitchFamily="50" charset="0"/>
              <a:ea typeface="Montserrat"/>
              <a:cs typeface="Montserrat"/>
              <a:sym typeface="Montserrat"/>
            </a:endParaRPr>
          </a:p>
          <a:p>
            <a:pPr marL="342900" indent="-342900">
              <a:buFont typeface="+mj-lt"/>
              <a:buAutoNum type="arabicPeriod"/>
            </a:pPr>
            <a:endParaRPr lang="da-DK" sz="1800" dirty="0">
              <a:solidFill>
                <a:schemeClr val="dk1"/>
              </a:solidFill>
              <a:latin typeface="Montserrat Light" panose="00000400000000000000" pitchFamily="50" charset="0"/>
              <a:ea typeface="Montserrat"/>
              <a:cs typeface="Montserrat"/>
              <a:sym typeface="Montserrat"/>
            </a:endParaRPr>
          </a:p>
          <a:p>
            <a:pPr marL="342900" indent="-342900">
              <a:buFont typeface="+mj-lt"/>
              <a:buAutoNum type="arabicPeriod"/>
            </a:pPr>
            <a:r>
              <a:rPr lang="da-DK" sz="1800" dirty="0">
                <a:solidFill>
                  <a:schemeClr val="dk1"/>
                </a:solidFill>
                <a:latin typeface="Montserrat Light" panose="00000400000000000000" pitchFamily="50" charset="0"/>
                <a:ea typeface="Montserrat Light"/>
                <a:cs typeface="Montserrat Light"/>
                <a:sym typeface="Montserrat Light"/>
              </a:rPr>
              <a:t>Katsokaa video yhdessä. Mitä jätteillemme tapahtuu?</a:t>
            </a:r>
            <a:br>
              <a:rPr lang="da-DK" sz="1800" dirty="0">
                <a:solidFill>
                  <a:schemeClr val="dk1"/>
                </a:solidFill>
                <a:latin typeface="Montserrat Light" panose="00000400000000000000" pitchFamily="50" charset="0"/>
                <a:ea typeface="Montserrat Light"/>
                <a:cs typeface="Montserrat Light"/>
                <a:sym typeface="Montserrat Light"/>
              </a:rPr>
            </a:br>
            <a:r>
              <a:rPr lang="da-DK" sz="1800" u="sng" dirty="0">
                <a:solidFill>
                  <a:schemeClr val="hlink"/>
                </a:solidFill>
                <a:latin typeface="Montserrat Light" panose="00000400000000000000" pitchFamily="50" charset="0"/>
                <a:ea typeface="Montserrat"/>
                <a:cs typeface="Montserrat"/>
                <a:sym typeface="Montserrat"/>
                <a:hlinkClick r:id="rId4"/>
              </a:rPr>
              <a:t>https://renonord.dk/sortering/ny-film-rundtur-paa-nordvaerks-sorteringsanlaeg</a:t>
            </a:r>
            <a:endParaRPr lang="da-DK" sz="1800" dirty="0">
              <a:solidFill>
                <a:schemeClr val="dk1"/>
              </a:solidFill>
              <a:latin typeface="Montserrat Light" panose="00000400000000000000" pitchFamily="50" charset="0"/>
              <a:ea typeface="Montserrat Light"/>
              <a:cs typeface="Montserrat Light"/>
              <a:sym typeface="Montserrat Light"/>
            </a:endParaRPr>
          </a:p>
          <a:p>
            <a:pPr marL="342900" indent="-342900">
              <a:buFont typeface="+mj-lt"/>
              <a:buAutoNum type="arabicPeriod"/>
            </a:pPr>
            <a:endParaRPr lang="da-DK" sz="1800" dirty="0">
              <a:solidFill>
                <a:schemeClr val="dk1"/>
              </a:solidFill>
              <a:latin typeface="Montserrat Light" panose="00000400000000000000" pitchFamily="50" charset="0"/>
              <a:ea typeface="Montserrat"/>
              <a:cs typeface="Montserrat"/>
              <a:sym typeface="Montserrat"/>
            </a:endParaRPr>
          </a:p>
          <a:p>
            <a:pPr marL="342900" indent="-342900">
              <a:buFont typeface="+mj-lt"/>
              <a:buAutoNum type="arabicPeriod"/>
            </a:pPr>
            <a:endParaRPr lang="fi-FI" sz="1800" dirty="0">
              <a:solidFill>
                <a:schemeClr val="dk1"/>
              </a:solidFill>
              <a:latin typeface="Montserrat Light" panose="00000400000000000000" pitchFamily="50" charset="0"/>
              <a:ea typeface="Montserrat"/>
              <a:cs typeface="Montserrat"/>
              <a:sym typeface="Montserrat"/>
            </a:endParaRPr>
          </a:p>
          <a:p>
            <a:pPr marL="342900" lvl="0" indent="-342900" algn="l" rtl="0">
              <a:spcBef>
                <a:spcPts val="0"/>
              </a:spcBef>
              <a:spcAft>
                <a:spcPts val="0"/>
              </a:spcAft>
              <a:buFont typeface="+mj-lt"/>
              <a:buAutoNum type="arabicPeriod"/>
            </a:pPr>
            <a:endParaRPr lang="fi-FI" sz="1800" dirty="0">
              <a:solidFill>
                <a:schemeClr val="dk1"/>
              </a:solidFill>
              <a:latin typeface="Montserrat Light" panose="00000400000000000000" pitchFamily="50" charset="0"/>
              <a:ea typeface="Montserrat"/>
              <a:cs typeface="Montserrat"/>
              <a:sym typeface="Montserrat"/>
            </a:endParaRPr>
          </a:p>
          <a:p>
            <a:pPr marL="342900" lvl="0" indent="-342900" algn="l" rtl="0">
              <a:spcBef>
                <a:spcPts val="0"/>
              </a:spcBef>
              <a:spcAft>
                <a:spcPts val="0"/>
              </a:spcAft>
              <a:buFont typeface="+mj-lt"/>
              <a:buAutoNum type="arabicPeriod"/>
            </a:pPr>
            <a:endParaRPr lang="fi-FI" sz="1800" dirty="0">
              <a:solidFill>
                <a:schemeClr val="dk1"/>
              </a:solidFill>
              <a:latin typeface="Montserrat Light" panose="00000400000000000000" pitchFamily="50" charset="0"/>
              <a:ea typeface="Montserrat"/>
              <a:cs typeface="Montserrat"/>
              <a:sym typeface="Montserrat"/>
            </a:endParaRPr>
          </a:p>
          <a:p>
            <a:pPr marL="342900" lvl="0" indent="-342900" algn="l" rtl="0">
              <a:spcBef>
                <a:spcPts val="0"/>
              </a:spcBef>
              <a:spcAft>
                <a:spcPts val="0"/>
              </a:spcAft>
              <a:buFont typeface="+mj-lt"/>
              <a:buAutoNum type="arabicPeriod"/>
            </a:pPr>
            <a:endParaRPr sz="1800" dirty="0">
              <a:solidFill>
                <a:schemeClr val="dk1"/>
              </a:solidFill>
              <a:latin typeface="Montserrat Light" panose="00000400000000000000" pitchFamily="50" charset="0"/>
              <a:ea typeface="Montserrat"/>
              <a:cs typeface="Montserrat"/>
              <a:sym typeface="Montserrat"/>
            </a:endParaRPr>
          </a:p>
        </p:txBody>
      </p:sp>
      <p:sp>
        <p:nvSpPr>
          <p:cNvPr id="113" name="Google Shape;113;g31d7359357f_0_11"/>
          <p:cNvSpPr/>
          <p:nvPr/>
        </p:nvSpPr>
        <p:spPr>
          <a:xfrm>
            <a:off x="1117633" y="2527900"/>
            <a:ext cx="5269500" cy="509024"/>
          </a:xfrm>
          <a:prstGeom prst="rect">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000">
              <a:latin typeface="Montserrat Light"/>
              <a:ea typeface="Montserrat Light"/>
              <a:cs typeface="Montserrat Light"/>
              <a:sym typeface="Montserrat Light"/>
            </a:endParaRPr>
          </a:p>
        </p:txBody>
      </p:sp>
      <p:sp>
        <p:nvSpPr>
          <p:cNvPr id="114" name="Google Shape;114;g31d7359357f_0_11"/>
          <p:cNvSpPr txBox="1"/>
          <p:nvPr/>
        </p:nvSpPr>
        <p:spPr>
          <a:xfrm>
            <a:off x="1117633" y="2527900"/>
            <a:ext cx="1403100" cy="73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FI" sz="2400" dirty="0">
                <a:solidFill>
                  <a:schemeClr val="dk1"/>
                </a:solidFill>
                <a:latin typeface="Bebas Neue"/>
                <a:ea typeface="Bebas Neue"/>
                <a:cs typeface="Bebas Neue"/>
                <a:sym typeface="Bebas Neue"/>
              </a:rPr>
              <a:t>Jäte</a:t>
            </a:r>
            <a:endParaRPr sz="2800" dirty="0">
              <a:solidFill>
                <a:schemeClr val="dk1"/>
              </a:solidFill>
              <a:latin typeface="Bebas Neue"/>
              <a:ea typeface="Bebas Neue"/>
              <a:cs typeface="Bebas Neue"/>
              <a:sym typeface="Bebas Neue"/>
            </a:endParaRPr>
          </a:p>
        </p:txBody>
      </p:sp>
      <p:sp>
        <p:nvSpPr>
          <p:cNvPr id="115" name="Google Shape;115;g31d7359357f_0_11"/>
          <p:cNvSpPr txBox="1"/>
          <p:nvPr/>
        </p:nvSpPr>
        <p:spPr>
          <a:xfrm>
            <a:off x="2564316" y="2518981"/>
            <a:ext cx="1887600" cy="73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FI" sz="2400" dirty="0">
                <a:solidFill>
                  <a:schemeClr val="dk1"/>
                </a:solidFill>
                <a:latin typeface="Bebas Neue"/>
                <a:ea typeface="Bebas Neue"/>
                <a:cs typeface="Bebas Neue"/>
                <a:sym typeface="Bebas Neue"/>
              </a:rPr>
              <a:t>Lajittelu</a:t>
            </a:r>
            <a:endParaRPr sz="2400" dirty="0">
              <a:solidFill>
                <a:schemeClr val="dk1"/>
              </a:solidFill>
              <a:latin typeface="Bebas Neue"/>
              <a:ea typeface="Bebas Neue"/>
              <a:cs typeface="Bebas Neue"/>
              <a:sym typeface="Bebas Neue"/>
            </a:endParaRPr>
          </a:p>
        </p:txBody>
      </p:sp>
      <p:sp>
        <p:nvSpPr>
          <p:cNvPr id="116" name="Google Shape;116;g31d7359357f_0_11"/>
          <p:cNvSpPr txBox="1"/>
          <p:nvPr/>
        </p:nvSpPr>
        <p:spPr>
          <a:xfrm>
            <a:off x="4377975" y="2518981"/>
            <a:ext cx="2009058" cy="73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FI" sz="2400" dirty="0">
                <a:solidFill>
                  <a:schemeClr val="dk1"/>
                </a:solidFill>
                <a:latin typeface="Bebas Neue"/>
                <a:ea typeface="Bebas Neue"/>
                <a:cs typeface="Bebas Neue"/>
                <a:sym typeface="Bebas Neue"/>
              </a:rPr>
              <a:t>Uudelleenkäyttö</a:t>
            </a:r>
            <a:endParaRPr sz="2400" dirty="0">
              <a:solidFill>
                <a:schemeClr val="dk1"/>
              </a:solidFill>
              <a:latin typeface="Bebas Neue"/>
              <a:ea typeface="Bebas Neue"/>
              <a:cs typeface="Bebas Neue"/>
              <a:sym typeface="Bebas Neue"/>
            </a:endParaRPr>
          </a:p>
        </p:txBody>
      </p:sp>
      <p:sp>
        <p:nvSpPr>
          <p:cNvPr id="118" name="Google Shape;118;g31d7359357f_0_11"/>
          <p:cNvSpPr txBox="1"/>
          <p:nvPr/>
        </p:nvSpPr>
        <p:spPr>
          <a:xfrm>
            <a:off x="1117633" y="4531391"/>
            <a:ext cx="8563694" cy="600430"/>
          </a:xfrm>
          <a:prstGeom prst="rect">
            <a:avLst/>
          </a:prstGeom>
          <a:noFill/>
          <a:ln w="28575" cap="flat" cmpd="sng">
            <a:solidFill>
              <a:srgbClr val="F6B26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i-FI" dirty="0">
                <a:latin typeface="Montserrat Light" panose="00000400000000000000" pitchFamily="50" charset="0"/>
                <a:ea typeface="Montserrat"/>
                <a:cs typeface="Montserrat"/>
                <a:sym typeface="Montserrat"/>
              </a:rPr>
              <a:t>Norge: </a:t>
            </a:r>
            <a:r>
              <a:rPr lang="fi-FI" u="sng" dirty="0">
                <a:solidFill>
                  <a:schemeClr val="hlink"/>
                </a:solidFill>
                <a:latin typeface="Montserrat Light" panose="00000400000000000000" pitchFamily="50" charset="0"/>
                <a:ea typeface="Montserrat"/>
                <a:cs typeface="Montserrat"/>
                <a:sym typeface="Montserrat"/>
                <a:hlinkClick r:id="rId5"/>
              </a:rPr>
              <a:t>https://sortere.no/</a:t>
            </a:r>
            <a:endParaRPr dirty="0">
              <a:solidFill>
                <a:schemeClr val="dk1"/>
              </a:solidFill>
              <a:latin typeface="Montserrat Light" panose="00000400000000000000" pitchFamily="50" charset="0"/>
              <a:ea typeface="Montserrat"/>
              <a:cs typeface="Montserrat"/>
              <a:sym typeface="Montserrat"/>
            </a:endParaRPr>
          </a:p>
          <a:p>
            <a:pPr marL="0" lvl="0" indent="0" algn="l" rtl="0">
              <a:spcBef>
                <a:spcPts val="0"/>
              </a:spcBef>
              <a:spcAft>
                <a:spcPts val="0"/>
              </a:spcAft>
              <a:buNone/>
            </a:pPr>
            <a:r>
              <a:rPr lang="fi-FI" dirty="0" err="1">
                <a:solidFill>
                  <a:schemeClr val="dk1"/>
                </a:solidFill>
                <a:latin typeface="Montserrat Light" panose="00000400000000000000" pitchFamily="50" charset="0"/>
                <a:ea typeface="Montserrat"/>
                <a:cs typeface="Montserrat"/>
                <a:sym typeface="Montserrat"/>
              </a:rPr>
              <a:t>Danmark:</a:t>
            </a:r>
            <a:r>
              <a:rPr lang="fi-FI" u="sng" dirty="0" err="1">
                <a:solidFill>
                  <a:schemeClr val="hlink"/>
                </a:solidFill>
                <a:latin typeface="Montserrat Light" panose="00000400000000000000" pitchFamily="50" charset="0"/>
                <a:ea typeface="Montserrat"/>
                <a:cs typeface="Montserrat"/>
                <a:sym typeface="Montserrat"/>
                <a:hlinkClick r:id="rId6"/>
              </a:rPr>
              <a:t>https</a:t>
            </a:r>
            <a:r>
              <a:rPr lang="fi-FI" u="sng" dirty="0">
                <a:solidFill>
                  <a:schemeClr val="hlink"/>
                </a:solidFill>
                <a:latin typeface="Montserrat Light" panose="00000400000000000000" pitchFamily="50" charset="0"/>
                <a:ea typeface="Montserrat"/>
                <a:cs typeface="Montserrat"/>
                <a:sym typeface="Montserrat"/>
                <a:hlinkClick r:id="rId6"/>
              </a:rPr>
              <a:t>://www.affald.dk/</a:t>
            </a:r>
            <a:endParaRPr dirty="0">
              <a:solidFill>
                <a:schemeClr val="dk1"/>
              </a:solidFill>
              <a:latin typeface="Montserrat Light" panose="00000400000000000000" pitchFamily="50" charset="0"/>
              <a:ea typeface="Montserrat"/>
              <a:cs typeface="Montserrat"/>
              <a:sym typeface="Montserrat"/>
            </a:endParaRPr>
          </a:p>
        </p:txBody>
      </p:sp>
      <p:pic>
        <p:nvPicPr>
          <p:cNvPr id="2" name="Google Shape;119;g31d7359357f_0_11">
            <a:extLst>
              <a:ext uri="{FF2B5EF4-FFF2-40B4-BE49-F238E27FC236}">
                <a16:creationId xmlns:a16="http://schemas.microsoft.com/office/drawing/2014/main" id="{40912606-E45B-574D-DE73-7A138BDEAAB2}"/>
              </a:ext>
            </a:extLst>
          </p:cNvPr>
          <p:cNvPicPr preferRelativeResize="0"/>
          <p:nvPr/>
        </p:nvPicPr>
        <p:blipFill>
          <a:blip r:embed="rId7">
            <a:alphaModFix/>
          </a:blip>
          <a:stretch>
            <a:fillRect/>
          </a:stretch>
        </p:blipFill>
        <p:spPr>
          <a:xfrm>
            <a:off x="9924630" y="4831606"/>
            <a:ext cx="708806" cy="600430"/>
          </a:xfrm>
          <a:prstGeom prst="rect">
            <a:avLst/>
          </a:prstGeom>
          <a:noFill/>
          <a:ln>
            <a:noFill/>
          </a:ln>
        </p:spPr>
      </p:pic>
      <p:sp>
        <p:nvSpPr>
          <p:cNvPr id="5" name="Google Shape;118;g31d7359357f_0_11">
            <a:extLst>
              <a:ext uri="{FF2B5EF4-FFF2-40B4-BE49-F238E27FC236}">
                <a16:creationId xmlns:a16="http://schemas.microsoft.com/office/drawing/2014/main" id="{44DEB77A-13CF-3F20-B06E-CA65FEB7038A}"/>
              </a:ext>
            </a:extLst>
          </p:cNvPr>
          <p:cNvSpPr txBox="1"/>
          <p:nvPr/>
        </p:nvSpPr>
        <p:spPr>
          <a:xfrm>
            <a:off x="4237227" y="4568315"/>
            <a:ext cx="4980327" cy="535226"/>
          </a:xfrm>
          <a:prstGeom prst="rect">
            <a:avLst/>
          </a:prstGeom>
          <a:noFill/>
          <a:ln w="28575" cap="flat" cmpd="sng">
            <a:solidFill>
              <a:schemeClr val="bg1"/>
            </a:solidFill>
            <a:prstDash val="solid"/>
            <a:round/>
            <a:headEnd type="none" w="sm" len="sm"/>
            <a:tailEnd type="none" w="sm" len="sm"/>
          </a:ln>
        </p:spPr>
        <p:txBody>
          <a:bodyPr spcFirstLastPara="1" wrap="square" lIns="91425" tIns="91425" rIns="91425" bIns="91425" anchor="t" anchorCtr="0">
            <a:noAutofit/>
          </a:bodyPr>
          <a:lstStyle/>
          <a:p>
            <a:pPr lvl="0"/>
            <a:r>
              <a:rPr lang="sv-SE" dirty="0">
                <a:solidFill>
                  <a:schemeClr val="dk1"/>
                </a:solidFill>
                <a:latin typeface="Montserrat Light" panose="00000400000000000000" pitchFamily="50" charset="0"/>
                <a:ea typeface="Montserrat"/>
                <a:cs typeface="Montserrat"/>
                <a:sym typeface="Montserrat"/>
              </a:rPr>
              <a:t>Sverige: </a:t>
            </a:r>
            <a:r>
              <a:rPr lang="sv-SE" u="sng" dirty="0">
                <a:solidFill>
                  <a:schemeClr val="hlink"/>
                </a:solidFill>
                <a:latin typeface="Montserrat Light" panose="00000400000000000000" pitchFamily="50" charset="0"/>
                <a:ea typeface="Montserrat"/>
                <a:cs typeface="Montserrat"/>
                <a:sym typeface="Montserrat"/>
                <a:hlinkClick r:id="rId8"/>
              </a:rPr>
              <a:t>https://www.sopor.nu/</a:t>
            </a:r>
            <a:endParaRPr lang="sv-SE" dirty="0">
              <a:solidFill>
                <a:schemeClr val="dk1"/>
              </a:solidFill>
              <a:latin typeface="Montserrat Light" panose="00000400000000000000" pitchFamily="50" charset="0"/>
              <a:ea typeface="Montserrat"/>
              <a:cs typeface="Montserrat"/>
              <a:sym typeface="Montserrat"/>
            </a:endParaRPr>
          </a:p>
          <a:p>
            <a:pPr lvl="0"/>
            <a:r>
              <a:rPr lang="sv-SE" dirty="0">
                <a:solidFill>
                  <a:schemeClr val="dk1"/>
                </a:solidFill>
                <a:latin typeface="Montserrat Light" panose="00000400000000000000" pitchFamily="50" charset="0"/>
                <a:ea typeface="Montserrat"/>
                <a:cs typeface="Montserrat"/>
                <a:sym typeface="Montserrat"/>
              </a:rPr>
              <a:t>Finland: </a:t>
            </a:r>
            <a:r>
              <a:rPr lang="sv-SE" u="sng" dirty="0">
                <a:solidFill>
                  <a:schemeClr val="hlink"/>
                </a:solidFill>
                <a:latin typeface="Montserrat Light" panose="00000400000000000000" pitchFamily="50" charset="0"/>
                <a:ea typeface="Montserrat"/>
                <a:cs typeface="Montserrat"/>
                <a:sym typeface="Montserrat"/>
                <a:hlinkClick r:id="rId9"/>
              </a:rPr>
              <a:t>https://rinkiin.fi/sv/sortering-hemma/</a:t>
            </a:r>
            <a:endParaRPr lang="sv-SE" dirty="0">
              <a:solidFill>
                <a:schemeClr val="dk1"/>
              </a:solidFill>
              <a:latin typeface="Montserrat Light" panose="00000400000000000000" pitchFamily="50" charset="0"/>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g31d76546d1b_0_43"/>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30" name="Google Shape;130;g31d76546d1b_0_43"/>
          <p:cNvSpPr txBox="1"/>
          <p:nvPr/>
        </p:nvSpPr>
        <p:spPr>
          <a:xfrm>
            <a:off x="0" y="0"/>
            <a:ext cx="30000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fi-FI" sz="1100">
                <a:solidFill>
                  <a:schemeClr val="dk1"/>
                </a:solidFill>
              </a:rPr>
              <a:t> </a:t>
            </a:r>
            <a:endParaRPr sz="1100">
              <a:solidFill>
                <a:schemeClr val="dk1"/>
              </a:solidFill>
            </a:endParaRPr>
          </a:p>
        </p:txBody>
      </p:sp>
      <p:sp>
        <p:nvSpPr>
          <p:cNvPr id="131" name="Google Shape;131;g31d76546d1b_0_43"/>
          <p:cNvSpPr txBox="1"/>
          <p:nvPr/>
        </p:nvSpPr>
        <p:spPr>
          <a:xfrm>
            <a:off x="716219" y="698850"/>
            <a:ext cx="5082000" cy="48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FI" sz="4000" dirty="0">
                <a:solidFill>
                  <a:schemeClr val="dk1"/>
                </a:solidFill>
                <a:latin typeface="Bebas Neue"/>
                <a:ea typeface="Bebas Neue"/>
                <a:cs typeface="Bebas Neue"/>
                <a:sym typeface="Bebas Neue"/>
              </a:rPr>
              <a:t>Oppitunti 1+2 jatkuu…</a:t>
            </a:r>
            <a:endParaRPr sz="4000" dirty="0">
              <a:solidFill>
                <a:schemeClr val="dk1"/>
              </a:solidFill>
              <a:latin typeface="Bebas Neue"/>
              <a:ea typeface="Bebas Neue"/>
              <a:cs typeface="Bebas Neue"/>
              <a:sym typeface="Bebas Neue"/>
            </a:endParaRPr>
          </a:p>
        </p:txBody>
      </p:sp>
      <p:sp>
        <p:nvSpPr>
          <p:cNvPr id="132" name="Google Shape;132;g31d76546d1b_0_43"/>
          <p:cNvSpPr txBox="1"/>
          <p:nvPr/>
        </p:nvSpPr>
        <p:spPr>
          <a:xfrm>
            <a:off x="861325" y="1545150"/>
            <a:ext cx="10441800" cy="2067000"/>
          </a:xfrm>
          <a:prstGeom prst="rect">
            <a:avLst/>
          </a:prstGeom>
          <a:noFill/>
          <a:ln>
            <a:noFill/>
          </a:ln>
        </p:spPr>
        <p:txBody>
          <a:bodyPr spcFirstLastPara="1" wrap="square" lIns="91425" tIns="91425" rIns="91425" bIns="91425" anchor="t" anchorCtr="0">
            <a:noAutofit/>
          </a:bodyPr>
          <a:lstStyle/>
          <a:p>
            <a:pPr marL="457200" lvl="0" indent="-349250">
              <a:buClr>
                <a:schemeClr val="dk1"/>
              </a:buClr>
              <a:buSzPts val="1900"/>
              <a:buFont typeface="Montserrat"/>
              <a:buChar char="●"/>
            </a:pPr>
            <a:r>
              <a:rPr lang="fi-FI" sz="1800" dirty="0">
                <a:solidFill>
                  <a:schemeClr val="dk1"/>
                </a:solidFill>
                <a:latin typeface="Montserrat Light" panose="00000400000000000000" pitchFamily="50" charset="0"/>
                <a:ea typeface="Montserrat"/>
                <a:cs typeface="Montserrat"/>
                <a:sym typeface="Montserrat"/>
              </a:rPr>
              <a:t>Oppilaat tekevät viestikisan, jonka teemana on jätteet ja lajittelu.</a:t>
            </a:r>
          </a:p>
          <a:p>
            <a:pPr marL="457200" lvl="0" indent="-349250">
              <a:buClr>
                <a:schemeClr val="dk1"/>
              </a:buClr>
              <a:buSzPts val="1900"/>
              <a:buFont typeface="Montserrat"/>
              <a:buChar char="●"/>
            </a:pPr>
            <a:r>
              <a:rPr lang="fi-FI" sz="1800" dirty="0">
                <a:solidFill>
                  <a:schemeClr val="dk1"/>
                </a:solidFill>
                <a:latin typeface="Montserrat Light" panose="00000400000000000000" pitchFamily="50" charset="0"/>
                <a:ea typeface="Montserrat"/>
                <a:cs typeface="Montserrat"/>
                <a:sym typeface="Montserrat"/>
              </a:rPr>
              <a:t>Kisa voidaan toteuttaa ulkona tai suuressa salissa.</a:t>
            </a:r>
          </a:p>
          <a:p>
            <a:pPr marL="457200" lvl="0" indent="-349250">
              <a:buClr>
                <a:schemeClr val="dk1"/>
              </a:buClr>
              <a:buSzPts val="1900"/>
              <a:buFont typeface="Montserrat"/>
              <a:buChar char="●"/>
            </a:pPr>
            <a:r>
              <a:rPr lang="fi-FI" sz="1800" dirty="0">
                <a:solidFill>
                  <a:schemeClr val="dk1"/>
                </a:solidFill>
                <a:latin typeface="Montserrat Light" panose="00000400000000000000" pitchFamily="50" charset="0"/>
                <a:ea typeface="Montserrat"/>
                <a:cs typeface="Montserrat"/>
                <a:sym typeface="Montserrat"/>
              </a:rPr>
              <a:t>Oppilaat jaetaan 2-4 joukkueeseen luokan koosta riippuen.</a:t>
            </a:r>
          </a:p>
          <a:p>
            <a:pPr marL="457200" lvl="0" indent="-349250">
              <a:buClr>
                <a:schemeClr val="dk1"/>
              </a:buClr>
              <a:buSzPts val="1900"/>
              <a:buFont typeface="Montserrat"/>
              <a:buChar char="●"/>
            </a:pPr>
            <a:r>
              <a:rPr lang="fi-FI" sz="1800" dirty="0">
                <a:solidFill>
                  <a:schemeClr val="dk1"/>
                </a:solidFill>
                <a:latin typeface="Montserrat Light" panose="00000400000000000000" pitchFamily="50" charset="0"/>
                <a:ea typeface="Montserrat"/>
                <a:cs typeface="Montserrat"/>
                <a:sym typeface="Montserrat"/>
              </a:rPr>
              <a:t>Oppilaat juoksevat vuorotellen merkittyyn pisteeseen, jossa he lajittelevat jätteen oikein. Jokaisella ryhmällä on yhtä paljon jätettä. Kierroksen jälkeen luokka käy lajitellut jätteet yhdessä läpi ja lajittelevat uudelleen, mikäli jotakin on lajiteltu väärin.</a:t>
            </a:r>
            <a:endParaRPr sz="1800" dirty="0">
              <a:solidFill>
                <a:schemeClr val="dk1"/>
              </a:solidFill>
              <a:latin typeface="Montserrat Light" panose="00000400000000000000" pitchFamily="50" charset="0"/>
              <a:ea typeface="Montserrat"/>
              <a:cs typeface="Montserrat"/>
              <a:sym typeface="Montserrat"/>
            </a:endParaRPr>
          </a:p>
        </p:txBody>
      </p:sp>
      <p:sp>
        <p:nvSpPr>
          <p:cNvPr id="133" name="Google Shape;133;g31d76546d1b_0_43"/>
          <p:cNvSpPr txBox="1"/>
          <p:nvPr/>
        </p:nvSpPr>
        <p:spPr>
          <a:xfrm>
            <a:off x="861325" y="3792565"/>
            <a:ext cx="5127300" cy="2243575"/>
          </a:xfrm>
          <a:prstGeom prst="rect">
            <a:avLst/>
          </a:prstGeom>
          <a:noFill/>
          <a:ln w="28575" cap="flat" cmpd="sng">
            <a:solidFill>
              <a:srgbClr val="F9CB9C"/>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i-FI" sz="1600" b="1" dirty="0">
                <a:solidFill>
                  <a:schemeClr val="dk1"/>
                </a:solidFill>
                <a:latin typeface="Montserrat Light" panose="00000400000000000000" pitchFamily="50" charset="0"/>
                <a:ea typeface="Montserrat"/>
                <a:cs typeface="Montserrat"/>
                <a:sym typeface="Montserrat"/>
              </a:rPr>
              <a:t>Opettajalle:</a:t>
            </a:r>
            <a:br>
              <a:rPr lang="fi-FI" sz="1600" b="1" dirty="0">
                <a:solidFill>
                  <a:schemeClr val="dk1"/>
                </a:solidFill>
                <a:latin typeface="Montserrat Light" panose="00000400000000000000" pitchFamily="50" charset="0"/>
                <a:ea typeface="Montserrat"/>
                <a:cs typeface="Montserrat"/>
                <a:sym typeface="Montserrat"/>
              </a:rPr>
            </a:br>
            <a:endParaRPr sz="1600" b="1" dirty="0">
              <a:solidFill>
                <a:schemeClr val="dk1"/>
              </a:solidFill>
              <a:latin typeface="Montserrat Light" panose="00000400000000000000" pitchFamily="50" charset="0"/>
              <a:ea typeface="Montserrat"/>
              <a:cs typeface="Montserrat"/>
              <a:sym typeface="Montserrat"/>
            </a:endParaRPr>
          </a:p>
          <a:p>
            <a:pPr marL="457200" lvl="0" indent="-349250" algn="l" rtl="0">
              <a:spcBef>
                <a:spcPts val="0"/>
              </a:spcBef>
              <a:spcAft>
                <a:spcPts val="0"/>
              </a:spcAft>
              <a:buClr>
                <a:schemeClr val="dk1"/>
              </a:buClr>
              <a:buSzPts val="1900"/>
              <a:buFont typeface="Montserrat"/>
              <a:buChar char="●"/>
            </a:pPr>
            <a:r>
              <a:rPr lang="fi-FI" sz="1600" dirty="0">
                <a:solidFill>
                  <a:schemeClr val="dk1"/>
                </a:solidFill>
                <a:latin typeface="Montserrat Light" panose="00000400000000000000" pitchFamily="50" charset="0"/>
                <a:ea typeface="Montserrat"/>
                <a:cs typeface="Montserrat"/>
                <a:sym typeface="Montserrat"/>
              </a:rPr>
              <a:t>Tuo mukanasi erilaisia jätteitä, joita oppilaat voivat lajitella. Esim. maitotölkkejä, muovia ja paperia.</a:t>
            </a:r>
            <a:endParaRPr sz="1600" dirty="0">
              <a:solidFill>
                <a:schemeClr val="dk1"/>
              </a:solidFill>
              <a:latin typeface="Montserrat Light" panose="00000400000000000000" pitchFamily="50" charset="0"/>
              <a:ea typeface="Montserrat"/>
              <a:cs typeface="Montserrat"/>
              <a:sym typeface="Montserrat"/>
            </a:endParaRPr>
          </a:p>
          <a:p>
            <a:pPr marL="457200" lvl="0" indent="-349250" algn="l" rtl="0">
              <a:spcBef>
                <a:spcPts val="0"/>
              </a:spcBef>
              <a:spcAft>
                <a:spcPts val="0"/>
              </a:spcAft>
              <a:buClr>
                <a:schemeClr val="dk1"/>
              </a:buClr>
              <a:buSzPts val="1900"/>
              <a:buFont typeface="Montserrat"/>
              <a:buChar char="●"/>
            </a:pPr>
            <a:r>
              <a:rPr lang="fi-FI" sz="1600" dirty="0">
                <a:solidFill>
                  <a:schemeClr val="dk1"/>
                </a:solidFill>
                <a:latin typeface="Montserrat Light" panose="00000400000000000000" pitchFamily="50" charset="0"/>
                <a:ea typeface="Montserrat"/>
                <a:cs typeface="Montserrat"/>
                <a:sym typeface="Montserrat"/>
              </a:rPr>
              <a:t>Ilmoita huoltajille viikkoa ennen, jotta oppilaat voivat myös tuoda jätteitä kotoa.</a:t>
            </a:r>
            <a:endParaRPr sz="1600" dirty="0">
              <a:solidFill>
                <a:schemeClr val="dk1"/>
              </a:solidFill>
              <a:latin typeface="Montserrat Light" panose="00000400000000000000" pitchFamily="50" charset="0"/>
              <a:ea typeface="Montserrat"/>
              <a:cs typeface="Montserrat"/>
              <a:sym typeface="Montserrat"/>
            </a:endParaRPr>
          </a:p>
          <a:p>
            <a:pPr marL="457200" lvl="0" indent="-349250" algn="l" rtl="0">
              <a:spcBef>
                <a:spcPts val="0"/>
              </a:spcBef>
              <a:spcAft>
                <a:spcPts val="0"/>
              </a:spcAft>
              <a:buClr>
                <a:schemeClr val="dk1"/>
              </a:buClr>
              <a:buSzPts val="1900"/>
              <a:buFont typeface="Montserrat"/>
              <a:buChar char="●"/>
            </a:pPr>
            <a:r>
              <a:rPr lang="fi-FI" sz="1600" dirty="0">
                <a:solidFill>
                  <a:schemeClr val="dk1"/>
                </a:solidFill>
                <a:latin typeface="Montserrat Light" panose="00000400000000000000" pitchFamily="50" charset="0"/>
                <a:ea typeface="Montserrat"/>
                <a:cs typeface="Montserrat"/>
                <a:sym typeface="Montserrat"/>
              </a:rPr>
              <a:t>Varaa tarvittaessa tila viestikilpailua varten.</a:t>
            </a:r>
            <a:endParaRPr sz="1600" dirty="0">
              <a:solidFill>
                <a:schemeClr val="dk1"/>
              </a:solidFill>
              <a:latin typeface="Montserrat Light" panose="00000400000000000000" pitchFamily="50" charset="0"/>
              <a:ea typeface="Montserrat"/>
              <a:cs typeface="Montserrat"/>
              <a:sym typeface="Montserrat"/>
            </a:endParaRPr>
          </a:p>
        </p:txBody>
      </p:sp>
      <p:pic>
        <p:nvPicPr>
          <p:cNvPr id="134" name="Google Shape;134;g31d76546d1b_0_43"/>
          <p:cNvPicPr preferRelativeResize="0"/>
          <p:nvPr/>
        </p:nvPicPr>
        <p:blipFill>
          <a:blip r:embed="rId4">
            <a:alphaModFix/>
          </a:blip>
          <a:stretch>
            <a:fillRect/>
          </a:stretch>
        </p:blipFill>
        <p:spPr>
          <a:xfrm>
            <a:off x="6409675" y="3526175"/>
            <a:ext cx="2251777" cy="2756402"/>
          </a:xfrm>
          <a:prstGeom prst="rect">
            <a:avLst/>
          </a:prstGeom>
          <a:noFill/>
          <a:ln w="28575" cap="flat" cmpd="sng">
            <a:solidFill>
              <a:srgbClr val="F9CB9C"/>
            </a:solidFill>
            <a:prstDash val="solid"/>
            <a:round/>
            <a:headEnd type="none" w="sm" len="sm"/>
            <a:tailEnd type="none" w="sm" len="sm"/>
          </a:ln>
        </p:spPr>
      </p:pic>
      <p:pic>
        <p:nvPicPr>
          <p:cNvPr id="135" name="Google Shape;135;g31d76546d1b_0_43"/>
          <p:cNvPicPr preferRelativeResize="0"/>
          <p:nvPr/>
        </p:nvPicPr>
        <p:blipFill>
          <a:blip r:embed="rId5">
            <a:alphaModFix/>
          </a:blip>
          <a:stretch>
            <a:fillRect/>
          </a:stretch>
        </p:blipFill>
        <p:spPr>
          <a:xfrm>
            <a:off x="10212053" y="3429000"/>
            <a:ext cx="922572" cy="1132875"/>
          </a:xfrm>
          <a:prstGeom prst="rect">
            <a:avLst/>
          </a:prstGeom>
          <a:noFill/>
          <a:ln>
            <a:noFill/>
          </a:ln>
        </p:spPr>
      </p:pic>
      <p:pic>
        <p:nvPicPr>
          <p:cNvPr id="136" name="Google Shape;136;g31d76546d1b_0_43"/>
          <p:cNvPicPr preferRelativeResize="0"/>
          <p:nvPr/>
        </p:nvPicPr>
        <p:blipFill>
          <a:blip r:embed="rId6">
            <a:alphaModFix/>
          </a:blip>
          <a:stretch>
            <a:fillRect/>
          </a:stretch>
        </p:blipFill>
        <p:spPr>
          <a:xfrm>
            <a:off x="8955502" y="3475625"/>
            <a:ext cx="1073925" cy="2294125"/>
          </a:xfrm>
          <a:prstGeom prst="rect">
            <a:avLst/>
          </a:prstGeom>
          <a:noFill/>
          <a:ln>
            <a:noFill/>
          </a:ln>
        </p:spPr>
      </p:pic>
      <p:pic>
        <p:nvPicPr>
          <p:cNvPr id="137" name="Google Shape;137;g31d76546d1b_0_43"/>
          <p:cNvPicPr preferRelativeResize="0"/>
          <p:nvPr/>
        </p:nvPicPr>
        <p:blipFill>
          <a:blip r:embed="rId7">
            <a:alphaModFix/>
          </a:blip>
          <a:stretch>
            <a:fillRect/>
          </a:stretch>
        </p:blipFill>
        <p:spPr>
          <a:xfrm>
            <a:off x="10252639" y="4709600"/>
            <a:ext cx="841400" cy="16471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g31d1eb935d4_0_3"/>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43" name="Google Shape;143;g31d1eb935d4_0_3"/>
          <p:cNvSpPr txBox="1"/>
          <p:nvPr/>
        </p:nvSpPr>
        <p:spPr>
          <a:xfrm>
            <a:off x="672100" y="786450"/>
            <a:ext cx="7653000" cy="88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FI" sz="4000" dirty="0">
                <a:solidFill>
                  <a:schemeClr val="dk1"/>
                </a:solidFill>
                <a:latin typeface="Bebas Neue"/>
                <a:ea typeface="Bebas Neue"/>
                <a:cs typeface="Bebas Neue"/>
                <a:sym typeface="Bebas Neue"/>
              </a:rPr>
              <a:t>Erätaukokeskustelun pelisäännöt</a:t>
            </a:r>
            <a:endParaRPr sz="4000" dirty="0">
              <a:solidFill>
                <a:schemeClr val="dk1"/>
              </a:solidFill>
              <a:latin typeface="Bebas Neue"/>
              <a:ea typeface="Bebas Neue"/>
              <a:cs typeface="Bebas Neue"/>
              <a:sym typeface="Bebas Neue"/>
            </a:endParaRPr>
          </a:p>
          <a:p>
            <a:pPr marL="0" lvl="0" indent="0" algn="l" rtl="0">
              <a:spcBef>
                <a:spcPts val="0"/>
              </a:spcBef>
              <a:spcAft>
                <a:spcPts val="0"/>
              </a:spcAft>
              <a:buNone/>
            </a:pPr>
            <a:endParaRPr sz="2800" dirty="0">
              <a:solidFill>
                <a:schemeClr val="dk1"/>
              </a:solidFill>
              <a:latin typeface="Montserrat Light"/>
              <a:ea typeface="Montserrat Light"/>
              <a:cs typeface="Montserrat Light"/>
              <a:sym typeface="Montserrat Light"/>
            </a:endParaRPr>
          </a:p>
          <a:p>
            <a:pPr marL="0" lvl="0" indent="0" algn="l" rtl="0">
              <a:lnSpc>
                <a:spcPct val="115000"/>
              </a:lnSpc>
              <a:spcBef>
                <a:spcPts val="1200"/>
              </a:spcBef>
              <a:spcAft>
                <a:spcPts val="0"/>
              </a:spcAft>
              <a:buClr>
                <a:schemeClr val="dk1"/>
              </a:buClr>
              <a:buSzPts val="1100"/>
              <a:buFont typeface="Arial"/>
              <a:buNone/>
            </a:pPr>
            <a:endParaRPr sz="11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1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100" dirty="0">
              <a:solidFill>
                <a:schemeClr val="dk1"/>
              </a:solidFill>
            </a:endParaRPr>
          </a:p>
          <a:p>
            <a:pPr marL="1371600" lvl="0" indent="0" algn="l" rtl="0">
              <a:spcBef>
                <a:spcPts val="1200"/>
              </a:spcBef>
              <a:spcAft>
                <a:spcPts val="0"/>
              </a:spcAft>
              <a:buNone/>
            </a:pPr>
            <a:endParaRPr sz="2500" dirty="0">
              <a:solidFill>
                <a:schemeClr val="dk1"/>
              </a:solidFill>
              <a:latin typeface="Montserrat Light"/>
              <a:ea typeface="Montserrat Light"/>
              <a:cs typeface="Montserrat Light"/>
              <a:sym typeface="Montserrat Light"/>
            </a:endParaRPr>
          </a:p>
        </p:txBody>
      </p:sp>
      <p:pic>
        <p:nvPicPr>
          <p:cNvPr id="144" name="Google Shape;144;g31d1eb935d4_0_3"/>
          <p:cNvPicPr preferRelativeResize="0"/>
          <p:nvPr/>
        </p:nvPicPr>
        <p:blipFill>
          <a:blip r:embed="rId4">
            <a:alphaModFix/>
          </a:blip>
          <a:srcRect b="15139"/>
          <a:stretch>
            <a:fillRect/>
          </a:stretch>
        </p:blipFill>
        <p:spPr>
          <a:xfrm>
            <a:off x="8325100" y="2254250"/>
            <a:ext cx="2963101" cy="2631451"/>
          </a:xfrm>
          <a:prstGeom prst="rect">
            <a:avLst/>
          </a:prstGeom>
          <a:noFill/>
          <a:ln w="28575" cap="flat" cmpd="sng">
            <a:solidFill>
              <a:srgbClr val="F9CB9C"/>
            </a:solidFill>
            <a:prstDash val="solid"/>
            <a:round/>
            <a:headEnd type="none" w="sm" len="sm"/>
            <a:tailEnd type="none" w="sm" len="sm"/>
          </a:ln>
        </p:spPr>
      </p:pic>
      <p:sp>
        <p:nvSpPr>
          <p:cNvPr id="145" name="Google Shape;145;g31d1eb935d4_0_3"/>
          <p:cNvSpPr txBox="1"/>
          <p:nvPr/>
        </p:nvSpPr>
        <p:spPr>
          <a:xfrm>
            <a:off x="672100" y="1619125"/>
            <a:ext cx="7196700" cy="4656900"/>
          </a:xfrm>
          <a:prstGeom prst="rect">
            <a:avLst/>
          </a:prstGeom>
          <a:noFill/>
          <a:ln>
            <a:noFill/>
          </a:ln>
        </p:spPr>
        <p:txBody>
          <a:bodyPr spcFirstLastPara="1" wrap="square" lIns="91425" tIns="91425" rIns="91425" bIns="91425" anchor="t" anchorCtr="0">
            <a:noAutofit/>
          </a:bodyPr>
          <a:lstStyle/>
          <a:p>
            <a:pPr lvl="0">
              <a:lnSpc>
                <a:spcPct val="115000"/>
              </a:lnSpc>
              <a:spcBef>
                <a:spcPts val="1200"/>
              </a:spcBef>
              <a:buClr>
                <a:schemeClr val="dk1"/>
              </a:buClr>
              <a:buSzPts val="1100"/>
            </a:pPr>
            <a:r>
              <a:rPr lang="fi-FI" sz="1600" b="1" dirty="0">
                <a:solidFill>
                  <a:schemeClr val="dk1"/>
                </a:solidFill>
                <a:latin typeface="Montserrat Light" panose="00000400000000000000" pitchFamily="50" charset="0"/>
                <a:ea typeface="Montserrat"/>
                <a:cs typeface="Montserrat"/>
                <a:sym typeface="Montserrat"/>
              </a:rPr>
              <a:t>Kuuntele toisia, älä keskeytä tai käynnistä </a:t>
            </a:r>
            <a:r>
              <a:rPr lang="fi-FI" sz="1600" b="1" dirty="0" err="1">
                <a:solidFill>
                  <a:schemeClr val="dk1"/>
                </a:solidFill>
                <a:latin typeface="Montserrat Light" panose="00000400000000000000" pitchFamily="50" charset="0"/>
                <a:ea typeface="Montserrat"/>
                <a:cs typeface="Montserrat"/>
                <a:sym typeface="Montserrat"/>
              </a:rPr>
              <a:t>sivukeskusteluja.</a:t>
            </a:r>
            <a:r>
              <a:rPr lang="fi-FI" sz="1600" dirty="0" err="1">
                <a:solidFill>
                  <a:schemeClr val="dk1"/>
                </a:solidFill>
                <a:latin typeface="Montserrat Light" panose="00000400000000000000" pitchFamily="50" charset="0"/>
                <a:ea typeface="Montserrat"/>
                <a:cs typeface="Montserrat"/>
                <a:sym typeface="Montserrat"/>
              </a:rPr>
              <a:t>Jokaisella</a:t>
            </a:r>
            <a:r>
              <a:rPr lang="fi-FI" sz="1600" dirty="0">
                <a:solidFill>
                  <a:schemeClr val="dk1"/>
                </a:solidFill>
                <a:latin typeface="Montserrat Light" panose="00000400000000000000" pitchFamily="50" charset="0"/>
                <a:ea typeface="Montserrat"/>
                <a:cs typeface="Montserrat"/>
                <a:sym typeface="Montserrat"/>
              </a:rPr>
              <a:t> täytyy olla mahdollisuus rauhassa kertoa omista näkemyksistään. On tärkeää, että emme keskeytä toisiamme emmekä supise vierustoverin kanssa.</a:t>
            </a:r>
          </a:p>
          <a:p>
            <a:pPr lvl="0">
              <a:lnSpc>
                <a:spcPct val="115000"/>
              </a:lnSpc>
              <a:spcBef>
                <a:spcPts val="1200"/>
              </a:spcBef>
              <a:buClr>
                <a:schemeClr val="dk1"/>
              </a:buClr>
              <a:buSzPts val="1100"/>
            </a:pPr>
            <a:r>
              <a:rPr lang="fi-FI" sz="1600" b="1" dirty="0">
                <a:solidFill>
                  <a:schemeClr val="dk1"/>
                </a:solidFill>
                <a:latin typeface="Montserrat Light" panose="00000400000000000000" pitchFamily="50" charset="0"/>
                <a:ea typeface="Montserrat"/>
                <a:cs typeface="Montserrat"/>
                <a:sym typeface="Montserrat"/>
              </a:rPr>
              <a:t>Liity toisten puheeseen ja käytä arkikieltä. </a:t>
            </a:r>
            <a:r>
              <a:rPr lang="fi-FI" sz="1600" dirty="0">
                <a:solidFill>
                  <a:schemeClr val="dk1"/>
                </a:solidFill>
                <a:latin typeface="Montserrat Light" panose="00000400000000000000" pitchFamily="50" charset="0"/>
                <a:ea typeface="Montserrat"/>
                <a:cs typeface="Montserrat"/>
                <a:sym typeface="Montserrat"/>
              </a:rPr>
              <a:t>Dialogissa on tavoitteena, että yritämme liittää omat sanomisemme siihen, mitä toiset ovat tuoneet esiin keskustelussa. Pyritään puhumaan arkikielisesti ja välttämään erikoistermejä.</a:t>
            </a:r>
          </a:p>
          <a:p>
            <a:pPr lvl="0">
              <a:lnSpc>
                <a:spcPct val="115000"/>
              </a:lnSpc>
              <a:spcBef>
                <a:spcPts val="1200"/>
              </a:spcBef>
              <a:buClr>
                <a:schemeClr val="dk1"/>
              </a:buClr>
              <a:buSzPts val="1100"/>
            </a:pPr>
            <a:r>
              <a:rPr lang="fi-FI" sz="1600" b="1" dirty="0">
                <a:solidFill>
                  <a:schemeClr val="dk1"/>
                </a:solidFill>
                <a:latin typeface="Montserrat Light" panose="00000400000000000000" pitchFamily="50" charset="0"/>
                <a:ea typeface="Montserrat"/>
                <a:cs typeface="Montserrat"/>
                <a:sym typeface="Montserrat"/>
              </a:rPr>
              <a:t>Ole läsnä ja kunnioita toisia sekä luottamuksen ilmapiiriä. </a:t>
            </a:r>
            <a:r>
              <a:rPr lang="fi-FI" sz="1600" dirty="0">
                <a:solidFill>
                  <a:schemeClr val="dk1"/>
                </a:solidFill>
                <a:latin typeface="Montserrat Light" panose="00000400000000000000" pitchFamily="50" charset="0"/>
                <a:ea typeface="Montserrat"/>
                <a:cs typeface="Montserrat"/>
                <a:sym typeface="Montserrat"/>
              </a:rPr>
              <a:t>Dialogissa on tärkeää, että keskitytään kokonaan toisiimme ja käsitellyn asian ymmärtämiseen. Kunnioitetaan ihmisten erilaisia näkemyksiä. Pidetään keskustelu luottamuksellisena, jotta jokainen voi puhua mahdollisimman vapaasti.</a:t>
            </a:r>
            <a:endParaRPr sz="1600" dirty="0">
              <a:solidFill>
                <a:schemeClr val="dk1"/>
              </a:solidFill>
              <a:latin typeface="Montserrat Light" panose="00000400000000000000" pitchFamily="50" charset="0"/>
              <a:ea typeface="Montserrat Light"/>
              <a:cs typeface="Montserrat Light"/>
              <a:sym typeface="Montserrat Light"/>
            </a:endParaRPr>
          </a:p>
        </p:txBody>
      </p:sp>
      <p:sp>
        <p:nvSpPr>
          <p:cNvPr id="146" name="Google Shape;146;g31d1eb935d4_0_3"/>
          <p:cNvSpPr/>
          <p:nvPr/>
        </p:nvSpPr>
        <p:spPr>
          <a:xfrm>
            <a:off x="9769300" y="1034200"/>
            <a:ext cx="1425300" cy="938100"/>
          </a:xfrm>
          <a:prstGeom prst="wedgeRectCallout">
            <a:avLst>
              <a:gd name="adj1" fmla="val -20833"/>
              <a:gd name="adj2" fmla="val 62500"/>
            </a:avLst>
          </a:prstGeom>
          <a:solidFill>
            <a:srgbClr val="F6B26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FI" dirty="0">
                <a:latin typeface="Montserrat Light"/>
                <a:ea typeface="Montserrat Light"/>
                <a:cs typeface="Montserrat Light"/>
                <a:sym typeface="Montserrat Light"/>
              </a:rPr>
              <a:t>Mielestäni…</a:t>
            </a:r>
            <a:endParaRPr dirty="0">
              <a:latin typeface="Montserrat Light"/>
              <a:ea typeface="Montserrat Light"/>
              <a:cs typeface="Montserrat Light"/>
              <a:sym typeface="Montserrat Light"/>
            </a:endParaRPr>
          </a:p>
        </p:txBody>
      </p:sp>
      <p:sp>
        <p:nvSpPr>
          <p:cNvPr id="147" name="Google Shape;147;g31d1eb935d4_0_3"/>
          <p:cNvSpPr/>
          <p:nvPr/>
        </p:nvSpPr>
        <p:spPr>
          <a:xfrm>
            <a:off x="8178925" y="786450"/>
            <a:ext cx="1425300" cy="1034400"/>
          </a:xfrm>
          <a:prstGeom prst="cloudCallout">
            <a:avLst>
              <a:gd name="adj1" fmla="val 12867"/>
              <a:gd name="adj2" fmla="val 82408"/>
            </a:avLst>
          </a:prstGeom>
          <a:solidFill>
            <a:srgbClr val="F6B26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Light"/>
              <a:ea typeface="Montserrat Light"/>
              <a:cs typeface="Montserrat Light"/>
              <a:sym typeface="Montserrat Light"/>
            </a:endParaRPr>
          </a:p>
        </p:txBody>
      </p:sp>
      <p:sp>
        <p:nvSpPr>
          <p:cNvPr id="148" name="Google Shape;148;g31d1eb935d4_0_3"/>
          <p:cNvSpPr txBox="1"/>
          <p:nvPr/>
        </p:nvSpPr>
        <p:spPr>
          <a:xfrm>
            <a:off x="8209375" y="1034200"/>
            <a:ext cx="1364400" cy="80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i-FI" dirty="0">
                <a:solidFill>
                  <a:schemeClr val="dk1"/>
                </a:solidFill>
                <a:latin typeface="Montserrat Light"/>
                <a:ea typeface="Montserrat Light"/>
                <a:cs typeface="Montserrat Light"/>
                <a:sym typeface="Montserrat Light"/>
              </a:rPr>
              <a:t>Mitä mieltä sinä olet?</a:t>
            </a:r>
            <a:endParaRPr dirty="0">
              <a:solidFill>
                <a:schemeClr val="dk1"/>
              </a:solidFill>
              <a:latin typeface="Montserrat Light"/>
              <a:ea typeface="Montserrat Light"/>
              <a:cs typeface="Montserrat Light"/>
              <a:sym typeface="Montserrat Light"/>
            </a:endParaRPr>
          </a:p>
        </p:txBody>
      </p:sp>
      <p:sp>
        <p:nvSpPr>
          <p:cNvPr id="149" name="Google Shape;149;g31d1eb935d4_0_3"/>
          <p:cNvSpPr/>
          <p:nvPr/>
        </p:nvSpPr>
        <p:spPr>
          <a:xfrm>
            <a:off x="9573775" y="5637125"/>
            <a:ext cx="1175400" cy="639000"/>
          </a:xfrm>
          <a:prstGeom prst="wedgeRectCallout">
            <a:avLst>
              <a:gd name="adj1" fmla="val -29029"/>
              <a:gd name="adj2" fmla="val -82456"/>
            </a:avLst>
          </a:prstGeom>
          <a:solidFill>
            <a:srgbClr val="F6B26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FI" dirty="0">
                <a:latin typeface="Montserrat Light"/>
                <a:ea typeface="Montserrat Light"/>
                <a:cs typeface="Montserrat Light"/>
                <a:sym typeface="Montserrat Light"/>
              </a:rPr>
              <a:t>Kuuntelen.</a:t>
            </a:r>
            <a:endParaRPr dirty="0">
              <a:latin typeface="Montserrat Light"/>
              <a:ea typeface="Montserrat Light"/>
              <a:cs typeface="Montserrat Light"/>
              <a:sym typeface="Montserrat Light"/>
            </a:endParaRPr>
          </a:p>
        </p:txBody>
      </p:sp>
      <p:sp>
        <p:nvSpPr>
          <p:cNvPr id="2" name="Google Shape;145;g31d1eb935d4_0_3">
            <a:extLst>
              <a:ext uri="{FF2B5EF4-FFF2-40B4-BE49-F238E27FC236}">
                <a16:creationId xmlns:a16="http://schemas.microsoft.com/office/drawing/2014/main" id="{A4CD3880-DD40-65FC-2D4D-0C80D4F0967C}"/>
              </a:ext>
            </a:extLst>
          </p:cNvPr>
          <p:cNvSpPr txBox="1"/>
          <p:nvPr/>
        </p:nvSpPr>
        <p:spPr>
          <a:xfrm>
            <a:off x="8369630" y="4790426"/>
            <a:ext cx="3081002" cy="528584"/>
          </a:xfrm>
          <a:prstGeom prst="rect">
            <a:avLst/>
          </a:prstGeom>
          <a:noFill/>
          <a:ln>
            <a:noFill/>
          </a:ln>
        </p:spPr>
        <p:txBody>
          <a:bodyPr spcFirstLastPara="1" wrap="square" lIns="91425" tIns="91425" rIns="91425" bIns="91425" anchor="t" anchorCtr="0">
            <a:noAutofit/>
          </a:bodyPr>
          <a:lstStyle/>
          <a:p>
            <a:pPr lvl="0">
              <a:lnSpc>
                <a:spcPct val="115000"/>
              </a:lnSpc>
              <a:spcBef>
                <a:spcPts val="1200"/>
              </a:spcBef>
              <a:buClr>
                <a:schemeClr val="dk1"/>
              </a:buClr>
              <a:buSzPts val="1100"/>
            </a:pPr>
            <a:r>
              <a:rPr lang="fi-FI" sz="900" dirty="0">
                <a:solidFill>
                  <a:schemeClr val="dk1"/>
                </a:solidFill>
                <a:latin typeface="Montserrat Light" panose="00000400000000000000" pitchFamily="50" charset="0"/>
                <a:ea typeface="Montserrat Light"/>
                <a:cs typeface="Montserrat Light"/>
                <a:sym typeface="Montserrat Light"/>
              </a:rPr>
              <a:t>Musta ympyrä visualisoi oppilaita. Keltainen ympyrä visualisoi keskustelua johtavaa opettajaa.</a:t>
            </a:r>
            <a:endParaRPr sz="900" dirty="0">
              <a:solidFill>
                <a:schemeClr val="dk1"/>
              </a:solidFill>
              <a:latin typeface="Montserrat Light" panose="00000400000000000000" pitchFamily="50" charset="0"/>
              <a:ea typeface="Montserrat Light"/>
              <a:cs typeface="Montserrat Light"/>
              <a:sym typeface="Montserrat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g31d7b3eb296_2_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55" name="Google Shape;155;g31d7b3eb296_2_4"/>
          <p:cNvSpPr txBox="1"/>
          <p:nvPr/>
        </p:nvSpPr>
        <p:spPr>
          <a:xfrm>
            <a:off x="-219456" y="-201600"/>
            <a:ext cx="30000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fi-FI" sz="1100">
                <a:solidFill>
                  <a:schemeClr val="dk1"/>
                </a:solidFill>
              </a:rPr>
              <a:t> </a:t>
            </a:r>
            <a:endParaRPr sz="1100">
              <a:solidFill>
                <a:schemeClr val="dk1"/>
              </a:solidFill>
            </a:endParaRPr>
          </a:p>
        </p:txBody>
      </p:sp>
      <p:sp>
        <p:nvSpPr>
          <p:cNvPr id="156" name="Google Shape;156;g31d7b3eb296_2_4"/>
          <p:cNvSpPr txBox="1"/>
          <p:nvPr/>
        </p:nvSpPr>
        <p:spPr>
          <a:xfrm>
            <a:off x="644200" y="354000"/>
            <a:ext cx="10538400" cy="18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dirty="0">
              <a:solidFill>
                <a:schemeClr val="dk1"/>
              </a:solidFill>
              <a:latin typeface="Montserrat Light"/>
              <a:ea typeface="Montserrat Light"/>
              <a:cs typeface="Montserrat Light"/>
              <a:sym typeface="Montserrat Light"/>
            </a:endParaRPr>
          </a:p>
          <a:p>
            <a:pPr lvl="0"/>
            <a:r>
              <a:rPr lang="fi-FI" sz="4000" dirty="0">
                <a:solidFill>
                  <a:schemeClr val="dk1"/>
                </a:solidFill>
                <a:latin typeface="Bebas Neue"/>
                <a:ea typeface="Bebas Neue"/>
                <a:cs typeface="Bebas Neue"/>
                <a:sym typeface="Bebas Neue"/>
              </a:rPr>
              <a:t>Erätaukokeskustelun pelisäännöt: 30 min. oppilaille (o) ja 45 min. huoltajille (h) </a:t>
            </a:r>
            <a:endParaRPr sz="4000" dirty="0">
              <a:solidFill>
                <a:schemeClr val="dk1"/>
              </a:solidFill>
              <a:latin typeface="Bebas Neue"/>
              <a:ea typeface="Bebas Neue"/>
              <a:cs typeface="Bebas Neue"/>
              <a:sym typeface="Bebas Neue"/>
            </a:endParaRPr>
          </a:p>
          <a:p>
            <a:pPr marL="514350" lvl="0" indent="-514350" algn="l" rtl="0">
              <a:spcBef>
                <a:spcPts val="0"/>
              </a:spcBef>
              <a:spcAft>
                <a:spcPts val="0"/>
              </a:spcAft>
              <a:buFont typeface="+mj-lt"/>
              <a:buAutoNum type="arabicPeriod"/>
            </a:pPr>
            <a:endParaRPr sz="3000" b="1" dirty="0">
              <a:solidFill>
                <a:schemeClr val="dk1"/>
              </a:solidFill>
              <a:latin typeface="Montserrat"/>
              <a:ea typeface="Montserrat"/>
              <a:cs typeface="Montserrat"/>
              <a:sym typeface="Montserrat"/>
            </a:endParaRPr>
          </a:p>
          <a:p>
            <a:pPr marL="552450" lvl="0" indent="-457200" algn="l" rtl="0">
              <a:lnSpc>
                <a:spcPct val="150000"/>
              </a:lnSpc>
              <a:spcBef>
                <a:spcPts val="0"/>
              </a:spcBef>
              <a:spcAft>
                <a:spcPts val="0"/>
              </a:spcAft>
              <a:buClr>
                <a:schemeClr val="dk1"/>
              </a:buClr>
              <a:buSzPts val="2100"/>
              <a:buFont typeface="+mj-lt"/>
              <a:buAutoNum type="arabicPeriod"/>
            </a:pPr>
            <a:r>
              <a:rPr lang="fi-FI" sz="2000" dirty="0">
                <a:solidFill>
                  <a:schemeClr val="dk1"/>
                </a:solidFill>
                <a:latin typeface="Montserrat Light"/>
                <a:ea typeface="Montserrat Light"/>
                <a:cs typeface="Montserrat Light"/>
                <a:sym typeface="Montserrat Light"/>
              </a:rPr>
              <a:t>5 min. johdanto</a:t>
            </a:r>
            <a:endParaRPr sz="2000" dirty="0">
              <a:solidFill>
                <a:schemeClr val="dk1"/>
              </a:solidFill>
              <a:latin typeface="Montserrat Light"/>
              <a:ea typeface="Montserrat Light"/>
              <a:cs typeface="Montserrat Light"/>
              <a:sym typeface="Montserrat Light"/>
            </a:endParaRPr>
          </a:p>
          <a:p>
            <a:pPr marL="552450" lvl="0" indent="-457200" algn="l" rtl="0">
              <a:lnSpc>
                <a:spcPct val="150000"/>
              </a:lnSpc>
              <a:spcBef>
                <a:spcPts val="0"/>
              </a:spcBef>
              <a:spcAft>
                <a:spcPts val="0"/>
              </a:spcAft>
              <a:buClr>
                <a:schemeClr val="dk1"/>
              </a:buClr>
              <a:buSzPts val="2100"/>
              <a:buFont typeface="+mj-lt"/>
              <a:buAutoNum type="arabicPeriod"/>
            </a:pPr>
            <a:r>
              <a:rPr lang="fi-FI" sz="2000" dirty="0">
                <a:solidFill>
                  <a:schemeClr val="dk1"/>
                </a:solidFill>
                <a:latin typeface="Montserrat Light"/>
                <a:ea typeface="Montserrat Light"/>
                <a:cs typeface="Montserrat Light"/>
                <a:sym typeface="Montserrat Light"/>
              </a:rPr>
              <a:t>5 (o) 10 (v) min. johdanto pareittain/oma pohdinta</a:t>
            </a:r>
            <a:endParaRPr sz="2000" dirty="0">
              <a:solidFill>
                <a:schemeClr val="dk1"/>
              </a:solidFill>
              <a:latin typeface="Montserrat Light"/>
              <a:ea typeface="Montserrat Light"/>
              <a:cs typeface="Montserrat Light"/>
              <a:sym typeface="Montserrat Light"/>
            </a:endParaRPr>
          </a:p>
          <a:p>
            <a:pPr marL="552450" lvl="0" indent="-457200" algn="l" rtl="0">
              <a:lnSpc>
                <a:spcPct val="150000"/>
              </a:lnSpc>
              <a:spcBef>
                <a:spcPts val="0"/>
              </a:spcBef>
              <a:spcAft>
                <a:spcPts val="0"/>
              </a:spcAft>
              <a:buClr>
                <a:schemeClr val="dk1"/>
              </a:buClr>
              <a:buSzPts val="2100"/>
              <a:buFont typeface="+mj-lt"/>
              <a:buAutoNum type="arabicPeriod"/>
            </a:pPr>
            <a:r>
              <a:rPr lang="fi-FI" sz="2000" dirty="0">
                <a:solidFill>
                  <a:schemeClr val="dk1"/>
                </a:solidFill>
                <a:latin typeface="Montserrat Light"/>
                <a:ea typeface="Montserrat Light"/>
                <a:cs typeface="Montserrat Light"/>
                <a:sym typeface="Montserrat Light"/>
              </a:rPr>
              <a:t>15 (o) 20 (v) min. yhteinen keskustelu</a:t>
            </a:r>
            <a:endParaRPr sz="2000" dirty="0">
              <a:solidFill>
                <a:schemeClr val="dk1"/>
              </a:solidFill>
              <a:latin typeface="Montserrat Light"/>
              <a:ea typeface="Montserrat Light"/>
              <a:cs typeface="Montserrat Light"/>
              <a:sym typeface="Montserrat Light"/>
            </a:endParaRPr>
          </a:p>
          <a:p>
            <a:pPr marL="552450" lvl="0" indent="-457200" algn="l" rtl="0">
              <a:lnSpc>
                <a:spcPct val="150000"/>
              </a:lnSpc>
              <a:spcBef>
                <a:spcPts val="0"/>
              </a:spcBef>
              <a:spcAft>
                <a:spcPts val="0"/>
              </a:spcAft>
              <a:buClr>
                <a:schemeClr val="dk1"/>
              </a:buClr>
              <a:buSzPts val="2100"/>
              <a:buFont typeface="+mj-lt"/>
              <a:buAutoNum type="arabicPeriod"/>
            </a:pPr>
            <a:r>
              <a:rPr lang="fi-FI" sz="2000" dirty="0">
                <a:solidFill>
                  <a:schemeClr val="dk1"/>
                </a:solidFill>
                <a:latin typeface="Montserrat Light"/>
                <a:ea typeface="Montserrat Light"/>
                <a:cs typeface="Montserrat Light"/>
                <a:sym typeface="Montserrat Light"/>
              </a:rPr>
              <a:t>4 (o) 8 (v) min. jakakaa näkökulmianne</a:t>
            </a:r>
            <a:endParaRPr sz="2000" dirty="0">
              <a:solidFill>
                <a:schemeClr val="dk1"/>
              </a:solidFill>
              <a:latin typeface="Montserrat Light"/>
              <a:ea typeface="Montserrat Light"/>
              <a:cs typeface="Montserrat Light"/>
              <a:sym typeface="Montserrat Light"/>
            </a:endParaRPr>
          </a:p>
          <a:p>
            <a:pPr marL="558800" lvl="0" indent="-457200" algn="l" rtl="0">
              <a:lnSpc>
                <a:spcPct val="150000"/>
              </a:lnSpc>
              <a:spcBef>
                <a:spcPts val="0"/>
              </a:spcBef>
              <a:spcAft>
                <a:spcPts val="0"/>
              </a:spcAft>
              <a:buClr>
                <a:schemeClr val="dk1"/>
              </a:buClr>
              <a:buSzPts val="2000"/>
              <a:buFont typeface="+mj-lt"/>
              <a:buAutoNum type="arabicPeriod"/>
            </a:pPr>
            <a:r>
              <a:rPr lang="fi-FI" sz="2000" dirty="0">
                <a:solidFill>
                  <a:schemeClr val="dk1"/>
                </a:solidFill>
                <a:latin typeface="Montserrat Light"/>
                <a:ea typeface="Montserrat Light"/>
                <a:cs typeface="Montserrat Light"/>
                <a:sym typeface="Montserrat Light"/>
              </a:rPr>
              <a:t>1 (o) 2 (v) min. kiitos &amp; lopetus</a:t>
            </a:r>
            <a:endParaRPr sz="2000" dirty="0">
              <a:solidFill>
                <a:schemeClr val="dk1"/>
              </a:solidFill>
              <a:latin typeface="Montserrat Light"/>
              <a:ea typeface="Montserrat Light"/>
              <a:cs typeface="Montserrat Light"/>
              <a:sym typeface="Montserrat Light"/>
            </a:endParaRPr>
          </a:p>
        </p:txBody>
      </p:sp>
      <p:pic>
        <p:nvPicPr>
          <p:cNvPr id="157" name="Google Shape;157;g31d7b3eb296_2_4"/>
          <p:cNvPicPr preferRelativeResize="0"/>
          <p:nvPr/>
        </p:nvPicPr>
        <p:blipFill>
          <a:blip r:embed="rId4">
            <a:alphaModFix/>
          </a:blip>
          <a:stretch>
            <a:fillRect/>
          </a:stretch>
        </p:blipFill>
        <p:spPr>
          <a:xfrm>
            <a:off x="8125875" y="3680525"/>
            <a:ext cx="2954875" cy="2434525"/>
          </a:xfrm>
          <a:prstGeom prst="rect">
            <a:avLst/>
          </a:prstGeom>
          <a:noFill/>
          <a:ln>
            <a:noFill/>
          </a:ln>
        </p:spPr>
      </p:pic>
      <p:sp>
        <p:nvSpPr>
          <p:cNvPr id="2" name="Tekstiruutu 4">
            <a:extLst>
              <a:ext uri="{FF2B5EF4-FFF2-40B4-BE49-F238E27FC236}">
                <a16:creationId xmlns:a16="http://schemas.microsoft.com/office/drawing/2014/main" id="{B44ADC66-5A44-969A-5FE7-E60A43C34D4F}"/>
              </a:ext>
            </a:extLst>
          </p:cNvPr>
          <p:cNvSpPr txBox="1"/>
          <p:nvPr/>
        </p:nvSpPr>
        <p:spPr>
          <a:xfrm>
            <a:off x="8815199" y="5914995"/>
            <a:ext cx="2900931" cy="200055"/>
          </a:xfrm>
          <a:prstGeom prst="rect">
            <a:avLst/>
          </a:prstGeom>
          <a:noFill/>
        </p:spPr>
        <p:txBody>
          <a:bodyPr wrap="square">
            <a:spAutoFit/>
          </a:bodyPr>
          <a:lstStyle>
            <a:defPPr marR="0" lvl="0" algn="l" rtl="0">
              <a:lnSpc>
                <a:spcPct val="100000"/>
              </a:lnSpc>
              <a:spcBef>
                <a:spcPts val="0"/>
              </a:spcBef>
              <a:spcAft>
                <a:spcPts val="0"/>
              </a:spcAft>
              <a:defRPr lang="fi-FI"/>
            </a:defPPr>
            <a:lvl1pPr marL="0" marR="0" lvl="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lvl="0">
              <a:buClr>
                <a:srgbClr val="000000"/>
              </a:buClr>
              <a:buSzPts val="1400"/>
              <a:defRPr/>
            </a:pPr>
            <a:r>
              <a:rPr kumimoji="0" lang="da-DK" sz="700" b="0" i="0" u="none" strike="noStrike" kern="1200" cap="none" spc="0" normalizeH="0" baseline="0" noProof="0" dirty="0">
                <a:ln>
                  <a:noFill/>
                </a:ln>
                <a:solidFill>
                  <a:srgbClr val="000000"/>
                </a:solidFill>
                <a:effectLst/>
                <a:uLnTx/>
                <a:uFillTx/>
                <a:latin typeface="Montserrat Light" panose="00000400000000000000" pitchFamily="50" charset="0"/>
                <a:ea typeface="Gill Sans"/>
                <a:cs typeface="Gill Sans"/>
                <a:sym typeface="Gill Sans"/>
              </a:rPr>
              <a:t>Kuva: </a:t>
            </a:r>
            <a:r>
              <a:rPr lang="da-DK" sz="700" dirty="0">
                <a:solidFill>
                  <a:srgbClr val="000000"/>
                </a:solidFill>
                <a:latin typeface="Montserrat Light" panose="00000400000000000000" pitchFamily="50" charset="0"/>
                <a:ea typeface="Gill Sans"/>
                <a:cs typeface="Gill Sans"/>
                <a:sym typeface="Gill Sans"/>
              </a:rPr>
              <a:t>Erätaukosäätiö, www.eratauko.fi</a:t>
            </a:r>
            <a:endParaRPr kumimoji="0" lang="sv-SE" sz="700" b="0" i="1" u="none" strike="noStrike" kern="1200" cap="none" spc="0" normalizeH="0" baseline="0" noProof="0" dirty="0">
              <a:ln>
                <a:noFill/>
              </a:ln>
              <a:solidFill>
                <a:srgbClr val="000000"/>
              </a:solidFill>
              <a:effectLst/>
              <a:uLnTx/>
              <a:uFillTx/>
              <a:latin typeface="Montserrat Light" panose="00000400000000000000" pitchFamily="50" charset="0"/>
              <a:ea typeface="Gill Sans"/>
              <a:cs typeface="Gill Sans"/>
              <a:sym typeface="Gill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g31d76546d1b_0_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63" name="Google Shape;163;g31d76546d1b_0_5"/>
          <p:cNvSpPr txBox="1"/>
          <p:nvPr/>
        </p:nvSpPr>
        <p:spPr>
          <a:xfrm>
            <a:off x="692525" y="527925"/>
            <a:ext cx="10690500" cy="1811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fi-FI" sz="4000" dirty="0">
                <a:solidFill>
                  <a:schemeClr val="dk1"/>
                </a:solidFill>
                <a:latin typeface="Bebas Neue"/>
                <a:ea typeface="Bebas Neue"/>
                <a:cs typeface="Bebas Neue"/>
                <a:sym typeface="Bebas Neue"/>
              </a:rPr>
              <a:t>Oppitunnit 3+4</a:t>
            </a:r>
            <a:endParaRPr sz="4000" dirty="0">
              <a:solidFill>
                <a:schemeClr val="dk1"/>
              </a:solidFill>
              <a:latin typeface="Bebas Neue"/>
              <a:ea typeface="Bebas Neue"/>
              <a:cs typeface="Bebas Neue"/>
              <a:sym typeface="Bebas Neue"/>
            </a:endParaRPr>
          </a:p>
          <a:p>
            <a:pPr lvl="0">
              <a:lnSpc>
                <a:spcPct val="115000"/>
              </a:lnSpc>
              <a:spcBef>
                <a:spcPts val="1200"/>
              </a:spcBef>
            </a:pPr>
            <a:r>
              <a:rPr lang="fi-FI" sz="1600" b="1" dirty="0">
                <a:solidFill>
                  <a:schemeClr val="dk1"/>
                </a:solidFill>
                <a:latin typeface="Montserrat Light" panose="00000400000000000000" pitchFamily="50" charset="0"/>
                <a:ea typeface="Montserrat"/>
                <a:cs typeface="Montserrat"/>
                <a:sym typeface="Montserrat"/>
              </a:rPr>
              <a:t>Tavoite: </a:t>
            </a:r>
            <a:r>
              <a:rPr lang="fi-FI" sz="1600" dirty="0">
                <a:solidFill>
                  <a:schemeClr val="dk1"/>
                </a:solidFill>
                <a:latin typeface="Montserrat Light" panose="00000400000000000000" pitchFamily="50" charset="0"/>
                <a:ea typeface="Montserrat"/>
                <a:cs typeface="Montserrat"/>
                <a:sym typeface="Montserrat"/>
              </a:rPr>
              <a:t>Oppilaat osaavat keskustella ja suhtautua uudelleenkäyttöön suhteessa omaan kulutukseensa.</a:t>
            </a:r>
            <a:endParaRPr sz="11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100" dirty="0">
              <a:solidFill>
                <a:schemeClr val="dk1"/>
              </a:solidFill>
            </a:endParaRPr>
          </a:p>
          <a:p>
            <a:pPr marL="0" lvl="0" indent="0" algn="l" rtl="0">
              <a:spcBef>
                <a:spcPts val="1200"/>
              </a:spcBef>
              <a:spcAft>
                <a:spcPts val="0"/>
              </a:spcAft>
              <a:buNone/>
            </a:pPr>
            <a:endParaRPr sz="2800" dirty="0">
              <a:solidFill>
                <a:schemeClr val="dk1"/>
              </a:solidFill>
              <a:latin typeface="Montserrat Light"/>
              <a:ea typeface="Montserrat Light"/>
              <a:cs typeface="Montserrat Light"/>
              <a:sym typeface="Montserrat Light"/>
            </a:endParaRPr>
          </a:p>
        </p:txBody>
      </p:sp>
      <p:sp>
        <p:nvSpPr>
          <p:cNvPr id="164" name="Google Shape;164;g31d76546d1b_0_5"/>
          <p:cNvSpPr txBox="1"/>
          <p:nvPr/>
        </p:nvSpPr>
        <p:spPr>
          <a:xfrm>
            <a:off x="692525" y="2194250"/>
            <a:ext cx="8460619" cy="4236000"/>
          </a:xfrm>
          <a:prstGeom prst="rect">
            <a:avLst/>
          </a:prstGeom>
          <a:noFill/>
          <a:ln>
            <a:noFill/>
          </a:ln>
        </p:spPr>
        <p:txBody>
          <a:bodyPr spcFirstLastPara="1" wrap="square" lIns="91425" tIns="91425" rIns="91425" bIns="91425" anchor="t" anchorCtr="0">
            <a:noAutofit/>
          </a:bodyPr>
          <a:lstStyle/>
          <a:p>
            <a:pPr lvl="0">
              <a:lnSpc>
                <a:spcPct val="150000"/>
              </a:lnSpc>
              <a:spcBef>
                <a:spcPts val="1200"/>
              </a:spcBef>
              <a:buClr>
                <a:schemeClr val="dk1"/>
              </a:buClr>
              <a:buSzPts val="1100"/>
            </a:pPr>
            <a:r>
              <a:rPr lang="sv-SE" sz="1600" b="1" dirty="0" err="1">
                <a:solidFill>
                  <a:schemeClr val="dk1"/>
                </a:solidFill>
                <a:latin typeface="Montserrat Light" panose="00000400000000000000" pitchFamily="50" charset="0"/>
                <a:ea typeface="Montserrat"/>
                <a:cs typeface="Montserrat"/>
                <a:sym typeface="Montserrat"/>
              </a:rPr>
              <a:t>Valmistelu</a:t>
            </a:r>
            <a:r>
              <a:rPr lang="sv-SE" sz="1600" b="1" dirty="0">
                <a:solidFill>
                  <a:schemeClr val="dk1"/>
                </a:solidFill>
                <a:latin typeface="Montserrat Light" panose="00000400000000000000" pitchFamily="50" charset="0"/>
                <a:ea typeface="Montserrat"/>
                <a:cs typeface="Montserrat"/>
                <a:sym typeface="Montserrat"/>
              </a:rPr>
              <a:t> ja </a:t>
            </a:r>
            <a:r>
              <a:rPr lang="sv-SE" sz="1600" b="1" dirty="0" err="1">
                <a:solidFill>
                  <a:schemeClr val="dk1"/>
                </a:solidFill>
                <a:latin typeface="Montserrat Light" panose="00000400000000000000" pitchFamily="50" charset="0"/>
                <a:ea typeface="Montserrat"/>
                <a:cs typeface="Montserrat"/>
                <a:sym typeface="Montserrat"/>
              </a:rPr>
              <a:t>johdanto</a:t>
            </a:r>
            <a:r>
              <a:rPr lang="sv-SE" sz="1600" b="1" dirty="0">
                <a:solidFill>
                  <a:schemeClr val="dk1"/>
                </a:solidFill>
                <a:latin typeface="Montserrat Light" panose="00000400000000000000" pitchFamily="50" charset="0"/>
                <a:ea typeface="Montserrat"/>
                <a:cs typeface="Montserrat"/>
                <a:sym typeface="Montserrat"/>
              </a:rPr>
              <a:t> </a:t>
            </a:r>
            <a:r>
              <a:rPr lang="sv-SE" sz="1600" b="1" dirty="0" err="1">
                <a:solidFill>
                  <a:schemeClr val="dk1"/>
                </a:solidFill>
                <a:latin typeface="Montserrat Light" panose="00000400000000000000" pitchFamily="50" charset="0"/>
                <a:ea typeface="Montserrat"/>
                <a:cs typeface="Montserrat"/>
                <a:sym typeface="Montserrat"/>
              </a:rPr>
              <a:t>dialogiin</a:t>
            </a:r>
            <a:r>
              <a:rPr lang="sv-SE" sz="1600" b="1" dirty="0">
                <a:solidFill>
                  <a:schemeClr val="dk1"/>
                </a:solidFill>
                <a:latin typeface="Montserrat Light" panose="00000400000000000000" pitchFamily="50" charset="0"/>
                <a:ea typeface="Montserrat"/>
                <a:cs typeface="Montserrat"/>
                <a:sym typeface="Montserrat"/>
              </a:rPr>
              <a:t>: </a:t>
            </a:r>
            <a:r>
              <a:rPr lang="fi-FI" sz="1600" dirty="0">
                <a:solidFill>
                  <a:schemeClr val="dk1"/>
                </a:solidFill>
                <a:latin typeface="Montserrat Light" panose="00000400000000000000" pitchFamily="50" charset="0"/>
                <a:ea typeface="Montserrat"/>
                <a:cs typeface="Montserrat"/>
                <a:sym typeface="Montserrat"/>
              </a:rPr>
              <a:t>Opettaja valmistautuu tuomalla luokkaan erilaisia kenkiä ja vaatekappaleita. Mielellään myös leluja, jotka sisältävät erilaisia materiaaleja.</a:t>
            </a:r>
          </a:p>
          <a:p>
            <a:pPr lvl="0">
              <a:lnSpc>
                <a:spcPct val="150000"/>
              </a:lnSpc>
              <a:spcBef>
                <a:spcPts val="1200"/>
              </a:spcBef>
              <a:buClr>
                <a:schemeClr val="dk1"/>
              </a:buClr>
              <a:buSzPts val="1100"/>
            </a:pPr>
            <a:r>
              <a:rPr lang="fi-FI" sz="1600" dirty="0">
                <a:solidFill>
                  <a:schemeClr val="dk1"/>
                </a:solidFill>
                <a:latin typeface="Montserrat Light" panose="00000400000000000000" pitchFamily="50" charset="0"/>
                <a:ea typeface="Montserrat"/>
                <a:cs typeface="Montserrat"/>
                <a:sym typeface="Montserrat"/>
              </a:rPr>
              <a:t>Esineet asetetaan kahteen hulavanteeseen, jotka sijoitetaan lattialle. Vanteet edustavat keskustelutilaa 1 ja </a:t>
            </a:r>
            <a:r>
              <a:rPr lang="fi-FI" sz="1600" dirty="0" err="1">
                <a:solidFill>
                  <a:schemeClr val="dk1"/>
                </a:solidFill>
                <a:latin typeface="Montserrat Light" panose="00000400000000000000" pitchFamily="50" charset="0"/>
                <a:ea typeface="Montserrat"/>
                <a:cs typeface="Montserrat"/>
                <a:sym typeface="Montserrat"/>
              </a:rPr>
              <a:t>keskusteluitilaa</a:t>
            </a:r>
            <a:r>
              <a:rPr lang="fi-FI" sz="1600" dirty="0">
                <a:solidFill>
                  <a:schemeClr val="dk1"/>
                </a:solidFill>
                <a:latin typeface="Montserrat Light" panose="00000400000000000000" pitchFamily="50" charset="0"/>
                <a:ea typeface="Montserrat"/>
                <a:cs typeface="Montserrat"/>
                <a:sym typeface="Montserrat"/>
              </a:rPr>
              <a:t> 2.</a:t>
            </a:r>
            <a:endParaRPr sz="1600" dirty="0">
              <a:solidFill>
                <a:schemeClr val="dk1"/>
              </a:solidFill>
              <a:latin typeface="Montserrat Light" panose="00000400000000000000" pitchFamily="50" charset="0"/>
              <a:ea typeface="Montserrat"/>
              <a:cs typeface="Montserrat"/>
              <a:sym typeface="Montserrat"/>
            </a:endParaRPr>
          </a:p>
          <a:p>
            <a:pPr marL="457200" lvl="0" indent="-349250">
              <a:lnSpc>
                <a:spcPct val="150000"/>
              </a:lnSpc>
              <a:buClr>
                <a:schemeClr val="dk1"/>
              </a:buClr>
              <a:buSzPts val="1900"/>
              <a:buFont typeface="Montserrat"/>
              <a:buChar char="●"/>
            </a:pPr>
            <a:r>
              <a:rPr lang="fi-FI" sz="1600" dirty="0">
                <a:solidFill>
                  <a:schemeClr val="dk1"/>
                </a:solidFill>
                <a:latin typeface="Montserrat Light" panose="00000400000000000000" pitchFamily="50" charset="0"/>
                <a:ea typeface="Montserrat"/>
                <a:cs typeface="Montserrat"/>
                <a:sym typeface="Montserrat"/>
              </a:rPr>
              <a:t>Hulavanteet kutsuvat ympyrään, jossa keskustelu käydään.</a:t>
            </a:r>
          </a:p>
          <a:p>
            <a:pPr marL="457200" lvl="0" indent="-349250">
              <a:lnSpc>
                <a:spcPct val="150000"/>
              </a:lnSpc>
              <a:buClr>
                <a:schemeClr val="dk1"/>
              </a:buClr>
              <a:buSzPts val="1900"/>
              <a:buFont typeface="Montserrat"/>
              <a:buChar char="●"/>
            </a:pPr>
            <a:r>
              <a:rPr lang="sv-SE" sz="1600" dirty="0" err="1">
                <a:solidFill>
                  <a:schemeClr val="dk1"/>
                </a:solidFill>
                <a:latin typeface="Montserrat Light" panose="00000400000000000000" pitchFamily="50" charset="0"/>
                <a:ea typeface="Montserrat"/>
                <a:cs typeface="Montserrat"/>
                <a:sym typeface="Montserrat"/>
              </a:rPr>
              <a:t>Käytä</a:t>
            </a:r>
            <a:r>
              <a:rPr lang="sv-SE" sz="1600" dirty="0">
                <a:solidFill>
                  <a:schemeClr val="dk1"/>
                </a:solidFill>
                <a:latin typeface="Montserrat Light" panose="00000400000000000000" pitchFamily="50" charset="0"/>
                <a:ea typeface="Montserrat"/>
                <a:cs typeface="Montserrat"/>
                <a:sym typeface="Montserrat"/>
              </a:rPr>
              <a:t> </a:t>
            </a:r>
            <a:r>
              <a:rPr lang="sv-SE" sz="1600" dirty="0" err="1">
                <a:solidFill>
                  <a:schemeClr val="dk1"/>
                </a:solidFill>
                <a:latin typeface="Montserrat Light" panose="00000400000000000000" pitchFamily="50" charset="0"/>
                <a:ea typeface="Montserrat"/>
                <a:cs typeface="Montserrat"/>
                <a:sym typeface="Montserrat"/>
              </a:rPr>
              <a:t>erätaukokeskustelun</a:t>
            </a:r>
            <a:r>
              <a:rPr lang="sv-SE" sz="1600" dirty="0">
                <a:solidFill>
                  <a:schemeClr val="dk1"/>
                </a:solidFill>
                <a:latin typeface="Montserrat Light" panose="00000400000000000000" pitchFamily="50" charset="0"/>
                <a:ea typeface="Montserrat"/>
                <a:cs typeface="Montserrat"/>
                <a:sym typeface="Montserrat"/>
              </a:rPr>
              <a:t> </a:t>
            </a:r>
            <a:r>
              <a:rPr lang="sv-SE" sz="1600" dirty="0" err="1">
                <a:solidFill>
                  <a:schemeClr val="dk1"/>
                </a:solidFill>
                <a:latin typeface="Montserrat Light" panose="00000400000000000000" pitchFamily="50" charset="0"/>
                <a:ea typeface="Montserrat"/>
                <a:cs typeface="Montserrat"/>
                <a:sym typeface="Montserrat"/>
              </a:rPr>
              <a:t>pelisääntöjä</a:t>
            </a:r>
            <a:r>
              <a:rPr lang="sv-SE" sz="1600" dirty="0">
                <a:solidFill>
                  <a:schemeClr val="dk1"/>
                </a:solidFill>
                <a:latin typeface="Montserrat Light" panose="00000400000000000000" pitchFamily="50" charset="0"/>
                <a:ea typeface="Montserrat"/>
                <a:cs typeface="Montserrat"/>
                <a:sym typeface="Montserrat"/>
              </a:rPr>
              <a:t>.</a:t>
            </a:r>
          </a:p>
          <a:p>
            <a:pPr marL="457200" lvl="0" indent="-349250">
              <a:lnSpc>
                <a:spcPct val="150000"/>
              </a:lnSpc>
              <a:buClr>
                <a:schemeClr val="dk1"/>
              </a:buClr>
              <a:buSzPts val="1900"/>
              <a:buFont typeface="Montserrat"/>
              <a:buChar char="●"/>
            </a:pPr>
            <a:r>
              <a:rPr lang="fi-FI" sz="1600" dirty="0">
                <a:solidFill>
                  <a:schemeClr val="dk1"/>
                </a:solidFill>
                <a:latin typeface="Montserrat Light" panose="00000400000000000000" pitchFamily="50" charset="0"/>
                <a:ea typeface="Montserrat"/>
                <a:cs typeface="Montserrat"/>
                <a:sym typeface="Montserrat"/>
              </a:rPr>
              <a:t>Oppilaat käyvät nyt kahdessa eri keskustelutilassa. Molemmissa tiloissa heidän tulee kuunnella, mitä kaikilla on sanottavana aiheesta.</a:t>
            </a:r>
            <a:endParaRPr sz="1600" dirty="0">
              <a:solidFill>
                <a:schemeClr val="dk1"/>
              </a:solidFill>
              <a:latin typeface="Montserrat Light" panose="00000400000000000000" pitchFamily="50" charset="0"/>
            </a:endParaRPr>
          </a:p>
          <a:p>
            <a:pPr marL="0" lvl="0" indent="0" algn="l" rtl="0">
              <a:lnSpc>
                <a:spcPct val="150000"/>
              </a:lnSpc>
              <a:spcBef>
                <a:spcPts val="0"/>
              </a:spcBef>
              <a:spcAft>
                <a:spcPts val="0"/>
              </a:spcAft>
              <a:buNone/>
            </a:pPr>
            <a:endParaRPr sz="1600" dirty="0">
              <a:solidFill>
                <a:schemeClr val="dk1"/>
              </a:solidFill>
              <a:latin typeface="Montserrat Light" panose="00000400000000000000" pitchFamily="50" charset="0"/>
              <a:ea typeface="Montserrat Light"/>
              <a:cs typeface="Montserrat Light"/>
              <a:sym typeface="Montserrat Light"/>
            </a:endParaRPr>
          </a:p>
        </p:txBody>
      </p:sp>
      <p:cxnSp>
        <p:nvCxnSpPr>
          <p:cNvPr id="165" name="Google Shape;165;g31d76546d1b_0_5"/>
          <p:cNvCxnSpPr/>
          <p:nvPr/>
        </p:nvCxnSpPr>
        <p:spPr>
          <a:xfrm>
            <a:off x="581100" y="2098625"/>
            <a:ext cx="10679400" cy="9300"/>
          </a:xfrm>
          <a:prstGeom prst="straightConnector1">
            <a:avLst/>
          </a:prstGeom>
          <a:noFill/>
          <a:ln w="38100" cap="flat" cmpd="sng">
            <a:solidFill>
              <a:srgbClr val="E69138"/>
            </a:solidFill>
            <a:prstDash val="solid"/>
            <a:round/>
            <a:headEnd type="none" w="med" len="med"/>
            <a:tailEnd type="none" w="med" len="med"/>
          </a:ln>
        </p:spPr>
      </p:cxnSp>
      <p:pic>
        <p:nvPicPr>
          <p:cNvPr id="166" name="Google Shape;166;g31d76546d1b_0_5"/>
          <p:cNvPicPr preferRelativeResize="0"/>
          <p:nvPr/>
        </p:nvPicPr>
        <p:blipFill>
          <a:blip r:embed="rId4">
            <a:alphaModFix/>
          </a:blip>
          <a:stretch>
            <a:fillRect/>
          </a:stretch>
        </p:blipFill>
        <p:spPr>
          <a:xfrm>
            <a:off x="9366300" y="2262299"/>
            <a:ext cx="1976732" cy="1949874"/>
          </a:xfrm>
          <a:prstGeom prst="rect">
            <a:avLst/>
          </a:prstGeom>
          <a:noFill/>
          <a:ln>
            <a:noFill/>
          </a:ln>
        </p:spPr>
      </p:pic>
      <p:pic>
        <p:nvPicPr>
          <p:cNvPr id="167" name="Google Shape;167;g31d76546d1b_0_5"/>
          <p:cNvPicPr preferRelativeResize="0"/>
          <p:nvPr/>
        </p:nvPicPr>
        <p:blipFill>
          <a:blip r:embed="rId5">
            <a:alphaModFix/>
          </a:blip>
          <a:stretch>
            <a:fillRect/>
          </a:stretch>
        </p:blipFill>
        <p:spPr>
          <a:xfrm>
            <a:off x="9366300" y="4312250"/>
            <a:ext cx="1976725" cy="206733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g31d7b3eb296_4_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73" name="Google Shape;173;g31d7b3eb296_4_0"/>
          <p:cNvSpPr txBox="1"/>
          <p:nvPr/>
        </p:nvSpPr>
        <p:spPr>
          <a:xfrm>
            <a:off x="468874" y="443250"/>
            <a:ext cx="11168141" cy="5673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fi-FI" sz="4000" dirty="0">
                <a:solidFill>
                  <a:schemeClr val="dk1"/>
                </a:solidFill>
                <a:latin typeface="Bebas Neue"/>
                <a:ea typeface="Bebas Neue"/>
                <a:cs typeface="Bebas Neue"/>
                <a:sym typeface="Bebas Neue"/>
              </a:rPr>
              <a:t>oppitunnit 3+4 jatkoa…</a:t>
            </a:r>
            <a:endParaRPr sz="4000" dirty="0">
              <a:solidFill>
                <a:schemeClr val="dk1"/>
              </a:solidFill>
              <a:latin typeface="Bebas Neue"/>
              <a:ea typeface="Bebas Neue"/>
              <a:cs typeface="Bebas Neue"/>
              <a:sym typeface="Bebas Neue"/>
            </a:endParaRPr>
          </a:p>
          <a:p>
            <a:pPr marL="0" lvl="0" indent="0" algn="l" rtl="0">
              <a:spcBef>
                <a:spcPts val="1200"/>
              </a:spcBef>
              <a:spcAft>
                <a:spcPts val="0"/>
              </a:spcAft>
              <a:buClr>
                <a:schemeClr val="dk1"/>
              </a:buClr>
              <a:buSzPts val="1100"/>
              <a:buFont typeface="Arial"/>
              <a:buNone/>
            </a:pPr>
            <a:r>
              <a:rPr lang="fi-FI" sz="1600" b="1" dirty="0">
                <a:solidFill>
                  <a:schemeClr val="dk1"/>
                </a:solidFill>
                <a:latin typeface="Montserrat Light" panose="00000400000000000000" pitchFamily="50" charset="0"/>
                <a:ea typeface="Montserrat"/>
                <a:cs typeface="Montserrat"/>
                <a:sym typeface="Montserrat"/>
              </a:rPr>
              <a:t>Keskustelutila 1:</a:t>
            </a:r>
            <a:endParaRPr sz="1600" b="1" dirty="0">
              <a:solidFill>
                <a:schemeClr val="dk1"/>
              </a:solidFill>
              <a:latin typeface="Montserrat Light" panose="00000400000000000000" pitchFamily="50" charset="0"/>
              <a:ea typeface="Montserrat"/>
              <a:cs typeface="Montserrat"/>
              <a:sym typeface="Montserrat"/>
            </a:endParaRPr>
          </a:p>
          <a:p>
            <a:pPr marL="228600" lvl="0" indent="-228600">
              <a:spcBef>
                <a:spcPts val="1200"/>
              </a:spcBef>
              <a:buClr>
                <a:schemeClr val="dk1"/>
              </a:buClr>
              <a:buSzPts val="1100"/>
            </a:pPr>
            <a:r>
              <a:rPr lang="fi-FI" sz="1600" dirty="0">
                <a:solidFill>
                  <a:schemeClr val="dk1"/>
                </a:solidFill>
                <a:latin typeface="Montserrat Light" panose="00000400000000000000" pitchFamily="50" charset="0"/>
                <a:ea typeface="Montserrat"/>
                <a:cs typeface="Montserrat"/>
                <a:sym typeface="Montserrat"/>
              </a:rPr>
              <a:t>1. Mitä tapahtuu vaatteillesi ja kengillesi, kun et enää voi käyttää niitä?</a:t>
            </a:r>
          </a:p>
          <a:p>
            <a:pPr marL="228600" lvl="0" indent="-228600">
              <a:spcBef>
                <a:spcPts val="1200"/>
              </a:spcBef>
              <a:buClr>
                <a:schemeClr val="dk1"/>
              </a:buClr>
              <a:buSzPts val="1100"/>
            </a:pPr>
            <a:r>
              <a:rPr lang="fi-FI" sz="1600" dirty="0">
                <a:solidFill>
                  <a:schemeClr val="dk1"/>
                </a:solidFill>
                <a:latin typeface="Montserrat Light" panose="00000400000000000000" pitchFamily="50" charset="0"/>
                <a:ea typeface="Montserrat"/>
                <a:cs typeface="Montserrat"/>
                <a:sym typeface="Montserrat"/>
              </a:rPr>
              <a:t>Apukysymyksiä:</a:t>
            </a:r>
            <a:br>
              <a:rPr lang="fi-FI" sz="1600" dirty="0">
                <a:solidFill>
                  <a:schemeClr val="dk1"/>
                </a:solidFill>
                <a:latin typeface="Montserrat Light" panose="00000400000000000000" pitchFamily="50" charset="0"/>
                <a:ea typeface="Montserrat"/>
                <a:cs typeface="Montserrat"/>
                <a:sym typeface="Montserrat"/>
              </a:rPr>
            </a:br>
            <a:r>
              <a:rPr lang="fi-FI" sz="1600" dirty="0">
                <a:solidFill>
                  <a:schemeClr val="dk1"/>
                </a:solidFill>
                <a:latin typeface="Montserrat Light" panose="00000400000000000000" pitchFamily="50" charset="0"/>
                <a:ea typeface="Montserrat"/>
                <a:cs typeface="Montserrat"/>
                <a:sym typeface="Montserrat"/>
              </a:rPr>
              <a:t>Käyttävätkö sisarukset vaatteitasi sinun jälkeesi? Voivatko vanhemmat myydä ne tai lahjoittaa ne Punaiselle Ristille? Mitkä vaatteet ja kengät heitetään pois? Mitkä vaatteet tai kengät voidaan käyttää uudelleen? Miten kenkiä tai vaatteita voisi muuttaa joksikin muuksi?</a:t>
            </a:r>
          </a:p>
          <a:p>
            <a:pPr lvl="0">
              <a:spcBef>
                <a:spcPts val="1200"/>
              </a:spcBef>
              <a:buClr>
                <a:schemeClr val="dk1"/>
              </a:buClr>
              <a:buSzPts val="1100"/>
            </a:pPr>
            <a:br>
              <a:rPr lang="sv-SE" sz="1600" dirty="0">
                <a:solidFill>
                  <a:schemeClr val="dk1"/>
                </a:solidFill>
                <a:latin typeface="Montserrat Light" panose="00000400000000000000" pitchFamily="50" charset="0"/>
                <a:ea typeface="Montserrat"/>
                <a:cs typeface="Montserrat"/>
                <a:sym typeface="Montserrat"/>
              </a:rPr>
            </a:br>
            <a:endParaRPr sz="1600" dirty="0">
              <a:solidFill>
                <a:schemeClr val="dk1"/>
              </a:solidFill>
              <a:latin typeface="Montserrat Light" panose="00000400000000000000" pitchFamily="50" charset="0"/>
              <a:ea typeface="Montserrat"/>
              <a:cs typeface="Montserrat"/>
              <a:sym typeface="Montserrat"/>
            </a:endParaRPr>
          </a:p>
          <a:p>
            <a:pPr marL="0" lvl="0" indent="0" algn="l" rtl="0">
              <a:spcBef>
                <a:spcPts val="1200"/>
              </a:spcBef>
              <a:spcAft>
                <a:spcPts val="0"/>
              </a:spcAft>
              <a:buClr>
                <a:schemeClr val="dk1"/>
              </a:buClr>
              <a:buSzPts val="1100"/>
              <a:buFont typeface="Arial"/>
              <a:buNone/>
            </a:pPr>
            <a:r>
              <a:rPr lang="fi-FI" sz="1600" b="1" dirty="0">
                <a:solidFill>
                  <a:schemeClr val="dk1"/>
                </a:solidFill>
                <a:latin typeface="Montserrat Light" panose="00000400000000000000" pitchFamily="50" charset="0"/>
                <a:ea typeface="Montserrat"/>
                <a:cs typeface="Montserrat"/>
                <a:sym typeface="Montserrat"/>
              </a:rPr>
              <a:t>Keskustelutila 2:</a:t>
            </a:r>
            <a:endParaRPr sz="1600" b="1" dirty="0">
              <a:solidFill>
                <a:schemeClr val="dk1"/>
              </a:solidFill>
              <a:latin typeface="Montserrat Light" panose="00000400000000000000" pitchFamily="50" charset="0"/>
              <a:ea typeface="Montserrat"/>
              <a:cs typeface="Montserrat"/>
              <a:sym typeface="Montserrat"/>
            </a:endParaRPr>
          </a:p>
          <a:p>
            <a:pPr marL="228600" lvl="0" indent="-228600">
              <a:spcBef>
                <a:spcPts val="1200"/>
              </a:spcBef>
              <a:buClr>
                <a:schemeClr val="dk1"/>
              </a:buClr>
              <a:buSzPts val="1100"/>
            </a:pPr>
            <a:r>
              <a:rPr lang="sv-SE" sz="1600" dirty="0">
                <a:solidFill>
                  <a:schemeClr val="dk1"/>
                </a:solidFill>
                <a:latin typeface="Montserrat Light" panose="00000400000000000000" pitchFamily="50" charset="0"/>
                <a:ea typeface="Montserrat"/>
                <a:cs typeface="Montserrat"/>
                <a:sym typeface="Montserrat"/>
              </a:rPr>
              <a:t>2. </a:t>
            </a:r>
            <a:r>
              <a:rPr lang="fi-FI" sz="1600" dirty="0">
                <a:solidFill>
                  <a:schemeClr val="dk1"/>
                </a:solidFill>
                <a:latin typeface="Montserrat Light" panose="00000400000000000000" pitchFamily="50" charset="0"/>
                <a:ea typeface="Montserrat"/>
                <a:cs typeface="Montserrat"/>
                <a:sym typeface="Montserrat"/>
              </a:rPr>
              <a:t>Mitä tapahtuu elektroniikkalaitteillesi ja leluillesi, kun et enää käytä niitä?</a:t>
            </a:r>
          </a:p>
          <a:p>
            <a:pPr marL="228600" lvl="0" indent="-228600">
              <a:spcBef>
                <a:spcPts val="1200"/>
              </a:spcBef>
              <a:buClr>
                <a:schemeClr val="dk1"/>
              </a:buClr>
              <a:buSzPts val="1100"/>
            </a:pPr>
            <a:r>
              <a:rPr lang="sv-SE" sz="1600" dirty="0" err="1">
                <a:solidFill>
                  <a:schemeClr val="dk1"/>
                </a:solidFill>
                <a:latin typeface="Montserrat Light" panose="00000400000000000000" pitchFamily="50" charset="0"/>
                <a:ea typeface="Montserrat"/>
                <a:cs typeface="Montserrat"/>
                <a:sym typeface="Montserrat"/>
              </a:rPr>
              <a:t>Apukysymyksiä</a:t>
            </a:r>
            <a:r>
              <a:rPr lang="sv-SE" sz="1600" dirty="0">
                <a:solidFill>
                  <a:schemeClr val="dk1"/>
                </a:solidFill>
                <a:latin typeface="Montserrat Light" panose="00000400000000000000" pitchFamily="50" charset="0"/>
                <a:ea typeface="Montserrat"/>
                <a:cs typeface="Montserrat"/>
                <a:sym typeface="Montserrat"/>
              </a:rPr>
              <a:t>:</a:t>
            </a:r>
            <a:br>
              <a:rPr lang="sv-SE" sz="1600" dirty="0">
                <a:solidFill>
                  <a:schemeClr val="dk1"/>
                </a:solidFill>
                <a:latin typeface="Montserrat Light" panose="00000400000000000000" pitchFamily="50" charset="0"/>
                <a:ea typeface="Montserrat"/>
                <a:cs typeface="Montserrat"/>
                <a:sym typeface="Montserrat"/>
              </a:rPr>
            </a:br>
            <a:r>
              <a:rPr lang="fi-FI" sz="1600" dirty="0">
                <a:solidFill>
                  <a:schemeClr val="dk1"/>
                </a:solidFill>
                <a:latin typeface="Montserrat Light" panose="00000400000000000000" pitchFamily="50" charset="0"/>
                <a:ea typeface="Montserrat"/>
                <a:cs typeface="Montserrat"/>
                <a:sym typeface="Montserrat"/>
              </a:rPr>
              <a:t>Voiko sisarus käyttää lelua jälkeesi? Voiko joku korjata laitteen? Voivatko vanhemmat myydä sen tai lahjoittaa Punaiselle Ristille? Jos lelu on rikki, mihin voit viedä sen? Miten voit käyttää lelua johonkin muuhun?</a:t>
            </a:r>
            <a:endParaRPr sz="11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100" b="1" dirty="0">
              <a:solidFill>
                <a:schemeClr val="dk1"/>
              </a:solidFill>
            </a:endParaRPr>
          </a:p>
          <a:p>
            <a:pPr marL="0" lvl="0" indent="0" algn="l" rtl="0">
              <a:spcBef>
                <a:spcPts val="1200"/>
              </a:spcBef>
              <a:spcAft>
                <a:spcPts val="0"/>
              </a:spcAft>
              <a:buNone/>
            </a:pPr>
            <a:endParaRPr sz="2800" dirty="0">
              <a:solidFill>
                <a:schemeClr val="dk1"/>
              </a:solidFill>
              <a:latin typeface="Montserrat Light"/>
              <a:ea typeface="Montserrat Light"/>
              <a:cs typeface="Montserrat Light"/>
              <a:sym typeface="Montserrat Light"/>
            </a:endParaRPr>
          </a:p>
        </p:txBody>
      </p:sp>
      <p:cxnSp>
        <p:nvCxnSpPr>
          <p:cNvPr id="174" name="Google Shape;174;g31d7b3eb296_4_0"/>
          <p:cNvCxnSpPr/>
          <p:nvPr/>
        </p:nvCxnSpPr>
        <p:spPr>
          <a:xfrm>
            <a:off x="468874" y="3529221"/>
            <a:ext cx="10679400" cy="9300"/>
          </a:xfrm>
          <a:prstGeom prst="straightConnector1">
            <a:avLst/>
          </a:prstGeom>
          <a:noFill/>
          <a:ln w="38100" cap="flat" cmpd="sng">
            <a:solidFill>
              <a:srgbClr val="E69138"/>
            </a:solidFill>
            <a:prstDash val="solid"/>
            <a:round/>
            <a:headEnd type="none" w="med" len="med"/>
            <a:tailEnd type="none" w="med" len="med"/>
          </a:ln>
        </p:spPr>
      </p:cxnSp>
    </p:spTree>
  </p:cSld>
  <p:clrMapOvr>
    <a:masterClrMapping/>
  </p:clrMapOvr>
</p:sld>
</file>

<file path=ppt/theme/theme1.xml><?xml version="1.0" encoding="utf-8"?>
<a:theme xmlns:a="http://schemas.openxmlformats.org/drawingml/2006/main" name="Office-teema">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TotalTime>
  <Words>1096</Words>
  <Application>Microsoft Office PowerPoint</Application>
  <PresentationFormat>Laajakuva</PresentationFormat>
  <Paragraphs>109</Paragraphs>
  <Slides>13</Slides>
  <Notes>13</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13</vt:i4>
      </vt:variant>
    </vt:vector>
  </HeadingPairs>
  <TitlesOfParts>
    <vt:vector size="18" baseType="lpstr">
      <vt:lpstr>Bebas Neue</vt:lpstr>
      <vt:lpstr>Montserrat</vt:lpstr>
      <vt:lpstr>Arial</vt:lpstr>
      <vt:lpstr>Montserrat Light</vt:lpstr>
      <vt:lpstr>Office-teema</vt:lpstr>
      <vt:lpstr>PowerPoint-esitys</vt:lpstr>
      <vt:lpstr>Johdatus kurssiin</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Jessica Mukkala</dc:creator>
  <cp:lastModifiedBy>Oona Mertoniemi</cp:lastModifiedBy>
  <cp:revision>5</cp:revision>
  <dcterms:created xsi:type="dcterms:W3CDTF">2024-05-06T12:17:41Z</dcterms:created>
  <dcterms:modified xsi:type="dcterms:W3CDTF">2025-08-22T05:56:08Z</dcterms:modified>
</cp:coreProperties>
</file>