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Amatic SC" panose="00000500000000000000" pitchFamily="2" charset="-79"/>
      <p:regular r:id="rId18"/>
      <p:bold r:id="rId19"/>
    </p:embeddedFont>
    <p:embeddedFont>
      <p:font typeface="Bebas Neue" panose="020B0606020202050201" pitchFamily="34" charset="0"/>
      <p:regular r:id="rId20"/>
    </p:embeddedFont>
    <p:embeddedFont>
      <p:font typeface="Montserrat ExtraLight" panose="00000300000000000000" pitchFamily="50" charset="0"/>
      <p:regular r:id="rId21"/>
    </p:embeddedFont>
    <p:embeddedFont>
      <p:font typeface="Montserrat Light" panose="00000400000000000000" pitchFamily="50"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902A"/>
    <a:srgbClr val="49A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9FD186-3DF1-4BE9-8A0E-07CBFC60E8EA}">
  <a:tblStyle styleId="{979FD186-3DF1-4BE9-8A0E-07CBFC60E8E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6" d="100"/>
          <a:sy n="126" d="100"/>
        </p:scale>
        <p:origin x="1140"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1d7485f68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 name="Google Shape;60;g31d7485f687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1d7485f687_2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1d7485f687_2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Pernilla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1d7485f687_9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1d7485f687_9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Alberte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1d7485f687_2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1d7485f687_2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Sofie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1d7485f687_2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1d7485f687_2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Alberte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1d7485f687_2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1d7485f687_2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Silja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1d7485f687_1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31d7485f687_1_4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1d7485f687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1d7485f687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Sofie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1d7485f687_1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1d7485f687_1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Sofie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1d7485f68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1d7485f68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Alberte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1d7485f687_2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1d7485f687_2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Alberte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1d7485f687_9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1d7485f687_9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Silja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1d7485f687_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1d7485f687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Silja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1d7485f687_2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1d7485f687_2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Pernilla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1d7485f687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1d7485f687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
              <a:t>Pernilla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Bebas Neue"/>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200"/>
              </a:spcBef>
              <a:spcAft>
                <a:spcPts val="0"/>
              </a:spcAft>
              <a:buClr>
                <a:schemeClr val="dk1"/>
              </a:buClr>
              <a:buSzPts val="1400"/>
              <a:buChar char="○"/>
              <a:defRPr/>
            </a:lvl2pPr>
            <a:lvl3pPr marL="1371600" lvl="2" indent="-317500" algn="l">
              <a:lnSpc>
                <a:spcPct val="90000"/>
              </a:lnSpc>
              <a:spcBef>
                <a:spcPts val="1200"/>
              </a:spcBef>
              <a:spcAft>
                <a:spcPts val="0"/>
              </a:spcAft>
              <a:buClr>
                <a:schemeClr val="dk1"/>
              </a:buClr>
              <a:buSzPts val="1400"/>
              <a:buChar char="■"/>
              <a:defRPr/>
            </a:lvl3pPr>
            <a:lvl4pPr marL="1828800" lvl="3" indent="-317500" algn="l">
              <a:lnSpc>
                <a:spcPct val="90000"/>
              </a:lnSpc>
              <a:spcBef>
                <a:spcPts val="1200"/>
              </a:spcBef>
              <a:spcAft>
                <a:spcPts val="0"/>
              </a:spcAft>
              <a:buClr>
                <a:schemeClr val="dk1"/>
              </a:buClr>
              <a:buSzPts val="1400"/>
              <a:buChar char="●"/>
              <a:defRPr/>
            </a:lvl4pPr>
            <a:lvl5pPr marL="2286000" lvl="4" indent="-317500" algn="l">
              <a:lnSpc>
                <a:spcPct val="90000"/>
              </a:lnSpc>
              <a:spcBef>
                <a:spcPts val="1200"/>
              </a:spcBef>
              <a:spcAft>
                <a:spcPts val="0"/>
              </a:spcAft>
              <a:buClr>
                <a:schemeClr val="dk1"/>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
              <a:t>‹#›</a:t>
            </a:fld>
            <a:endParaRPr/>
          </a:p>
        </p:txBody>
      </p:sp>
      <p:pic>
        <p:nvPicPr>
          <p:cNvPr id="56" name="Google Shape;56;p13" descr="Kuva, joka sisältää kohteen Värikkyys, kuvio, keltainen, appelsiini&#10;&#10;Kuvaus luotu automaattisesti"/>
          <p:cNvPicPr preferRelativeResize="0"/>
          <p:nvPr/>
        </p:nvPicPr>
        <p:blipFill rotWithShape="1">
          <a:blip r:embed="rId2">
            <a:alphaModFix/>
          </a:blip>
          <a:srcRect t="9999"/>
          <a:stretch/>
        </p:blipFill>
        <p:spPr>
          <a:xfrm>
            <a:off x="0" y="0"/>
            <a:ext cx="9143998" cy="5143501"/>
          </a:xfrm>
          <a:prstGeom prst="rect">
            <a:avLst/>
          </a:prstGeom>
          <a:noFill/>
          <a:ln>
            <a:noFill/>
          </a:ln>
        </p:spPr>
      </p:pic>
      <p:sp>
        <p:nvSpPr>
          <p:cNvPr id="57" name="Google Shape;57;p13"/>
          <p:cNvSpPr/>
          <p:nvPr/>
        </p:nvSpPr>
        <p:spPr>
          <a:xfrm>
            <a:off x="245143" y="273844"/>
            <a:ext cx="8653800" cy="46620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4.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0.jpg"/><Relationship Id="rId4" Type="http://schemas.openxmlformats.org/officeDocument/2006/relationships/hyperlink" Target="http://www.youtube.com/watch?v=tVO23JmFI4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descr="Kuva, joka sisältää kohteen teksti, Grafiikka, graafinen suunnittelu, juliste&#10;&#10;Kuvaus luotu automaattisesti"/>
          <p:cNvPicPr preferRelativeResize="0"/>
          <p:nvPr/>
        </p:nvPicPr>
        <p:blipFill rotWithShape="1">
          <a:blip r:embed="rId3">
            <a:alphaModFix/>
          </a:blip>
          <a:srcRect/>
          <a:stretch/>
        </p:blipFill>
        <p:spPr>
          <a:xfrm>
            <a:off x="235847" y="0"/>
            <a:ext cx="8672307" cy="5143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3"/>
          <p:cNvPicPr preferRelativeResize="0"/>
          <p:nvPr/>
        </p:nvPicPr>
        <p:blipFill>
          <a:blip r:embed="rId3">
            <a:alphaModFix/>
          </a:blip>
          <a:stretch>
            <a:fillRect/>
          </a:stretch>
        </p:blipFill>
        <p:spPr>
          <a:xfrm>
            <a:off x="0" y="0"/>
            <a:ext cx="9144000" cy="5143500"/>
          </a:xfrm>
          <a:prstGeom prst="rect">
            <a:avLst/>
          </a:prstGeom>
          <a:noFill/>
          <a:ln>
            <a:noFill/>
          </a:ln>
        </p:spPr>
      </p:pic>
      <p:sp>
        <p:nvSpPr>
          <p:cNvPr id="143" name="Google Shape;143;p23"/>
          <p:cNvSpPr txBox="1"/>
          <p:nvPr/>
        </p:nvSpPr>
        <p:spPr>
          <a:xfrm>
            <a:off x="356925" y="1333700"/>
            <a:ext cx="4003500" cy="35086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a" sz="1800" dirty="0">
                <a:solidFill>
                  <a:schemeClr val="dk1"/>
                </a:solidFill>
                <a:latin typeface="Montserrat Light" panose="00000400000000000000" pitchFamily="50" charset="0"/>
              </a:rPr>
              <a:t>Kirjoita ylös ajatuksia, joita keskustelu sinussa herätti.  </a:t>
            </a:r>
            <a:endParaRPr sz="1800" dirty="0">
              <a:solidFill>
                <a:schemeClr val="dk1"/>
              </a:solidFill>
              <a:latin typeface="Montserrat Light" panose="00000400000000000000" pitchFamily="50" charset="0"/>
            </a:endParaRPr>
          </a:p>
          <a:p>
            <a:pPr marL="0" lvl="0" indent="0" algn="l" rtl="0">
              <a:spcBef>
                <a:spcPts val="0"/>
              </a:spcBef>
              <a:spcAft>
                <a:spcPts val="0"/>
              </a:spcAft>
              <a:buNone/>
            </a:pPr>
            <a:r>
              <a:rPr lang="da" sz="1800" b="1" dirty="0">
                <a:solidFill>
                  <a:srgbClr val="FCC30D"/>
                </a:solidFill>
                <a:latin typeface="Montserrat Light" panose="00000400000000000000" pitchFamily="50" charset="0"/>
              </a:rPr>
              <a:t>3 min</a:t>
            </a:r>
            <a:endParaRPr sz="1800" b="1" dirty="0">
              <a:solidFill>
                <a:srgbClr val="FCC30D"/>
              </a:solidFill>
              <a:latin typeface="Montserrat Light" panose="00000400000000000000" pitchFamily="50" charset="0"/>
            </a:endParaRPr>
          </a:p>
          <a:p>
            <a:pPr marL="0" lvl="0" indent="0" algn="l" rtl="0">
              <a:spcBef>
                <a:spcPts val="0"/>
              </a:spcBef>
              <a:spcAft>
                <a:spcPts val="0"/>
              </a:spcAft>
              <a:buNone/>
            </a:pPr>
            <a:endParaRPr sz="1800" dirty="0">
              <a:solidFill>
                <a:schemeClr val="dk1"/>
              </a:solidFill>
              <a:latin typeface="Montserrat Light" panose="00000400000000000000" pitchFamily="50" charset="0"/>
            </a:endParaRPr>
          </a:p>
          <a:p>
            <a:pPr marL="0" lvl="0" indent="0" algn="l" rtl="0">
              <a:spcBef>
                <a:spcPts val="0"/>
              </a:spcBef>
              <a:spcAft>
                <a:spcPts val="0"/>
              </a:spcAft>
              <a:buNone/>
            </a:pPr>
            <a:endParaRPr sz="1800" dirty="0">
              <a:solidFill>
                <a:schemeClr val="dk1"/>
              </a:solidFill>
              <a:latin typeface="Montserrat Light" panose="00000400000000000000" pitchFamily="50" charset="0"/>
            </a:endParaRPr>
          </a:p>
          <a:p>
            <a:pPr marL="0" lvl="0" indent="0" algn="l" rtl="0">
              <a:spcBef>
                <a:spcPts val="0"/>
              </a:spcBef>
              <a:spcAft>
                <a:spcPts val="0"/>
              </a:spcAft>
              <a:buNone/>
            </a:pPr>
            <a:r>
              <a:rPr lang="fi-FI" sz="1800" dirty="0">
                <a:solidFill>
                  <a:schemeClr val="dk1"/>
                </a:solidFill>
                <a:latin typeface="Montserrat Light" panose="00000400000000000000" pitchFamily="50" charset="0"/>
              </a:rPr>
              <a:t>Jaa pohdintasi muiden kanssa</a:t>
            </a:r>
            <a:r>
              <a:rPr lang="da" sz="1800" dirty="0">
                <a:solidFill>
                  <a:schemeClr val="dk1"/>
                </a:solidFill>
                <a:latin typeface="Montserrat Light" panose="00000400000000000000" pitchFamily="50" charset="0"/>
              </a:rPr>
              <a:t>.</a:t>
            </a:r>
            <a:br>
              <a:rPr lang="da" sz="1800" dirty="0">
                <a:solidFill>
                  <a:schemeClr val="dk1"/>
                </a:solidFill>
                <a:latin typeface="Montserrat Light" panose="00000400000000000000" pitchFamily="50" charset="0"/>
              </a:rPr>
            </a:br>
            <a:r>
              <a:rPr lang="da" sz="1800" b="1" dirty="0">
                <a:solidFill>
                  <a:srgbClr val="FCC30D"/>
                </a:solidFill>
                <a:latin typeface="Montserrat Light" panose="00000400000000000000" pitchFamily="50" charset="0"/>
              </a:rPr>
              <a:t>7 min</a:t>
            </a:r>
            <a:endParaRPr sz="1800" dirty="0">
              <a:solidFill>
                <a:schemeClr val="dk2"/>
              </a:solidFill>
              <a:latin typeface="Montserrat Light" panose="00000400000000000000" pitchFamily="50" charset="0"/>
            </a:endParaRPr>
          </a:p>
          <a:p>
            <a:pPr marL="0" lvl="0" indent="0" algn="l" rtl="0">
              <a:spcBef>
                <a:spcPts val="0"/>
              </a:spcBef>
              <a:spcAft>
                <a:spcPts val="0"/>
              </a:spcAft>
              <a:buNone/>
            </a:pPr>
            <a:endParaRPr sz="1800" dirty="0">
              <a:solidFill>
                <a:schemeClr val="dk2"/>
              </a:solidFill>
              <a:latin typeface="Montserrat Light" panose="00000400000000000000" pitchFamily="50" charset="0"/>
            </a:endParaRPr>
          </a:p>
          <a:p>
            <a:pPr marL="0" lvl="0" indent="0" algn="l" rtl="0">
              <a:spcBef>
                <a:spcPts val="0"/>
              </a:spcBef>
              <a:spcAft>
                <a:spcPts val="0"/>
              </a:spcAft>
              <a:buNone/>
            </a:pPr>
            <a:endParaRPr sz="1800" dirty="0">
              <a:solidFill>
                <a:schemeClr val="dk2"/>
              </a:solidFill>
              <a:latin typeface="Montserrat Light" panose="00000400000000000000" pitchFamily="50" charset="0"/>
            </a:endParaRPr>
          </a:p>
          <a:p>
            <a:pPr marL="0" lvl="0" indent="0" algn="l" rtl="0">
              <a:spcBef>
                <a:spcPts val="0"/>
              </a:spcBef>
              <a:spcAft>
                <a:spcPts val="0"/>
              </a:spcAft>
              <a:buNone/>
            </a:pPr>
            <a:endParaRPr sz="1800" dirty="0">
              <a:solidFill>
                <a:schemeClr val="dk2"/>
              </a:solidFill>
              <a:latin typeface="Montserrat Light" panose="00000400000000000000" pitchFamily="50" charset="0"/>
            </a:endParaRPr>
          </a:p>
          <a:p>
            <a:pPr marL="0" lvl="0" indent="0" algn="l" rtl="0">
              <a:spcBef>
                <a:spcPts val="0"/>
              </a:spcBef>
              <a:spcAft>
                <a:spcPts val="0"/>
              </a:spcAft>
              <a:buNone/>
            </a:pPr>
            <a:endParaRPr sz="1800" dirty="0">
              <a:solidFill>
                <a:schemeClr val="dk2"/>
              </a:solidFill>
              <a:latin typeface="Montserrat Light" panose="00000400000000000000" pitchFamily="50" charset="0"/>
            </a:endParaRPr>
          </a:p>
          <a:p>
            <a:pPr marL="0" lvl="0" indent="0" algn="l" rtl="0">
              <a:spcBef>
                <a:spcPts val="0"/>
              </a:spcBef>
              <a:spcAft>
                <a:spcPts val="0"/>
              </a:spcAft>
              <a:buNone/>
            </a:pPr>
            <a:endParaRPr sz="1800" dirty="0">
              <a:solidFill>
                <a:schemeClr val="dk2"/>
              </a:solidFill>
              <a:latin typeface="Montserrat Light" panose="00000400000000000000" pitchFamily="50" charset="0"/>
            </a:endParaRPr>
          </a:p>
        </p:txBody>
      </p:sp>
      <p:pic>
        <p:nvPicPr>
          <p:cNvPr id="144" name="Google Shape;144;p23"/>
          <p:cNvPicPr preferRelativeResize="0"/>
          <p:nvPr/>
        </p:nvPicPr>
        <p:blipFill>
          <a:blip r:embed="rId4">
            <a:alphaModFix/>
          </a:blip>
          <a:stretch>
            <a:fillRect/>
          </a:stretch>
        </p:blipFill>
        <p:spPr>
          <a:xfrm>
            <a:off x="5093773" y="1225550"/>
            <a:ext cx="3494975" cy="2798775"/>
          </a:xfrm>
          <a:prstGeom prst="rect">
            <a:avLst/>
          </a:prstGeom>
          <a:noFill/>
          <a:ln>
            <a:noFill/>
          </a:ln>
        </p:spPr>
      </p:pic>
      <p:pic>
        <p:nvPicPr>
          <p:cNvPr id="146" name="Google Shape;146;p23"/>
          <p:cNvPicPr preferRelativeResize="0"/>
          <p:nvPr/>
        </p:nvPicPr>
        <p:blipFill>
          <a:blip r:embed="rId5">
            <a:alphaModFix/>
          </a:blip>
          <a:stretch>
            <a:fillRect/>
          </a:stretch>
        </p:blipFill>
        <p:spPr>
          <a:xfrm>
            <a:off x="3943674" y="1225550"/>
            <a:ext cx="1058325" cy="1058325"/>
          </a:xfrm>
          <a:prstGeom prst="rect">
            <a:avLst/>
          </a:prstGeom>
          <a:noFill/>
          <a:ln>
            <a:noFill/>
          </a:ln>
        </p:spPr>
      </p:pic>
      <p:pic>
        <p:nvPicPr>
          <p:cNvPr id="147" name="Google Shape;147;p23"/>
          <p:cNvPicPr preferRelativeResize="0"/>
          <p:nvPr/>
        </p:nvPicPr>
        <p:blipFill>
          <a:blip r:embed="rId6">
            <a:alphaModFix/>
          </a:blip>
          <a:stretch>
            <a:fillRect/>
          </a:stretch>
        </p:blipFill>
        <p:spPr>
          <a:xfrm>
            <a:off x="3782799" y="2571750"/>
            <a:ext cx="1219200" cy="1219200"/>
          </a:xfrm>
          <a:prstGeom prst="rect">
            <a:avLst/>
          </a:prstGeom>
          <a:noFill/>
          <a:ln>
            <a:noFill/>
          </a:ln>
        </p:spPr>
      </p:pic>
      <p:sp>
        <p:nvSpPr>
          <p:cNvPr id="2" name="Google Shape;136;p22">
            <a:extLst>
              <a:ext uri="{FF2B5EF4-FFF2-40B4-BE49-F238E27FC236}">
                <a16:creationId xmlns:a16="http://schemas.microsoft.com/office/drawing/2014/main" id="{012EC4A0-0C8A-A313-52AD-DEFED2ED84EB}"/>
              </a:ext>
            </a:extLst>
          </p:cNvPr>
          <p:cNvSpPr txBox="1"/>
          <p:nvPr/>
        </p:nvSpPr>
        <p:spPr>
          <a:xfrm>
            <a:off x="7387179" y="368150"/>
            <a:ext cx="1322221" cy="37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600" dirty="0">
                <a:solidFill>
                  <a:srgbClr val="FCC30D"/>
                </a:solidFill>
                <a:latin typeface="Montserrat Light" panose="00000400000000000000" pitchFamily="50" charset="0"/>
              </a:rPr>
              <a:t>2.oppitunti</a:t>
            </a:r>
            <a:endParaRPr sz="1600" dirty="0">
              <a:solidFill>
                <a:srgbClr val="FCC30D"/>
              </a:solidFill>
              <a:latin typeface="Montserrat Light" panose="00000400000000000000" pitchFamily="50"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4"/>
          <p:cNvPicPr preferRelativeResize="0"/>
          <p:nvPr/>
        </p:nvPicPr>
        <p:blipFill>
          <a:blip r:embed="rId3">
            <a:alphaModFix/>
          </a:blip>
          <a:stretch>
            <a:fillRect/>
          </a:stretch>
        </p:blipFill>
        <p:spPr>
          <a:xfrm>
            <a:off x="0" y="-50000"/>
            <a:ext cx="9144000" cy="5193500"/>
          </a:xfrm>
          <a:prstGeom prst="rect">
            <a:avLst/>
          </a:prstGeom>
          <a:noFill/>
          <a:ln>
            <a:noFill/>
          </a:ln>
        </p:spPr>
      </p:pic>
      <p:sp>
        <p:nvSpPr>
          <p:cNvPr id="153" name="Google Shape;153;p24"/>
          <p:cNvSpPr txBox="1"/>
          <p:nvPr/>
        </p:nvSpPr>
        <p:spPr>
          <a:xfrm>
            <a:off x="1610725" y="1278675"/>
            <a:ext cx="5264400" cy="251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a:p>
            <a:pPr marL="0" lvl="0" indent="0" algn="l" rtl="0">
              <a:lnSpc>
                <a:spcPct val="115000"/>
              </a:lnSpc>
              <a:spcBef>
                <a:spcPts val="1200"/>
              </a:spcBef>
              <a:spcAft>
                <a:spcPts val="0"/>
              </a:spcAft>
              <a:buClr>
                <a:schemeClr val="dk1"/>
              </a:buClr>
              <a:buSzPts val="1100"/>
              <a:buFont typeface="Arial"/>
              <a:buNone/>
            </a:pPr>
            <a:endParaRPr sz="1800">
              <a:solidFill>
                <a:schemeClr val="dk2"/>
              </a:solidFill>
            </a:endParaRPr>
          </a:p>
          <a:p>
            <a:pPr marL="0" lvl="0" indent="0" algn="l" rtl="0">
              <a:spcBef>
                <a:spcPts val="1200"/>
              </a:spcBef>
              <a:spcAft>
                <a:spcPts val="0"/>
              </a:spcAft>
              <a:buNone/>
            </a:pPr>
            <a:endParaRPr sz="1800">
              <a:solidFill>
                <a:schemeClr val="dk2"/>
              </a:solidFill>
            </a:endParaRPr>
          </a:p>
        </p:txBody>
      </p:sp>
      <p:pic>
        <p:nvPicPr>
          <p:cNvPr id="154" name="Google Shape;154;p24"/>
          <p:cNvPicPr preferRelativeResize="0"/>
          <p:nvPr/>
        </p:nvPicPr>
        <p:blipFill rotWithShape="1">
          <a:blip r:embed="rId4">
            <a:alphaModFix/>
          </a:blip>
          <a:srcRect t="6684" b="12773"/>
          <a:stretch/>
        </p:blipFill>
        <p:spPr>
          <a:xfrm>
            <a:off x="239600" y="205638"/>
            <a:ext cx="8664800" cy="4732225"/>
          </a:xfrm>
          <a:prstGeom prst="rect">
            <a:avLst/>
          </a:prstGeom>
          <a:noFill/>
          <a:ln>
            <a:noFill/>
          </a:ln>
        </p:spPr>
      </p:pic>
      <p:sp>
        <p:nvSpPr>
          <p:cNvPr id="155" name="Google Shape;155;p24"/>
          <p:cNvSpPr/>
          <p:nvPr/>
        </p:nvSpPr>
        <p:spPr>
          <a:xfrm>
            <a:off x="1689775" y="397575"/>
            <a:ext cx="5106300" cy="4281000"/>
          </a:xfrm>
          <a:prstGeom prst="star5">
            <a:avLst>
              <a:gd name="adj" fmla="val 19098"/>
              <a:gd name="hf" fmla="val 105146"/>
              <a:gd name="vf" fmla="val 110557"/>
            </a:avLst>
          </a:prstGeom>
          <a:solidFill>
            <a:srgbClr val="FCC30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1800">
              <a:solidFill>
                <a:schemeClr val="dk2"/>
              </a:solidFill>
            </a:endParaRPr>
          </a:p>
        </p:txBody>
      </p:sp>
      <p:sp>
        <p:nvSpPr>
          <p:cNvPr id="156" name="Google Shape;156;p24"/>
          <p:cNvSpPr txBox="1"/>
          <p:nvPr/>
        </p:nvSpPr>
        <p:spPr>
          <a:xfrm>
            <a:off x="7604800" y="368125"/>
            <a:ext cx="1072800" cy="38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800">
                <a:solidFill>
                  <a:srgbClr val="FCC30D"/>
                </a:solidFill>
              </a:rPr>
              <a:t>2.lektion</a:t>
            </a:r>
            <a:endParaRPr sz="1800">
              <a:solidFill>
                <a:srgbClr val="FCC30D"/>
              </a:solidFill>
            </a:endParaRPr>
          </a:p>
        </p:txBody>
      </p:sp>
      <p:sp>
        <p:nvSpPr>
          <p:cNvPr id="157" name="Google Shape;157;p24"/>
          <p:cNvSpPr txBox="1"/>
          <p:nvPr/>
        </p:nvSpPr>
        <p:spPr>
          <a:xfrm>
            <a:off x="2815475" y="2227175"/>
            <a:ext cx="2684780" cy="63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i-FI" sz="2000" b="1" dirty="0">
                <a:solidFill>
                  <a:schemeClr val="dk1"/>
                </a:solidFill>
                <a:latin typeface="Montserrat Light" panose="00000400000000000000" pitchFamily="50" charset="0"/>
                <a:ea typeface="Comic Sans MS"/>
                <a:cs typeface="Comic Sans MS"/>
                <a:sym typeface="Comic Sans MS"/>
              </a:rPr>
              <a:t>Mitä olemme oppineet?</a:t>
            </a:r>
            <a:endParaRPr sz="2000" b="1" dirty="0">
              <a:solidFill>
                <a:schemeClr val="dk2"/>
              </a:solidFill>
              <a:latin typeface="Montserrat Light" panose="00000400000000000000" pitchFamily="50" charset="0"/>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1800" dirty="0">
              <a:solidFill>
                <a:schemeClr val="dk2"/>
              </a:solidFill>
            </a:endParaRPr>
          </a:p>
          <a:p>
            <a:pPr marL="0" lvl="0" indent="0" algn="l" rtl="0">
              <a:spcBef>
                <a:spcPts val="0"/>
              </a:spcBef>
              <a:spcAft>
                <a:spcPts val="0"/>
              </a:spcAft>
              <a:buNone/>
            </a:pPr>
            <a:endParaRPr sz="1800" dirty="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5"/>
          <p:cNvPicPr preferRelativeResize="0"/>
          <p:nvPr/>
        </p:nvPicPr>
        <p:blipFill>
          <a:blip r:embed="rId3">
            <a:alphaModFix/>
          </a:blip>
          <a:stretch>
            <a:fillRect/>
          </a:stretch>
        </p:blipFill>
        <p:spPr>
          <a:xfrm>
            <a:off x="0" y="0"/>
            <a:ext cx="9144000" cy="5143500"/>
          </a:xfrm>
          <a:prstGeom prst="rect">
            <a:avLst/>
          </a:prstGeom>
          <a:noFill/>
          <a:ln>
            <a:noFill/>
          </a:ln>
        </p:spPr>
      </p:pic>
      <p:sp>
        <p:nvSpPr>
          <p:cNvPr id="163" name="Google Shape;163;p25"/>
          <p:cNvSpPr txBox="1"/>
          <p:nvPr/>
        </p:nvSpPr>
        <p:spPr>
          <a:xfrm>
            <a:off x="559800" y="1258388"/>
            <a:ext cx="8024400" cy="417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da-DK" sz="1200" b="1" dirty="0">
                <a:solidFill>
                  <a:schemeClr val="dk1"/>
                </a:solidFill>
                <a:latin typeface="Montserrat Light" panose="00000400000000000000" pitchFamily="50" charset="0"/>
              </a:rPr>
              <a:t>Terveys ja hyvinvointi &amp; vastuullinen kuluttaminen</a:t>
            </a:r>
          </a:p>
          <a:p>
            <a:pPr marL="0" lvl="0" indent="0" algn="l" rtl="0">
              <a:lnSpc>
                <a:spcPct val="115000"/>
              </a:lnSpc>
              <a:spcBef>
                <a:spcPts val="1400"/>
              </a:spcBef>
              <a:spcAft>
                <a:spcPts val="0"/>
              </a:spcAft>
              <a:buClr>
                <a:schemeClr val="dk1"/>
              </a:buClr>
              <a:buSzPts val="1100"/>
              <a:buFont typeface="Arial"/>
              <a:buNone/>
            </a:pPr>
            <a:r>
              <a:rPr lang="da-DK" sz="1200" b="1" dirty="0">
                <a:solidFill>
                  <a:schemeClr val="dk1"/>
                </a:solidFill>
                <a:latin typeface="Montserrat Light" panose="00000400000000000000" pitchFamily="50" charset="0"/>
              </a:rPr>
              <a:t>Tavoite:</a:t>
            </a:r>
            <a:br>
              <a:rPr lang="da-DK" sz="1200" b="1" dirty="0">
                <a:solidFill>
                  <a:schemeClr val="dk1"/>
                </a:solidFill>
                <a:latin typeface="Montserrat Light" panose="00000400000000000000" pitchFamily="50" charset="0"/>
              </a:rPr>
            </a:br>
            <a:r>
              <a:rPr lang="da-DK" sz="1200" dirty="0">
                <a:solidFill>
                  <a:schemeClr val="dk1"/>
                </a:solidFill>
                <a:latin typeface="Montserrat Light" panose="00000400000000000000" pitchFamily="50" charset="0"/>
              </a:rPr>
              <a:t>Oppilaat tutkivat yhteyttä kulutustapojen, ympäristövaikutusten sekä yksilön hyvinvoinnin välillä. Tavoitteena on herättää ajatuksia siitä, miten heidän valintansa vaikuttavat sekä heihin itseensä että ympäröivään maailmaan.</a:t>
            </a:r>
            <a:endParaRPr lang="sv-SE" sz="1200" dirty="0">
              <a:solidFill>
                <a:schemeClr val="dk1"/>
              </a:solidFill>
              <a:latin typeface="Montserrat Light" panose="00000400000000000000" pitchFamily="50" charset="0"/>
            </a:endParaRPr>
          </a:p>
          <a:p>
            <a:pPr marL="0" lvl="0" indent="0" algn="l" rtl="0">
              <a:lnSpc>
                <a:spcPct val="115000"/>
              </a:lnSpc>
              <a:spcBef>
                <a:spcPts val="1400"/>
              </a:spcBef>
              <a:spcAft>
                <a:spcPts val="0"/>
              </a:spcAft>
              <a:buClr>
                <a:schemeClr val="dk1"/>
              </a:buClr>
              <a:buSzPts val="1100"/>
              <a:buFont typeface="Arial"/>
              <a:buNone/>
            </a:pPr>
            <a:r>
              <a:rPr lang="da" sz="1200" b="1" dirty="0">
                <a:solidFill>
                  <a:schemeClr val="dk1"/>
                </a:solidFill>
                <a:latin typeface="Montserrat Light" panose="00000400000000000000" pitchFamily="50" charset="0"/>
              </a:rPr>
              <a:t>Odotukset:</a:t>
            </a:r>
            <a:endParaRPr sz="1200" b="1" dirty="0">
              <a:solidFill>
                <a:schemeClr val="dk1"/>
              </a:solidFill>
              <a:latin typeface="Montserrat Light" panose="00000400000000000000" pitchFamily="50" charset="0"/>
            </a:endParaRPr>
          </a:p>
          <a:p>
            <a:pPr marL="457200" lvl="0" indent="-317500" algn="l" rtl="0">
              <a:spcBef>
                <a:spcPts val="1200"/>
              </a:spcBef>
              <a:spcAft>
                <a:spcPts val="0"/>
              </a:spcAft>
              <a:buClr>
                <a:schemeClr val="dk1"/>
              </a:buClr>
              <a:buSzPts val="1400"/>
              <a:buChar char="➔"/>
            </a:pPr>
            <a:r>
              <a:rPr lang="sv-SE" sz="1200" dirty="0" err="1">
                <a:solidFill>
                  <a:schemeClr val="dk1"/>
                </a:solidFill>
                <a:latin typeface="Montserrat Light" panose="00000400000000000000" pitchFamily="50" charset="0"/>
              </a:rPr>
              <a:t>Pohdi</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rehellisesti</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tapoja</a:t>
            </a:r>
            <a:r>
              <a:rPr lang="sv-SE" sz="1200" dirty="0">
                <a:solidFill>
                  <a:schemeClr val="dk1"/>
                </a:solidFill>
                <a:latin typeface="Montserrat Light" panose="00000400000000000000" pitchFamily="50" charset="0"/>
              </a:rPr>
              <a:t> ja </a:t>
            </a:r>
            <a:r>
              <a:rPr lang="sv-SE" sz="1200" dirty="0" err="1">
                <a:solidFill>
                  <a:schemeClr val="dk1"/>
                </a:solidFill>
                <a:latin typeface="Montserrat Light" panose="00000400000000000000" pitchFamily="50" charset="0"/>
              </a:rPr>
              <a:t>tottumuksiasi</a:t>
            </a:r>
            <a:r>
              <a:rPr lang="sv-SE" sz="1200" dirty="0">
                <a:solidFill>
                  <a:schemeClr val="dk1"/>
                </a:solidFill>
                <a:latin typeface="Montserrat Light" panose="00000400000000000000" pitchFamily="50" charset="0"/>
              </a:rPr>
              <a:t>.</a:t>
            </a:r>
          </a:p>
          <a:p>
            <a:pPr marL="457200" lvl="0" indent="-317500" algn="l" rtl="0">
              <a:spcBef>
                <a:spcPts val="1200"/>
              </a:spcBef>
              <a:spcAft>
                <a:spcPts val="0"/>
              </a:spcAft>
              <a:buClr>
                <a:schemeClr val="dk1"/>
              </a:buClr>
              <a:buSzPts val="1400"/>
              <a:buChar char="➔"/>
            </a:pPr>
            <a:r>
              <a:rPr lang="sv-SE" sz="1200" dirty="0" err="1">
                <a:solidFill>
                  <a:schemeClr val="dk1"/>
                </a:solidFill>
                <a:latin typeface="Montserrat Light" panose="00000400000000000000" pitchFamily="50" charset="0"/>
              </a:rPr>
              <a:t>Työskentele</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yksin</a:t>
            </a:r>
            <a:r>
              <a:rPr lang="sv-SE" sz="1200" dirty="0">
                <a:solidFill>
                  <a:schemeClr val="dk1"/>
                </a:solidFill>
                <a:latin typeface="Montserrat Light" panose="00000400000000000000" pitchFamily="50" charset="0"/>
              </a:rPr>
              <a:t> tai </a:t>
            </a:r>
            <a:r>
              <a:rPr lang="sv-SE" sz="1200" dirty="0" err="1">
                <a:solidFill>
                  <a:schemeClr val="dk1"/>
                </a:solidFill>
                <a:latin typeface="Montserrat Light" panose="00000400000000000000" pitchFamily="50" charset="0"/>
              </a:rPr>
              <a:t>pienryhmässä</a:t>
            </a:r>
            <a:r>
              <a:rPr lang="da" sz="1200" dirty="0">
                <a:solidFill>
                  <a:schemeClr val="dk1"/>
                </a:solidFill>
                <a:latin typeface="Montserrat Light" panose="00000400000000000000" pitchFamily="50" charset="0"/>
              </a:rPr>
              <a:t>.</a:t>
            </a:r>
          </a:p>
          <a:p>
            <a:pPr marL="457200" lvl="0" indent="-317500" algn="l" rtl="0">
              <a:spcBef>
                <a:spcPts val="1200"/>
              </a:spcBef>
              <a:spcAft>
                <a:spcPts val="0"/>
              </a:spcAft>
              <a:buClr>
                <a:schemeClr val="dk1"/>
              </a:buClr>
              <a:buSzPts val="1400"/>
              <a:buChar char="➔"/>
            </a:pPr>
            <a:r>
              <a:rPr lang="sv-SE" sz="1200" dirty="0" err="1">
                <a:solidFill>
                  <a:schemeClr val="dk1"/>
                </a:solidFill>
                <a:latin typeface="Montserrat Light" panose="00000400000000000000" pitchFamily="50" charset="0"/>
              </a:rPr>
              <a:t>Keskustele</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ideoistasi</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luokkatoveriesi</a:t>
            </a:r>
            <a:r>
              <a:rPr lang="sv-SE" sz="1200" dirty="0">
                <a:solidFill>
                  <a:schemeClr val="dk1"/>
                </a:solidFill>
                <a:latin typeface="Montserrat Light" panose="00000400000000000000" pitchFamily="50" charset="0"/>
              </a:rPr>
              <a:t> ja </a:t>
            </a:r>
            <a:r>
              <a:rPr lang="sv-SE" sz="1200" dirty="0" err="1">
                <a:solidFill>
                  <a:schemeClr val="dk1"/>
                </a:solidFill>
                <a:latin typeface="Montserrat Light" panose="00000400000000000000" pitchFamily="50" charset="0"/>
              </a:rPr>
              <a:t>opettajan</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kanssa</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työn</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edetessä</a:t>
            </a:r>
            <a:r>
              <a:rPr lang="sv-SE" sz="1200" dirty="0">
                <a:solidFill>
                  <a:schemeClr val="dk1"/>
                </a:solidFill>
                <a:latin typeface="Montserrat Light" panose="00000400000000000000" pitchFamily="50" charset="0"/>
              </a:rPr>
              <a:t>.</a:t>
            </a:r>
          </a:p>
          <a:p>
            <a:pPr marL="457200" lvl="0" indent="-317500" algn="l" rtl="0">
              <a:lnSpc>
                <a:spcPct val="115000"/>
              </a:lnSpc>
              <a:spcBef>
                <a:spcPts val="0"/>
              </a:spcBef>
              <a:spcAft>
                <a:spcPts val="0"/>
              </a:spcAft>
              <a:buClr>
                <a:schemeClr val="dk1"/>
              </a:buClr>
              <a:buSzPts val="1400"/>
              <a:buChar char="➔"/>
            </a:pPr>
            <a:endParaRPr lang="sv-SE" sz="1200" b="1" dirty="0">
              <a:solidFill>
                <a:schemeClr val="dk1"/>
              </a:solidFill>
              <a:latin typeface="Montserrat Light" panose="00000400000000000000" pitchFamily="50" charset="0"/>
            </a:endParaRPr>
          </a:p>
          <a:p>
            <a:pPr marL="139700" lvl="0" algn="l" rtl="0">
              <a:lnSpc>
                <a:spcPct val="115000"/>
              </a:lnSpc>
              <a:spcBef>
                <a:spcPts val="0"/>
              </a:spcBef>
              <a:spcAft>
                <a:spcPts val="0"/>
              </a:spcAft>
              <a:buClr>
                <a:schemeClr val="dk1"/>
              </a:buClr>
              <a:buSzPts val="1400"/>
            </a:pPr>
            <a:r>
              <a:rPr lang="da" sz="1200" b="1" dirty="0">
                <a:solidFill>
                  <a:schemeClr val="dk1"/>
                </a:solidFill>
                <a:latin typeface="Montserrat Light" panose="00000400000000000000" pitchFamily="50" charset="0"/>
              </a:rPr>
              <a:t>Palautus:</a:t>
            </a:r>
            <a:br>
              <a:rPr lang="da" sz="1200" b="1" dirty="0">
                <a:solidFill>
                  <a:schemeClr val="dk1"/>
                </a:solidFill>
                <a:latin typeface="Montserrat Light" panose="00000400000000000000" pitchFamily="50" charset="0"/>
              </a:rPr>
            </a:br>
            <a:r>
              <a:rPr lang="da" sz="1200" dirty="0">
                <a:solidFill>
                  <a:schemeClr val="dk1"/>
                </a:solidFill>
                <a:latin typeface="Montserrat Light" panose="00000400000000000000" pitchFamily="50" charset="0"/>
              </a:rPr>
              <a:t>Tulokset esitellään luokkahuoneessa. Esityksen jälkeen jätetään aikaa kysymyksillä ja keskustelulle.</a:t>
            </a:r>
            <a:endParaRPr sz="1200" dirty="0">
              <a:solidFill>
                <a:schemeClr val="dk1"/>
              </a:solidFill>
              <a:latin typeface="Montserrat Light" panose="00000400000000000000" pitchFamily="50" charset="0"/>
            </a:endParaRPr>
          </a:p>
          <a:p>
            <a:pPr marL="0" lvl="0" indent="0" algn="l" rtl="0">
              <a:spcBef>
                <a:spcPts val="1200"/>
              </a:spcBef>
              <a:spcAft>
                <a:spcPts val="0"/>
              </a:spcAft>
              <a:buNone/>
            </a:pPr>
            <a:r>
              <a:rPr lang="da" sz="1200" dirty="0">
                <a:solidFill>
                  <a:schemeClr val="dk2"/>
                </a:solidFill>
                <a:latin typeface="Montserrat Light" panose="00000400000000000000" pitchFamily="50" charset="0"/>
              </a:rPr>
              <a:t> </a:t>
            </a:r>
            <a:endParaRPr sz="1200" dirty="0">
              <a:solidFill>
                <a:schemeClr val="dk2"/>
              </a:solidFill>
              <a:latin typeface="Montserrat Light" panose="00000400000000000000" pitchFamily="50" charset="0"/>
            </a:endParaRPr>
          </a:p>
        </p:txBody>
      </p:sp>
      <p:sp>
        <p:nvSpPr>
          <p:cNvPr id="164" name="Google Shape;164;p25"/>
          <p:cNvSpPr txBox="1"/>
          <p:nvPr/>
        </p:nvSpPr>
        <p:spPr>
          <a:xfrm>
            <a:off x="7559651" y="327145"/>
            <a:ext cx="1351875" cy="38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600" dirty="0">
                <a:solidFill>
                  <a:srgbClr val="FF3A21"/>
                </a:solidFill>
                <a:latin typeface="Montserrat Light" panose="00000400000000000000" pitchFamily="50" charset="0"/>
              </a:rPr>
              <a:t>3.oppitunti</a:t>
            </a:r>
            <a:endParaRPr sz="1600" dirty="0">
              <a:solidFill>
                <a:srgbClr val="FF3A21"/>
              </a:solidFill>
              <a:latin typeface="Montserrat Light" panose="00000400000000000000" pitchFamily="50" charset="0"/>
            </a:endParaRPr>
          </a:p>
        </p:txBody>
      </p:sp>
      <p:sp>
        <p:nvSpPr>
          <p:cNvPr id="166" name="Google Shape;166;p25"/>
          <p:cNvSpPr/>
          <p:nvPr/>
        </p:nvSpPr>
        <p:spPr>
          <a:xfrm>
            <a:off x="5359650" y="597922"/>
            <a:ext cx="561000" cy="518700"/>
          </a:xfrm>
          <a:prstGeom prst="mathPlus">
            <a:avLst>
              <a:gd name="adj1" fmla="val 2352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Google Shape;111;p19">
            <a:extLst>
              <a:ext uri="{FF2B5EF4-FFF2-40B4-BE49-F238E27FC236}">
                <a16:creationId xmlns:a16="http://schemas.microsoft.com/office/drawing/2014/main" id="{E4A7C8F7-B198-CC30-5A20-F6CFDBE15795}"/>
              </a:ext>
            </a:extLst>
          </p:cNvPr>
          <p:cNvSpPr txBox="1"/>
          <p:nvPr/>
        </p:nvSpPr>
        <p:spPr>
          <a:xfrm>
            <a:off x="559800" y="443213"/>
            <a:ext cx="2591677" cy="672900"/>
          </a:xfrm>
          <a:prstGeom prst="rect">
            <a:avLst/>
          </a:prstGeom>
          <a:noFill/>
          <a:ln>
            <a:noFill/>
          </a:ln>
        </p:spPr>
        <p:txBody>
          <a:bodyPr spcFirstLastPara="1" wrap="square" lIns="91425" tIns="91425" rIns="91425" bIns="91425" anchor="t" anchorCtr="0">
            <a:noAutofit/>
          </a:bodyPr>
          <a:lstStyle/>
          <a:p>
            <a:pPr lvl="0"/>
            <a:r>
              <a:rPr lang="da" sz="3200" b="1" dirty="0">
                <a:solidFill>
                  <a:schemeClr val="tx1"/>
                </a:solidFill>
                <a:latin typeface="Bebas Neue" panose="020B0606020202050201" pitchFamily="34" charset="0"/>
              </a:rPr>
              <a:t>tehtävä</a:t>
            </a:r>
            <a:endParaRPr lang="da-DK" sz="3200" b="1" dirty="0">
              <a:solidFill>
                <a:schemeClr val="tx1"/>
              </a:solidFill>
              <a:latin typeface="Bebas Neue" panose="020B0606020202050201" pitchFamily="34" charset="0"/>
            </a:endParaRPr>
          </a:p>
        </p:txBody>
      </p:sp>
      <p:pic>
        <p:nvPicPr>
          <p:cNvPr id="4" name="Kuva 3" descr="Kuva, joka sisältää kohteen teksti, Fontti, logo, muotoilu&#10;&#10;Tekoälyllä luotu sisältö voi olla virheellistä.">
            <a:extLst>
              <a:ext uri="{FF2B5EF4-FFF2-40B4-BE49-F238E27FC236}">
                <a16:creationId xmlns:a16="http://schemas.microsoft.com/office/drawing/2014/main" id="{FE511EEF-1FBD-34E3-86AC-1494FB33671E}"/>
              </a:ext>
            </a:extLst>
          </p:cNvPr>
          <p:cNvPicPr>
            <a:picLocks noChangeAspect="1"/>
          </p:cNvPicPr>
          <p:nvPr/>
        </p:nvPicPr>
        <p:blipFill>
          <a:blip r:embed="rId4"/>
          <a:stretch>
            <a:fillRect/>
          </a:stretch>
        </p:blipFill>
        <p:spPr>
          <a:xfrm>
            <a:off x="6007998" y="454864"/>
            <a:ext cx="815957" cy="815957"/>
          </a:xfrm>
          <a:prstGeom prst="rect">
            <a:avLst/>
          </a:prstGeom>
        </p:spPr>
      </p:pic>
      <p:pic>
        <p:nvPicPr>
          <p:cNvPr id="6" name="Kuva 5" descr="Kuva, joka sisältää kohteen teksti, Fontti, vihreä, Grafiikka&#10;&#10;Tekoälyllä luotu sisältö voi olla virheellistä.">
            <a:extLst>
              <a:ext uri="{FF2B5EF4-FFF2-40B4-BE49-F238E27FC236}">
                <a16:creationId xmlns:a16="http://schemas.microsoft.com/office/drawing/2014/main" id="{44803137-7A7B-A2CC-6E4A-66CC7401F108}"/>
              </a:ext>
            </a:extLst>
          </p:cNvPr>
          <p:cNvPicPr>
            <a:picLocks noChangeAspect="1"/>
          </p:cNvPicPr>
          <p:nvPr/>
        </p:nvPicPr>
        <p:blipFill>
          <a:blip r:embed="rId5"/>
          <a:stretch>
            <a:fillRect/>
          </a:stretch>
        </p:blipFill>
        <p:spPr>
          <a:xfrm>
            <a:off x="4456345" y="454864"/>
            <a:ext cx="815957" cy="81595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6"/>
          <p:cNvPicPr preferRelativeResize="0"/>
          <p:nvPr/>
        </p:nvPicPr>
        <p:blipFill>
          <a:blip r:embed="rId3">
            <a:alphaModFix/>
          </a:blip>
          <a:stretch>
            <a:fillRect/>
          </a:stretch>
        </p:blipFill>
        <p:spPr>
          <a:xfrm>
            <a:off x="0" y="-33675"/>
            <a:ext cx="9144000" cy="5143500"/>
          </a:xfrm>
          <a:prstGeom prst="rect">
            <a:avLst/>
          </a:prstGeom>
          <a:noFill/>
          <a:ln>
            <a:noFill/>
          </a:ln>
        </p:spPr>
      </p:pic>
      <p:sp>
        <p:nvSpPr>
          <p:cNvPr id="173" name="Google Shape;173;p26"/>
          <p:cNvSpPr txBox="1"/>
          <p:nvPr/>
        </p:nvSpPr>
        <p:spPr>
          <a:xfrm>
            <a:off x="2490025" y="1278675"/>
            <a:ext cx="3307200" cy="251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75" name="Google Shape;175;p26"/>
          <p:cNvSpPr txBox="1"/>
          <p:nvPr/>
        </p:nvSpPr>
        <p:spPr>
          <a:xfrm>
            <a:off x="570000" y="1116975"/>
            <a:ext cx="7949700" cy="3477845"/>
          </a:xfrm>
          <a:prstGeom prst="rect">
            <a:avLst/>
          </a:prstGeom>
          <a:noFill/>
          <a:ln>
            <a:noFill/>
          </a:ln>
        </p:spPr>
        <p:txBody>
          <a:bodyPr spcFirstLastPara="1" wrap="square" lIns="91425" tIns="91425" rIns="91425" bIns="91425" anchor="t" anchorCtr="0">
            <a:spAutoFit/>
          </a:bodyPr>
          <a:lstStyle/>
          <a:p>
            <a:pPr marL="457200" lvl="0" indent="-317500" algn="l" rtl="0">
              <a:spcBef>
                <a:spcPts val="1200"/>
              </a:spcBef>
              <a:spcAft>
                <a:spcPts val="0"/>
              </a:spcAft>
              <a:buClr>
                <a:schemeClr val="dk1"/>
              </a:buClr>
              <a:buSzPts val="1400"/>
              <a:buAutoNum type="arabicPeriod"/>
            </a:pPr>
            <a:r>
              <a:rPr lang="da" sz="1200" b="1" dirty="0">
                <a:solidFill>
                  <a:schemeClr val="dk1"/>
                </a:solidFill>
                <a:latin typeface="Montserrat Light" panose="00000400000000000000" pitchFamily="50" charset="0"/>
              </a:rPr>
              <a:t>Analysoi omia tapojasi ja tottumuksiasi:</a:t>
            </a:r>
            <a:endParaRPr sz="1200" b="1" dirty="0">
              <a:solidFill>
                <a:schemeClr val="dk1"/>
              </a:solidFill>
              <a:latin typeface="Montserrat Light" panose="00000400000000000000" pitchFamily="50" charset="0"/>
            </a:endParaRPr>
          </a:p>
          <a:p>
            <a:pPr marL="914400" lvl="1" indent="-317500" algn="l" rtl="0">
              <a:spcBef>
                <a:spcPts val="0"/>
              </a:spcBef>
              <a:spcAft>
                <a:spcPts val="0"/>
              </a:spcAft>
              <a:buClr>
                <a:schemeClr val="dk1"/>
              </a:buClr>
              <a:buSzPts val="1400"/>
              <a:buChar char="○"/>
            </a:pPr>
            <a:r>
              <a:rPr lang="sv-SE" sz="1200" dirty="0" err="1">
                <a:solidFill>
                  <a:schemeClr val="dk1"/>
                </a:solidFill>
                <a:latin typeface="Montserrat Light" panose="00000400000000000000" pitchFamily="50" charset="0"/>
              </a:rPr>
              <a:t>Pidä</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kirjaa</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omasta</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päivittäisestä</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kulutuksestasi</a:t>
            </a:r>
            <a:r>
              <a:rPr lang="sv-SE" sz="1200" dirty="0">
                <a:solidFill>
                  <a:schemeClr val="dk1"/>
                </a:solidFill>
                <a:latin typeface="Montserrat Light" panose="00000400000000000000" pitchFamily="50" charset="0"/>
              </a:rPr>
              <a:t> kolmen </a:t>
            </a:r>
            <a:r>
              <a:rPr lang="sv-SE" sz="1200" dirty="0" err="1">
                <a:solidFill>
                  <a:schemeClr val="dk1"/>
                </a:solidFill>
                <a:latin typeface="Montserrat Light" panose="00000400000000000000" pitchFamily="50" charset="0"/>
              </a:rPr>
              <a:t>päivän</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ajan</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ruoka</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vaatteet</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elektroniikka</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jne</a:t>
            </a:r>
            <a:r>
              <a:rPr lang="sv-SE" sz="1200" dirty="0">
                <a:solidFill>
                  <a:schemeClr val="dk1"/>
                </a:solidFill>
                <a:latin typeface="Montserrat Light" panose="00000400000000000000" pitchFamily="50" charset="0"/>
              </a:rPr>
              <a:t>.)</a:t>
            </a:r>
          </a:p>
          <a:p>
            <a:pPr marL="914400" lvl="1" indent="-317500" algn="l" rtl="0">
              <a:spcBef>
                <a:spcPts val="0"/>
              </a:spcBef>
              <a:spcAft>
                <a:spcPts val="0"/>
              </a:spcAft>
              <a:buClr>
                <a:schemeClr val="dk1"/>
              </a:buClr>
              <a:buSzPts val="1400"/>
              <a:buChar char="○"/>
            </a:pPr>
            <a:r>
              <a:rPr lang="sv-SE" sz="1200" dirty="0" err="1">
                <a:solidFill>
                  <a:schemeClr val="dk1"/>
                </a:solidFill>
                <a:latin typeface="Montserrat Light" panose="00000400000000000000" pitchFamily="50" charset="0"/>
              </a:rPr>
              <a:t>Pohdi</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mikä</a:t>
            </a:r>
            <a:r>
              <a:rPr lang="sv-SE" sz="1200" dirty="0">
                <a:solidFill>
                  <a:schemeClr val="dk1"/>
                </a:solidFill>
                <a:latin typeface="Montserrat Light" panose="00000400000000000000" pitchFamily="50" charset="0"/>
              </a:rPr>
              <a:t> on </a:t>
            </a:r>
            <a:r>
              <a:rPr lang="sv-SE" sz="1200" dirty="0" err="1">
                <a:solidFill>
                  <a:schemeClr val="dk1"/>
                </a:solidFill>
                <a:latin typeface="Montserrat Light" panose="00000400000000000000" pitchFamily="50" charset="0"/>
              </a:rPr>
              <a:t>välttämätöntä</a:t>
            </a:r>
            <a:r>
              <a:rPr lang="sv-SE" sz="1200" dirty="0">
                <a:solidFill>
                  <a:schemeClr val="dk1"/>
                </a:solidFill>
                <a:latin typeface="Montserrat Light" panose="00000400000000000000" pitchFamily="50" charset="0"/>
              </a:rPr>
              <a:t> ja </a:t>
            </a:r>
            <a:r>
              <a:rPr lang="sv-SE" sz="1200" dirty="0" err="1">
                <a:solidFill>
                  <a:schemeClr val="dk1"/>
                </a:solidFill>
                <a:latin typeface="Montserrat Light" panose="00000400000000000000" pitchFamily="50" charset="0"/>
              </a:rPr>
              <a:t>mikä</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ei</a:t>
            </a:r>
            <a:r>
              <a:rPr lang="sv-SE" sz="1200" dirty="0">
                <a:solidFill>
                  <a:schemeClr val="dk1"/>
                </a:solidFill>
                <a:latin typeface="Montserrat Light" panose="00000400000000000000" pitchFamily="50" charset="0"/>
              </a:rPr>
              <a:t>.</a:t>
            </a:r>
            <a:br>
              <a:rPr lang="sv-SE" sz="1200" dirty="0">
                <a:solidFill>
                  <a:schemeClr val="dk1"/>
                </a:solidFill>
                <a:latin typeface="Montserrat Light" panose="00000400000000000000" pitchFamily="50" charset="0"/>
              </a:rPr>
            </a:br>
            <a:endParaRPr lang="sv-SE" sz="1200" dirty="0">
              <a:solidFill>
                <a:schemeClr val="dk1"/>
              </a:solidFill>
              <a:latin typeface="Montserrat Light" panose="00000400000000000000" pitchFamily="50" charset="0"/>
            </a:endParaRPr>
          </a:p>
          <a:p>
            <a:pPr marL="457200" lvl="0" indent="-317500" algn="l" rtl="0">
              <a:spcBef>
                <a:spcPts val="0"/>
              </a:spcBef>
              <a:spcAft>
                <a:spcPts val="0"/>
              </a:spcAft>
              <a:buClr>
                <a:schemeClr val="dk1"/>
              </a:buClr>
              <a:buSzPts val="1400"/>
              <a:buAutoNum type="arabicPeriod"/>
            </a:pPr>
            <a:r>
              <a:rPr lang="da" sz="1200" b="1" dirty="0">
                <a:solidFill>
                  <a:schemeClr val="dk1"/>
                </a:solidFill>
                <a:latin typeface="Montserrat Light" panose="00000400000000000000" pitchFamily="50" charset="0"/>
              </a:rPr>
              <a:t>Tutki:</a:t>
            </a:r>
            <a:endParaRPr sz="1200" b="1" dirty="0">
              <a:solidFill>
                <a:schemeClr val="dk1"/>
              </a:solidFill>
              <a:latin typeface="Montserrat Light" panose="00000400000000000000" pitchFamily="50" charset="0"/>
            </a:endParaRPr>
          </a:p>
          <a:p>
            <a:pPr marL="914400" lvl="1" indent="-317500" algn="l" rtl="0">
              <a:spcBef>
                <a:spcPts val="0"/>
              </a:spcBef>
              <a:spcAft>
                <a:spcPts val="0"/>
              </a:spcAft>
              <a:buClr>
                <a:schemeClr val="dk1"/>
              </a:buClr>
              <a:buSzPts val="1400"/>
              <a:buChar char="○"/>
            </a:pPr>
            <a:r>
              <a:rPr lang="sv-SE" sz="1200" dirty="0" err="1">
                <a:solidFill>
                  <a:schemeClr val="dk1"/>
                </a:solidFill>
                <a:latin typeface="Montserrat Light" panose="00000400000000000000" pitchFamily="50" charset="0"/>
              </a:rPr>
              <a:t>Valitse</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aihealue</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jossa</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huomaat</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ylikulutusta</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esim</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Vaatteet</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elektroniikka</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ruoka</a:t>
            </a:r>
            <a:r>
              <a:rPr lang="sv-SE" sz="1200" dirty="0">
                <a:solidFill>
                  <a:schemeClr val="dk1"/>
                </a:solidFill>
                <a:latin typeface="Montserrat Light" panose="00000400000000000000" pitchFamily="50" charset="0"/>
              </a:rPr>
              <a:t>)</a:t>
            </a:r>
          </a:p>
          <a:p>
            <a:pPr marL="914400" lvl="1" indent="-317500" algn="l" rtl="0">
              <a:spcBef>
                <a:spcPts val="0"/>
              </a:spcBef>
              <a:spcAft>
                <a:spcPts val="0"/>
              </a:spcAft>
              <a:buClr>
                <a:schemeClr val="dk1"/>
              </a:buClr>
              <a:buSzPts val="1400"/>
              <a:buChar char="○"/>
            </a:pPr>
            <a:r>
              <a:rPr lang="sv-SE" sz="1200" dirty="0" err="1">
                <a:solidFill>
                  <a:schemeClr val="dk1"/>
                </a:solidFill>
                <a:latin typeface="Montserrat Light" panose="00000400000000000000" pitchFamily="50" charset="0"/>
              </a:rPr>
              <a:t>Tutki</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miten</a:t>
            </a:r>
            <a:r>
              <a:rPr lang="sv-SE" sz="1200" dirty="0">
                <a:solidFill>
                  <a:schemeClr val="dk1"/>
                </a:solidFill>
                <a:latin typeface="Montserrat Light" panose="00000400000000000000" pitchFamily="50" charset="0"/>
              </a:rPr>
              <a:t> se </a:t>
            </a:r>
            <a:r>
              <a:rPr lang="sv-SE" sz="1200" dirty="0" err="1">
                <a:solidFill>
                  <a:schemeClr val="dk1"/>
                </a:solidFill>
                <a:latin typeface="Montserrat Light" panose="00000400000000000000" pitchFamily="50" charset="0"/>
              </a:rPr>
              <a:t>vaikuttaa</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ympäristöön</a:t>
            </a:r>
            <a:r>
              <a:rPr lang="sv-SE" sz="1200" dirty="0">
                <a:solidFill>
                  <a:schemeClr val="dk1"/>
                </a:solidFill>
                <a:latin typeface="Montserrat Light" panose="00000400000000000000" pitchFamily="50" charset="0"/>
              </a:rPr>
              <a:t> ja </a:t>
            </a:r>
            <a:r>
              <a:rPr lang="sv-SE" sz="1200" dirty="0" err="1">
                <a:solidFill>
                  <a:schemeClr val="dk1"/>
                </a:solidFill>
                <a:latin typeface="Montserrat Light" panose="00000400000000000000" pitchFamily="50" charset="0"/>
              </a:rPr>
              <a:t>omaan</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hyvinvointiisi</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Käytä</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hyväksesi</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tietoa</a:t>
            </a:r>
            <a:r>
              <a:rPr lang="sv-SE" sz="1200" dirty="0">
                <a:solidFill>
                  <a:schemeClr val="dk1"/>
                </a:solidFill>
                <a:latin typeface="Montserrat Light" panose="00000400000000000000" pitchFamily="50" charset="0"/>
              </a:rPr>
              <a:t>, jota </a:t>
            </a:r>
            <a:r>
              <a:rPr lang="sv-SE" sz="1200" dirty="0" err="1">
                <a:solidFill>
                  <a:schemeClr val="dk1"/>
                </a:solidFill>
                <a:latin typeface="Montserrat Light" panose="00000400000000000000" pitchFamily="50" charset="0"/>
              </a:rPr>
              <a:t>sait</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johdanto-osassa</a:t>
            </a:r>
            <a:r>
              <a:rPr lang="sv-SE" sz="1200" dirty="0">
                <a:solidFill>
                  <a:schemeClr val="dk1"/>
                </a:solidFill>
                <a:latin typeface="Montserrat Light" panose="00000400000000000000" pitchFamily="50" charset="0"/>
              </a:rPr>
              <a:t>.</a:t>
            </a:r>
            <a:br>
              <a:rPr lang="sv-SE" sz="1200" dirty="0">
                <a:solidFill>
                  <a:schemeClr val="dk1"/>
                </a:solidFill>
                <a:latin typeface="Montserrat Light" panose="00000400000000000000" pitchFamily="50" charset="0"/>
              </a:rPr>
            </a:br>
            <a:endParaRPr lang="fi-FI" sz="1200" dirty="0">
              <a:solidFill>
                <a:schemeClr val="dk1"/>
              </a:solidFill>
              <a:latin typeface="Montserrat Light" panose="00000400000000000000" pitchFamily="50" charset="0"/>
            </a:endParaRPr>
          </a:p>
          <a:p>
            <a:pPr marL="457200" lvl="0" indent="-317500" algn="l" rtl="0">
              <a:spcBef>
                <a:spcPts val="0"/>
              </a:spcBef>
              <a:spcAft>
                <a:spcPts val="0"/>
              </a:spcAft>
              <a:buClr>
                <a:schemeClr val="dk1"/>
              </a:buClr>
              <a:buSzPts val="1400"/>
              <a:buAutoNum type="arabicPeriod"/>
            </a:pPr>
            <a:r>
              <a:rPr lang="fi-FI" sz="1200" b="1" dirty="0">
                <a:solidFill>
                  <a:schemeClr val="dk1"/>
                </a:solidFill>
                <a:latin typeface="Montserrat Light" panose="00000400000000000000" pitchFamily="50" charset="0"/>
              </a:rPr>
              <a:t>Ratkaisuehdotus:</a:t>
            </a:r>
          </a:p>
          <a:p>
            <a:pPr marL="914400" lvl="1" indent="-317500" algn="l" rtl="0">
              <a:spcBef>
                <a:spcPts val="0"/>
              </a:spcBef>
              <a:spcAft>
                <a:spcPts val="0"/>
              </a:spcAft>
              <a:buClr>
                <a:schemeClr val="dk1"/>
              </a:buClr>
              <a:buSzPts val="1400"/>
              <a:buChar char="○"/>
            </a:pPr>
            <a:r>
              <a:rPr lang="sv-SE" sz="1200" dirty="0" err="1">
                <a:solidFill>
                  <a:schemeClr val="dk1"/>
                </a:solidFill>
                <a:latin typeface="Montserrat Light" panose="00000400000000000000" pitchFamily="50" charset="0"/>
              </a:rPr>
              <a:t>Laadi</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suunnitelma</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siitä</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miten</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muutat</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tapojasi</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kestävämmiksi</a:t>
            </a:r>
            <a:endParaRPr lang="sv-SE" sz="1200" dirty="0">
              <a:solidFill>
                <a:schemeClr val="dk1"/>
              </a:solidFill>
              <a:latin typeface="Montserrat Light" panose="00000400000000000000" pitchFamily="50" charset="0"/>
            </a:endParaRPr>
          </a:p>
          <a:p>
            <a:pPr marL="914400" lvl="1" indent="-317500" algn="l" rtl="0">
              <a:spcBef>
                <a:spcPts val="0"/>
              </a:spcBef>
              <a:spcAft>
                <a:spcPts val="0"/>
              </a:spcAft>
              <a:buClr>
                <a:schemeClr val="dk1"/>
              </a:buClr>
              <a:buSzPts val="1400"/>
              <a:buChar char="○"/>
            </a:pPr>
            <a:r>
              <a:rPr lang="sv-SE" sz="1200" dirty="0" err="1">
                <a:solidFill>
                  <a:schemeClr val="dk1"/>
                </a:solidFill>
                <a:latin typeface="Montserrat Light" panose="00000400000000000000" pitchFamily="50" charset="0"/>
              </a:rPr>
              <a:t>Liitä</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mukaan</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arvio</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siitä</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miten</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muutokset</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voivat</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parantaa</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ympäristöäsi</a:t>
            </a:r>
            <a:r>
              <a:rPr lang="sv-SE" sz="1200" dirty="0">
                <a:solidFill>
                  <a:schemeClr val="dk1"/>
                </a:solidFill>
                <a:latin typeface="Montserrat Light" panose="00000400000000000000" pitchFamily="50" charset="0"/>
              </a:rPr>
              <a:t> ja </a:t>
            </a:r>
            <a:r>
              <a:rPr lang="sv-SE" sz="1200" dirty="0" err="1">
                <a:solidFill>
                  <a:schemeClr val="dk1"/>
                </a:solidFill>
                <a:latin typeface="Montserrat Light" panose="00000400000000000000" pitchFamily="50" charset="0"/>
              </a:rPr>
              <a:t>hyvinvointiasi</a:t>
            </a:r>
            <a:br>
              <a:rPr lang="sv-SE" sz="1200" dirty="0">
                <a:solidFill>
                  <a:schemeClr val="dk1"/>
                </a:solidFill>
                <a:latin typeface="Montserrat Light" panose="00000400000000000000" pitchFamily="50" charset="0"/>
              </a:rPr>
            </a:br>
            <a:endParaRPr lang="fi-FI" sz="1200" dirty="0">
              <a:solidFill>
                <a:schemeClr val="dk1"/>
              </a:solidFill>
              <a:latin typeface="Montserrat Light" panose="00000400000000000000" pitchFamily="50" charset="0"/>
            </a:endParaRPr>
          </a:p>
          <a:p>
            <a:pPr marL="457200" lvl="0" indent="-317500" algn="l" rtl="0">
              <a:spcBef>
                <a:spcPts val="0"/>
              </a:spcBef>
              <a:spcAft>
                <a:spcPts val="0"/>
              </a:spcAft>
              <a:buClr>
                <a:schemeClr val="dk1"/>
              </a:buClr>
              <a:buSzPts val="1400"/>
              <a:buAutoNum type="arabicPeriod"/>
            </a:pPr>
            <a:r>
              <a:rPr lang="fi-FI" sz="1200" b="1" dirty="0">
                <a:solidFill>
                  <a:schemeClr val="dk1"/>
                </a:solidFill>
                <a:latin typeface="Montserrat Light" panose="00000400000000000000" pitchFamily="50" charset="0"/>
              </a:rPr>
              <a:t>Esitelmä:</a:t>
            </a:r>
          </a:p>
          <a:p>
            <a:pPr marL="914400" lvl="1" indent="-317500" algn="l" rtl="0">
              <a:spcBef>
                <a:spcPts val="0"/>
              </a:spcBef>
              <a:spcAft>
                <a:spcPts val="0"/>
              </a:spcAft>
              <a:buClr>
                <a:schemeClr val="dk1"/>
              </a:buClr>
              <a:buSzPts val="1400"/>
              <a:buChar char="○"/>
            </a:pPr>
            <a:r>
              <a:rPr lang="sv-SE" sz="1200" dirty="0">
                <a:solidFill>
                  <a:schemeClr val="dk1"/>
                </a:solidFill>
                <a:latin typeface="Montserrat Light" panose="00000400000000000000" pitchFamily="50" charset="0"/>
              </a:rPr>
              <a:t>Tee </a:t>
            </a:r>
            <a:r>
              <a:rPr lang="sv-SE" sz="1200" dirty="0" err="1">
                <a:solidFill>
                  <a:schemeClr val="dk1"/>
                </a:solidFill>
                <a:latin typeface="Montserrat Light" panose="00000400000000000000" pitchFamily="50" charset="0"/>
              </a:rPr>
              <a:t>luova</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esitys</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juliste</a:t>
            </a:r>
            <a:r>
              <a:rPr lang="sv-SE" sz="1200" dirty="0">
                <a:solidFill>
                  <a:schemeClr val="dk1"/>
                </a:solidFill>
                <a:latin typeface="Montserrat Light" panose="00000400000000000000" pitchFamily="50" charset="0"/>
              </a:rPr>
              <a:t>, video, PowerPoint) </a:t>
            </a:r>
            <a:r>
              <a:rPr lang="sv-SE" sz="1200" dirty="0" err="1">
                <a:solidFill>
                  <a:schemeClr val="dk1"/>
                </a:solidFill>
                <a:latin typeface="Montserrat Light" panose="00000400000000000000" pitchFamily="50" charset="0"/>
              </a:rPr>
              <a:t>tuloksistasi</a:t>
            </a:r>
            <a:r>
              <a:rPr lang="sv-SE" sz="1200" dirty="0">
                <a:solidFill>
                  <a:schemeClr val="dk1"/>
                </a:solidFill>
                <a:latin typeface="Montserrat Light" panose="00000400000000000000" pitchFamily="50" charset="0"/>
              </a:rPr>
              <a:t> ja </a:t>
            </a:r>
            <a:r>
              <a:rPr lang="sv-SE" sz="1200" dirty="0" err="1">
                <a:solidFill>
                  <a:schemeClr val="dk1"/>
                </a:solidFill>
                <a:latin typeface="Montserrat Light" panose="00000400000000000000" pitchFamily="50" charset="0"/>
              </a:rPr>
              <a:t>päätelmistäsi</a:t>
            </a:r>
            <a:endParaRPr lang="sv-SE" sz="1200" dirty="0">
              <a:solidFill>
                <a:schemeClr val="dk1"/>
              </a:solidFill>
              <a:latin typeface="Montserrat Light" panose="00000400000000000000" pitchFamily="50" charset="0"/>
            </a:endParaRPr>
          </a:p>
          <a:p>
            <a:pPr marL="914400" lvl="1" indent="-317500" algn="l" rtl="0">
              <a:spcBef>
                <a:spcPts val="0"/>
              </a:spcBef>
              <a:spcAft>
                <a:spcPts val="0"/>
              </a:spcAft>
              <a:buClr>
                <a:schemeClr val="dk1"/>
              </a:buClr>
              <a:buSzPts val="1400"/>
              <a:buChar char="○"/>
            </a:pPr>
            <a:r>
              <a:rPr lang="sv-SE" sz="1200" dirty="0" err="1">
                <a:solidFill>
                  <a:schemeClr val="dk1"/>
                </a:solidFill>
                <a:latin typeface="Montserrat Light" panose="00000400000000000000" pitchFamily="50" charset="0"/>
              </a:rPr>
              <a:t>Käytä</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vähintään</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yhtä</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sitaattia</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inspiraationa</a:t>
            </a:r>
            <a:r>
              <a:rPr lang="sv-SE" sz="1200" dirty="0">
                <a:solidFill>
                  <a:schemeClr val="dk1"/>
                </a:solidFill>
                <a:latin typeface="Montserrat Light" panose="00000400000000000000" pitchFamily="50" charset="0"/>
              </a:rPr>
              <a:t>.</a:t>
            </a:r>
            <a:endParaRPr sz="1200" dirty="0">
              <a:solidFill>
                <a:schemeClr val="dk2"/>
              </a:solidFill>
              <a:latin typeface="Montserrat Light" panose="00000400000000000000" pitchFamily="50" charset="0"/>
            </a:endParaRPr>
          </a:p>
        </p:txBody>
      </p:sp>
      <p:sp>
        <p:nvSpPr>
          <p:cNvPr id="3" name="Google Shape;111;p19">
            <a:extLst>
              <a:ext uri="{FF2B5EF4-FFF2-40B4-BE49-F238E27FC236}">
                <a16:creationId xmlns:a16="http://schemas.microsoft.com/office/drawing/2014/main" id="{C7DFFB30-EBB8-6330-3A0B-C18A3840939D}"/>
              </a:ext>
            </a:extLst>
          </p:cNvPr>
          <p:cNvSpPr txBox="1"/>
          <p:nvPr/>
        </p:nvSpPr>
        <p:spPr>
          <a:xfrm>
            <a:off x="624300" y="489570"/>
            <a:ext cx="2591677" cy="672900"/>
          </a:xfrm>
          <a:prstGeom prst="rect">
            <a:avLst/>
          </a:prstGeom>
          <a:noFill/>
          <a:ln>
            <a:noFill/>
          </a:ln>
        </p:spPr>
        <p:txBody>
          <a:bodyPr spcFirstLastPara="1" wrap="square" lIns="91425" tIns="91425" rIns="91425" bIns="91425" anchor="t" anchorCtr="0">
            <a:noAutofit/>
          </a:bodyPr>
          <a:lstStyle/>
          <a:p>
            <a:pPr lvl="0"/>
            <a:r>
              <a:rPr lang="da" sz="3200" b="1" dirty="0">
                <a:solidFill>
                  <a:schemeClr val="tx1"/>
                </a:solidFill>
                <a:latin typeface="Bebas Neue" panose="020B0606020202050201" pitchFamily="34" charset="0"/>
              </a:rPr>
              <a:t>Tehtävä</a:t>
            </a:r>
            <a:endParaRPr lang="da-DK" sz="3200" b="1" dirty="0">
              <a:solidFill>
                <a:schemeClr val="tx1"/>
              </a:solidFill>
              <a:latin typeface="Bebas Neue" panose="020B0606020202050201" pitchFamily="34" charset="0"/>
            </a:endParaRPr>
          </a:p>
        </p:txBody>
      </p:sp>
      <p:sp>
        <p:nvSpPr>
          <p:cNvPr id="2" name="Google Shape;164;p25">
            <a:extLst>
              <a:ext uri="{FF2B5EF4-FFF2-40B4-BE49-F238E27FC236}">
                <a16:creationId xmlns:a16="http://schemas.microsoft.com/office/drawing/2014/main" id="{08838FA7-9C9D-815C-EE38-58C722A04A81}"/>
              </a:ext>
            </a:extLst>
          </p:cNvPr>
          <p:cNvSpPr txBox="1"/>
          <p:nvPr/>
        </p:nvSpPr>
        <p:spPr>
          <a:xfrm>
            <a:off x="7559651" y="327145"/>
            <a:ext cx="1351875" cy="38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600" dirty="0">
                <a:solidFill>
                  <a:srgbClr val="FF3A21"/>
                </a:solidFill>
                <a:latin typeface="Montserrat Light" panose="00000400000000000000" pitchFamily="50" charset="0"/>
              </a:rPr>
              <a:t>4.oppitunti</a:t>
            </a:r>
            <a:endParaRPr sz="1600" dirty="0">
              <a:solidFill>
                <a:srgbClr val="FF3A21"/>
              </a:solidFill>
              <a:latin typeface="Montserrat Light" panose="00000400000000000000" pitchFamily="50"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7"/>
          <p:cNvPicPr preferRelativeResize="0"/>
          <p:nvPr/>
        </p:nvPicPr>
        <p:blipFill>
          <a:blip r:embed="rId3">
            <a:alphaModFix/>
          </a:blip>
          <a:stretch>
            <a:fillRect/>
          </a:stretch>
        </p:blipFill>
        <p:spPr>
          <a:xfrm>
            <a:off x="-12" y="0"/>
            <a:ext cx="9144000" cy="5143500"/>
          </a:xfrm>
          <a:prstGeom prst="rect">
            <a:avLst/>
          </a:prstGeom>
          <a:noFill/>
          <a:ln>
            <a:noFill/>
          </a:ln>
        </p:spPr>
      </p:pic>
      <p:sp>
        <p:nvSpPr>
          <p:cNvPr id="181" name="Google Shape;181;p27"/>
          <p:cNvSpPr txBox="1"/>
          <p:nvPr/>
        </p:nvSpPr>
        <p:spPr>
          <a:xfrm>
            <a:off x="1134600" y="778000"/>
            <a:ext cx="6224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graphicFrame>
        <p:nvGraphicFramePr>
          <p:cNvPr id="182" name="Google Shape;182;p27"/>
          <p:cNvGraphicFramePr/>
          <p:nvPr>
            <p:extLst>
              <p:ext uri="{D42A27DB-BD31-4B8C-83A1-F6EECF244321}">
                <p14:modId xmlns:p14="http://schemas.microsoft.com/office/powerpoint/2010/main" val="3177460908"/>
              </p:ext>
            </p:extLst>
          </p:nvPr>
        </p:nvGraphicFramePr>
        <p:xfrm>
          <a:off x="233575" y="280475"/>
          <a:ext cx="8676850" cy="4658625"/>
        </p:xfrm>
        <a:graphic>
          <a:graphicData uri="http://schemas.openxmlformats.org/drawingml/2006/table">
            <a:tbl>
              <a:tblPr>
                <a:noFill/>
                <a:tableStyleId>{979FD186-3DF1-4BE9-8A0E-07CBFC60E8EA}</a:tableStyleId>
              </a:tblPr>
              <a:tblGrid>
                <a:gridCol w="1037175">
                  <a:extLst>
                    <a:ext uri="{9D8B030D-6E8A-4147-A177-3AD203B41FA5}">
                      <a16:colId xmlns:a16="http://schemas.microsoft.com/office/drawing/2014/main" val="20000"/>
                    </a:ext>
                  </a:extLst>
                </a:gridCol>
                <a:gridCol w="2175900">
                  <a:extLst>
                    <a:ext uri="{9D8B030D-6E8A-4147-A177-3AD203B41FA5}">
                      <a16:colId xmlns:a16="http://schemas.microsoft.com/office/drawing/2014/main" val="20001"/>
                    </a:ext>
                  </a:extLst>
                </a:gridCol>
                <a:gridCol w="989225">
                  <a:extLst>
                    <a:ext uri="{9D8B030D-6E8A-4147-A177-3AD203B41FA5}">
                      <a16:colId xmlns:a16="http://schemas.microsoft.com/office/drawing/2014/main" val="20002"/>
                    </a:ext>
                  </a:extLst>
                </a:gridCol>
                <a:gridCol w="4474550">
                  <a:extLst>
                    <a:ext uri="{9D8B030D-6E8A-4147-A177-3AD203B41FA5}">
                      <a16:colId xmlns:a16="http://schemas.microsoft.com/office/drawing/2014/main" val="20003"/>
                    </a:ext>
                  </a:extLst>
                </a:gridCol>
              </a:tblGrid>
              <a:tr h="705550">
                <a:tc>
                  <a:txBody>
                    <a:bodyPr/>
                    <a:lstStyle/>
                    <a:p>
                      <a:pPr marL="0" lvl="0" indent="0" algn="l" rtl="0">
                        <a:lnSpc>
                          <a:spcPct val="115000"/>
                        </a:lnSpc>
                        <a:spcBef>
                          <a:spcPts val="0"/>
                        </a:spcBef>
                        <a:spcAft>
                          <a:spcPts val="0"/>
                        </a:spcAft>
                        <a:buNone/>
                      </a:pPr>
                      <a:r>
                        <a:rPr lang="da" sz="1200" b="1" dirty="0">
                          <a:latin typeface="Montserrat Light" panose="00000400000000000000" pitchFamily="50" charset="0"/>
                        </a:rPr>
                        <a:t>Aika</a:t>
                      </a:r>
                      <a:endParaRPr sz="1200" b="1"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b="1" dirty="0">
                          <a:latin typeface="Montserrat Light" panose="00000400000000000000" pitchFamily="50" charset="0"/>
                        </a:rPr>
                        <a:t>Mitä olen kuluttanut tai ostanut</a:t>
                      </a:r>
                      <a:endParaRPr sz="1200" b="1"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b="1" dirty="0">
                          <a:latin typeface="Montserrat Light" panose="00000400000000000000" pitchFamily="50" charset="0"/>
                        </a:rPr>
                        <a:t>Oliko se välttämätöntä? (kyllä/ei)</a:t>
                      </a:r>
                      <a:endParaRPr sz="1200" b="1"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b="1" dirty="0">
                          <a:latin typeface="Montserrat Light" panose="00000400000000000000" pitchFamily="50" charset="0"/>
                        </a:rPr>
                        <a:t>Kommentti (esim. </a:t>
                      </a:r>
                      <a:r>
                        <a:rPr lang="fi-FI" sz="1200" b="1" dirty="0">
                          <a:latin typeface="Montserrat Light" panose="00000400000000000000" pitchFamily="50" charset="0"/>
                        </a:rPr>
                        <a:t>M</a:t>
                      </a:r>
                      <a:r>
                        <a:rPr lang="da" sz="1200" b="1" dirty="0">
                          <a:latin typeface="Montserrat Light" panose="00000400000000000000" pitchFamily="50" charset="0"/>
                        </a:rPr>
                        <a:t>iksi kulutin/ostin.)</a:t>
                      </a:r>
                      <a:endParaRPr sz="1200" b="1"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92825">
                <a:tc>
                  <a:txBody>
                    <a:bodyPr/>
                    <a:lstStyle/>
                    <a:p>
                      <a:pPr marL="0" lvl="0" indent="0" algn="l" rtl="0">
                        <a:lnSpc>
                          <a:spcPct val="115000"/>
                        </a:lnSpc>
                        <a:spcBef>
                          <a:spcPts val="0"/>
                        </a:spcBef>
                        <a:spcAft>
                          <a:spcPts val="0"/>
                        </a:spcAft>
                        <a:buNone/>
                      </a:pPr>
                      <a:r>
                        <a:rPr lang="da" sz="1200" dirty="0">
                          <a:latin typeface="Montserrat Light" panose="00000400000000000000" pitchFamily="50" charset="0"/>
                        </a:rPr>
                        <a:t>Aamu</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dirty="0">
                          <a:latin typeface="Montserrat Light" panose="00000400000000000000" pitchFamily="50" charset="0"/>
                        </a:rPr>
                        <a:t>Söin puuroa.</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dirty="0">
                          <a:latin typeface="Montserrat Light" panose="00000400000000000000" pitchFamily="50" charset="0"/>
                        </a:rPr>
                        <a:t>Kyllä</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i-FI" sz="1200" dirty="0">
                          <a:latin typeface="Montserrat Light" panose="00000400000000000000" pitchFamily="50" charset="0"/>
                        </a:rPr>
                        <a:t>Aamupala</a:t>
                      </a: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64725">
                <a:tc>
                  <a:txBody>
                    <a:bodyPr/>
                    <a:lstStyle/>
                    <a:p>
                      <a:pPr marL="0" lvl="0" indent="0" algn="l" rtl="0">
                        <a:spcBef>
                          <a:spcPts val="0"/>
                        </a:spcBef>
                        <a:spcAft>
                          <a:spcPts val="0"/>
                        </a:spcAft>
                        <a:buNone/>
                      </a:pP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dirty="0">
                          <a:latin typeface="Montserrat Light" panose="00000400000000000000" pitchFamily="50" charset="0"/>
                        </a:rPr>
                        <a:t>Laitoin valot päälle.</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dirty="0">
                          <a:latin typeface="Montserrat Light" panose="00000400000000000000" pitchFamily="50" charset="0"/>
                        </a:rPr>
                        <a:t>Ei</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sv-SE" sz="1200" dirty="0" err="1">
                          <a:latin typeface="Montserrat Light" panose="00000400000000000000" pitchFamily="50" charset="0"/>
                        </a:rPr>
                        <a:t>Olisin</a:t>
                      </a:r>
                      <a:r>
                        <a:rPr lang="sv-SE" sz="1200" dirty="0">
                          <a:latin typeface="Montserrat Light" panose="00000400000000000000" pitchFamily="50" charset="0"/>
                        </a:rPr>
                        <a:t> </a:t>
                      </a:r>
                      <a:r>
                        <a:rPr lang="sv-SE" sz="1200" dirty="0" err="1">
                          <a:latin typeface="Montserrat Light" panose="00000400000000000000" pitchFamily="50" charset="0"/>
                        </a:rPr>
                        <a:t>voinut</a:t>
                      </a:r>
                      <a:r>
                        <a:rPr lang="sv-SE" sz="1200" dirty="0">
                          <a:latin typeface="Montserrat Light" panose="00000400000000000000" pitchFamily="50" charset="0"/>
                        </a:rPr>
                        <a:t> </a:t>
                      </a:r>
                      <a:r>
                        <a:rPr lang="sv-SE" sz="1200" dirty="0" err="1">
                          <a:latin typeface="Montserrat Light" panose="00000400000000000000" pitchFamily="50" charset="0"/>
                        </a:rPr>
                        <a:t>sammuttaa</a:t>
                      </a:r>
                      <a:r>
                        <a:rPr lang="sv-SE" sz="1200" dirty="0">
                          <a:latin typeface="Montserrat Light" panose="00000400000000000000" pitchFamily="50" charset="0"/>
                        </a:rPr>
                        <a:t> </a:t>
                      </a:r>
                      <a:r>
                        <a:rPr lang="sv-SE" sz="1200" dirty="0" err="1">
                          <a:latin typeface="Montserrat Light" panose="00000400000000000000" pitchFamily="50" charset="0"/>
                        </a:rPr>
                        <a:t>valot</a:t>
                      </a:r>
                      <a:r>
                        <a:rPr lang="sv-SE" sz="1200" dirty="0">
                          <a:latin typeface="Montserrat Light" panose="00000400000000000000" pitchFamily="50" charset="0"/>
                        </a:rPr>
                        <a:t>, </a:t>
                      </a:r>
                      <a:r>
                        <a:rPr lang="sv-SE" sz="1200" dirty="0" err="1">
                          <a:latin typeface="Montserrat Light" panose="00000400000000000000" pitchFamily="50" charset="0"/>
                        </a:rPr>
                        <a:t>kun</a:t>
                      </a:r>
                      <a:r>
                        <a:rPr lang="sv-SE" sz="1200" dirty="0">
                          <a:latin typeface="Montserrat Light" panose="00000400000000000000" pitchFamily="50" charset="0"/>
                        </a:rPr>
                        <a:t> </a:t>
                      </a:r>
                      <a:r>
                        <a:rPr lang="sv-SE" sz="1200" dirty="0" err="1">
                          <a:latin typeface="Montserrat Light" panose="00000400000000000000" pitchFamily="50" charset="0"/>
                        </a:rPr>
                        <a:t>päivä</a:t>
                      </a:r>
                      <a:r>
                        <a:rPr lang="sv-SE" sz="1200" dirty="0">
                          <a:latin typeface="Montserrat Light" panose="00000400000000000000" pitchFamily="50" charset="0"/>
                        </a:rPr>
                        <a:t> </a:t>
                      </a:r>
                      <a:r>
                        <a:rPr lang="sv-SE" sz="1200" dirty="0" err="1">
                          <a:latin typeface="Montserrat Light" panose="00000400000000000000" pitchFamily="50" charset="0"/>
                        </a:rPr>
                        <a:t>valkeni</a:t>
                      </a:r>
                      <a:r>
                        <a:rPr lang="sv-SE" sz="1200" dirty="0">
                          <a:latin typeface="Montserrat Light" panose="00000400000000000000" pitchFamily="50" charset="0"/>
                        </a:rPr>
                        <a:t>.</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64725">
                <a:tc>
                  <a:txBody>
                    <a:bodyPr/>
                    <a:lstStyle/>
                    <a:p>
                      <a:pPr marL="0" lvl="0" indent="0" algn="l" rtl="0">
                        <a:lnSpc>
                          <a:spcPct val="115000"/>
                        </a:lnSpc>
                        <a:spcBef>
                          <a:spcPts val="0"/>
                        </a:spcBef>
                        <a:spcAft>
                          <a:spcPts val="0"/>
                        </a:spcAft>
                        <a:buNone/>
                      </a:pPr>
                      <a:r>
                        <a:rPr lang="da" sz="1200" dirty="0">
                          <a:latin typeface="Montserrat Light" panose="00000400000000000000" pitchFamily="50" charset="0"/>
                        </a:rPr>
                        <a:t>Aamupäivä</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sv-SE" sz="1200" dirty="0" err="1">
                          <a:latin typeface="Montserrat Light" panose="00000400000000000000" pitchFamily="50" charset="0"/>
                        </a:rPr>
                        <a:t>Ostin</a:t>
                      </a:r>
                      <a:r>
                        <a:rPr lang="sv-SE" sz="1200" dirty="0">
                          <a:latin typeface="Montserrat Light" panose="00000400000000000000" pitchFamily="50" charset="0"/>
                        </a:rPr>
                        <a:t> </a:t>
                      </a:r>
                      <a:r>
                        <a:rPr lang="sv-SE" sz="1200" dirty="0" err="1">
                          <a:latin typeface="Montserrat Light" panose="00000400000000000000" pitchFamily="50" charset="0"/>
                        </a:rPr>
                        <a:t>limun</a:t>
                      </a:r>
                      <a:r>
                        <a:rPr lang="sv-SE" sz="1200" dirty="0">
                          <a:latin typeface="Montserrat Light" panose="00000400000000000000" pitchFamily="50" charset="0"/>
                        </a:rPr>
                        <a:t> </a:t>
                      </a:r>
                      <a:r>
                        <a:rPr lang="sv-SE" sz="1200" dirty="0" err="1">
                          <a:latin typeface="Montserrat Light" panose="00000400000000000000" pitchFamily="50" charset="0"/>
                        </a:rPr>
                        <a:t>koulun</a:t>
                      </a:r>
                      <a:r>
                        <a:rPr lang="sv-SE" sz="1200" dirty="0">
                          <a:latin typeface="Montserrat Light" panose="00000400000000000000" pitchFamily="50" charset="0"/>
                        </a:rPr>
                        <a:t> </a:t>
                      </a:r>
                      <a:r>
                        <a:rPr lang="sv-SE" sz="1200" dirty="0" err="1">
                          <a:latin typeface="Montserrat Light" panose="00000400000000000000" pitchFamily="50" charset="0"/>
                        </a:rPr>
                        <a:t>kahvilasta</a:t>
                      </a:r>
                      <a:r>
                        <a:rPr lang="sv-SE" sz="1200" dirty="0">
                          <a:latin typeface="Montserrat Light" panose="00000400000000000000" pitchFamily="50" charset="0"/>
                        </a:rPr>
                        <a:t>.</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dirty="0">
                          <a:latin typeface="Montserrat Light" panose="00000400000000000000" pitchFamily="50" charset="0"/>
                        </a:rPr>
                        <a:t>Ei</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i-FI" sz="1200" dirty="0">
                          <a:latin typeface="Montserrat Light" panose="00000400000000000000" pitchFamily="50" charset="0"/>
                        </a:rPr>
                        <a:t>Olisin voinut ottaa vesipullon mukaan kotoa.</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64725">
                <a:tc>
                  <a:txBody>
                    <a:bodyPr/>
                    <a:lstStyle/>
                    <a:p>
                      <a:pPr marL="0" lvl="0" indent="0" algn="l" rtl="0">
                        <a:lnSpc>
                          <a:spcPct val="115000"/>
                        </a:lnSpc>
                        <a:spcBef>
                          <a:spcPts val="0"/>
                        </a:spcBef>
                        <a:spcAft>
                          <a:spcPts val="0"/>
                        </a:spcAft>
                        <a:buNone/>
                      </a:pPr>
                      <a:r>
                        <a:rPr lang="da" sz="1200" dirty="0">
                          <a:latin typeface="Montserrat Light" panose="00000400000000000000" pitchFamily="50" charset="0"/>
                        </a:rPr>
                        <a:t>Iltapäivä</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dirty="0">
                          <a:latin typeface="Montserrat Light" panose="00000400000000000000" pitchFamily="50" charset="0"/>
                        </a:rPr>
                        <a:t>Menin bussilla kotiin.</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dirty="0">
                          <a:latin typeface="Montserrat Light" panose="00000400000000000000" pitchFamily="50" charset="0"/>
                        </a:rPr>
                        <a:t>Kyllä</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dirty="0">
                          <a:latin typeface="Montserrat Light" panose="00000400000000000000" pitchFamily="50" charset="0"/>
                        </a:rPr>
                        <a:t>Satoi, joten en voinut pyöräillä.</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64725">
                <a:tc>
                  <a:txBody>
                    <a:bodyPr/>
                    <a:lstStyle/>
                    <a:p>
                      <a:pPr marL="0" lvl="0" indent="0" algn="l" rtl="0">
                        <a:spcBef>
                          <a:spcPts val="0"/>
                        </a:spcBef>
                        <a:spcAft>
                          <a:spcPts val="0"/>
                        </a:spcAft>
                        <a:buNone/>
                      </a:pPr>
                      <a:endParaRPr sz="120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dirty="0">
                          <a:latin typeface="Montserrat Light" panose="00000400000000000000" pitchFamily="50" charset="0"/>
                        </a:rPr>
                        <a:t>Pelasin tabletilla.</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i-FI" sz="1200" dirty="0">
                          <a:latin typeface="Montserrat Light" panose="00000400000000000000" pitchFamily="50" charset="0"/>
                        </a:rPr>
                        <a:t>Ei</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sv-SE" sz="1200" dirty="0" err="1">
                          <a:latin typeface="Montserrat Light" panose="00000400000000000000" pitchFamily="50" charset="0"/>
                        </a:rPr>
                        <a:t>Olisin</a:t>
                      </a:r>
                      <a:r>
                        <a:rPr lang="sv-SE" sz="1200" dirty="0">
                          <a:latin typeface="Montserrat Light" panose="00000400000000000000" pitchFamily="50" charset="0"/>
                        </a:rPr>
                        <a:t> </a:t>
                      </a:r>
                      <a:r>
                        <a:rPr lang="sv-SE" sz="1200" dirty="0" err="1">
                          <a:latin typeface="Montserrat Light" panose="00000400000000000000" pitchFamily="50" charset="0"/>
                        </a:rPr>
                        <a:t>voinut</a:t>
                      </a:r>
                      <a:r>
                        <a:rPr lang="sv-SE" sz="1200" dirty="0">
                          <a:latin typeface="Montserrat Light" panose="00000400000000000000" pitchFamily="50" charset="0"/>
                        </a:rPr>
                        <a:t> </a:t>
                      </a:r>
                      <a:r>
                        <a:rPr lang="sv-SE" sz="1200" dirty="0" err="1">
                          <a:latin typeface="Montserrat Light" panose="00000400000000000000" pitchFamily="50" charset="0"/>
                        </a:rPr>
                        <a:t>tehdä</a:t>
                      </a:r>
                      <a:r>
                        <a:rPr lang="sv-SE" sz="1200" dirty="0">
                          <a:latin typeface="Montserrat Light" panose="00000400000000000000" pitchFamily="50" charset="0"/>
                        </a:rPr>
                        <a:t> </a:t>
                      </a:r>
                      <a:r>
                        <a:rPr lang="sv-SE" sz="1200" dirty="0" err="1">
                          <a:latin typeface="Montserrat Light" panose="00000400000000000000" pitchFamily="50" charset="0"/>
                        </a:rPr>
                        <a:t>jotain</a:t>
                      </a:r>
                      <a:r>
                        <a:rPr lang="sv-SE" sz="1200" dirty="0">
                          <a:latin typeface="Montserrat Light" panose="00000400000000000000" pitchFamily="50" charset="0"/>
                        </a:rPr>
                        <a:t> </a:t>
                      </a:r>
                      <a:r>
                        <a:rPr lang="sv-SE" sz="1200" dirty="0" err="1">
                          <a:latin typeface="Montserrat Light" panose="00000400000000000000" pitchFamily="50" charset="0"/>
                        </a:rPr>
                        <a:t>sellaista</a:t>
                      </a:r>
                      <a:r>
                        <a:rPr lang="sv-SE" sz="1200" dirty="0">
                          <a:latin typeface="Montserrat Light" panose="00000400000000000000" pitchFamily="50" charset="0"/>
                        </a:rPr>
                        <a:t>, </a:t>
                      </a:r>
                      <a:r>
                        <a:rPr lang="sv-SE" sz="1200" dirty="0" err="1">
                          <a:latin typeface="Montserrat Light" panose="00000400000000000000" pitchFamily="50" charset="0"/>
                        </a:rPr>
                        <a:t>joka</a:t>
                      </a:r>
                      <a:r>
                        <a:rPr lang="sv-SE" sz="1200" dirty="0">
                          <a:latin typeface="Montserrat Light" panose="00000400000000000000" pitchFamily="50" charset="0"/>
                        </a:rPr>
                        <a:t> </a:t>
                      </a:r>
                      <a:r>
                        <a:rPr lang="sv-SE" sz="1200" dirty="0" err="1">
                          <a:latin typeface="Montserrat Light" panose="00000400000000000000" pitchFamily="50" charset="0"/>
                        </a:rPr>
                        <a:t>ei</a:t>
                      </a:r>
                      <a:r>
                        <a:rPr lang="sv-SE" sz="1200" dirty="0">
                          <a:latin typeface="Montserrat Light" panose="00000400000000000000" pitchFamily="50" charset="0"/>
                        </a:rPr>
                        <a:t> </a:t>
                      </a:r>
                      <a:r>
                        <a:rPr lang="sv-SE" sz="1200" dirty="0" err="1">
                          <a:latin typeface="Montserrat Light" panose="00000400000000000000" pitchFamily="50" charset="0"/>
                        </a:rPr>
                        <a:t>vaadi</a:t>
                      </a:r>
                      <a:r>
                        <a:rPr lang="sv-SE" sz="1200" dirty="0">
                          <a:latin typeface="Montserrat Light" panose="00000400000000000000" pitchFamily="50" charset="0"/>
                        </a:rPr>
                        <a:t> </a:t>
                      </a:r>
                      <a:r>
                        <a:rPr lang="sv-SE" sz="1200" dirty="0" err="1">
                          <a:latin typeface="Montserrat Light" panose="00000400000000000000" pitchFamily="50" charset="0"/>
                        </a:rPr>
                        <a:t>sähköä</a:t>
                      </a:r>
                      <a:r>
                        <a:rPr lang="sv-SE" sz="1200" dirty="0">
                          <a:latin typeface="Montserrat Light" panose="00000400000000000000" pitchFamily="50" charset="0"/>
                        </a:rPr>
                        <a:t>.</a:t>
                      </a: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64725">
                <a:tc>
                  <a:txBody>
                    <a:bodyPr/>
                    <a:lstStyle/>
                    <a:p>
                      <a:pPr marL="0" lvl="0" indent="0" algn="l" rtl="0">
                        <a:lnSpc>
                          <a:spcPct val="115000"/>
                        </a:lnSpc>
                        <a:spcBef>
                          <a:spcPts val="0"/>
                        </a:spcBef>
                        <a:spcAft>
                          <a:spcPts val="0"/>
                        </a:spcAft>
                        <a:buNone/>
                      </a:pPr>
                      <a:r>
                        <a:rPr lang="da" sz="1200" dirty="0">
                          <a:latin typeface="Montserrat Light" panose="00000400000000000000" pitchFamily="50" charset="0"/>
                        </a:rPr>
                        <a:t>Ilta</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dirty="0">
                          <a:latin typeface="Montserrat Light" panose="00000400000000000000" pitchFamily="50" charset="0"/>
                        </a:rPr>
                        <a:t>Söin pitsan.</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dirty="0">
                          <a:latin typeface="Montserrat Light" panose="00000400000000000000" pitchFamily="50" charset="0"/>
                        </a:rPr>
                        <a:t>Kyllä</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dirty="0">
                          <a:latin typeface="Montserrat Light" panose="00000400000000000000" pitchFamily="50" charset="0"/>
                        </a:rPr>
                        <a:t>Olin nälkäinen.</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36625">
                <a:tc>
                  <a:txBody>
                    <a:bodyPr/>
                    <a:lstStyle/>
                    <a:p>
                      <a:pPr marL="0" lvl="0" indent="0" algn="l" rtl="0">
                        <a:spcBef>
                          <a:spcPts val="0"/>
                        </a:spcBef>
                        <a:spcAft>
                          <a:spcPts val="0"/>
                        </a:spcAft>
                        <a:buNone/>
                      </a:pPr>
                      <a:endParaRPr sz="120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sv-SE" sz="1200" dirty="0" err="1">
                          <a:latin typeface="Montserrat Light" panose="00000400000000000000" pitchFamily="50" charset="0"/>
                        </a:rPr>
                        <a:t>Jätin</a:t>
                      </a:r>
                      <a:r>
                        <a:rPr lang="sv-SE" sz="1200" dirty="0">
                          <a:latin typeface="Montserrat Light" panose="00000400000000000000" pitchFamily="50" charset="0"/>
                        </a:rPr>
                        <a:t> television </a:t>
                      </a:r>
                      <a:r>
                        <a:rPr lang="sv-SE" sz="1200" dirty="0" err="1">
                          <a:latin typeface="Montserrat Light" panose="00000400000000000000" pitchFamily="50" charset="0"/>
                        </a:rPr>
                        <a:t>päälle</a:t>
                      </a:r>
                      <a:r>
                        <a:rPr lang="sv-SE" sz="1200" dirty="0">
                          <a:latin typeface="Montserrat Light" panose="00000400000000000000" pitchFamily="50" charset="0"/>
                        </a:rPr>
                        <a:t>, </a:t>
                      </a:r>
                      <a:r>
                        <a:rPr lang="sv-SE" sz="1200" dirty="0" err="1">
                          <a:latin typeface="Montserrat Light" panose="00000400000000000000" pitchFamily="50" charset="0"/>
                        </a:rPr>
                        <a:t>vaikka</a:t>
                      </a:r>
                      <a:r>
                        <a:rPr lang="sv-SE" sz="1200" dirty="0">
                          <a:latin typeface="Montserrat Light" panose="00000400000000000000" pitchFamily="50" charset="0"/>
                        </a:rPr>
                        <a:t> en </a:t>
                      </a:r>
                      <a:r>
                        <a:rPr lang="sv-SE" sz="1200" dirty="0" err="1">
                          <a:latin typeface="Montserrat Light" panose="00000400000000000000" pitchFamily="50" charset="0"/>
                        </a:rPr>
                        <a:t>katsellut</a:t>
                      </a:r>
                      <a:r>
                        <a:rPr lang="sv-SE" sz="1200" dirty="0">
                          <a:latin typeface="Montserrat Light" panose="00000400000000000000" pitchFamily="50" charset="0"/>
                        </a:rPr>
                        <a:t> </a:t>
                      </a:r>
                      <a:r>
                        <a:rPr lang="sv-SE" sz="1200" dirty="0" err="1">
                          <a:latin typeface="Montserrat Light" panose="00000400000000000000" pitchFamily="50" charset="0"/>
                        </a:rPr>
                        <a:t>sitä</a:t>
                      </a:r>
                      <a:r>
                        <a:rPr lang="sv-SE" sz="1200" dirty="0">
                          <a:latin typeface="Montserrat Light" panose="00000400000000000000" pitchFamily="50" charset="0"/>
                        </a:rPr>
                        <a:t>.</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da" sz="1200">
                          <a:latin typeface="Montserrat Light" panose="00000400000000000000" pitchFamily="50" charset="0"/>
                        </a:rPr>
                        <a:t>Ei</a:t>
                      </a:r>
                      <a:endParaRPr sz="1200" dirty="0">
                        <a:latin typeface="Montserrat Light" panose="00000400000000000000" pitchFamily="50" charset="0"/>
                      </a:endParaRP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sv-SE" sz="1200" dirty="0" err="1">
                          <a:latin typeface="Montserrat Light" panose="00000400000000000000" pitchFamily="50" charset="0"/>
                        </a:rPr>
                        <a:t>Olisin</a:t>
                      </a:r>
                      <a:r>
                        <a:rPr lang="sv-SE" sz="1200" dirty="0">
                          <a:latin typeface="Montserrat Light" panose="00000400000000000000" pitchFamily="50" charset="0"/>
                        </a:rPr>
                        <a:t> </a:t>
                      </a:r>
                      <a:r>
                        <a:rPr lang="sv-SE" sz="1200" dirty="0" err="1">
                          <a:latin typeface="Montserrat Light" panose="00000400000000000000" pitchFamily="50" charset="0"/>
                        </a:rPr>
                        <a:t>voinut</a:t>
                      </a:r>
                      <a:r>
                        <a:rPr lang="sv-SE" sz="1200" dirty="0">
                          <a:latin typeface="Montserrat Light" panose="00000400000000000000" pitchFamily="50" charset="0"/>
                        </a:rPr>
                        <a:t> </a:t>
                      </a:r>
                      <a:r>
                        <a:rPr lang="sv-SE" sz="1200" dirty="0" err="1">
                          <a:latin typeface="Montserrat Light" panose="00000400000000000000" pitchFamily="50" charset="0"/>
                        </a:rPr>
                        <a:t>sulkea</a:t>
                      </a:r>
                      <a:r>
                        <a:rPr lang="sv-SE" sz="1200" dirty="0">
                          <a:latin typeface="Montserrat Light" panose="00000400000000000000" pitchFamily="50" charset="0"/>
                        </a:rPr>
                        <a:t> television.</a:t>
                      </a:r>
                    </a:p>
                  </a:txBody>
                  <a:tcPr marL="9525" marR="9525" marT="9525" marB="9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8" descr="Kuva, joka sisältää kohteen teksti, kuvakaappaus, Fontti, graafinen suunnittelu&#10;&#10;Kuvaus luotu automaattisesti"/>
          <p:cNvPicPr preferRelativeResize="0"/>
          <p:nvPr/>
        </p:nvPicPr>
        <p:blipFill rotWithShape="1">
          <a:blip r:embed="rId3">
            <a:alphaModFix/>
          </a:blip>
          <a:srcRect/>
          <a:stretch/>
        </p:blipFill>
        <p:spPr>
          <a:xfrm>
            <a:off x="762381" y="1143000"/>
            <a:ext cx="7619237" cy="2857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da" sz="4000" b="1" dirty="0">
                <a:solidFill>
                  <a:schemeClr val="tx1"/>
                </a:solidFill>
                <a:latin typeface="Bebas Neue" panose="020B0606020202050201" pitchFamily="34" charset="0"/>
              </a:rPr>
              <a:t>Rakenne </a:t>
            </a:r>
            <a:endParaRPr sz="4000" b="1" dirty="0">
              <a:solidFill>
                <a:schemeClr val="tx1"/>
              </a:solidFill>
              <a:latin typeface="Bebas Neue" panose="020B0606020202050201" pitchFamily="34" charset="0"/>
            </a:endParaRPr>
          </a:p>
        </p:txBody>
      </p:sp>
      <p:sp>
        <p:nvSpPr>
          <p:cNvPr id="68" name="Google Shape;68;p15"/>
          <p:cNvSpPr txBox="1">
            <a:spLocks noGrp="1"/>
          </p:cNvSpPr>
          <p:nvPr>
            <p:ph type="body" idx="1"/>
          </p:nvPr>
        </p:nvSpPr>
        <p:spPr>
          <a:xfrm>
            <a:off x="628650" y="1190425"/>
            <a:ext cx="7886700" cy="860700"/>
          </a:xfrm>
          <a:prstGeom prst="rect">
            <a:avLst/>
          </a:prstGeom>
        </p:spPr>
        <p:txBody>
          <a:bodyPr spcFirstLastPara="1" wrap="square" lIns="68575" tIns="34275" rIns="68575" bIns="34275" anchor="t" anchorCtr="0">
            <a:noAutofit/>
          </a:bodyPr>
          <a:lstStyle/>
          <a:p>
            <a:pPr marL="457200" lvl="0" indent="-323850" algn="l" rtl="0">
              <a:lnSpc>
                <a:spcPct val="100000"/>
              </a:lnSpc>
              <a:spcBef>
                <a:spcPts val="800"/>
              </a:spcBef>
              <a:spcAft>
                <a:spcPts val="0"/>
              </a:spcAft>
              <a:buSzPts val="1500"/>
              <a:buChar char="★"/>
            </a:pPr>
            <a:r>
              <a:rPr lang="da" sz="1400" dirty="0">
                <a:solidFill>
                  <a:schemeClr val="dk1"/>
                </a:solidFill>
                <a:latin typeface="Montserrat Light" panose="00000400000000000000" pitchFamily="50" charset="0"/>
              </a:rPr>
              <a:t>Intro videon, tilastojen ja Tiktokin avulla </a:t>
            </a:r>
            <a:endParaRPr sz="1400" dirty="0">
              <a:solidFill>
                <a:schemeClr val="dk1"/>
              </a:solidFill>
              <a:latin typeface="Montserrat Light" panose="00000400000000000000" pitchFamily="50" charset="0"/>
            </a:endParaRPr>
          </a:p>
          <a:p>
            <a:pPr marL="457200" lvl="0" indent="-323850" algn="l" rtl="0">
              <a:lnSpc>
                <a:spcPct val="100000"/>
              </a:lnSpc>
              <a:spcBef>
                <a:spcPts val="0"/>
              </a:spcBef>
              <a:spcAft>
                <a:spcPts val="0"/>
              </a:spcAft>
              <a:buSzPts val="1500"/>
              <a:buChar char="★"/>
            </a:pPr>
            <a:r>
              <a:rPr lang="da" sz="1400" dirty="0">
                <a:solidFill>
                  <a:schemeClr val="dk1"/>
                </a:solidFill>
                <a:latin typeface="Montserrat Light" panose="00000400000000000000" pitchFamily="50" charset="0"/>
              </a:rPr>
              <a:t>Läpikäynti, dialogikeskustelu</a:t>
            </a:r>
            <a:endParaRPr sz="1400" dirty="0">
              <a:solidFill>
                <a:schemeClr val="dk1"/>
              </a:solidFill>
              <a:latin typeface="Montserrat Light" panose="00000400000000000000" pitchFamily="50" charset="0"/>
            </a:endParaRPr>
          </a:p>
          <a:p>
            <a:pPr marL="457200" lvl="0" indent="-323850" algn="l" rtl="0">
              <a:lnSpc>
                <a:spcPct val="100000"/>
              </a:lnSpc>
              <a:spcBef>
                <a:spcPts val="0"/>
              </a:spcBef>
              <a:spcAft>
                <a:spcPts val="0"/>
              </a:spcAft>
              <a:buSzPts val="1500"/>
              <a:buChar char="★"/>
            </a:pPr>
            <a:r>
              <a:rPr lang="da" sz="1400" dirty="0">
                <a:solidFill>
                  <a:schemeClr val="dk1"/>
                </a:solidFill>
                <a:latin typeface="Montserrat Light" panose="00000400000000000000" pitchFamily="50" charset="0"/>
              </a:rPr>
              <a:t>Erätauko-keskustelu ja sitaatti</a:t>
            </a:r>
            <a:endParaRPr sz="1400" dirty="0">
              <a:solidFill>
                <a:schemeClr val="dk1"/>
              </a:solidFill>
              <a:latin typeface="Montserrat Light" panose="00000400000000000000" pitchFamily="50" charset="0"/>
            </a:endParaRPr>
          </a:p>
          <a:p>
            <a:pPr marL="457200" lvl="0" indent="-323850" algn="l" rtl="0">
              <a:lnSpc>
                <a:spcPct val="100000"/>
              </a:lnSpc>
              <a:spcBef>
                <a:spcPts val="0"/>
              </a:spcBef>
              <a:spcAft>
                <a:spcPts val="0"/>
              </a:spcAft>
              <a:buClr>
                <a:schemeClr val="dk1"/>
              </a:buClr>
              <a:buSzPts val="1500"/>
              <a:buChar char="★"/>
            </a:pPr>
            <a:r>
              <a:rPr lang="da" sz="1400" dirty="0">
                <a:solidFill>
                  <a:schemeClr val="dk1"/>
                </a:solidFill>
                <a:latin typeface="Montserrat Light" panose="00000400000000000000" pitchFamily="50" charset="0"/>
              </a:rPr>
              <a:t>Tehtävä oppilaalle</a:t>
            </a:r>
            <a:endParaRPr sz="1400" dirty="0">
              <a:solidFill>
                <a:schemeClr val="dk1"/>
              </a:solidFill>
              <a:latin typeface="Montserrat Light" panose="00000400000000000000" pitchFamily="50" charset="0"/>
            </a:endParaRPr>
          </a:p>
        </p:txBody>
      </p:sp>
      <p:sp>
        <p:nvSpPr>
          <p:cNvPr id="69" name="Google Shape;69;p15"/>
          <p:cNvSpPr txBox="1"/>
          <p:nvPr/>
        </p:nvSpPr>
        <p:spPr>
          <a:xfrm>
            <a:off x="7640781" y="277524"/>
            <a:ext cx="1597223" cy="51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600" dirty="0">
                <a:solidFill>
                  <a:srgbClr val="4D9F39"/>
                </a:solidFill>
                <a:latin typeface="Montserrat Light" panose="00000400000000000000" pitchFamily="50" charset="0"/>
              </a:rPr>
              <a:t>1. oppitunti</a:t>
            </a:r>
            <a:endParaRPr sz="1600" dirty="0">
              <a:solidFill>
                <a:srgbClr val="4D9F39"/>
              </a:solidFill>
              <a:latin typeface="Montserrat Light" panose="00000400000000000000" pitchFamily="50" charset="0"/>
            </a:endParaRPr>
          </a:p>
        </p:txBody>
      </p:sp>
      <p:sp>
        <p:nvSpPr>
          <p:cNvPr id="70" name="Google Shape;70;p15"/>
          <p:cNvSpPr/>
          <p:nvPr/>
        </p:nvSpPr>
        <p:spPr>
          <a:xfrm>
            <a:off x="628650" y="2697975"/>
            <a:ext cx="3691800" cy="1188300"/>
          </a:xfrm>
          <a:prstGeom prst="rightArrow">
            <a:avLst>
              <a:gd name="adj1" fmla="val 50000"/>
              <a:gd name="adj2" fmla="val 50000"/>
            </a:avLst>
          </a:prstGeom>
          <a:solidFill>
            <a:srgbClr val="C5182D"/>
          </a:solidFill>
          <a:ln w="9525" cap="flat" cmpd="sng">
            <a:solidFill>
              <a:schemeClr val="dk2"/>
            </a:solidFill>
            <a:prstDash val="solid"/>
            <a:round/>
            <a:headEnd type="none" w="sm" len="sm"/>
            <a:tailEnd type="none" w="sm" len="sm"/>
          </a:ln>
          <a:effectLst>
            <a:outerShdw blurRad="57150" dist="19050" dir="5400000" algn="bl" rotWithShape="0">
              <a:srgbClr val="C5182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da" sz="4900" dirty="0">
                <a:solidFill>
                  <a:schemeClr val="dk1"/>
                </a:solidFill>
                <a:latin typeface="Amatic SC"/>
                <a:ea typeface="Amatic SC"/>
                <a:cs typeface="Amatic SC"/>
                <a:sym typeface="Amatic SC"/>
              </a:rPr>
              <a:t>Tavoite: </a:t>
            </a:r>
            <a:endParaRPr sz="4900" dirty="0">
              <a:solidFill>
                <a:schemeClr val="dk1"/>
              </a:solidFill>
              <a:latin typeface="Amatic SC"/>
              <a:ea typeface="Amatic SC"/>
              <a:cs typeface="Amatic SC"/>
              <a:sym typeface="Amatic SC"/>
            </a:endParaRPr>
          </a:p>
        </p:txBody>
      </p:sp>
      <p:sp>
        <p:nvSpPr>
          <p:cNvPr id="71" name="Google Shape;71;p15"/>
          <p:cNvSpPr/>
          <p:nvPr/>
        </p:nvSpPr>
        <p:spPr>
          <a:xfrm>
            <a:off x="4691200" y="2051125"/>
            <a:ext cx="3881400" cy="2619000"/>
          </a:xfrm>
          <a:prstGeom prst="roundRect">
            <a:avLst>
              <a:gd name="adj" fmla="val 16667"/>
            </a:avLst>
          </a:prstGeom>
          <a:solidFill>
            <a:srgbClr val="C5182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fi-FI" sz="1200" b="1" dirty="0">
                <a:solidFill>
                  <a:schemeClr val="dk1"/>
                </a:solidFill>
                <a:latin typeface="Montserrat Light" panose="00000400000000000000" pitchFamily="50" charset="0"/>
              </a:rPr>
              <a:t>Oppimistavoite</a:t>
            </a:r>
            <a:endParaRPr sz="1200" b="1" dirty="0">
              <a:solidFill>
                <a:schemeClr val="dk1"/>
              </a:solidFill>
              <a:latin typeface="Montserrat Light" panose="00000400000000000000" pitchFamily="50" charset="0"/>
            </a:endParaRPr>
          </a:p>
          <a:p>
            <a:pPr marL="0" lvl="0" indent="0" algn="l" rtl="0">
              <a:lnSpc>
                <a:spcPct val="115000"/>
              </a:lnSpc>
              <a:spcBef>
                <a:spcPts val="1200"/>
              </a:spcBef>
              <a:spcAft>
                <a:spcPts val="0"/>
              </a:spcAft>
              <a:buClr>
                <a:schemeClr val="dk1"/>
              </a:buClr>
              <a:buSzPts val="1100"/>
              <a:buFont typeface="Arial"/>
              <a:buNone/>
            </a:pPr>
            <a:r>
              <a:rPr lang="da" sz="1200" dirty="0">
                <a:solidFill>
                  <a:schemeClr val="dk1"/>
                </a:solidFill>
                <a:latin typeface="Montserrat Light" panose="00000400000000000000" pitchFamily="50" charset="0"/>
              </a:rPr>
              <a:t>Oppilas analysoi omia kulutustottumuksiaan ja saa tietää kulutuksen seurauksista ympäristölle, taloudelle ja terveydelle.</a:t>
            </a:r>
            <a:endParaRPr lang="fi-FI" sz="1200" dirty="0">
              <a:solidFill>
                <a:schemeClr val="dk1"/>
              </a:solidFill>
              <a:latin typeface="Montserrat Light" panose="00000400000000000000" pitchFamily="50" charset="0"/>
            </a:endParaRPr>
          </a:p>
          <a:p>
            <a:pPr marL="0" lvl="0" indent="0" algn="l" rtl="0">
              <a:spcBef>
                <a:spcPts val="1200"/>
              </a:spcBef>
              <a:spcAft>
                <a:spcPts val="0"/>
              </a:spcAft>
              <a:buClr>
                <a:schemeClr val="dk1"/>
              </a:buClr>
              <a:buSzPts val="1100"/>
              <a:buFont typeface="Arial"/>
              <a:buNone/>
            </a:pPr>
            <a:r>
              <a:rPr lang="fi-FI" sz="1200" b="1" dirty="0">
                <a:solidFill>
                  <a:schemeClr val="dk1"/>
                </a:solidFill>
                <a:latin typeface="Montserrat Light" panose="00000400000000000000" pitchFamily="50" charset="0"/>
              </a:rPr>
              <a:t>Keskustelun tavoite:</a:t>
            </a:r>
            <a:br>
              <a:rPr lang="fi-FI" sz="1200" b="1" dirty="0">
                <a:solidFill>
                  <a:schemeClr val="dk1"/>
                </a:solidFill>
                <a:latin typeface="Montserrat Light" panose="00000400000000000000" pitchFamily="50" charset="0"/>
              </a:rPr>
            </a:br>
            <a:endParaRPr lang="fi-FI" sz="1200" b="1" dirty="0">
              <a:solidFill>
                <a:schemeClr val="dk1"/>
              </a:solidFill>
              <a:latin typeface="Montserrat Light" panose="00000400000000000000" pitchFamily="50" charset="0"/>
            </a:endParaRPr>
          </a:p>
          <a:p>
            <a:pPr marL="0" lvl="0" indent="0" algn="l" rtl="0">
              <a:spcBef>
                <a:spcPts val="0"/>
              </a:spcBef>
              <a:spcAft>
                <a:spcPts val="0"/>
              </a:spcAft>
              <a:buClr>
                <a:schemeClr val="dk1"/>
              </a:buClr>
              <a:buSzPts val="1100"/>
              <a:buFont typeface="Arial"/>
              <a:buNone/>
            </a:pPr>
            <a:r>
              <a:rPr lang="sv-SE" sz="1200" dirty="0" err="1">
                <a:solidFill>
                  <a:schemeClr val="dk1"/>
                </a:solidFill>
                <a:latin typeface="Montserrat Light" panose="00000400000000000000" pitchFamily="50" charset="0"/>
              </a:rPr>
              <a:t>Oppilas</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ymmärtää</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Erätauko-keskustelun</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konseptin</a:t>
            </a:r>
            <a:r>
              <a:rPr lang="sv-SE" sz="1200" dirty="0">
                <a:solidFill>
                  <a:schemeClr val="dk1"/>
                </a:solidFill>
                <a:latin typeface="Montserrat Light" panose="00000400000000000000" pitchFamily="50" charset="0"/>
              </a:rPr>
              <a:t> ja </a:t>
            </a:r>
            <a:r>
              <a:rPr lang="sv-SE" sz="1200" dirty="0" err="1">
                <a:solidFill>
                  <a:schemeClr val="dk1"/>
                </a:solidFill>
                <a:latin typeface="Montserrat Light" panose="00000400000000000000" pitchFamily="50" charset="0"/>
              </a:rPr>
              <a:t>oppii</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soveltamaan</a:t>
            </a:r>
            <a:r>
              <a:rPr lang="sv-SE" sz="1200" dirty="0">
                <a:solidFill>
                  <a:schemeClr val="dk1"/>
                </a:solidFill>
                <a:latin typeface="Montserrat Light" panose="00000400000000000000" pitchFamily="50" charset="0"/>
              </a:rPr>
              <a:t> </a:t>
            </a:r>
            <a:r>
              <a:rPr lang="sv-SE" sz="1200" dirty="0" err="1">
                <a:solidFill>
                  <a:schemeClr val="dk1"/>
                </a:solidFill>
                <a:latin typeface="Montserrat Light" panose="00000400000000000000" pitchFamily="50" charset="0"/>
              </a:rPr>
              <a:t>sitä</a:t>
            </a:r>
            <a:r>
              <a:rPr lang="sv-SE" sz="1200" dirty="0">
                <a:solidFill>
                  <a:schemeClr val="dk1"/>
                </a:solidFill>
                <a:latin typeface="Montserrat Light" panose="00000400000000000000" pitchFamily="50" charset="0"/>
              </a:rPr>
              <a:t>.</a:t>
            </a:r>
            <a:endParaRPr sz="1200" dirty="0">
              <a:latin typeface="Montserrat Light" panose="00000400000000000000"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0" y="-71975"/>
            <a:ext cx="9144000" cy="5215475"/>
          </a:xfrm>
          <a:prstGeom prst="rect">
            <a:avLst/>
          </a:prstGeom>
          <a:noFill/>
          <a:ln>
            <a:noFill/>
          </a:ln>
        </p:spPr>
      </p:pic>
      <p:sp>
        <p:nvSpPr>
          <p:cNvPr id="77" name="Google Shape;77;p16"/>
          <p:cNvSpPr txBox="1"/>
          <p:nvPr/>
        </p:nvSpPr>
        <p:spPr>
          <a:xfrm>
            <a:off x="1412125" y="208215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0" name="Google Shape;80;p16"/>
          <p:cNvSpPr txBox="1"/>
          <p:nvPr/>
        </p:nvSpPr>
        <p:spPr>
          <a:xfrm>
            <a:off x="763469" y="3429918"/>
            <a:ext cx="3727141" cy="47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600" dirty="0">
                <a:solidFill>
                  <a:schemeClr val="tx1"/>
                </a:solidFill>
                <a:latin typeface="Montserrat Light" panose="00000400000000000000" pitchFamily="50" charset="0"/>
              </a:rPr>
              <a:t>Tavoite  3 – Terveyttä ja hyvinvointia</a:t>
            </a:r>
            <a:endParaRPr sz="1600" dirty="0">
              <a:solidFill>
                <a:schemeClr val="tx1"/>
              </a:solidFill>
              <a:latin typeface="Montserrat Light" panose="00000400000000000000" pitchFamily="50" charset="0"/>
            </a:endParaRPr>
          </a:p>
        </p:txBody>
      </p:sp>
      <p:sp>
        <p:nvSpPr>
          <p:cNvPr id="81" name="Google Shape;81;p16"/>
          <p:cNvSpPr txBox="1"/>
          <p:nvPr/>
        </p:nvSpPr>
        <p:spPr>
          <a:xfrm>
            <a:off x="4712445" y="1447112"/>
            <a:ext cx="4481400" cy="47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600" dirty="0">
                <a:solidFill>
                  <a:schemeClr val="tx1"/>
                </a:solidFill>
                <a:latin typeface="Montserrat Light" panose="00000400000000000000" pitchFamily="50" charset="0"/>
              </a:rPr>
              <a:t>Tavoite  12 – </a:t>
            </a:r>
            <a:r>
              <a:rPr lang="fi-FI" sz="1600" dirty="0">
                <a:solidFill>
                  <a:schemeClr val="tx1"/>
                </a:solidFill>
                <a:latin typeface="Montserrat Light" panose="00000400000000000000" pitchFamily="50" charset="0"/>
              </a:rPr>
              <a:t>Vastuullista kuluttamista</a:t>
            </a:r>
          </a:p>
          <a:p>
            <a:pPr marL="0" lvl="0" indent="0" algn="l" rtl="0">
              <a:spcBef>
                <a:spcPts val="0"/>
              </a:spcBef>
              <a:spcAft>
                <a:spcPts val="0"/>
              </a:spcAft>
              <a:buNone/>
            </a:pPr>
            <a:endParaRPr lang="fi-FI" sz="1600" dirty="0">
              <a:solidFill>
                <a:schemeClr val="dk2"/>
              </a:solidFill>
              <a:latin typeface="Montserrat Light" panose="00000400000000000000" pitchFamily="50" charset="0"/>
            </a:endParaRPr>
          </a:p>
          <a:p>
            <a:pPr marL="0" lvl="0" indent="0" algn="l" rtl="0">
              <a:spcBef>
                <a:spcPts val="0"/>
              </a:spcBef>
              <a:spcAft>
                <a:spcPts val="0"/>
              </a:spcAft>
              <a:buNone/>
            </a:pPr>
            <a:endParaRPr sz="1600" dirty="0">
              <a:solidFill>
                <a:schemeClr val="dk2"/>
              </a:solidFill>
              <a:latin typeface="Montserrat Light" panose="00000400000000000000" pitchFamily="50" charset="0"/>
            </a:endParaRPr>
          </a:p>
        </p:txBody>
      </p:sp>
      <p:sp>
        <p:nvSpPr>
          <p:cNvPr id="6" name="Suorakulmio 5">
            <a:extLst>
              <a:ext uri="{FF2B5EF4-FFF2-40B4-BE49-F238E27FC236}">
                <a16:creationId xmlns:a16="http://schemas.microsoft.com/office/drawing/2014/main" id="{828F75EC-9AC3-7BBE-C1ED-0CF07CDE6361}"/>
              </a:ext>
            </a:extLst>
          </p:cNvPr>
          <p:cNvSpPr/>
          <p:nvPr/>
        </p:nvSpPr>
        <p:spPr>
          <a:xfrm>
            <a:off x="784411" y="283806"/>
            <a:ext cx="3787589" cy="2251956"/>
          </a:xfrm>
          <a:prstGeom prst="rect">
            <a:avLst/>
          </a:prstGeom>
          <a:solidFill>
            <a:srgbClr val="49A444"/>
          </a:solidFill>
          <a:ln>
            <a:solidFill>
              <a:srgbClr val="49A4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descr="Kuva, joka sisältää kohteen teksti, Fontti, vihreä, Grafiikka&#10;&#10;Tekoälyllä luotu sisältö voi olla virheellistä.">
            <a:extLst>
              <a:ext uri="{FF2B5EF4-FFF2-40B4-BE49-F238E27FC236}">
                <a16:creationId xmlns:a16="http://schemas.microsoft.com/office/drawing/2014/main" id="{472A829C-1014-2BD4-BE34-1B998A1BCBC1}"/>
              </a:ext>
            </a:extLst>
          </p:cNvPr>
          <p:cNvPicPr>
            <a:picLocks noChangeAspect="1"/>
          </p:cNvPicPr>
          <p:nvPr/>
        </p:nvPicPr>
        <p:blipFill>
          <a:blip r:embed="rId4"/>
          <a:stretch>
            <a:fillRect/>
          </a:stretch>
        </p:blipFill>
        <p:spPr>
          <a:xfrm>
            <a:off x="1524066" y="399539"/>
            <a:ext cx="2014648" cy="2014648"/>
          </a:xfrm>
          <a:prstGeom prst="rect">
            <a:avLst/>
          </a:prstGeom>
        </p:spPr>
      </p:pic>
      <p:sp>
        <p:nvSpPr>
          <p:cNvPr id="9" name="Suorakulmio 8">
            <a:extLst>
              <a:ext uri="{FF2B5EF4-FFF2-40B4-BE49-F238E27FC236}">
                <a16:creationId xmlns:a16="http://schemas.microsoft.com/office/drawing/2014/main" id="{3C6AABC9-D250-33BE-5DB1-F7BE8AAFF605}"/>
              </a:ext>
            </a:extLst>
          </p:cNvPr>
          <p:cNvSpPr/>
          <p:nvPr/>
        </p:nvSpPr>
        <p:spPr>
          <a:xfrm>
            <a:off x="4592942" y="2540190"/>
            <a:ext cx="3787589" cy="2251956"/>
          </a:xfrm>
          <a:prstGeom prst="rect">
            <a:avLst/>
          </a:prstGeom>
          <a:solidFill>
            <a:srgbClr val="C4902A"/>
          </a:solidFill>
          <a:ln>
            <a:solidFill>
              <a:srgbClr val="C490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Kuva 4" descr="Kuva, joka sisältää kohteen teksti, Fontti, logo, muotoilu&#10;&#10;Tekoälyllä luotu sisältö voi olla virheellistä.">
            <a:extLst>
              <a:ext uri="{FF2B5EF4-FFF2-40B4-BE49-F238E27FC236}">
                <a16:creationId xmlns:a16="http://schemas.microsoft.com/office/drawing/2014/main" id="{53FD6E7A-993A-A64F-6490-1CE4FEE8637C}"/>
              </a:ext>
            </a:extLst>
          </p:cNvPr>
          <p:cNvPicPr>
            <a:picLocks noChangeAspect="1"/>
          </p:cNvPicPr>
          <p:nvPr/>
        </p:nvPicPr>
        <p:blipFill>
          <a:blip r:embed="rId5"/>
          <a:stretch>
            <a:fillRect/>
          </a:stretch>
        </p:blipFill>
        <p:spPr>
          <a:xfrm>
            <a:off x="5588743" y="2591603"/>
            <a:ext cx="2076968" cy="2076968"/>
          </a:xfrm>
          <a:prstGeom prst="rect">
            <a:avLst/>
          </a:prstGeom>
        </p:spPr>
      </p:pic>
      <p:sp>
        <p:nvSpPr>
          <p:cNvPr id="10" name="Google Shape;69;p15">
            <a:extLst>
              <a:ext uri="{FF2B5EF4-FFF2-40B4-BE49-F238E27FC236}">
                <a16:creationId xmlns:a16="http://schemas.microsoft.com/office/drawing/2014/main" id="{E06DF332-B274-41AF-5304-110390C061BA}"/>
              </a:ext>
            </a:extLst>
          </p:cNvPr>
          <p:cNvSpPr txBox="1"/>
          <p:nvPr/>
        </p:nvSpPr>
        <p:spPr>
          <a:xfrm>
            <a:off x="7571699" y="283806"/>
            <a:ext cx="1597223" cy="51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600" dirty="0">
                <a:solidFill>
                  <a:srgbClr val="4D9F39"/>
                </a:solidFill>
                <a:latin typeface="Montserrat Light" panose="00000400000000000000" pitchFamily="50" charset="0"/>
              </a:rPr>
              <a:t>1. oppitunti</a:t>
            </a:r>
            <a:endParaRPr sz="1600" dirty="0">
              <a:solidFill>
                <a:srgbClr val="4D9F39"/>
              </a:solidFill>
              <a:latin typeface="Montserrat Light" panose="00000400000000000000" pitchFamily="50"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7"/>
          <p:cNvPicPr preferRelativeResize="0"/>
          <p:nvPr/>
        </p:nvPicPr>
        <p:blipFill>
          <a:blip r:embed="rId3">
            <a:alphaModFix/>
          </a:blip>
          <a:stretch>
            <a:fillRect/>
          </a:stretch>
        </p:blipFill>
        <p:spPr>
          <a:xfrm>
            <a:off x="-88900" y="0"/>
            <a:ext cx="9232900" cy="5143500"/>
          </a:xfrm>
          <a:prstGeom prst="rect">
            <a:avLst/>
          </a:prstGeom>
          <a:noFill/>
          <a:ln>
            <a:noFill/>
          </a:ln>
        </p:spPr>
      </p:pic>
      <p:sp>
        <p:nvSpPr>
          <p:cNvPr id="90" name="Google Shape;90;p17"/>
          <p:cNvSpPr txBox="1"/>
          <p:nvPr/>
        </p:nvSpPr>
        <p:spPr>
          <a:xfrm>
            <a:off x="1413250" y="1865125"/>
            <a:ext cx="5537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pic>
        <p:nvPicPr>
          <p:cNvPr id="91" name="Google Shape;91;p17"/>
          <p:cNvPicPr preferRelativeResize="0"/>
          <p:nvPr/>
        </p:nvPicPr>
        <p:blipFill rotWithShape="1">
          <a:blip r:embed="rId4">
            <a:alphaModFix/>
          </a:blip>
          <a:srcRect t="1229" b="1229"/>
          <a:stretch/>
        </p:blipFill>
        <p:spPr>
          <a:xfrm>
            <a:off x="395825" y="3043709"/>
            <a:ext cx="3076100" cy="1767966"/>
          </a:xfrm>
          <a:prstGeom prst="rect">
            <a:avLst/>
          </a:prstGeom>
          <a:noFill/>
          <a:ln>
            <a:noFill/>
          </a:ln>
        </p:spPr>
      </p:pic>
      <p:sp>
        <p:nvSpPr>
          <p:cNvPr id="92" name="Google Shape;92;p17"/>
          <p:cNvSpPr txBox="1"/>
          <p:nvPr/>
        </p:nvSpPr>
        <p:spPr>
          <a:xfrm>
            <a:off x="321854" y="331825"/>
            <a:ext cx="6025606" cy="106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2400" b="1" dirty="0">
                <a:solidFill>
                  <a:schemeClr val="tx1"/>
                </a:solidFill>
                <a:latin typeface="Bebas Neue" panose="020B0606020202050201" pitchFamily="34" charset="0"/>
              </a:rPr>
              <a:t>Henkinen hyvinvointi Tanskassa ja Ruotsissa</a:t>
            </a:r>
            <a:endParaRPr sz="2400" dirty="0">
              <a:solidFill>
                <a:schemeClr val="tx1"/>
              </a:solidFill>
              <a:latin typeface="Bebas Neue" panose="020B0606020202050201" pitchFamily="34" charset="0"/>
            </a:endParaRPr>
          </a:p>
        </p:txBody>
      </p:sp>
      <p:pic>
        <p:nvPicPr>
          <p:cNvPr id="93" name="Google Shape;93;p17"/>
          <p:cNvPicPr preferRelativeResize="0"/>
          <p:nvPr/>
        </p:nvPicPr>
        <p:blipFill>
          <a:blip r:embed="rId5">
            <a:alphaModFix/>
          </a:blip>
          <a:stretch>
            <a:fillRect/>
          </a:stretch>
        </p:blipFill>
        <p:spPr>
          <a:xfrm>
            <a:off x="3348329" y="1210215"/>
            <a:ext cx="2447341" cy="1606461"/>
          </a:xfrm>
          <a:prstGeom prst="rect">
            <a:avLst/>
          </a:prstGeom>
          <a:noFill/>
          <a:ln>
            <a:noFill/>
          </a:ln>
        </p:spPr>
      </p:pic>
      <p:pic>
        <p:nvPicPr>
          <p:cNvPr id="94" name="Google Shape;94;p17"/>
          <p:cNvPicPr preferRelativeResize="0"/>
          <p:nvPr/>
        </p:nvPicPr>
        <p:blipFill>
          <a:blip r:embed="rId6">
            <a:alphaModFix/>
          </a:blip>
          <a:stretch>
            <a:fillRect/>
          </a:stretch>
        </p:blipFill>
        <p:spPr>
          <a:xfrm>
            <a:off x="3471925" y="2981735"/>
            <a:ext cx="2566641" cy="1581843"/>
          </a:xfrm>
          <a:prstGeom prst="rect">
            <a:avLst/>
          </a:prstGeom>
          <a:noFill/>
          <a:ln>
            <a:noFill/>
          </a:ln>
        </p:spPr>
      </p:pic>
      <p:pic>
        <p:nvPicPr>
          <p:cNvPr id="96" name="Google Shape;96;p17"/>
          <p:cNvPicPr preferRelativeResize="0"/>
          <p:nvPr/>
        </p:nvPicPr>
        <p:blipFill>
          <a:blip r:embed="rId7">
            <a:alphaModFix/>
          </a:blip>
          <a:stretch>
            <a:fillRect/>
          </a:stretch>
        </p:blipFill>
        <p:spPr>
          <a:xfrm>
            <a:off x="390920" y="1408597"/>
            <a:ext cx="2042235" cy="1384807"/>
          </a:xfrm>
          <a:prstGeom prst="rect">
            <a:avLst/>
          </a:prstGeom>
          <a:noFill/>
          <a:ln>
            <a:noFill/>
          </a:ln>
        </p:spPr>
      </p:pic>
      <p:sp>
        <p:nvSpPr>
          <p:cNvPr id="2" name="Google Shape;69;p15">
            <a:extLst>
              <a:ext uri="{FF2B5EF4-FFF2-40B4-BE49-F238E27FC236}">
                <a16:creationId xmlns:a16="http://schemas.microsoft.com/office/drawing/2014/main" id="{F73729C8-9C67-93B8-3752-6044199534D5}"/>
              </a:ext>
            </a:extLst>
          </p:cNvPr>
          <p:cNvSpPr txBox="1"/>
          <p:nvPr/>
        </p:nvSpPr>
        <p:spPr>
          <a:xfrm>
            <a:off x="7547989" y="281738"/>
            <a:ext cx="1597223" cy="51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600" dirty="0">
                <a:solidFill>
                  <a:srgbClr val="4D9F39"/>
                </a:solidFill>
                <a:latin typeface="Montserrat Light" panose="00000400000000000000" pitchFamily="50" charset="0"/>
              </a:rPr>
              <a:t>1. oppitunti</a:t>
            </a:r>
            <a:endParaRPr sz="1600" dirty="0">
              <a:solidFill>
                <a:srgbClr val="4D9F39"/>
              </a:solidFill>
              <a:latin typeface="Montserrat Light" panose="00000400000000000000" pitchFamily="50" charset="0"/>
            </a:endParaRPr>
          </a:p>
        </p:txBody>
      </p:sp>
      <p:sp>
        <p:nvSpPr>
          <p:cNvPr id="4" name="Tekstiruutu 3">
            <a:extLst>
              <a:ext uri="{FF2B5EF4-FFF2-40B4-BE49-F238E27FC236}">
                <a16:creationId xmlns:a16="http://schemas.microsoft.com/office/drawing/2014/main" id="{4724FA9C-00B3-10AF-4759-FCBA8F9E39E2}"/>
              </a:ext>
            </a:extLst>
          </p:cNvPr>
          <p:cNvSpPr txBox="1"/>
          <p:nvPr/>
        </p:nvSpPr>
        <p:spPr>
          <a:xfrm>
            <a:off x="6012326" y="2339622"/>
            <a:ext cx="2393790" cy="954107"/>
          </a:xfrm>
          <a:prstGeom prst="rect">
            <a:avLst/>
          </a:prstGeom>
          <a:noFill/>
        </p:spPr>
        <p:txBody>
          <a:bodyPr wrap="square">
            <a:spAutoFit/>
          </a:bodyPr>
          <a:lstStyle/>
          <a:p>
            <a:r>
              <a:rPr lang="fi-FI" dirty="0">
                <a:latin typeface="Montserrat ExtraLight" panose="00000300000000000000" pitchFamily="50" charset="0"/>
              </a:rPr>
              <a:t>https://mieli.fi/yhteiskunta/mielenterveys-suomessa/tilastotietoa-mielenterveydesta/</a:t>
            </a:r>
          </a:p>
        </p:txBody>
      </p:sp>
      <p:sp>
        <p:nvSpPr>
          <p:cNvPr id="5" name="Google Shape;92;p17">
            <a:extLst>
              <a:ext uri="{FF2B5EF4-FFF2-40B4-BE49-F238E27FC236}">
                <a16:creationId xmlns:a16="http://schemas.microsoft.com/office/drawing/2014/main" id="{78D4F821-F5A0-9853-2799-1BF9A59149D7}"/>
              </a:ext>
            </a:extLst>
          </p:cNvPr>
          <p:cNvSpPr txBox="1"/>
          <p:nvPr/>
        </p:nvSpPr>
        <p:spPr>
          <a:xfrm>
            <a:off x="6038566" y="2013445"/>
            <a:ext cx="6025606" cy="31020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b="1" dirty="0">
                <a:solidFill>
                  <a:schemeClr val="tx1"/>
                </a:solidFill>
                <a:latin typeface="Montserrat Light" panose="00000400000000000000" pitchFamily="50" charset="0"/>
              </a:rPr>
              <a:t>Tilastotietoa Suomesta:</a:t>
            </a:r>
            <a:endParaRPr dirty="0">
              <a:solidFill>
                <a:schemeClr val="tx1"/>
              </a:solidFill>
              <a:latin typeface="Montserrat Light" panose="00000400000000000000" pitchFamily="50"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8"/>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2" name="Google Shape;102;p18"/>
          <p:cNvSpPr txBox="1"/>
          <p:nvPr/>
        </p:nvSpPr>
        <p:spPr>
          <a:xfrm>
            <a:off x="1088700" y="1508750"/>
            <a:ext cx="4637700" cy="263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endParaRPr sz="1800">
              <a:solidFill>
                <a:schemeClr val="dk2"/>
              </a:solidFill>
            </a:endParaRPr>
          </a:p>
        </p:txBody>
      </p:sp>
      <p:pic>
        <p:nvPicPr>
          <p:cNvPr id="103" name="Google Shape;103;p18" title="Tiktok overforbrug">
            <a:hlinkClick r:id="rId4"/>
          </p:cNvPr>
          <p:cNvPicPr preferRelativeResize="0"/>
          <p:nvPr/>
        </p:nvPicPr>
        <p:blipFill>
          <a:blip r:embed="rId5">
            <a:alphaModFix/>
          </a:blip>
          <a:stretch>
            <a:fillRect/>
          </a:stretch>
        </p:blipFill>
        <p:spPr>
          <a:xfrm>
            <a:off x="1042412" y="830950"/>
            <a:ext cx="6881375" cy="3870775"/>
          </a:xfrm>
          <a:prstGeom prst="rect">
            <a:avLst/>
          </a:prstGeom>
          <a:noFill/>
          <a:ln>
            <a:noFill/>
          </a:ln>
        </p:spPr>
      </p:pic>
      <p:sp>
        <p:nvSpPr>
          <p:cNvPr id="104" name="Google Shape;104;p18"/>
          <p:cNvSpPr txBox="1"/>
          <p:nvPr/>
        </p:nvSpPr>
        <p:spPr>
          <a:xfrm>
            <a:off x="7482840" y="389175"/>
            <a:ext cx="1370045" cy="37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600" dirty="0">
                <a:solidFill>
                  <a:srgbClr val="4D9F39"/>
                </a:solidFill>
                <a:latin typeface="Montserrat Light" panose="00000400000000000000" pitchFamily="50" charset="0"/>
              </a:rPr>
              <a:t>1.oppitunti</a:t>
            </a:r>
            <a:endParaRPr sz="1600" dirty="0">
              <a:solidFill>
                <a:srgbClr val="4D9F39"/>
              </a:solidFill>
              <a:latin typeface="Montserrat Light" panose="00000400000000000000"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9"/>
          <p:cNvPicPr preferRelativeResize="0"/>
          <p:nvPr/>
        </p:nvPicPr>
        <p:blipFill>
          <a:blip r:embed="rId3">
            <a:alphaModFix/>
          </a:blip>
          <a:stretch>
            <a:fillRect/>
          </a:stretch>
        </p:blipFill>
        <p:spPr>
          <a:xfrm>
            <a:off x="-88900" y="0"/>
            <a:ext cx="9232900" cy="5143500"/>
          </a:xfrm>
          <a:prstGeom prst="rect">
            <a:avLst/>
          </a:prstGeom>
          <a:noFill/>
          <a:ln>
            <a:noFill/>
          </a:ln>
        </p:spPr>
      </p:pic>
      <p:sp>
        <p:nvSpPr>
          <p:cNvPr id="110" name="Google Shape;110;p19"/>
          <p:cNvSpPr txBox="1"/>
          <p:nvPr/>
        </p:nvSpPr>
        <p:spPr>
          <a:xfrm>
            <a:off x="479100" y="1709641"/>
            <a:ext cx="4637700" cy="26319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AutoNum type="arabicPeriod"/>
            </a:pPr>
            <a:r>
              <a:rPr lang="da" sz="1800" dirty="0">
                <a:solidFill>
                  <a:schemeClr val="dk1"/>
                </a:solidFill>
                <a:latin typeface="Montserrat Light" panose="00000400000000000000" pitchFamily="50" charset="0"/>
              </a:rPr>
              <a:t>Johdanto 3 min </a:t>
            </a:r>
            <a:endParaRPr sz="1800" dirty="0">
              <a:solidFill>
                <a:schemeClr val="dk1"/>
              </a:solidFill>
              <a:latin typeface="Montserrat Light" panose="00000400000000000000" pitchFamily="50" charset="0"/>
            </a:endParaRPr>
          </a:p>
          <a:p>
            <a:pPr marL="457200" lvl="0" indent="-342900" algn="l" rtl="0">
              <a:spcBef>
                <a:spcPts val="0"/>
              </a:spcBef>
              <a:spcAft>
                <a:spcPts val="0"/>
              </a:spcAft>
              <a:buClr>
                <a:schemeClr val="dk1"/>
              </a:buClr>
              <a:buSzPts val="1800"/>
              <a:buAutoNum type="arabicPeriod"/>
            </a:pPr>
            <a:r>
              <a:rPr lang="da" sz="1800" dirty="0">
                <a:solidFill>
                  <a:schemeClr val="dk1"/>
                </a:solidFill>
                <a:latin typeface="Montserrat Light" panose="00000400000000000000" pitchFamily="50" charset="0"/>
              </a:rPr>
              <a:t>Pelisäännöt 3 min </a:t>
            </a:r>
            <a:endParaRPr sz="1800" dirty="0">
              <a:solidFill>
                <a:schemeClr val="dk1"/>
              </a:solidFill>
              <a:latin typeface="Montserrat Light" panose="00000400000000000000" pitchFamily="50" charset="0"/>
            </a:endParaRPr>
          </a:p>
          <a:p>
            <a:pPr marL="457200" lvl="0" indent="-342900" algn="l" rtl="0">
              <a:spcBef>
                <a:spcPts val="0"/>
              </a:spcBef>
              <a:spcAft>
                <a:spcPts val="0"/>
              </a:spcAft>
              <a:buClr>
                <a:schemeClr val="dk1"/>
              </a:buClr>
              <a:buSzPts val="1800"/>
              <a:buAutoNum type="arabicPeriod"/>
            </a:pPr>
            <a:r>
              <a:rPr lang="da" sz="1800" dirty="0">
                <a:solidFill>
                  <a:schemeClr val="dk1"/>
                </a:solidFill>
                <a:latin typeface="Montserrat Light" panose="00000400000000000000" pitchFamily="50" charset="0"/>
              </a:rPr>
              <a:t>Johdatteleva teksti 5 min </a:t>
            </a:r>
            <a:endParaRPr sz="1800" dirty="0">
              <a:solidFill>
                <a:schemeClr val="dk1"/>
              </a:solidFill>
              <a:latin typeface="Montserrat Light" panose="00000400000000000000" pitchFamily="50" charset="0"/>
            </a:endParaRPr>
          </a:p>
          <a:p>
            <a:pPr marL="457200" lvl="0" indent="-342900" algn="l" rtl="0">
              <a:spcBef>
                <a:spcPts val="0"/>
              </a:spcBef>
              <a:spcAft>
                <a:spcPts val="0"/>
              </a:spcAft>
              <a:buClr>
                <a:schemeClr val="dk1"/>
              </a:buClr>
              <a:buSzPts val="1800"/>
              <a:buAutoNum type="arabicPeriod"/>
            </a:pPr>
            <a:r>
              <a:rPr lang="da" sz="1800" dirty="0">
                <a:solidFill>
                  <a:schemeClr val="dk1"/>
                </a:solidFill>
                <a:latin typeface="Montserrat Light" panose="00000400000000000000" pitchFamily="50" charset="0"/>
              </a:rPr>
              <a:t>Parikeskustelu 5 min  </a:t>
            </a:r>
            <a:endParaRPr sz="1800" dirty="0">
              <a:solidFill>
                <a:schemeClr val="dk1"/>
              </a:solidFill>
              <a:latin typeface="Montserrat Light" panose="00000400000000000000" pitchFamily="50" charset="0"/>
            </a:endParaRPr>
          </a:p>
          <a:p>
            <a:pPr marL="457200" lvl="0" indent="-342900" algn="l" rtl="0">
              <a:spcBef>
                <a:spcPts val="0"/>
              </a:spcBef>
              <a:spcAft>
                <a:spcPts val="0"/>
              </a:spcAft>
              <a:buClr>
                <a:schemeClr val="dk1"/>
              </a:buClr>
              <a:buSzPts val="1800"/>
              <a:buAutoNum type="arabicPeriod"/>
            </a:pPr>
            <a:r>
              <a:rPr lang="da" sz="1800" dirty="0">
                <a:solidFill>
                  <a:schemeClr val="dk1"/>
                </a:solidFill>
                <a:latin typeface="Montserrat Light" panose="00000400000000000000" pitchFamily="50" charset="0"/>
              </a:rPr>
              <a:t>Yhteinen keskustelu 15 min </a:t>
            </a:r>
            <a:endParaRPr sz="1800" dirty="0">
              <a:solidFill>
                <a:schemeClr val="dk1"/>
              </a:solidFill>
              <a:latin typeface="Montserrat Light" panose="00000400000000000000" pitchFamily="50" charset="0"/>
            </a:endParaRPr>
          </a:p>
          <a:p>
            <a:pPr marL="457200" lvl="0" indent="-342900" algn="l" rtl="0">
              <a:spcBef>
                <a:spcPts val="0"/>
              </a:spcBef>
              <a:spcAft>
                <a:spcPts val="0"/>
              </a:spcAft>
              <a:buClr>
                <a:schemeClr val="dk1"/>
              </a:buClr>
              <a:buSzPts val="1800"/>
              <a:buAutoNum type="arabicPeriod"/>
            </a:pPr>
            <a:r>
              <a:rPr lang="da" sz="1800" dirty="0">
                <a:solidFill>
                  <a:schemeClr val="dk1"/>
                </a:solidFill>
                <a:latin typeface="Montserrat Light" panose="00000400000000000000" pitchFamily="50" charset="0"/>
              </a:rPr>
              <a:t>Kirjoita ylös pohdintoja 3 min </a:t>
            </a:r>
            <a:endParaRPr sz="1800" dirty="0">
              <a:solidFill>
                <a:schemeClr val="dk1"/>
              </a:solidFill>
              <a:latin typeface="Montserrat Light" panose="00000400000000000000" pitchFamily="50" charset="0"/>
            </a:endParaRPr>
          </a:p>
          <a:p>
            <a:pPr marL="457200" lvl="0" indent="-342900" algn="l" rtl="0">
              <a:spcBef>
                <a:spcPts val="0"/>
              </a:spcBef>
              <a:spcAft>
                <a:spcPts val="0"/>
              </a:spcAft>
              <a:buClr>
                <a:schemeClr val="dk1"/>
              </a:buClr>
              <a:buSzPts val="1800"/>
              <a:buAutoNum type="arabicPeriod"/>
            </a:pPr>
            <a:r>
              <a:rPr lang="da" sz="1800" dirty="0">
                <a:solidFill>
                  <a:schemeClr val="dk1"/>
                </a:solidFill>
                <a:latin typeface="Montserrat Light" panose="00000400000000000000" pitchFamily="50" charset="0"/>
              </a:rPr>
              <a:t>Jaa pohdintojasi 7 min</a:t>
            </a:r>
            <a:endParaRPr sz="1800" dirty="0">
              <a:solidFill>
                <a:schemeClr val="dk1"/>
              </a:solidFill>
              <a:latin typeface="Montserrat Light" panose="00000400000000000000" pitchFamily="50" charset="0"/>
            </a:endParaRPr>
          </a:p>
          <a:p>
            <a:pPr marL="457200" lvl="0" indent="-342900" algn="l" rtl="0">
              <a:spcBef>
                <a:spcPts val="0"/>
              </a:spcBef>
              <a:spcAft>
                <a:spcPts val="0"/>
              </a:spcAft>
              <a:buClr>
                <a:schemeClr val="dk1"/>
              </a:buClr>
              <a:buSzPts val="1800"/>
              <a:buAutoNum type="arabicPeriod"/>
            </a:pPr>
            <a:r>
              <a:rPr lang="da" sz="1800" dirty="0">
                <a:solidFill>
                  <a:schemeClr val="dk1"/>
                </a:solidFill>
                <a:latin typeface="Montserrat Light" panose="00000400000000000000" pitchFamily="50" charset="0"/>
              </a:rPr>
              <a:t>Yhteinen yhteenveto 5 min </a:t>
            </a:r>
            <a:endParaRPr sz="1800" dirty="0">
              <a:solidFill>
                <a:schemeClr val="dk1"/>
              </a:solidFill>
              <a:latin typeface="Montserrat Light" panose="00000400000000000000" pitchFamily="50" charset="0"/>
            </a:endParaRPr>
          </a:p>
          <a:p>
            <a:pPr marL="0" lvl="0" indent="0" algn="l" rtl="0">
              <a:spcBef>
                <a:spcPts val="0"/>
              </a:spcBef>
              <a:spcAft>
                <a:spcPts val="0"/>
              </a:spcAft>
              <a:buNone/>
            </a:pPr>
            <a:endParaRPr sz="1800" dirty="0">
              <a:solidFill>
                <a:schemeClr val="dk2"/>
              </a:solidFill>
              <a:latin typeface="Montserrat Light" panose="00000400000000000000" pitchFamily="50" charset="0"/>
            </a:endParaRPr>
          </a:p>
          <a:p>
            <a:pPr marL="0" lvl="0" indent="0" algn="l" rtl="0">
              <a:spcBef>
                <a:spcPts val="0"/>
              </a:spcBef>
              <a:spcAft>
                <a:spcPts val="0"/>
              </a:spcAft>
              <a:buNone/>
            </a:pPr>
            <a:endParaRPr sz="1800" dirty="0">
              <a:solidFill>
                <a:schemeClr val="dk2"/>
              </a:solidFill>
              <a:latin typeface="Montserrat Light" panose="00000400000000000000" pitchFamily="50" charset="0"/>
            </a:endParaRPr>
          </a:p>
          <a:p>
            <a:pPr marL="0" lvl="0" indent="0" algn="l" rtl="0">
              <a:spcBef>
                <a:spcPts val="0"/>
              </a:spcBef>
              <a:spcAft>
                <a:spcPts val="0"/>
              </a:spcAft>
              <a:buNone/>
            </a:pPr>
            <a:endParaRPr sz="1800" dirty="0">
              <a:solidFill>
                <a:schemeClr val="dk2"/>
              </a:solidFill>
              <a:latin typeface="Montserrat Light" panose="00000400000000000000" pitchFamily="50" charset="0"/>
            </a:endParaRPr>
          </a:p>
        </p:txBody>
      </p:sp>
      <p:sp>
        <p:nvSpPr>
          <p:cNvPr id="111" name="Google Shape;111;p19"/>
          <p:cNvSpPr txBox="1"/>
          <p:nvPr/>
        </p:nvSpPr>
        <p:spPr>
          <a:xfrm>
            <a:off x="587327" y="677377"/>
            <a:ext cx="4585800" cy="67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3200" b="1" dirty="0">
                <a:solidFill>
                  <a:schemeClr val="tx1"/>
                </a:solidFill>
                <a:latin typeface="Bebas Neue" panose="020B0606020202050201" pitchFamily="34" charset="0"/>
              </a:rPr>
              <a:t>E</a:t>
            </a:r>
            <a:r>
              <a:rPr lang="fi-FI" sz="3200" b="1" dirty="0">
                <a:solidFill>
                  <a:schemeClr val="tx1"/>
                </a:solidFill>
                <a:latin typeface="Bebas Neue" panose="020B0606020202050201" pitchFamily="34" charset="0"/>
              </a:rPr>
              <a:t>r</a:t>
            </a:r>
            <a:r>
              <a:rPr lang="da" sz="3200" b="1" dirty="0">
                <a:solidFill>
                  <a:schemeClr val="tx1"/>
                </a:solidFill>
                <a:latin typeface="Bebas Neue" panose="020B0606020202050201" pitchFamily="34" charset="0"/>
              </a:rPr>
              <a:t>ätauko-keskustelu</a:t>
            </a:r>
            <a:endParaRPr sz="3200" dirty="0">
              <a:solidFill>
                <a:schemeClr val="tx1"/>
              </a:solidFill>
              <a:latin typeface="Bebas Neue" panose="020B0606020202050201" pitchFamily="34" charset="0"/>
            </a:endParaRPr>
          </a:p>
        </p:txBody>
      </p:sp>
      <p:pic>
        <p:nvPicPr>
          <p:cNvPr id="112" name="Google Shape;112;p19"/>
          <p:cNvPicPr preferRelativeResize="0"/>
          <p:nvPr/>
        </p:nvPicPr>
        <p:blipFill>
          <a:blip r:embed="rId4">
            <a:alphaModFix/>
          </a:blip>
          <a:stretch>
            <a:fillRect/>
          </a:stretch>
        </p:blipFill>
        <p:spPr>
          <a:xfrm>
            <a:off x="5684800" y="1419066"/>
            <a:ext cx="2922475" cy="2922475"/>
          </a:xfrm>
          <a:prstGeom prst="rect">
            <a:avLst/>
          </a:prstGeom>
          <a:noFill/>
          <a:ln>
            <a:noFill/>
          </a:ln>
        </p:spPr>
      </p:pic>
      <p:sp>
        <p:nvSpPr>
          <p:cNvPr id="113" name="Google Shape;113;p19"/>
          <p:cNvSpPr txBox="1"/>
          <p:nvPr/>
        </p:nvSpPr>
        <p:spPr>
          <a:xfrm>
            <a:off x="7425171" y="430177"/>
            <a:ext cx="1511920" cy="49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600" dirty="0">
                <a:solidFill>
                  <a:srgbClr val="FCC30D"/>
                </a:solidFill>
                <a:latin typeface="Montserrat Light" panose="00000400000000000000" pitchFamily="50" charset="0"/>
              </a:rPr>
              <a:t>2.oppitunti</a:t>
            </a:r>
            <a:endParaRPr sz="1600" dirty="0">
              <a:solidFill>
                <a:srgbClr val="FCC30D"/>
              </a:solidFill>
              <a:latin typeface="Montserrat Light" panose="00000400000000000000" pitchFamily="50" charset="0"/>
            </a:endParaRPr>
          </a:p>
        </p:txBody>
      </p:sp>
      <p:sp>
        <p:nvSpPr>
          <p:cNvPr id="2" name="Tekstiruutu 4">
            <a:extLst>
              <a:ext uri="{FF2B5EF4-FFF2-40B4-BE49-F238E27FC236}">
                <a16:creationId xmlns:a16="http://schemas.microsoft.com/office/drawing/2014/main" id="{7273394D-416C-B710-9BC8-44205654A5F0}"/>
              </a:ext>
            </a:extLst>
          </p:cNvPr>
          <p:cNvSpPr txBox="1"/>
          <p:nvPr/>
        </p:nvSpPr>
        <p:spPr>
          <a:xfrm>
            <a:off x="5974706" y="4049063"/>
            <a:ext cx="2900931" cy="200055"/>
          </a:xfrm>
          <a:prstGeom prst="rect">
            <a:avLst/>
          </a:prstGeom>
          <a:noFill/>
        </p:spPr>
        <p:txBody>
          <a:bodyPr wrap="square">
            <a:spAutoFit/>
          </a:bodyPr>
          <a:lstStyle>
            <a:defPPr marR="0" lvl="0" algn="l" rtl="0">
              <a:lnSpc>
                <a:spcPct val="100000"/>
              </a:lnSpc>
              <a:spcBef>
                <a:spcPts val="0"/>
              </a:spcBef>
              <a:spcAft>
                <a:spcPts val="0"/>
              </a:spcAft>
              <a:defRPr lang="fi-FI"/>
            </a:defPPr>
            <a:lvl1pPr marL="0" marR="0" lvl="0"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800" b="0" i="0" u="none" strike="noStrike" kern="1200" cap="none">
                <a:solidFill>
                  <a:schemeClr val="tx1"/>
                </a:solidFill>
                <a:latin typeface="+mn-lt"/>
                <a:ea typeface="+mn-ea"/>
                <a:cs typeface="+mn-cs"/>
                <a:sym typeface="Arial"/>
              </a:defRPr>
            </a:lvl9pPr>
          </a:lstStyle>
          <a:p>
            <a:pPr lvl="0">
              <a:buClr>
                <a:srgbClr val="000000"/>
              </a:buClr>
              <a:buSzPts val="1400"/>
              <a:defRPr/>
            </a:pPr>
            <a:r>
              <a:rPr kumimoji="0" lang="da-DK" sz="700" b="0" i="0" u="none" strike="noStrike" kern="1200" cap="none" spc="0" normalizeH="0" baseline="0" noProof="0" dirty="0">
                <a:ln>
                  <a:noFill/>
                </a:ln>
                <a:solidFill>
                  <a:srgbClr val="000000"/>
                </a:solidFill>
                <a:effectLst/>
                <a:uLnTx/>
                <a:uFillTx/>
                <a:latin typeface="Montserrat Light" panose="00000400000000000000" pitchFamily="50" charset="0"/>
                <a:ea typeface="Gill Sans"/>
                <a:cs typeface="Gill Sans"/>
                <a:sym typeface="Gill Sans"/>
              </a:rPr>
              <a:t>Kuva: Erätauko-säätiö, www.eratauko.fi</a:t>
            </a:r>
            <a:r>
              <a:rPr lang="da-DK" sz="700" dirty="0">
                <a:solidFill>
                  <a:srgbClr val="000000"/>
                </a:solidFill>
                <a:latin typeface="Montserrat Light" panose="00000400000000000000" pitchFamily="50" charset="0"/>
                <a:ea typeface="Gill Sans"/>
                <a:cs typeface="Gill Sans"/>
                <a:sym typeface="Gill Sans"/>
              </a:rPr>
              <a:t> </a:t>
            </a:r>
            <a:endParaRPr kumimoji="0" lang="sv-SE" sz="700" b="0" i="1" u="none" strike="noStrike" kern="1200" cap="none" spc="0" normalizeH="0" baseline="0" noProof="0" dirty="0">
              <a:ln>
                <a:noFill/>
              </a:ln>
              <a:solidFill>
                <a:srgbClr val="000000"/>
              </a:solidFill>
              <a:effectLst/>
              <a:uLnTx/>
              <a:uFillTx/>
              <a:latin typeface="Montserrat Light" panose="00000400000000000000" pitchFamily="50" charset="0"/>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0"/>
          <p:cNvPicPr preferRelativeResize="0"/>
          <p:nvPr/>
        </p:nvPicPr>
        <p:blipFill>
          <a:blip r:embed="rId3">
            <a:alphaModFix/>
          </a:blip>
          <a:stretch>
            <a:fillRect/>
          </a:stretch>
        </p:blipFill>
        <p:spPr>
          <a:xfrm>
            <a:off x="0" y="0"/>
            <a:ext cx="9144000" cy="5195156"/>
          </a:xfrm>
          <a:prstGeom prst="rect">
            <a:avLst/>
          </a:prstGeom>
          <a:noFill/>
          <a:ln>
            <a:noFill/>
          </a:ln>
        </p:spPr>
      </p:pic>
      <p:sp>
        <p:nvSpPr>
          <p:cNvPr id="120" name="Google Shape;120;p20"/>
          <p:cNvSpPr txBox="1"/>
          <p:nvPr/>
        </p:nvSpPr>
        <p:spPr>
          <a:xfrm>
            <a:off x="7536873" y="340875"/>
            <a:ext cx="1222377" cy="42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600" dirty="0">
                <a:solidFill>
                  <a:srgbClr val="FCC30D"/>
                </a:solidFill>
                <a:latin typeface="Montserrat Light" panose="00000400000000000000" pitchFamily="50" charset="0"/>
              </a:rPr>
              <a:t>2.oppitunti</a:t>
            </a:r>
            <a:endParaRPr sz="1600" dirty="0">
              <a:solidFill>
                <a:srgbClr val="FCC30D"/>
              </a:solidFill>
              <a:latin typeface="Montserrat Light" panose="00000400000000000000" pitchFamily="50" charset="0"/>
            </a:endParaRPr>
          </a:p>
        </p:txBody>
      </p:sp>
      <p:sp>
        <p:nvSpPr>
          <p:cNvPr id="121" name="Google Shape;121;p20"/>
          <p:cNvSpPr txBox="1"/>
          <p:nvPr/>
        </p:nvSpPr>
        <p:spPr>
          <a:xfrm>
            <a:off x="7536873" y="4484218"/>
            <a:ext cx="1661700" cy="47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500" dirty="0">
                <a:solidFill>
                  <a:srgbClr val="FCC30D"/>
                </a:solidFill>
                <a:latin typeface="Montserrat Light" panose="00000400000000000000" pitchFamily="50" charset="0"/>
              </a:rPr>
              <a:t>3 min</a:t>
            </a:r>
            <a:endParaRPr sz="1500" dirty="0">
              <a:solidFill>
                <a:srgbClr val="FCC30D"/>
              </a:solidFill>
              <a:latin typeface="Montserrat Light" panose="00000400000000000000" pitchFamily="50" charset="0"/>
            </a:endParaRPr>
          </a:p>
        </p:txBody>
      </p:sp>
      <p:sp>
        <p:nvSpPr>
          <p:cNvPr id="2" name="Google Shape;110;p19">
            <a:extLst>
              <a:ext uri="{FF2B5EF4-FFF2-40B4-BE49-F238E27FC236}">
                <a16:creationId xmlns:a16="http://schemas.microsoft.com/office/drawing/2014/main" id="{0FBD6FA4-2AC4-7728-2857-078F909C4A84}"/>
              </a:ext>
            </a:extLst>
          </p:cNvPr>
          <p:cNvSpPr txBox="1"/>
          <p:nvPr/>
        </p:nvSpPr>
        <p:spPr>
          <a:xfrm>
            <a:off x="914878" y="775099"/>
            <a:ext cx="6876772" cy="811539"/>
          </a:xfrm>
          <a:prstGeom prst="rect">
            <a:avLst/>
          </a:prstGeom>
          <a:noFill/>
          <a:ln>
            <a:noFill/>
          </a:ln>
        </p:spPr>
        <p:txBody>
          <a:bodyPr spcFirstLastPara="1" wrap="square" lIns="91425" tIns="91425" rIns="91425" bIns="91425" anchor="t" anchorCtr="0">
            <a:noAutofit/>
          </a:bodyPr>
          <a:lstStyle/>
          <a:p>
            <a:pPr marL="114300">
              <a:lnSpc>
                <a:spcPct val="150000"/>
              </a:lnSpc>
              <a:buClr>
                <a:schemeClr val="dk1"/>
              </a:buClr>
              <a:buSzPts val="1800"/>
            </a:pPr>
            <a:r>
              <a:rPr lang="fi-FI" sz="1200" b="1" dirty="0">
                <a:latin typeface="Montserrat Light" panose="00000400000000000000" pitchFamily="50" charset="0"/>
              </a:rPr>
              <a:t>Kuuntele toisia, älä keskeytä tai käynnistä </a:t>
            </a:r>
            <a:r>
              <a:rPr lang="fi-FI" sz="1200" b="1" dirty="0" err="1">
                <a:latin typeface="Montserrat Light" panose="00000400000000000000" pitchFamily="50" charset="0"/>
              </a:rPr>
              <a:t>sivukeskusteluja</a:t>
            </a:r>
            <a:r>
              <a:rPr lang="fi-FI" sz="1200" dirty="0" err="1">
                <a:latin typeface="Montserrat Light" panose="00000400000000000000" pitchFamily="50" charset="0"/>
              </a:rPr>
              <a:t>.”Jokaisella</a:t>
            </a:r>
            <a:r>
              <a:rPr lang="fi-FI" sz="1200" dirty="0">
                <a:latin typeface="Montserrat Light" panose="00000400000000000000" pitchFamily="50" charset="0"/>
              </a:rPr>
              <a:t> täytyy olla mahdollisuus rauhassa kertoa omista näkemyksistään. On tärkeää, että emme keskeytä toisiamme emmekä supise vierustoverin kanssa.”</a:t>
            </a:r>
            <a:endParaRPr lang="sv-SE" sz="1200" dirty="0">
              <a:latin typeface="Montserrat Light" panose="00000400000000000000" pitchFamily="50" charset="0"/>
            </a:endParaRPr>
          </a:p>
        </p:txBody>
      </p:sp>
      <p:sp>
        <p:nvSpPr>
          <p:cNvPr id="4" name="Google Shape;110;p19">
            <a:extLst>
              <a:ext uri="{FF2B5EF4-FFF2-40B4-BE49-F238E27FC236}">
                <a16:creationId xmlns:a16="http://schemas.microsoft.com/office/drawing/2014/main" id="{CE1E9B91-B654-2F54-19B3-98C6DB81BE1B}"/>
              </a:ext>
            </a:extLst>
          </p:cNvPr>
          <p:cNvSpPr txBox="1"/>
          <p:nvPr/>
        </p:nvSpPr>
        <p:spPr>
          <a:xfrm>
            <a:off x="1027246" y="1938973"/>
            <a:ext cx="7728796" cy="811539"/>
          </a:xfrm>
          <a:prstGeom prst="rect">
            <a:avLst/>
          </a:prstGeom>
          <a:noFill/>
          <a:ln>
            <a:noFill/>
          </a:ln>
        </p:spPr>
        <p:txBody>
          <a:bodyPr spcFirstLastPara="1" wrap="square" lIns="91425" tIns="91425" rIns="91425" bIns="91425" anchor="t" anchorCtr="0">
            <a:noAutofit/>
          </a:bodyPr>
          <a:lstStyle/>
          <a:p>
            <a:pPr>
              <a:lnSpc>
                <a:spcPct val="150000"/>
              </a:lnSpc>
            </a:pPr>
            <a:r>
              <a:rPr lang="fi-FI" b="1" dirty="0">
                <a:latin typeface="Montserrat Light" panose="00000400000000000000" pitchFamily="50" charset="0"/>
              </a:rPr>
              <a:t>Liity toisten puheeseen ja käytä arkikieltä. </a:t>
            </a:r>
            <a:r>
              <a:rPr lang="fi-FI" dirty="0">
                <a:latin typeface="Montserrat Light" panose="00000400000000000000" pitchFamily="50" charset="0"/>
              </a:rPr>
              <a:t>”Dialogissa on tavoitteena, että yritämme liittää omat sanomisemme siihen, mitä toiset ovat tuoneet esiin keskustelussa. Pyritään puhumaan arkikielisesti ja välttämään erikoistermejä.”</a:t>
            </a:r>
          </a:p>
        </p:txBody>
      </p:sp>
      <p:sp>
        <p:nvSpPr>
          <p:cNvPr id="5" name="Google Shape;110;p19">
            <a:extLst>
              <a:ext uri="{FF2B5EF4-FFF2-40B4-BE49-F238E27FC236}">
                <a16:creationId xmlns:a16="http://schemas.microsoft.com/office/drawing/2014/main" id="{0C26CA61-B5E7-09A6-96EF-7EBB9D409E19}"/>
              </a:ext>
            </a:extLst>
          </p:cNvPr>
          <p:cNvSpPr txBox="1"/>
          <p:nvPr/>
        </p:nvSpPr>
        <p:spPr>
          <a:xfrm>
            <a:off x="1027246" y="3199050"/>
            <a:ext cx="7728796" cy="811539"/>
          </a:xfrm>
          <a:prstGeom prst="rect">
            <a:avLst/>
          </a:prstGeom>
          <a:noFill/>
          <a:ln>
            <a:noFill/>
          </a:ln>
        </p:spPr>
        <p:txBody>
          <a:bodyPr spcFirstLastPara="1" wrap="square" lIns="91425" tIns="91425" rIns="91425" bIns="91425" anchor="t" anchorCtr="0">
            <a:noAutofit/>
          </a:bodyPr>
          <a:lstStyle/>
          <a:p>
            <a:pPr>
              <a:lnSpc>
                <a:spcPct val="150000"/>
              </a:lnSpc>
            </a:pPr>
            <a:r>
              <a:rPr lang="fi-FI" b="1" dirty="0">
                <a:latin typeface="Montserrat Light" panose="00000400000000000000" pitchFamily="50" charset="0"/>
              </a:rPr>
              <a:t>Kerro omasta kokemuksesta. </a:t>
            </a:r>
            <a:r>
              <a:rPr lang="fi-FI" dirty="0">
                <a:latin typeface="Montserrat Light" panose="00000400000000000000" pitchFamily="50" charset="0"/>
              </a:rPr>
              <a:t>”Jotta voimme ymmärtää paremmin käsiteltävää asiaa ja toisiamme, niin on hyvä puhua omista kokemuksista. Tämä tarkoittaa, että kerrotaan toisille, mitkä asiat, tapahtumat ja tilanteet ovat vaikuttaneet omiin näkemyksiin.</a:t>
            </a:r>
            <a:endParaRPr lang="sv-SE" dirty="0">
              <a:latin typeface="Montserrat Light" panose="00000400000000000000" pitchFamily="50" charset="0"/>
            </a:endParaRPr>
          </a:p>
        </p:txBody>
      </p:sp>
      <p:pic>
        <p:nvPicPr>
          <p:cNvPr id="7" name="Google Shape;170;g3501960729b_0_74" title="Skærmbillede 2025-04-25 kl. 14.25.42.png">
            <a:extLst>
              <a:ext uri="{FF2B5EF4-FFF2-40B4-BE49-F238E27FC236}">
                <a16:creationId xmlns:a16="http://schemas.microsoft.com/office/drawing/2014/main" id="{77F8FC71-5C21-B220-0ABA-37C23F97EC75}"/>
              </a:ext>
            </a:extLst>
          </p:cNvPr>
          <p:cNvPicPr preferRelativeResize="0"/>
          <p:nvPr/>
        </p:nvPicPr>
        <p:blipFill>
          <a:blip r:embed="rId4">
            <a:alphaModFix/>
          </a:blip>
          <a:stretch>
            <a:fillRect/>
          </a:stretch>
        </p:blipFill>
        <p:spPr>
          <a:xfrm>
            <a:off x="505770" y="868747"/>
            <a:ext cx="447458" cy="441427"/>
          </a:xfrm>
          <a:prstGeom prst="rect">
            <a:avLst/>
          </a:prstGeom>
          <a:noFill/>
          <a:ln>
            <a:noFill/>
          </a:ln>
        </p:spPr>
      </p:pic>
      <p:pic>
        <p:nvPicPr>
          <p:cNvPr id="8" name="Google Shape;180;g3501960729b_0_34" title="Skærmbillede 2025-04-25 kl. 14.26.13.png">
            <a:extLst>
              <a:ext uri="{FF2B5EF4-FFF2-40B4-BE49-F238E27FC236}">
                <a16:creationId xmlns:a16="http://schemas.microsoft.com/office/drawing/2014/main" id="{A568DFD3-F5A1-2C50-376F-CD71CD6317AF}"/>
              </a:ext>
            </a:extLst>
          </p:cNvPr>
          <p:cNvPicPr preferRelativeResize="0"/>
          <p:nvPr/>
        </p:nvPicPr>
        <p:blipFill>
          <a:blip r:embed="rId5">
            <a:alphaModFix/>
          </a:blip>
          <a:stretch>
            <a:fillRect/>
          </a:stretch>
        </p:blipFill>
        <p:spPr>
          <a:xfrm>
            <a:off x="481840" y="2031480"/>
            <a:ext cx="495317" cy="464760"/>
          </a:xfrm>
          <a:prstGeom prst="rect">
            <a:avLst/>
          </a:prstGeom>
          <a:noFill/>
          <a:ln>
            <a:noFill/>
          </a:ln>
        </p:spPr>
      </p:pic>
      <p:pic>
        <p:nvPicPr>
          <p:cNvPr id="9" name="Google Shape;190;g3501960729b_0_42" title="Skærmbillede 2025-04-25 kl. 14.27.27.png">
            <a:extLst>
              <a:ext uri="{FF2B5EF4-FFF2-40B4-BE49-F238E27FC236}">
                <a16:creationId xmlns:a16="http://schemas.microsoft.com/office/drawing/2014/main" id="{E9259DFA-17BA-24F3-2DC1-0D310F37218F}"/>
              </a:ext>
            </a:extLst>
          </p:cNvPr>
          <p:cNvPicPr preferRelativeResize="0"/>
          <p:nvPr/>
        </p:nvPicPr>
        <p:blipFill>
          <a:blip r:embed="rId6">
            <a:alphaModFix/>
          </a:blip>
          <a:stretch>
            <a:fillRect/>
          </a:stretch>
        </p:blipFill>
        <p:spPr>
          <a:xfrm>
            <a:off x="487189" y="3295253"/>
            <a:ext cx="484622" cy="4395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1"/>
          <p:cNvPicPr preferRelativeResize="0"/>
          <p:nvPr/>
        </p:nvPicPr>
        <p:blipFill>
          <a:blip r:embed="rId3">
            <a:alphaModFix/>
          </a:blip>
          <a:stretch>
            <a:fillRect/>
          </a:stretch>
        </p:blipFill>
        <p:spPr>
          <a:xfrm>
            <a:off x="0" y="0"/>
            <a:ext cx="9144000" cy="5143500"/>
          </a:xfrm>
          <a:prstGeom prst="rect">
            <a:avLst/>
          </a:prstGeom>
          <a:noFill/>
          <a:ln>
            <a:noFill/>
          </a:ln>
        </p:spPr>
      </p:pic>
      <p:sp>
        <p:nvSpPr>
          <p:cNvPr id="127" name="Google Shape;127;p21"/>
          <p:cNvSpPr txBox="1"/>
          <p:nvPr/>
        </p:nvSpPr>
        <p:spPr>
          <a:xfrm>
            <a:off x="471075" y="1260250"/>
            <a:ext cx="8431500" cy="3231624"/>
          </a:xfrm>
          <a:prstGeom prst="rect">
            <a:avLst/>
          </a:prstGeom>
          <a:noFill/>
          <a:ln>
            <a:noFill/>
          </a:ln>
        </p:spPr>
        <p:txBody>
          <a:bodyPr spcFirstLastPara="1" wrap="square" lIns="91425" tIns="91425" rIns="91425" bIns="91425" anchor="t" anchorCtr="0">
            <a:spAutoFit/>
          </a:bodyPr>
          <a:lstStyle/>
          <a:p>
            <a:r>
              <a:rPr lang="fi-FI" sz="1200" dirty="0">
                <a:latin typeface="Montserrat Light" panose="00000400000000000000" pitchFamily="50" charset="0"/>
              </a:rPr>
              <a:t>Maailmassa, jossa kulutamme usein enemmän kuin mitä planeettamme kestää, ja jossa monet elävät yhä ilman pääsyä perusresursseihin, on tärkeämpää kuin koskaan miettiä valintojamme. Gandhi muistuttaa meitä siitä, että maapallolla on tarpeeksi kaikkien tarpeisiin, mutta ei kaikkien ahneuteen. Äiti Teresa ilmaisee turhautumisensa hävikkiin, jota voisimme välttää. Anne </a:t>
            </a:r>
            <a:r>
              <a:rPr lang="fi-FI" sz="1200" dirty="0" err="1">
                <a:latin typeface="Montserrat Light" panose="00000400000000000000" pitchFamily="50" charset="0"/>
              </a:rPr>
              <a:t>Lappé</a:t>
            </a:r>
            <a:r>
              <a:rPr lang="fi-FI" sz="1200" dirty="0">
                <a:latin typeface="Montserrat Light" panose="00000400000000000000" pitchFamily="50" charset="0"/>
              </a:rPr>
              <a:t> korostaa, kuinka rahamme voivat vaikuttaa siihen maailmaan, jonka luomme. Myös muotisuunnittelijat </a:t>
            </a:r>
            <a:r>
              <a:rPr lang="fi-FI" sz="1200" dirty="0" err="1">
                <a:latin typeface="Montserrat Light" panose="00000400000000000000" pitchFamily="50" charset="0"/>
              </a:rPr>
              <a:t>Gianni</a:t>
            </a:r>
            <a:r>
              <a:rPr lang="fi-FI" sz="1200" dirty="0">
                <a:latin typeface="Montserrat Light" panose="00000400000000000000" pitchFamily="50" charset="0"/>
              </a:rPr>
              <a:t> </a:t>
            </a:r>
            <a:r>
              <a:rPr lang="fi-FI" sz="1200" dirty="0" err="1">
                <a:latin typeface="Montserrat Light" panose="00000400000000000000" pitchFamily="50" charset="0"/>
              </a:rPr>
              <a:t>Versace</a:t>
            </a:r>
            <a:r>
              <a:rPr lang="fi-FI" sz="1200" dirty="0">
                <a:latin typeface="Montserrat Light" panose="00000400000000000000" pitchFamily="50" charset="0"/>
              </a:rPr>
              <a:t> ja </a:t>
            </a:r>
            <a:r>
              <a:rPr lang="fi-FI" sz="1200" dirty="0" err="1">
                <a:latin typeface="Montserrat Light" panose="00000400000000000000" pitchFamily="50" charset="0"/>
              </a:rPr>
              <a:t>Vivienne</a:t>
            </a:r>
            <a:r>
              <a:rPr lang="fi-FI" sz="1200" dirty="0">
                <a:latin typeface="Montserrat Light" panose="00000400000000000000" pitchFamily="50" charset="0"/>
              </a:rPr>
              <a:t> </a:t>
            </a:r>
            <a:r>
              <a:rPr lang="fi-FI" sz="1200" dirty="0" err="1">
                <a:latin typeface="Montserrat Light" panose="00000400000000000000" pitchFamily="50" charset="0"/>
              </a:rPr>
              <a:t>Westwood</a:t>
            </a:r>
            <a:r>
              <a:rPr lang="fi-FI" sz="1200" dirty="0">
                <a:latin typeface="Montserrat Light" panose="00000400000000000000" pitchFamily="50" charset="0"/>
              </a:rPr>
              <a:t> inspiroivat meitä toimimaan harkiten ja ajattelemaan pitkällä tähtäimellä.</a:t>
            </a:r>
            <a:br>
              <a:rPr lang="sv-SE" sz="1200" dirty="0">
                <a:latin typeface="Montserrat Light" panose="00000400000000000000" pitchFamily="50" charset="0"/>
              </a:rPr>
            </a:br>
            <a:endParaRPr lang="sv-SE" sz="1200" dirty="0">
              <a:latin typeface="Montserrat Light" panose="00000400000000000000" pitchFamily="50" charset="0"/>
            </a:endParaRPr>
          </a:p>
          <a:p>
            <a:r>
              <a:rPr lang="fi-FI" sz="1200" dirty="0">
                <a:latin typeface="Montserrat Light" panose="00000400000000000000" pitchFamily="50" charset="0"/>
              </a:rPr>
              <a:t>Nämä ajatukset kulkevat käsi kädessä YK:n kestävän kehityksen tavoitteiden kanssa. Tavoite 12 koskee vastuullista kulutusta ja tuotantoa – hävikin vähentämistä, resurssien uudelleenkäyttöä ja ympäristön suojelemista. Tavoite 3, terveys ja hyvinvointi, muistuttaa meitä siitä, kuinka tärkeää on luoda maailma, jossa kaikki voivat elää terveellistä elämää, vapaina kestämättömien järjestelmien seurauksista. Pohdiskellessamme valintojamme voimme edistää parempaa ja oikeudenmukaisempaa tulevaisuutta sekä ihmisille että planeetalle.</a:t>
            </a:r>
          </a:p>
          <a:p>
            <a:endParaRPr lang="fi-FI" sz="1200" dirty="0">
              <a:latin typeface="Montserrat Light" panose="00000400000000000000" pitchFamily="50" charset="0"/>
            </a:endParaRPr>
          </a:p>
          <a:p>
            <a:r>
              <a:rPr lang="fi-FI" sz="1200" b="1" dirty="0">
                <a:latin typeface="Montserrat Light" panose="00000400000000000000" pitchFamily="50" charset="0"/>
              </a:rPr>
              <a:t>Keskustele nyt 5 minuuttia parisi kanssa siitä, miten ymmärrätte tekstin ja miten se liittyy teidän arkeenne.</a:t>
            </a:r>
            <a:endParaRPr sz="1600" b="1" dirty="0">
              <a:solidFill>
                <a:schemeClr val="dk1"/>
              </a:solidFill>
              <a:latin typeface="Montserrat Light" panose="00000400000000000000" pitchFamily="50" charset="0"/>
            </a:endParaRPr>
          </a:p>
        </p:txBody>
      </p:sp>
      <p:sp>
        <p:nvSpPr>
          <p:cNvPr id="128" name="Google Shape;128;p21"/>
          <p:cNvSpPr txBox="1"/>
          <p:nvPr/>
        </p:nvSpPr>
        <p:spPr>
          <a:xfrm>
            <a:off x="7670025" y="240525"/>
            <a:ext cx="1232550" cy="36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600" dirty="0">
                <a:solidFill>
                  <a:srgbClr val="FCC30D"/>
                </a:solidFill>
              </a:rPr>
              <a:t>2.</a:t>
            </a:r>
            <a:r>
              <a:rPr lang="da" sz="1600" dirty="0">
                <a:solidFill>
                  <a:srgbClr val="FCC30D"/>
                </a:solidFill>
                <a:latin typeface="Montserrat Light" panose="00000400000000000000" pitchFamily="50" charset="0"/>
              </a:rPr>
              <a:t>lektion</a:t>
            </a:r>
            <a:endParaRPr sz="1600" dirty="0">
              <a:solidFill>
                <a:srgbClr val="FCC30D"/>
              </a:solidFill>
              <a:latin typeface="Montserrat Light" panose="00000400000000000000" pitchFamily="50" charset="0"/>
            </a:endParaRPr>
          </a:p>
        </p:txBody>
      </p:sp>
      <p:sp>
        <p:nvSpPr>
          <p:cNvPr id="2" name="Google Shape;111;p19">
            <a:extLst>
              <a:ext uri="{FF2B5EF4-FFF2-40B4-BE49-F238E27FC236}">
                <a16:creationId xmlns:a16="http://schemas.microsoft.com/office/drawing/2014/main" id="{A54F1D82-987B-AB5C-4787-336F3357AF66}"/>
              </a:ext>
            </a:extLst>
          </p:cNvPr>
          <p:cNvSpPr txBox="1"/>
          <p:nvPr/>
        </p:nvSpPr>
        <p:spPr>
          <a:xfrm>
            <a:off x="450294" y="240525"/>
            <a:ext cx="6769437" cy="672900"/>
          </a:xfrm>
          <a:prstGeom prst="rect">
            <a:avLst/>
          </a:prstGeom>
          <a:noFill/>
          <a:ln>
            <a:noFill/>
          </a:ln>
        </p:spPr>
        <p:txBody>
          <a:bodyPr spcFirstLastPara="1" wrap="square" lIns="91425" tIns="91425" rIns="91425" bIns="91425" anchor="t" anchorCtr="0">
            <a:noAutofit/>
          </a:bodyPr>
          <a:lstStyle/>
          <a:p>
            <a:pPr lvl="0">
              <a:lnSpc>
                <a:spcPct val="115000"/>
              </a:lnSpc>
              <a:spcBef>
                <a:spcPts val="1200"/>
              </a:spcBef>
              <a:buClr>
                <a:schemeClr val="dk1"/>
              </a:buClr>
              <a:buSzPts val="1100"/>
            </a:pPr>
            <a:r>
              <a:rPr lang="fi-FI" sz="3200" b="1" dirty="0">
                <a:solidFill>
                  <a:schemeClr val="tx1"/>
                </a:solidFill>
                <a:latin typeface="Bebas Neue" panose="020B0606020202050201" pitchFamily="34" charset="0"/>
              </a:rPr>
              <a:t>Johdanto erätauko-keskusteluun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2"/>
          <p:cNvPicPr preferRelativeResize="0"/>
          <p:nvPr/>
        </p:nvPicPr>
        <p:blipFill>
          <a:blip r:embed="rId3">
            <a:alphaModFix/>
          </a:blip>
          <a:stretch>
            <a:fillRect/>
          </a:stretch>
        </p:blipFill>
        <p:spPr>
          <a:xfrm>
            <a:off x="0" y="-114300"/>
            <a:ext cx="9144000" cy="5257800"/>
          </a:xfrm>
          <a:prstGeom prst="rect">
            <a:avLst/>
          </a:prstGeom>
          <a:noFill/>
          <a:ln>
            <a:noFill/>
          </a:ln>
        </p:spPr>
      </p:pic>
      <p:sp>
        <p:nvSpPr>
          <p:cNvPr id="134" name="Google Shape;134;p22"/>
          <p:cNvSpPr txBox="1"/>
          <p:nvPr/>
        </p:nvSpPr>
        <p:spPr>
          <a:xfrm>
            <a:off x="617742" y="1083200"/>
            <a:ext cx="7776900" cy="4234975"/>
          </a:xfrm>
          <a:prstGeom prst="rect">
            <a:avLst/>
          </a:prstGeom>
          <a:noFill/>
          <a:ln>
            <a:noFill/>
          </a:ln>
        </p:spPr>
        <p:txBody>
          <a:bodyPr spcFirstLastPara="1" wrap="square" lIns="91425" tIns="91425" rIns="91425" bIns="91425" anchor="t" anchorCtr="0">
            <a:spAutoFit/>
          </a:bodyPr>
          <a:lstStyle/>
          <a:p>
            <a:pPr lvl="0">
              <a:lnSpc>
                <a:spcPct val="115000"/>
              </a:lnSpc>
              <a:spcBef>
                <a:spcPts val="1200"/>
              </a:spcBef>
              <a:buClr>
                <a:schemeClr val="dk1"/>
              </a:buClr>
              <a:buSzPts val="1100"/>
            </a:pPr>
            <a:r>
              <a:rPr lang="fi-FI" sz="1200" i="1" dirty="0">
                <a:solidFill>
                  <a:schemeClr val="dk1"/>
                </a:solidFill>
                <a:latin typeface="Montserrat Light" panose="00000400000000000000" pitchFamily="50" charset="0"/>
              </a:rPr>
              <a:t>"Maa antaa riittävästi jokaisen ihmisen tarpeisiin, mutta ei jokaisen ihmisen ahneuteen.”</a:t>
            </a:r>
            <a:br>
              <a:rPr lang="fi-FI" sz="1200" i="1" dirty="0">
                <a:solidFill>
                  <a:schemeClr val="dk1"/>
                </a:solidFill>
                <a:latin typeface="Montserrat Light" panose="00000400000000000000" pitchFamily="50" charset="0"/>
              </a:rPr>
            </a:br>
            <a:r>
              <a:rPr lang="fi-FI" sz="1200" dirty="0">
                <a:solidFill>
                  <a:schemeClr val="dk1"/>
                </a:solidFill>
                <a:latin typeface="Montserrat Light" panose="00000400000000000000" pitchFamily="50" charset="0"/>
              </a:rPr>
              <a:t>– Mahatma Gandhi</a:t>
            </a:r>
          </a:p>
          <a:p>
            <a:pPr lvl="0">
              <a:lnSpc>
                <a:spcPct val="115000"/>
              </a:lnSpc>
              <a:spcBef>
                <a:spcPts val="1200"/>
              </a:spcBef>
              <a:buClr>
                <a:schemeClr val="dk1"/>
              </a:buClr>
              <a:buSzPts val="1100"/>
            </a:pPr>
            <a:r>
              <a:rPr lang="fi-FI" sz="1200" i="1" dirty="0">
                <a:latin typeface="Montserrat Light" panose="00000400000000000000" pitchFamily="50" charset="0"/>
              </a:rPr>
              <a:t>""Minusta tulee vain vihainen, kun näen tuhlausta. Kun näen ihmisten heittävän pois asioita, joita voisimme käyttää." </a:t>
            </a:r>
            <a:r>
              <a:rPr lang="fi-FI" sz="1200" dirty="0">
                <a:latin typeface="Montserrat Light" panose="00000400000000000000" pitchFamily="50" charset="0"/>
              </a:rPr>
              <a:t>– Äiti Teresa</a:t>
            </a:r>
          </a:p>
          <a:p>
            <a:pPr lvl="0">
              <a:lnSpc>
                <a:spcPct val="115000"/>
              </a:lnSpc>
              <a:spcBef>
                <a:spcPts val="1200"/>
              </a:spcBef>
              <a:buClr>
                <a:schemeClr val="dk1"/>
              </a:buClr>
              <a:buSzPts val="1100"/>
            </a:pPr>
            <a:r>
              <a:rPr lang="fi-FI" sz="1200" i="1" dirty="0">
                <a:solidFill>
                  <a:schemeClr val="dk1"/>
                </a:solidFill>
                <a:latin typeface="Montserrat Light" panose="00000400000000000000" pitchFamily="50" charset="0"/>
              </a:rPr>
              <a:t>"Joka kerta kun käytät rahaa, äänestät sen puolesta, millaisen maailman haluat." </a:t>
            </a:r>
            <a:br>
              <a:rPr lang="fi-FI" sz="1200" i="1" dirty="0">
                <a:solidFill>
                  <a:schemeClr val="dk1"/>
                </a:solidFill>
                <a:latin typeface="Montserrat Light" panose="00000400000000000000" pitchFamily="50" charset="0"/>
              </a:rPr>
            </a:br>
            <a:r>
              <a:rPr lang="fi-FI" sz="1200" dirty="0">
                <a:solidFill>
                  <a:schemeClr val="dk1"/>
                </a:solidFill>
                <a:latin typeface="Montserrat Light" panose="00000400000000000000" pitchFamily="50" charset="0"/>
              </a:rPr>
              <a:t>– Anne </a:t>
            </a:r>
            <a:r>
              <a:rPr lang="fi-FI" sz="1200" dirty="0" err="1">
                <a:solidFill>
                  <a:schemeClr val="dk1"/>
                </a:solidFill>
                <a:latin typeface="Montserrat Light" panose="00000400000000000000" pitchFamily="50" charset="0"/>
              </a:rPr>
              <a:t>Lappé</a:t>
            </a:r>
            <a:endParaRPr lang="fi-FI" sz="1200" dirty="0">
              <a:solidFill>
                <a:schemeClr val="dk1"/>
              </a:solidFill>
              <a:latin typeface="Montserrat Light" panose="00000400000000000000" pitchFamily="50" charset="0"/>
            </a:endParaRPr>
          </a:p>
          <a:p>
            <a:pPr lvl="0">
              <a:lnSpc>
                <a:spcPct val="115000"/>
              </a:lnSpc>
              <a:spcBef>
                <a:spcPts val="1200"/>
              </a:spcBef>
              <a:buClr>
                <a:schemeClr val="dk1"/>
              </a:buClr>
              <a:buSzPts val="1100"/>
            </a:pPr>
            <a:r>
              <a:rPr lang="fi-FI" sz="1200" i="1" dirty="0">
                <a:solidFill>
                  <a:schemeClr val="dk1"/>
                </a:solidFill>
                <a:latin typeface="Montserrat Light" panose="00000400000000000000" pitchFamily="50" charset="0"/>
              </a:rPr>
              <a:t>"Älä anna trendien hallita itseäsi. Älä tee muodista kaiken keskipistettä, vaan päätä itse kuka olet ja mitä haluat ilmaista pukeutumisellasi ja elämäntavallasi." </a:t>
            </a:r>
            <a:br>
              <a:rPr lang="fi-FI" sz="1200" i="1" dirty="0">
                <a:solidFill>
                  <a:schemeClr val="dk1"/>
                </a:solidFill>
                <a:latin typeface="Montserrat Light" panose="00000400000000000000" pitchFamily="50" charset="0"/>
              </a:rPr>
            </a:br>
            <a:r>
              <a:rPr lang="fi-FI" sz="1200" dirty="0">
                <a:solidFill>
                  <a:schemeClr val="dk1"/>
                </a:solidFill>
                <a:latin typeface="Montserrat Light" panose="00000400000000000000" pitchFamily="50" charset="0"/>
              </a:rPr>
              <a:t>– </a:t>
            </a:r>
            <a:r>
              <a:rPr lang="fi-FI" sz="1200" dirty="0" err="1">
                <a:solidFill>
                  <a:schemeClr val="dk1"/>
                </a:solidFill>
                <a:latin typeface="Montserrat Light" panose="00000400000000000000" pitchFamily="50" charset="0"/>
              </a:rPr>
              <a:t>Gianni</a:t>
            </a:r>
            <a:r>
              <a:rPr lang="fi-FI" sz="1200" dirty="0">
                <a:solidFill>
                  <a:schemeClr val="dk1"/>
                </a:solidFill>
                <a:latin typeface="Montserrat Light" panose="00000400000000000000" pitchFamily="50" charset="0"/>
              </a:rPr>
              <a:t> </a:t>
            </a:r>
            <a:r>
              <a:rPr lang="fi-FI" sz="1200" dirty="0" err="1">
                <a:solidFill>
                  <a:schemeClr val="dk1"/>
                </a:solidFill>
                <a:latin typeface="Montserrat Light" panose="00000400000000000000" pitchFamily="50" charset="0"/>
              </a:rPr>
              <a:t>Versace</a:t>
            </a:r>
            <a:r>
              <a:rPr lang="fi-FI" sz="1200" dirty="0">
                <a:solidFill>
                  <a:schemeClr val="dk1"/>
                </a:solidFill>
                <a:latin typeface="Montserrat Light" panose="00000400000000000000" pitchFamily="50" charset="0"/>
              </a:rPr>
              <a:t>, muotisuunnittelija</a:t>
            </a:r>
          </a:p>
          <a:p>
            <a:pPr lvl="0">
              <a:spcBef>
                <a:spcPts val="1200"/>
              </a:spcBef>
              <a:buClr>
                <a:schemeClr val="dk1"/>
              </a:buClr>
              <a:buSzPts val="1100"/>
            </a:pPr>
            <a:r>
              <a:rPr lang="fi-FI" sz="1200" i="1" dirty="0">
                <a:solidFill>
                  <a:schemeClr val="dk1"/>
                </a:solidFill>
                <a:latin typeface="Montserrat Light" panose="00000400000000000000" pitchFamily="50" charset="0"/>
              </a:rPr>
              <a:t>"Osta vähemmän, valitse huolella." </a:t>
            </a:r>
            <a:br>
              <a:rPr lang="fi-FI" sz="1200" i="1" dirty="0">
                <a:solidFill>
                  <a:schemeClr val="dk1"/>
                </a:solidFill>
                <a:latin typeface="Montserrat Light" panose="00000400000000000000" pitchFamily="50" charset="0"/>
              </a:rPr>
            </a:br>
            <a:r>
              <a:rPr lang="fi-FI" sz="1200" dirty="0">
                <a:solidFill>
                  <a:schemeClr val="dk1"/>
                </a:solidFill>
                <a:latin typeface="Montserrat Light" panose="00000400000000000000" pitchFamily="50" charset="0"/>
              </a:rPr>
              <a:t>– </a:t>
            </a:r>
            <a:r>
              <a:rPr lang="fi-FI" sz="1200" dirty="0" err="1">
                <a:solidFill>
                  <a:schemeClr val="dk1"/>
                </a:solidFill>
                <a:latin typeface="Montserrat Light" panose="00000400000000000000" pitchFamily="50" charset="0"/>
              </a:rPr>
              <a:t>Vivienne</a:t>
            </a:r>
            <a:r>
              <a:rPr lang="fi-FI" sz="1200" dirty="0">
                <a:solidFill>
                  <a:schemeClr val="dk1"/>
                </a:solidFill>
                <a:latin typeface="Montserrat Light" panose="00000400000000000000" pitchFamily="50" charset="0"/>
              </a:rPr>
              <a:t> </a:t>
            </a:r>
            <a:r>
              <a:rPr lang="fi-FI" sz="1200" dirty="0" err="1">
                <a:solidFill>
                  <a:schemeClr val="dk1"/>
                </a:solidFill>
                <a:latin typeface="Montserrat Light" panose="00000400000000000000" pitchFamily="50" charset="0"/>
              </a:rPr>
              <a:t>Westwood</a:t>
            </a:r>
            <a:r>
              <a:rPr lang="fi-FI" sz="1200" dirty="0">
                <a:solidFill>
                  <a:schemeClr val="dk1"/>
                </a:solidFill>
                <a:latin typeface="Montserrat Light" panose="00000400000000000000" pitchFamily="50" charset="0"/>
              </a:rPr>
              <a:t>, muotisuunnittelija</a:t>
            </a:r>
            <a:endParaRPr sz="1200" dirty="0">
              <a:solidFill>
                <a:schemeClr val="dk1"/>
              </a:solidFill>
              <a:latin typeface="Montserrat Light" panose="00000400000000000000" pitchFamily="50" charset="0"/>
            </a:endParaRPr>
          </a:p>
          <a:p>
            <a:pPr marL="0" lvl="0" indent="0" algn="l" rtl="0">
              <a:lnSpc>
                <a:spcPct val="100000"/>
              </a:lnSpc>
              <a:spcBef>
                <a:spcPts val="1200"/>
              </a:spcBef>
              <a:spcAft>
                <a:spcPts val="0"/>
              </a:spcAft>
              <a:buClr>
                <a:schemeClr val="dk1"/>
              </a:buClr>
              <a:buSzPts val="1100"/>
              <a:buFont typeface="Arial"/>
              <a:buNone/>
            </a:pPr>
            <a:endParaRPr lang="da" sz="1200" dirty="0">
              <a:solidFill>
                <a:schemeClr val="dk1"/>
              </a:solidFill>
              <a:latin typeface="Montserrat Light" panose="00000400000000000000" pitchFamily="50" charset="0"/>
            </a:endParaRPr>
          </a:p>
          <a:p>
            <a:pPr marL="0" lvl="0" indent="0" algn="l" rtl="0">
              <a:lnSpc>
                <a:spcPct val="100000"/>
              </a:lnSpc>
              <a:spcBef>
                <a:spcPts val="1200"/>
              </a:spcBef>
              <a:spcAft>
                <a:spcPts val="0"/>
              </a:spcAft>
              <a:buClr>
                <a:schemeClr val="dk1"/>
              </a:buClr>
              <a:buSzPts val="1100"/>
              <a:buFont typeface="Arial"/>
              <a:buNone/>
            </a:pPr>
            <a:r>
              <a:rPr lang="da" sz="1200" dirty="0">
                <a:solidFill>
                  <a:schemeClr val="dk1"/>
                </a:solidFill>
                <a:latin typeface="Montserrat Light" panose="00000400000000000000" pitchFamily="50" charset="0"/>
              </a:rPr>
              <a:t>Lisää sitaatteja: https://www.agood.com/sv/blogs/stories/15-quotes-on-sustainability-and-recycling</a:t>
            </a:r>
            <a:endParaRPr sz="1200" dirty="0">
              <a:solidFill>
                <a:schemeClr val="dk1"/>
              </a:solidFill>
              <a:latin typeface="Montserrat Light" panose="00000400000000000000" pitchFamily="50" charset="0"/>
            </a:endParaRPr>
          </a:p>
          <a:p>
            <a:pPr marL="0" lvl="0" indent="0" algn="l" rtl="0">
              <a:spcBef>
                <a:spcPts val="1200"/>
              </a:spcBef>
              <a:spcAft>
                <a:spcPts val="0"/>
              </a:spcAft>
              <a:buNone/>
            </a:pPr>
            <a:endParaRPr sz="1100" b="1" i="1" dirty="0">
              <a:solidFill>
                <a:schemeClr val="dk1"/>
              </a:solidFill>
              <a:highlight>
                <a:srgbClr val="FFFFFF"/>
              </a:highlight>
              <a:latin typeface="Montserrat Light" panose="00000400000000000000" pitchFamily="50" charset="0"/>
            </a:endParaRPr>
          </a:p>
        </p:txBody>
      </p:sp>
      <p:sp>
        <p:nvSpPr>
          <p:cNvPr id="136" name="Google Shape;136;p22"/>
          <p:cNvSpPr txBox="1"/>
          <p:nvPr/>
        </p:nvSpPr>
        <p:spPr>
          <a:xfrm>
            <a:off x="7387179" y="368150"/>
            <a:ext cx="1322221" cy="37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600" dirty="0">
                <a:solidFill>
                  <a:srgbClr val="FCC30D"/>
                </a:solidFill>
                <a:latin typeface="Montserrat Light" panose="00000400000000000000" pitchFamily="50" charset="0"/>
              </a:rPr>
              <a:t>2.oppitunti</a:t>
            </a:r>
            <a:endParaRPr sz="1600" dirty="0">
              <a:solidFill>
                <a:srgbClr val="FCC30D"/>
              </a:solidFill>
              <a:latin typeface="Montserrat Light" panose="00000400000000000000" pitchFamily="50" charset="0"/>
            </a:endParaRPr>
          </a:p>
        </p:txBody>
      </p:sp>
      <p:sp>
        <p:nvSpPr>
          <p:cNvPr id="137" name="Google Shape;137;p22"/>
          <p:cNvSpPr txBox="1"/>
          <p:nvPr/>
        </p:nvSpPr>
        <p:spPr>
          <a:xfrm>
            <a:off x="7245928" y="4419850"/>
            <a:ext cx="1378070" cy="37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 sz="1500" b="1" dirty="0">
                <a:solidFill>
                  <a:srgbClr val="FCC30D"/>
                </a:solidFill>
                <a:latin typeface="Montserrat Light" panose="00000400000000000000" pitchFamily="50" charset="0"/>
              </a:rPr>
              <a:t>15 min</a:t>
            </a:r>
            <a:endParaRPr sz="1500" b="1" dirty="0">
              <a:solidFill>
                <a:srgbClr val="FCC30D"/>
              </a:solidFill>
              <a:latin typeface="Montserrat Light" panose="00000400000000000000" pitchFamily="50" charset="0"/>
            </a:endParaRPr>
          </a:p>
        </p:txBody>
      </p:sp>
      <p:sp>
        <p:nvSpPr>
          <p:cNvPr id="2" name="Google Shape;111;p19">
            <a:extLst>
              <a:ext uri="{FF2B5EF4-FFF2-40B4-BE49-F238E27FC236}">
                <a16:creationId xmlns:a16="http://schemas.microsoft.com/office/drawing/2014/main" id="{92E48E86-0D34-4ED7-E507-D0DC55EE976E}"/>
              </a:ext>
            </a:extLst>
          </p:cNvPr>
          <p:cNvSpPr txBox="1"/>
          <p:nvPr/>
        </p:nvSpPr>
        <p:spPr>
          <a:xfrm>
            <a:off x="617742" y="410300"/>
            <a:ext cx="6769437" cy="672900"/>
          </a:xfrm>
          <a:prstGeom prst="rect">
            <a:avLst/>
          </a:prstGeom>
          <a:noFill/>
          <a:ln>
            <a:noFill/>
          </a:ln>
        </p:spPr>
        <p:txBody>
          <a:bodyPr spcFirstLastPara="1" wrap="square" lIns="91425" tIns="91425" rIns="91425" bIns="91425" anchor="t" anchorCtr="0">
            <a:noAutofit/>
          </a:bodyPr>
          <a:lstStyle/>
          <a:p>
            <a:pPr lvl="0"/>
            <a:r>
              <a:rPr lang="da-DK" sz="3200" b="1" dirty="0">
                <a:solidFill>
                  <a:schemeClr val="tx1"/>
                </a:solidFill>
                <a:latin typeface="Bebas Neue" panose="020B0606020202050201" pitchFamily="34" charset="0"/>
              </a:rPr>
              <a:t>Yhteinen keskustelu - sitaatteja</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902</Words>
  <Application>Microsoft Office PowerPoint</Application>
  <PresentationFormat>Näytössä katseltava esitys (16:9)</PresentationFormat>
  <Paragraphs>133</Paragraphs>
  <Slides>15</Slides>
  <Notes>15</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15</vt:i4>
      </vt:variant>
    </vt:vector>
  </HeadingPairs>
  <TitlesOfParts>
    <vt:vector size="21" baseType="lpstr">
      <vt:lpstr>Montserrat Light</vt:lpstr>
      <vt:lpstr>Bebas Neue</vt:lpstr>
      <vt:lpstr>Amatic SC</vt:lpstr>
      <vt:lpstr>Arial</vt:lpstr>
      <vt:lpstr>Montserrat ExtraLight</vt:lpstr>
      <vt:lpstr>Simple Light</vt:lpstr>
      <vt:lpstr>PowerPoint-esitys</vt:lpstr>
      <vt:lpstr>Rakenne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Oona Mertoniemi</cp:lastModifiedBy>
  <cp:revision>8</cp:revision>
  <dcterms:modified xsi:type="dcterms:W3CDTF">2025-08-21T14:03:15Z</dcterms:modified>
</cp:coreProperties>
</file>