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 autoAdjust="0"/>
    <p:restoredTop sz="94599"/>
  </p:normalViewPr>
  <p:slideViewPr>
    <p:cSldViewPr snapToGrid="0" showGuides="1">
      <p:cViewPr varScale="1">
        <p:scale>
          <a:sx n="101" d="100"/>
          <a:sy n="101" d="100"/>
        </p:scale>
        <p:origin x="7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89DCC-D583-F8AF-C8FA-76BDDA77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3FEE7D-A0EA-02C3-A059-053EDA8C0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6143E8-F730-BE37-D2BF-A8D6FFB2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981D47-6A43-1D70-4F76-6ACCCDBF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C3283D-E494-81E2-EF0C-BC974AB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8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572E4-E5B8-568F-BB4B-B9773060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B75B30-298C-49C7-917C-C1B784032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7E7C72-5675-CF7A-7E80-5278E3A6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3E5EC-82ED-10D8-D92C-DD4E4A2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0990C8-26C4-14BD-5EE6-BF8C2BF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7306798-D428-1068-4B2D-2A3930B2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1E6CD3-7EA3-CD07-374F-FA0AF12A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FC03D-1CEE-3CBF-94CD-4B2B9304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0E4BD-E911-60A2-AB3B-844C1AF9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31DC9-C3D3-6A7F-0CD2-00BF9B00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A28E9-668E-1053-02BF-1D9580A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31925" algn="l"/>
              </a:tabLst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4C5016-F8E7-727A-3737-54672E32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A663D-2FFA-3DCE-D43B-E6711360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C10A04-7CFA-C0A7-98B7-88F6FAB7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8C4E0A-A7BE-4746-3289-5A4C510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Värikkyys, kuvio, keltainen, appelsiini&#10;&#10;Kuvaus luotu automaattisesti">
            <a:extLst>
              <a:ext uri="{FF2B5EF4-FFF2-40B4-BE49-F238E27FC236}">
                <a16:creationId xmlns:a16="http://schemas.microsoft.com/office/drawing/2014/main" id="{1379934C-C8D1-A0F7-1B3A-38DA42132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BFD0BB3D-2986-C87E-F5FB-C61F32CA0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6858" y="365125"/>
            <a:ext cx="11538284" cy="621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15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F2015-414D-224D-2B05-F69B609B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7499A-01EA-6C26-AD30-1901891D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EF030A-15DD-C8C5-F8A9-BB0995A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D2D3ED-7D9D-28AA-767C-81DEC3E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A2194B-F21B-6D35-319A-94E55580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0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47BD-41C7-9A69-9427-C93B7D71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1F5EC-E187-0069-688F-C9B65471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2CCE0-8B86-6EA1-4093-148201A9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70A289-14EB-9731-94C0-A91764B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E51A6B-3B5F-C727-C0DC-89244029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3E7EE8-EF42-E38F-5B4E-1FF91875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97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DB3C-4256-FBE2-881B-CC156BD5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F4DF30-516F-CAC4-4C7E-3DF9EA92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A47A93-9F71-5AD8-B34C-A9C418B2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4D5F53-FB46-ED7D-8A6F-A052CC0F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3FA30E-0F34-157D-57F6-FE3457541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6A318F7-C22B-DA75-A959-25B625A3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6D30BD-C782-5EE0-3718-65CF70E9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DCB909-302E-1852-4967-2F2CCD4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13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D4B6E-05CD-6BF4-F57A-D5531AF5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1E654E-C733-AC6F-2D79-8362BCC4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611110-0E9E-DE31-FDAD-1EF0B04E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F286C5-16EE-7909-327C-2671373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8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AE878B-0B0F-4081-ED79-C2673466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CD3F9-1C80-2A21-AB47-75528866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9F707D-E6FC-2554-236B-71977962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A1A62-4C98-CCFA-EAA4-BE69A01F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CCBC9-4D03-19E9-C2E2-069B4941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92C829-B08D-4CC0-B7F6-64F7BA0E4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A9AD5A-AB6E-A36F-3439-983AA255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302855-778D-C3DA-FCE0-8DAE8DD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28D93B-8BF2-F07A-385A-3EEEBB9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13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596F11-BFE8-1519-DA9D-996FCF8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CE315D1-5FB1-B89F-60DA-8F18DF98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F983F-6B71-B9C9-D9CA-4BA95D04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7F4175-ECC6-BF1D-7BC0-1A05748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6F6D47-0FD1-EF31-C4B9-5042B67F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FCCA2-F554-F2E6-21A8-BC0FC58D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2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DC48F-307F-B57F-B8B8-32031FC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C58C6B-3633-5B48-EC3B-7921BE57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095149-E4E8-DA8D-2BA1-8C771C909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05B8C-001D-4D8F-9A80-FCA025D5C94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3F4031-2858-093F-8347-AE0F0F9DD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6BAFA-D80A-D65A-6A9A-2F52F8D1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16888-F4C7-4B38-9465-588E84478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7eivTQkBYvo?list=PLT-ea_4Me15LzOVbePeT5BipaQFD4r4CP" TargetMode="External"/><Relationship Id="rId1" Type="http://schemas.openxmlformats.org/officeDocument/2006/relationships/video" Target="https://www.youtube.com/embed/Ru836auuJJw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7eivTQkBYvo&amp;list=PLT-ea_4Me15LzOVbePeT5BipaQFD4r4CP" TargetMode="External"/><Relationship Id="rId4" Type="http://schemas.openxmlformats.org/officeDocument/2006/relationships/hyperlink" Target="https://www.youtube.com/watch?v=Ru836auuJJ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jold-andersen.dk/2019/06/19/et-klimadigt-om-plastik-i-hav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Kuva 5" descr="Kuva, joka sisältää kohteen teksti, Grafiikka, graafinen suunnittelu, juliste&#10;&#10;Kuvaus luotu automaattisesti">
            <a:extLst>
              <a:ext uri="{FF2B5EF4-FFF2-40B4-BE49-F238E27FC236}">
                <a16:creationId xmlns:a16="http://schemas.microsoft.com/office/drawing/2014/main" id="{76F1D87B-6033-A3B0-6775-AF90F26C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1" t="-4369" r="1503" b="-4369"/>
          <a:stretch>
            <a:fillRect/>
          </a:stretch>
        </p:blipFill>
        <p:spPr>
          <a:xfrm>
            <a:off x="-1256145" y="0"/>
            <a:ext cx="1344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C8C6D-A319-F67B-2859-03AD4088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980"/>
            <a:ext cx="10515600" cy="1325563"/>
          </a:xfrm>
        </p:spPr>
        <p:txBody>
          <a:bodyPr/>
          <a:lstStyle/>
          <a:p>
            <a:r>
              <a:rPr lang="sv-SE" dirty="0" err="1"/>
              <a:t>Oppitunti</a:t>
            </a:r>
            <a:r>
              <a:rPr lang="sv-SE" dirty="0"/>
              <a:t> 5: </a:t>
            </a:r>
            <a:r>
              <a:rPr lang="sv-SE" dirty="0" err="1"/>
              <a:t>Mainos</a:t>
            </a:r>
            <a:r>
              <a:rPr lang="sv-SE" dirty="0"/>
              <a:t> </a:t>
            </a:r>
            <a:r>
              <a:rPr lang="sv-SE" dirty="0" err="1"/>
              <a:t>merelle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65BDEE-5B65-448A-12A4-60B02C1C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1282"/>
            <a:ext cx="7936346" cy="3529917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Käytännön tehtävä: Oppilaat tekevät ryhmissä mainosfilmin </a:t>
            </a:r>
            <a:r>
              <a:rPr lang="fi-FI" sz="2400" dirty="0" err="1"/>
              <a:t>taimainosspiikin</a:t>
            </a:r>
            <a:r>
              <a:rPr lang="fi-FI" sz="2400" dirty="0"/>
              <a:t> teemalla </a:t>
            </a:r>
            <a:r>
              <a:rPr lang="fi-FI" sz="2400" b="1" dirty="0"/>
              <a:t>”Meren ääni”</a:t>
            </a:r>
            <a:r>
              <a:rPr lang="fi-FI" sz="2400" dirty="0"/>
              <a:t>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 err="1"/>
              <a:t>Millaista</a:t>
            </a:r>
            <a:r>
              <a:rPr lang="sv-SE" sz="2400" dirty="0"/>
              <a:t> </a:t>
            </a:r>
            <a:r>
              <a:rPr lang="sv-SE" sz="2400" dirty="0" err="1"/>
              <a:t>elämä</a:t>
            </a:r>
            <a:r>
              <a:rPr lang="sv-SE" sz="2400" dirty="0"/>
              <a:t> </a:t>
            </a:r>
            <a:r>
              <a:rPr lang="sv-SE" sz="2400" dirty="0" err="1"/>
              <a:t>meressä</a:t>
            </a:r>
            <a:r>
              <a:rPr lang="sv-SE" sz="2400" dirty="0"/>
              <a:t> on ja </a:t>
            </a:r>
            <a:r>
              <a:rPr lang="sv-SE" sz="2400" dirty="0" err="1"/>
              <a:t>mitä</a:t>
            </a:r>
            <a:r>
              <a:rPr lang="sv-SE" sz="2400" dirty="0"/>
              <a:t> </a:t>
            </a:r>
            <a:r>
              <a:rPr lang="sv-SE" sz="2400" dirty="0" err="1"/>
              <a:t>voidaan</a:t>
            </a:r>
            <a:r>
              <a:rPr lang="sv-SE" sz="2400" dirty="0"/>
              <a:t> </a:t>
            </a:r>
            <a:r>
              <a:rPr lang="sv-SE" sz="2400" dirty="0" err="1"/>
              <a:t>tehdä</a:t>
            </a:r>
            <a:r>
              <a:rPr lang="sv-SE" sz="2400" dirty="0"/>
              <a:t> </a:t>
            </a:r>
            <a:r>
              <a:rPr lang="sv-SE" sz="2400" dirty="0" err="1"/>
              <a:t>ilmastokuormituksen</a:t>
            </a:r>
            <a:r>
              <a:rPr lang="sv-SE" sz="2400" dirty="0"/>
              <a:t> </a:t>
            </a:r>
            <a:r>
              <a:rPr lang="sv-SE" sz="2400" dirty="0" err="1"/>
              <a:t>vähentämisen</a:t>
            </a:r>
            <a:r>
              <a:rPr lang="sv-SE" sz="2400" dirty="0"/>
              <a:t> </a:t>
            </a:r>
            <a:r>
              <a:rPr lang="sv-SE" sz="2400" dirty="0" err="1"/>
              <a:t>eteen</a:t>
            </a:r>
            <a:r>
              <a:rPr lang="sv-SE" sz="2400" dirty="0"/>
              <a:t>?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 err="1"/>
              <a:t>Lopuksi</a:t>
            </a:r>
            <a:r>
              <a:rPr lang="sv-SE" sz="2400" dirty="0"/>
              <a:t> </a:t>
            </a:r>
            <a:r>
              <a:rPr lang="sv-SE" sz="2400" dirty="0" err="1"/>
              <a:t>koulussa</a:t>
            </a:r>
            <a:r>
              <a:rPr lang="sv-SE" sz="2400" dirty="0"/>
              <a:t> </a:t>
            </a:r>
            <a:r>
              <a:rPr lang="sv-SE" sz="2400" dirty="0" err="1"/>
              <a:t>järjestetään</a:t>
            </a:r>
            <a:r>
              <a:rPr lang="sv-SE" sz="2400" dirty="0"/>
              <a:t> </a:t>
            </a:r>
            <a:r>
              <a:rPr lang="sv-SE" sz="2400" dirty="0" err="1"/>
              <a:t>mainoselokuvien</a:t>
            </a:r>
            <a:r>
              <a:rPr lang="sv-SE" sz="2400" dirty="0"/>
              <a:t> </a:t>
            </a:r>
            <a:r>
              <a:rPr lang="sv-SE" sz="2400" dirty="0" err="1"/>
              <a:t>ensi-ilta</a:t>
            </a:r>
            <a:r>
              <a:rPr lang="sv-SE" sz="2400" dirty="0"/>
              <a:t>, </a:t>
            </a:r>
            <a:r>
              <a:rPr lang="sv-SE" sz="2400" dirty="0" err="1"/>
              <a:t>jossa</a:t>
            </a:r>
            <a:r>
              <a:rPr lang="sv-SE" sz="2400" dirty="0"/>
              <a:t> </a:t>
            </a:r>
            <a:r>
              <a:rPr lang="sv-SE" sz="2400" dirty="0" err="1"/>
              <a:t>kaikki</a:t>
            </a:r>
            <a:r>
              <a:rPr lang="sv-SE" sz="2400" dirty="0"/>
              <a:t> </a:t>
            </a:r>
            <a:r>
              <a:rPr lang="sv-SE" sz="2400" dirty="0" err="1"/>
              <a:t>ryhmät</a:t>
            </a:r>
            <a:r>
              <a:rPr lang="sv-SE" sz="2400" dirty="0"/>
              <a:t> </a:t>
            </a:r>
            <a:r>
              <a:rPr lang="sv-SE" sz="2400" dirty="0" err="1"/>
              <a:t>saavat</a:t>
            </a:r>
            <a:r>
              <a:rPr lang="sv-SE" sz="2400" dirty="0"/>
              <a:t> </a:t>
            </a:r>
            <a:r>
              <a:rPr lang="sv-SE" sz="2400" dirty="0" err="1"/>
              <a:t>esitellä</a:t>
            </a:r>
            <a:r>
              <a:rPr lang="sv-SE" sz="2400" dirty="0"/>
              <a:t> </a:t>
            </a:r>
            <a:r>
              <a:rPr lang="sv-SE" sz="2400" dirty="0" err="1"/>
              <a:t>tuotoksensa</a:t>
            </a:r>
            <a:endParaRPr lang="sv-SE" sz="2400" dirty="0"/>
          </a:p>
        </p:txBody>
      </p:sp>
      <p:pic>
        <p:nvPicPr>
          <p:cNvPr id="4" name="Billede 3" descr="Et billede, der indeholder tangnåle, fisk, søhest, Rørmundede fisk&#10;&#10;Indhold genereret af kunstig intelligens kan være forkert.">
            <a:extLst>
              <a:ext uri="{FF2B5EF4-FFF2-40B4-BE49-F238E27FC236}">
                <a16:creationId xmlns:a16="http://schemas.microsoft.com/office/drawing/2014/main" id="{53EF4F08-2071-DF48-AF3C-9E8FE8BB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92" y="3016252"/>
            <a:ext cx="2349007" cy="2082222"/>
          </a:xfrm>
          <a:prstGeom prst="rect">
            <a:avLst/>
          </a:prstGeom>
        </p:spPr>
      </p:pic>
      <p:pic>
        <p:nvPicPr>
          <p:cNvPr id="5" name="Billede 4" descr="Et billede, der indeholder typografi&#10;&#10;Indhold genereret af kunstig intelligens kan være forkert.">
            <a:extLst>
              <a:ext uri="{FF2B5EF4-FFF2-40B4-BE49-F238E27FC236}">
                <a16:creationId xmlns:a16="http://schemas.microsoft.com/office/drawing/2014/main" id="{C263656D-9263-8F80-B174-952CB46F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64" y="1778427"/>
            <a:ext cx="2080665" cy="9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Kuva, joka sisältää kohteen teksti, kuvakaappaus, Fontti, graafinen suunnittelu&#10;&#10;Kuvaus luotu automaattisesti">
            <a:extLst>
              <a:ext uri="{FF2B5EF4-FFF2-40B4-BE49-F238E27FC236}">
                <a16:creationId xmlns:a16="http://schemas.microsoft.com/office/drawing/2014/main" id="{64D7CBFD-FC6D-91C5-626D-3B501DAC98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188244"/>
            <a:ext cx="11950700" cy="4481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6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1D00E-43DE-2E44-F57F-622E9C2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634"/>
            <a:ext cx="10934700" cy="1325563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err="1"/>
              <a:t>Tema</a:t>
            </a:r>
            <a:r>
              <a:rPr lang="fi-FI" dirty="0"/>
              <a:t>: vedenalainen elämä ja vastuullinen kuluttaminen</a:t>
            </a:r>
            <a:endParaRPr lang="da-DK" dirty="0"/>
          </a:p>
        </p:txBody>
      </p:sp>
      <p:pic>
        <p:nvPicPr>
          <p:cNvPr id="6" name="Kuva 5" descr="Kuva, joka sisältää kohteen teksti, Fontti, logo, muotoilu&#10;&#10;Tekoälyllä luotu sisältö voi olla virheellistä.">
            <a:extLst>
              <a:ext uri="{FF2B5EF4-FFF2-40B4-BE49-F238E27FC236}">
                <a16:creationId xmlns:a16="http://schemas.microsoft.com/office/drawing/2014/main" id="{081D6D98-B18D-5811-5CE1-164CFFE9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23" y="2650836"/>
            <a:ext cx="3207518" cy="3207518"/>
          </a:xfrm>
          <a:prstGeom prst="rect">
            <a:avLst/>
          </a:prstGeom>
        </p:spPr>
      </p:pic>
      <p:pic>
        <p:nvPicPr>
          <p:cNvPr id="8" name="Kuva 7" descr="Kuva, joka sisältää kohteen teksti, kala, Fontti, Grafiikka&#10;&#10;Tekoälyllä luotu sisältö voi olla virheellistä.">
            <a:extLst>
              <a:ext uri="{FF2B5EF4-FFF2-40B4-BE49-F238E27FC236}">
                <a16:creationId xmlns:a16="http://schemas.microsoft.com/office/drawing/2014/main" id="{E5C18F85-D353-5AD0-6A4B-AFCE2BAA1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89" y="2650837"/>
            <a:ext cx="3207518" cy="32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B359-3746-1BEC-B106-55600E61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16"/>
            <a:ext cx="10515600" cy="1325563"/>
          </a:xfrm>
        </p:spPr>
        <p:txBody>
          <a:bodyPr/>
          <a:lstStyle/>
          <a:p>
            <a:r>
              <a:rPr lang="sv-SE" dirty="0" err="1"/>
              <a:t>Rakenne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7FD53A-ABB2-3B16-A5BE-2948445A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sz="2400" dirty="0" err="1"/>
              <a:t>Aineet</a:t>
            </a:r>
            <a:r>
              <a:rPr lang="sv-SE" sz="2400" dirty="0"/>
              <a:t>: </a:t>
            </a:r>
            <a:r>
              <a:rPr lang="sv-SE" sz="2400" dirty="0" err="1"/>
              <a:t>Ympäristöoppi</a:t>
            </a:r>
            <a:r>
              <a:rPr lang="sv-SE" sz="2400" dirty="0"/>
              <a:t>, </a:t>
            </a:r>
            <a:r>
              <a:rPr lang="sv-SE" sz="2400" dirty="0" err="1"/>
              <a:t>kuvaamataito</a:t>
            </a:r>
            <a:endParaRPr lang="sv-SE" sz="2400" dirty="0"/>
          </a:p>
          <a:p>
            <a:r>
              <a:rPr lang="sv-SE" sz="2400" dirty="0" err="1"/>
              <a:t>Kohderyhmä</a:t>
            </a:r>
            <a:r>
              <a:rPr lang="sv-SE" sz="2400" dirty="0"/>
              <a:t>: </a:t>
            </a:r>
            <a:r>
              <a:rPr lang="sv-SE" sz="2400" dirty="0" err="1"/>
              <a:t>luokat</a:t>
            </a:r>
            <a:r>
              <a:rPr lang="sv-SE" sz="2400" dirty="0"/>
              <a:t> 7-9</a:t>
            </a:r>
          </a:p>
          <a:p>
            <a:r>
              <a:rPr lang="sv-SE" sz="2400" dirty="0" err="1"/>
              <a:t>Tavoita</a:t>
            </a:r>
            <a:r>
              <a:rPr lang="sv-SE" sz="2400" dirty="0"/>
              <a:t>: </a:t>
            </a:r>
            <a:r>
              <a:rPr lang="sv-SE" sz="2400" dirty="0" err="1"/>
              <a:t>Lisätä</a:t>
            </a:r>
            <a:r>
              <a:rPr lang="sv-SE" sz="2400" dirty="0"/>
              <a:t> </a:t>
            </a:r>
            <a:r>
              <a:rPr lang="sv-SE" sz="2400" dirty="0" err="1"/>
              <a:t>ymmärrystä</a:t>
            </a:r>
            <a:r>
              <a:rPr lang="sv-SE" sz="2400" dirty="0"/>
              <a:t> </a:t>
            </a:r>
            <a:r>
              <a:rPr lang="sv-SE" sz="2400" dirty="0" err="1"/>
              <a:t>kulutusvalintamme</a:t>
            </a:r>
            <a:r>
              <a:rPr lang="sv-SE" sz="2400" dirty="0"/>
              <a:t> </a:t>
            </a:r>
            <a:r>
              <a:rPr lang="sv-SE" sz="2400" dirty="0" err="1"/>
              <a:t>vaikutuksista</a:t>
            </a:r>
            <a:r>
              <a:rPr lang="sv-SE" sz="2400" dirty="0"/>
              <a:t> </a:t>
            </a:r>
            <a:r>
              <a:rPr lang="sv-SE" sz="2400" dirty="0" err="1"/>
              <a:t>vedenalaiseen</a:t>
            </a:r>
            <a:r>
              <a:rPr lang="sv-SE" sz="2400" dirty="0"/>
              <a:t> </a:t>
            </a:r>
            <a:r>
              <a:rPr lang="sv-SE" sz="2400" dirty="0" err="1"/>
              <a:t>elämään</a:t>
            </a:r>
            <a:endParaRPr lang="sv-SE" sz="2400" dirty="0"/>
          </a:p>
          <a:p>
            <a:r>
              <a:rPr lang="sv-SE" sz="2400" dirty="0" err="1"/>
              <a:t>Oppitunnin</a:t>
            </a:r>
            <a:r>
              <a:rPr lang="sv-SE" sz="2400" dirty="0"/>
              <a:t> </a:t>
            </a:r>
            <a:r>
              <a:rPr lang="sv-SE" sz="2400" dirty="0" err="1"/>
              <a:t>pituus</a:t>
            </a:r>
            <a:r>
              <a:rPr lang="sv-SE" sz="2400" dirty="0"/>
              <a:t>: 45 min (</a:t>
            </a:r>
            <a:r>
              <a:rPr lang="sv-SE" sz="2400" dirty="0" err="1"/>
              <a:t>yhteensä</a:t>
            </a:r>
            <a:r>
              <a:rPr lang="sv-SE" sz="2400" dirty="0"/>
              <a:t> 315 min)</a:t>
            </a:r>
          </a:p>
          <a:p>
            <a:r>
              <a:rPr lang="sv-SE" sz="2400" dirty="0" err="1"/>
              <a:t>Oppitunti</a:t>
            </a:r>
            <a:r>
              <a:rPr lang="sv-SE" sz="2400" dirty="0"/>
              <a:t> 1-2: </a:t>
            </a:r>
            <a:r>
              <a:rPr lang="sv-SE" sz="2400" dirty="0" err="1"/>
              <a:t>Johdanto</a:t>
            </a:r>
            <a:r>
              <a:rPr lang="sv-SE" sz="2400" dirty="0"/>
              <a:t>, video ja </a:t>
            </a:r>
            <a:r>
              <a:rPr lang="sv-SE" sz="2400" dirty="0" err="1"/>
              <a:t>keskustelu</a:t>
            </a:r>
            <a:endParaRPr lang="sv-SE" sz="2400" dirty="0"/>
          </a:p>
          <a:p>
            <a:r>
              <a:rPr lang="sv-SE" sz="2400" dirty="0" err="1"/>
              <a:t>Oppitunti</a:t>
            </a:r>
            <a:r>
              <a:rPr lang="sv-SE" sz="2400" dirty="0"/>
              <a:t> 3: </a:t>
            </a:r>
            <a:r>
              <a:rPr lang="sv-SE" sz="2400" dirty="0" err="1"/>
              <a:t>Tekstien</a:t>
            </a:r>
            <a:r>
              <a:rPr lang="sv-SE" sz="2400" dirty="0"/>
              <a:t> </a:t>
            </a:r>
            <a:r>
              <a:rPr lang="sv-SE" sz="2400" dirty="0" err="1"/>
              <a:t>tuottaminen</a:t>
            </a:r>
            <a:r>
              <a:rPr lang="sv-SE" sz="2400" dirty="0"/>
              <a:t> </a:t>
            </a:r>
            <a:r>
              <a:rPr lang="sv-SE" sz="2400" dirty="0" err="1"/>
              <a:t>ryhmissä</a:t>
            </a:r>
            <a:r>
              <a:rPr lang="sv-SE" sz="2400" dirty="0"/>
              <a:t> </a:t>
            </a:r>
            <a:r>
              <a:rPr lang="sv-SE" sz="2400" dirty="0" err="1"/>
              <a:t>kysymyksien</a:t>
            </a:r>
            <a:r>
              <a:rPr lang="sv-SE" sz="2400" dirty="0"/>
              <a:t> </a:t>
            </a:r>
            <a:r>
              <a:rPr lang="sv-SE" sz="2400" dirty="0" err="1"/>
              <a:t>avulla</a:t>
            </a:r>
            <a:endParaRPr lang="sv-SE" sz="2400" dirty="0"/>
          </a:p>
          <a:p>
            <a:r>
              <a:rPr lang="sv-SE" sz="2400" dirty="0" err="1"/>
              <a:t>Oppitunti</a:t>
            </a:r>
            <a:r>
              <a:rPr lang="sv-SE" sz="2400" dirty="0"/>
              <a:t> 4: </a:t>
            </a:r>
            <a:r>
              <a:rPr lang="sv-SE" sz="2400" dirty="0" err="1"/>
              <a:t>Erätaukokeskustelu</a:t>
            </a:r>
            <a:endParaRPr lang="sv-SE" sz="2400" dirty="0"/>
          </a:p>
          <a:p>
            <a:r>
              <a:rPr lang="sv-SE" sz="2400" dirty="0" err="1"/>
              <a:t>Oppitunti</a:t>
            </a:r>
            <a:r>
              <a:rPr lang="sv-SE" sz="2400" dirty="0"/>
              <a:t> 5-6: </a:t>
            </a:r>
            <a:r>
              <a:rPr lang="sv-SE" sz="2400" dirty="0" err="1"/>
              <a:t>Mainoksen</a:t>
            </a:r>
            <a:r>
              <a:rPr lang="sv-SE" sz="2400" dirty="0"/>
              <a:t> </a:t>
            </a:r>
            <a:r>
              <a:rPr lang="sv-SE" sz="2400" dirty="0" err="1"/>
              <a:t>luominen</a:t>
            </a:r>
            <a:endParaRPr lang="sv-SE" sz="2400" dirty="0"/>
          </a:p>
          <a:p>
            <a:r>
              <a:rPr lang="sv-SE" sz="2400" dirty="0" err="1"/>
              <a:t>Oppitunti</a:t>
            </a:r>
            <a:r>
              <a:rPr lang="sv-SE" sz="2400" dirty="0"/>
              <a:t> 7: </a:t>
            </a:r>
            <a:r>
              <a:rPr lang="sv-SE" sz="2400" dirty="0" err="1"/>
              <a:t>Mainoksen</a:t>
            </a:r>
            <a:r>
              <a:rPr lang="sv-SE" sz="2400" dirty="0"/>
              <a:t> </a:t>
            </a:r>
            <a:r>
              <a:rPr lang="sv-SE" sz="2400" dirty="0" err="1"/>
              <a:t>esittäminen</a:t>
            </a:r>
            <a:endParaRPr lang="sv-SE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830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5ADA5-BABB-E108-6CAC-0354E7D4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73"/>
            <a:ext cx="11436927" cy="1325563"/>
          </a:xfrm>
        </p:spPr>
        <p:txBody>
          <a:bodyPr>
            <a:normAutofit fontScale="90000"/>
          </a:bodyPr>
          <a:lstStyle/>
          <a:p>
            <a:r>
              <a:rPr lang="sv-SE" sz="4000" dirty="0" err="1"/>
              <a:t>Johdanto</a:t>
            </a:r>
            <a:r>
              <a:rPr lang="sv-SE" sz="4000" dirty="0"/>
              <a:t> </a:t>
            </a:r>
            <a:r>
              <a:rPr lang="sv-SE" sz="4000" dirty="0" err="1"/>
              <a:t>aiheeseen</a:t>
            </a:r>
            <a:r>
              <a:rPr lang="sv-SE" sz="4000" dirty="0"/>
              <a:t> </a:t>
            </a:r>
            <a:r>
              <a:rPr lang="fi-FI" sz="4000" dirty="0"/>
              <a:t>vedenalainen elämä ja vastuullinen kuluttaminen </a:t>
            </a:r>
            <a:br>
              <a:rPr lang="sv-SE" sz="4000" dirty="0"/>
            </a:br>
            <a:r>
              <a:rPr lang="sv-SE" sz="4000" dirty="0" err="1"/>
              <a:t>Oppitunnit</a:t>
            </a:r>
            <a:r>
              <a:rPr lang="sv-SE" sz="4000" dirty="0"/>
              <a:t> 1-2, </a:t>
            </a:r>
            <a:r>
              <a:rPr lang="sv-SE" sz="4000" dirty="0" err="1"/>
              <a:t>Muovi</a:t>
            </a:r>
            <a:r>
              <a:rPr lang="sv-SE" sz="4000" dirty="0"/>
              <a:t> </a:t>
            </a:r>
            <a:r>
              <a:rPr lang="sv-SE" sz="4000" dirty="0" err="1"/>
              <a:t>meressä</a:t>
            </a:r>
            <a:br>
              <a:rPr lang="sv-SE" sz="4000" dirty="0"/>
            </a:b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7FED8F-86F0-BB28-3A70-73C2C6F3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263"/>
            <a:ext cx="7021945" cy="3280208"/>
          </a:xfrm>
        </p:spPr>
        <p:txBody>
          <a:bodyPr>
            <a:noAutofit/>
          </a:bodyPr>
          <a:lstStyle/>
          <a:p>
            <a:r>
              <a:rPr lang="sv-SE" sz="2000" dirty="0">
                <a:hlinkClick r:id="rId4"/>
              </a:rPr>
              <a:t>https://www.youtube.com/watch?v=Ru836auuJJw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>
                <a:hlinkClick r:id="rId5"/>
              </a:rPr>
              <a:t>https://www.youtube.com/watch?v=7eivTQkBYvo&amp;list=PLT-ea_4Me15LzOVbePeT5BipaQFD4r4CP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 err="1"/>
              <a:t>Kun</a:t>
            </a:r>
            <a:r>
              <a:rPr lang="sv-SE" sz="2000" dirty="0"/>
              <a:t> </a:t>
            </a:r>
            <a:r>
              <a:rPr lang="sv-SE" sz="2000" dirty="0" err="1"/>
              <a:t>luokka</a:t>
            </a:r>
            <a:r>
              <a:rPr lang="sv-SE" sz="2000" dirty="0"/>
              <a:t> on </a:t>
            </a:r>
            <a:r>
              <a:rPr lang="sv-SE" sz="2000" dirty="0" err="1"/>
              <a:t>katsonut</a:t>
            </a:r>
            <a:r>
              <a:rPr lang="sv-SE" sz="2000" dirty="0"/>
              <a:t> videon </a:t>
            </a:r>
            <a:r>
              <a:rPr lang="sv-SE" sz="2000" dirty="0" err="1"/>
              <a:t>yhdessä</a:t>
            </a:r>
            <a:r>
              <a:rPr lang="sv-SE" sz="2000" dirty="0"/>
              <a:t>, </a:t>
            </a:r>
            <a:r>
              <a:rPr lang="sv-SE" sz="2000" dirty="0" err="1"/>
              <a:t>opettaja</a:t>
            </a:r>
            <a:r>
              <a:rPr lang="sv-SE" sz="2000" dirty="0"/>
              <a:t> </a:t>
            </a:r>
            <a:r>
              <a:rPr lang="sv-SE" sz="2000" dirty="0" err="1"/>
              <a:t>johtaa</a:t>
            </a:r>
            <a:r>
              <a:rPr lang="sv-SE" sz="2000" dirty="0"/>
              <a:t> </a:t>
            </a:r>
            <a:r>
              <a:rPr lang="sv-SE" sz="2000" dirty="0" err="1"/>
              <a:t>keskustelun</a:t>
            </a:r>
            <a:r>
              <a:rPr lang="sv-SE" sz="2000" dirty="0"/>
              <a:t> videon </a:t>
            </a:r>
            <a:r>
              <a:rPr lang="sv-SE" sz="2000" dirty="0" err="1"/>
              <a:t>sisällöstä</a:t>
            </a:r>
            <a:r>
              <a:rPr lang="sv-SE" sz="2000" dirty="0"/>
              <a:t> ja </a:t>
            </a:r>
            <a:r>
              <a:rPr lang="sv-SE" sz="2000" dirty="0" err="1"/>
              <a:t>kirjoittaa</a:t>
            </a:r>
            <a:r>
              <a:rPr lang="sv-SE" sz="2000" dirty="0"/>
              <a:t> </a:t>
            </a:r>
            <a:r>
              <a:rPr lang="sv-SE" sz="2000" dirty="0" err="1"/>
              <a:t>taululle</a:t>
            </a:r>
            <a:r>
              <a:rPr lang="sv-SE" sz="2000" dirty="0"/>
              <a:t> </a:t>
            </a:r>
            <a:r>
              <a:rPr lang="sv-SE" sz="2000" dirty="0" err="1"/>
              <a:t>avainsanoja</a:t>
            </a:r>
            <a:endParaRPr lang="sv-SE" sz="2000" dirty="0"/>
          </a:p>
        </p:txBody>
      </p:sp>
      <p:pic>
        <p:nvPicPr>
          <p:cNvPr id="4" name="Onlinemedia 4" title="Plast i vårt hav: Från skräp till resurs">
            <a:hlinkClick r:id="" action="ppaction://media"/>
            <a:extLst>
              <a:ext uri="{FF2B5EF4-FFF2-40B4-BE49-F238E27FC236}">
                <a16:creationId xmlns:a16="http://schemas.microsoft.com/office/drawing/2014/main" id="{D9365C81-D30A-39D6-0A9E-875F51FFE7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134599" y="2141537"/>
            <a:ext cx="3316514" cy="1873830"/>
          </a:xfrm>
          <a:prstGeom prst="rect">
            <a:avLst/>
          </a:prstGeom>
        </p:spPr>
      </p:pic>
      <p:pic>
        <p:nvPicPr>
          <p:cNvPr id="5" name="Onlinemedia 6" title="&quot;En Verden Af Plastik&quot;: Introduktion">
            <a:hlinkClick r:id="" action="ppaction://media"/>
            <a:extLst>
              <a:ext uri="{FF2B5EF4-FFF2-40B4-BE49-F238E27FC236}">
                <a16:creationId xmlns:a16="http://schemas.microsoft.com/office/drawing/2014/main" id="{F105EF47-3035-43E7-B66B-ED5014738EE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134599" y="4150304"/>
            <a:ext cx="3316514" cy="1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A5CE1-8B30-B379-B445-A7C4CA7F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Oppitunti</a:t>
            </a:r>
            <a:r>
              <a:rPr lang="sv-SE" dirty="0"/>
              <a:t> 1-2: </a:t>
            </a:r>
            <a:r>
              <a:rPr lang="sv-SE" dirty="0" err="1"/>
              <a:t>Keskustelukysymyksiä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432055-8779-5E2E-868D-273812DF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Miten kulutustottumuksemme vaikuttavat meren elämään?</a:t>
            </a:r>
          </a:p>
          <a:p>
            <a:r>
              <a:rPr lang="fi-FI" sz="2400" dirty="0"/>
              <a:t>Mitä kiertotalous tarkoittaa ja miten se voi auttaa merta voimaan paremmin?</a:t>
            </a:r>
          </a:p>
          <a:p>
            <a:r>
              <a:rPr lang="fi-FI" sz="2400" dirty="0"/>
              <a:t>Mitkä arkipäivän tavarat tai asiat, joita käytämme, saastuttavat merta</a:t>
            </a:r>
            <a:r>
              <a:rPr lang="sv-SE" sz="2400" dirty="0"/>
              <a:t>?</a:t>
            </a:r>
          </a:p>
          <a:p>
            <a:r>
              <a:rPr lang="fi-FI" sz="2400" dirty="0"/>
              <a:t>Miten voimme uudelleen käyttää tavaroita sen sijaan, että ne päätyisivät saasteeksi mereen?</a:t>
            </a:r>
          </a:p>
          <a:p>
            <a:r>
              <a:rPr lang="fi-FI" sz="2400" dirty="0"/>
              <a:t>Voiko vanhoja kalaverkkoja ja muovipulloja käyttää johonkin uuteen?</a:t>
            </a:r>
          </a:p>
          <a:p>
            <a:r>
              <a:rPr lang="fi-FI" sz="2400" dirty="0"/>
              <a:t>Mitä me kuluttajina voimme tehdä vähentääksemme meren roskaa?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198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EFC50-FB3F-AF33-0860-4DAAA583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162"/>
            <a:ext cx="10515600" cy="1325563"/>
          </a:xfrm>
        </p:spPr>
        <p:txBody>
          <a:bodyPr/>
          <a:lstStyle/>
          <a:p>
            <a:r>
              <a:rPr lang="sv-SE" dirty="0" err="1"/>
              <a:t>Oppitunti</a:t>
            </a:r>
            <a:r>
              <a:rPr lang="sv-SE" dirty="0"/>
              <a:t> 3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7AD347-4BFD-C7FE-2C5F-5FB9ED5E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516"/>
            <a:ext cx="7178964" cy="4351338"/>
          </a:xfrm>
        </p:spPr>
        <p:txBody>
          <a:bodyPr>
            <a:normAutofit/>
          </a:bodyPr>
          <a:lstStyle/>
          <a:p>
            <a:r>
              <a:rPr lang="sv-SE" sz="2400" dirty="0" err="1"/>
              <a:t>Oppilaat</a:t>
            </a:r>
            <a:r>
              <a:rPr lang="sv-SE" sz="2400" dirty="0"/>
              <a:t> </a:t>
            </a:r>
            <a:r>
              <a:rPr lang="sv-SE" sz="2400" dirty="0" err="1"/>
              <a:t>kirjoittavat</a:t>
            </a:r>
            <a:r>
              <a:rPr lang="sv-SE" sz="2400" dirty="0"/>
              <a:t> </a:t>
            </a:r>
            <a:r>
              <a:rPr lang="sv-SE" sz="2400" dirty="0" err="1"/>
              <a:t>lyhyitä</a:t>
            </a:r>
            <a:r>
              <a:rPr lang="sv-SE" sz="2400" dirty="0"/>
              <a:t> </a:t>
            </a:r>
            <a:r>
              <a:rPr lang="sv-SE" sz="2400" dirty="0" err="1"/>
              <a:t>tekstejä</a:t>
            </a:r>
            <a:r>
              <a:rPr lang="sv-SE" sz="2400" dirty="0"/>
              <a:t> </a:t>
            </a:r>
            <a:r>
              <a:rPr lang="sv-SE" sz="2400" dirty="0" err="1"/>
              <a:t>pienryhmissä</a:t>
            </a:r>
            <a:r>
              <a:rPr lang="sv-SE" sz="2400" dirty="0"/>
              <a:t> </a:t>
            </a:r>
            <a:r>
              <a:rPr lang="sv-SE" sz="2400" dirty="0" err="1"/>
              <a:t>kysymysten</a:t>
            </a:r>
            <a:r>
              <a:rPr lang="sv-SE" sz="2400" dirty="0"/>
              <a:t> </a:t>
            </a:r>
            <a:r>
              <a:rPr lang="sv-SE" sz="2400" dirty="0" err="1"/>
              <a:t>perusteella</a:t>
            </a:r>
            <a:r>
              <a:rPr lang="sv-SE" sz="2400" dirty="0"/>
              <a:t>. </a:t>
            </a:r>
            <a:r>
              <a:rPr lang="sv-SE" sz="2400" dirty="0" err="1"/>
              <a:t>Tekstien</a:t>
            </a:r>
            <a:r>
              <a:rPr lang="sv-SE" sz="2400" dirty="0"/>
              <a:t> </a:t>
            </a:r>
            <a:r>
              <a:rPr lang="sv-SE" sz="2400" dirty="0" err="1"/>
              <a:t>tulee</a:t>
            </a:r>
            <a:r>
              <a:rPr lang="sv-SE" sz="2400" dirty="0"/>
              <a:t> </a:t>
            </a:r>
            <a:r>
              <a:rPr lang="sv-SE" sz="2400" dirty="0" err="1"/>
              <a:t>keskittyä</a:t>
            </a:r>
            <a:r>
              <a:rPr lang="sv-SE" sz="2400" dirty="0"/>
              <a:t> </a:t>
            </a:r>
            <a:r>
              <a:rPr lang="sv-SE" sz="2400" dirty="0" err="1"/>
              <a:t>kiertotalouteen</a:t>
            </a:r>
            <a:r>
              <a:rPr lang="sv-SE" sz="2400" dirty="0"/>
              <a:t>, </a:t>
            </a:r>
            <a:r>
              <a:rPr lang="sv-SE" sz="2400" dirty="0" err="1"/>
              <a:t>mereen</a:t>
            </a:r>
            <a:r>
              <a:rPr lang="sv-SE" sz="2400" dirty="0"/>
              <a:t> ja </a:t>
            </a:r>
            <a:r>
              <a:rPr lang="sv-SE" sz="2400" dirty="0" err="1"/>
              <a:t>ympäristöön</a:t>
            </a:r>
            <a:r>
              <a:rPr lang="sv-SE" sz="2400" dirty="0"/>
              <a:t>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 err="1"/>
              <a:t>Tekstien</a:t>
            </a:r>
            <a:r>
              <a:rPr lang="sv-SE" sz="2400" dirty="0"/>
              <a:t> </a:t>
            </a:r>
            <a:r>
              <a:rPr lang="sv-SE" sz="2400" dirty="0" err="1"/>
              <a:t>tavoitteena</a:t>
            </a:r>
            <a:r>
              <a:rPr lang="sv-SE" sz="2400" dirty="0"/>
              <a:t> on </a:t>
            </a:r>
            <a:r>
              <a:rPr lang="sv-SE" sz="2400" dirty="0" err="1"/>
              <a:t>harjoitella</a:t>
            </a:r>
            <a:r>
              <a:rPr lang="sv-SE" sz="2400" dirty="0"/>
              <a:t> </a:t>
            </a:r>
            <a:r>
              <a:rPr lang="sv-SE" sz="2400" dirty="0" err="1"/>
              <a:t>mielipiteenilmaisua</a:t>
            </a:r>
            <a:r>
              <a:rPr lang="sv-SE" sz="2400" dirty="0"/>
              <a:t> ja </a:t>
            </a:r>
            <a:r>
              <a:rPr lang="sv-SE" sz="2400" dirty="0" err="1"/>
              <a:t>argumentointia</a:t>
            </a:r>
            <a:r>
              <a:rPr lang="sv-SE" sz="2400" dirty="0"/>
              <a:t> </a:t>
            </a:r>
            <a:r>
              <a:rPr lang="sv-SE" sz="2400" dirty="0" err="1"/>
              <a:t>sekä</a:t>
            </a:r>
            <a:r>
              <a:rPr lang="sv-SE" sz="2400" dirty="0"/>
              <a:t> </a:t>
            </a:r>
            <a:r>
              <a:rPr lang="sv-SE" sz="2400" dirty="0" err="1"/>
              <a:t>saada</a:t>
            </a:r>
            <a:r>
              <a:rPr lang="sv-SE" sz="2400" dirty="0"/>
              <a:t> </a:t>
            </a:r>
            <a:r>
              <a:rPr lang="sv-SE" sz="2400" dirty="0" err="1"/>
              <a:t>oppilas</a:t>
            </a:r>
            <a:r>
              <a:rPr lang="sv-SE" sz="2400" dirty="0"/>
              <a:t> </a:t>
            </a:r>
            <a:r>
              <a:rPr lang="sv-SE" sz="2400" dirty="0" err="1"/>
              <a:t>pohtimaan</a:t>
            </a:r>
            <a:r>
              <a:rPr lang="sv-SE" sz="2400" dirty="0"/>
              <a:t> </a:t>
            </a:r>
            <a:r>
              <a:rPr lang="sv-SE" sz="2400" dirty="0" err="1"/>
              <a:t>teemaa</a:t>
            </a:r>
            <a:r>
              <a:rPr lang="sv-SE" sz="2400" dirty="0"/>
              <a:t>.</a:t>
            </a:r>
          </a:p>
        </p:txBody>
      </p:sp>
      <p:pic>
        <p:nvPicPr>
          <p:cNvPr id="4" name="Billede 3" descr="Et billede, der indeholder kontorartikler, Kontorredskaber, håndskrift, papir&#10;&#10;Indhold genereret af kunstig intelligens kan være forkert.">
            <a:extLst>
              <a:ext uri="{FF2B5EF4-FFF2-40B4-BE49-F238E27FC236}">
                <a16:creationId xmlns:a16="http://schemas.microsoft.com/office/drawing/2014/main" id="{AED9C8BC-FCB0-3607-2D09-39851E723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25" y="2407516"/>
            <a:ext cx="287981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FD9F9-9560-FE07-D0B2-7C87945B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81829"/>
            <a:ext cx="10515600" cy="1325563"/>
          </a:xfrm>
        </p:spPr>
        <p:txBody>
          <a:bodyPr/>
          <a:lstStyle/>
          <a:p>
            <a:r>
              <a:rPr lang="sv-SE" dirty="0" err="1"/>
              <a:t>Oppitunti</a:t>
            </a:r>
            <a:r>
              <a:rPr lang="sv-SE" dirty="0"/>
              <a:t> 4: </a:t>
            </a:r>
            <a:r>
              <a:rPr lang="sv-SE" dirty="0" err="1"/>
              <a:t>Erätaukokeskustelu</a:t>
            </a:r>
            <a:r>
              <a:rPr lang="sv-SE" dirty="0"/>
              <a:t>, </a:t>
            </a:r>
            <a:r>
              <a:rPr lang="sv-SE" dirty="0" err="1"/>
              <a:t>pelisäännöt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ABF848-25E1-5931-C595-C11E5E84C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687"/>
            <a:ext cx="9141865" cy="43815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Kuuntele toisia, älä keskeytä tai käynnistä sivukeskusteluja.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Liity toisten puheeseen ja käytä arkikieltä.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Kerro omasta kokemuksesta.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Puhuttele muita suoraan ja kysy heidän näkemyksiään.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Ole läsnä ja kunnioita toisia sekä luottamuksen ilmapiiriä.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Etsi ja kokoa. Työstä rohkeasti esiin tulevia ristiriitoja ja etsi piiloon jääneitä asioita.</a:t>
            </a:r>
            <a:endParaRPr lang="da-DK" sz="2400" dirty="0"/>
          </a:p>
        </p:txBody>
      </p:sp>
      <p:pic>
        <p:nvPicPr>
          <p:cNvPr id="4" name="Billede 3" descr="Et billede, der indeholder skitse, tegning, tegneserie, clipart&#10;&#10;Indhold genereret af kunstig intelligens kan være forkert.">
            <a:extLst>
              <a:ext uri="{FF2B5EF4-FFF2-40B4-BE49-F238E27FC236}">
                <a16:creationId xmlns:a16="http://schemas.microsoft.com/office/drawing/2014/main" id="{29F60BEB-0332-B7DA-9BC6-C83843FA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5" y="1027906"/>
            <a:ext cx="1798697" cy="184493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44ADC66-5A44-969A-5FE7-E60A43C34D4F}"/>
              </a:ext>
            </a:extLst>
          </p:cNvPr>
          <p:cNvSpPr txBox="1"/>
          <p:nvPr/>
        </p:nvSpPr>
        <p:spPr>
          <a:xfrm>
            <a:off x="9980065" y="2971137"/>
            <a:ext cx="290093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i-FI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1400"/>
              <a:defRPr/>
            </a:pPr>
            <a:r>
              <a:rPr kumimoji="0" lang="da-DK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Kuva: </a:t>
            </a:r>
            <a:r>
              <a:rPr lang="da-DK" sz="600" dirty="0">
                <a:solidFill>
                  <a:srgbClr val="000000"/>
                </a:solidFill>
                <a:latin typeface="Montserrat Light" panose="00000400000000000000" pitchFamily="50" charset="0"/>
                <a:ea typeface="Gill Sans"/>
                <a:cs typeface="Gill Sans"/>
                <a:sym typeface="Gill Sans"/>
              </a:rPr>
              <a:t>Erätaukosäätiö, www.eratauko.fi </a:t>
            </a:r>
            <a:endParaRPr kumimoji="0" lang="sv-SE" sz="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393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A4C35-5B1B-07BB-8873-CD4DC551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91" y="457200"/>
            <a:ext cx="10901218" cy="1325563"/>
          </a:xfrm>
        </p:spPr>
        <p:txBody>
          <a:bodyPr>
            <a:normAutofit/>
          </a:bodyPr>
          <a:lstStyle/>
          <a:p>
            <a:r>
              <a:rPr lang="sv-SE" dirty="0" err="1"/>
              <a:t>Esimerkkejä</a:t>
            </a:r>
            <a:r>
              <a:rPr lang="sv-SE" dirty="0"/>
              <a:t> </a:t>
            </a:r>
            <a:r>
              <a:rPr lang="sv-SE" dirty="0" err="1"/>
              <a:t>runoista</a:t>
            </a:r>
            <a:r>
              <a:rPr lang="sv-SE" dirty="0"/>
              <a:t>, </a:t>
            </a:r>
            <a:r>
              <a:rPr lang="sv-SE" dirty="0" err="1"/>
              <a:t>joilla</a:t>
            </a:r>
            <a:r>
              <a:rPr lang="sv-SE" dirty="0"/>
              <a:t> </a:t>
            </a:r>
            <a:r>
              <a:rPr lang="sv-SE" dirty="0" err="1"/>
              <a:t>voidaan</a:t>
            </a:r>
            <a:r>
              <a:rPr lang="sv-SE" dirty="0"/>
              <a:t> </a:t>
            </a:r>
            <a:r>
              <a:rPr lang="sv-SE" dirty="0" err="1"/>
              <a:t>aloittaa</a:t>
            </a:r>
            <a:r>
              <a:rPr lang="sv-SE" dirty="0"/>
              <a:t> </a:t>
            </a:r>
            <a:r>
              <a:rPr lang="sv-SE" dirty="0" err="1"/>
              <a:t>erätaukokeskustelu</a:t>
            </a:r>
            <a:endParaRPr lang="da-DK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9DF5BAE6-3AF7-B36A-35C6-FB7837DFB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91" y="1782763"/>
            <a:ext cx="3962297" cy="4710112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8EA696-3E2E-A910-6D4F-0D1C805921DC}"/>
              </a:ext>
            </a:extLst>
          </p:cNvPr>
          <p:cNvSpPr txBox="1"/>
          <p:nvPr/>
        </p:nvSpPr>
        <p:spPr>
          <a:xfrm>
            <a:off x="6299200" y="2280185"/>
            <a:ext cx="505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dirty="0">
                <a:hlinkClick r:id="rId3"/>
              </a:rPr>
              <a:t>https://skjold-andersen.dk/2019/06/19/et-klimadigt-om-plastik-i-havet/</a:t>
            </a:r>
            <a:endParaRPr lang="sv-SE" dirty="0"/>
          </a:p>
        </p:txBody>
      </p:sp>
      <p:pic>
        <p:nvPicPr>
          <p:cNvPr id="7" name="Billede 6" descr="Et billede, der indeholder svømme, vand, akvarium, under vand&#10;&#10;Indhold genereret af kunstig intelligens kan være forkert.">
            <a:extLst>
              <a:ext uri="{FF2B5EF4-FFF2-40B4-BE49-F238E27FC236}">
                <a16:creationId xmlns:a16="http://schemas.microsoft.com/office/drawing/2014/main" id="{6F8DD248-8A95-E2F6-F8A3-4075178E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74" y="3173391"/>
            <a:ext cx="4409126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6913D-31BC-6944-9AB2-6E126D53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980"/>
            <a:ext cx="10515600" cy="1325563"/>
          </a:xfrm>
        </p:spPr>
        <p:txBody>
          <a:bodyPr/>
          <a:lstStyle/>
          <a:p>
            <a:r>
              <a:rPr lang="sv-SE" dirty="0" err="1"/>
              <a:t>Erätaukokeskustelu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916B51-32CA-76C2-F606-ACD08C18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189"/>
            <a:ext cx="10515600" cy="3706957"/>
          </a:xfrm>
        </p:spPr>
        <p:txBody>
          <a:bodyPr>
            <a:normAutofit/>
          </a:bodyPr>
          <a:lstStyle/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Johdanto 3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Pelisäännöt 3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Johdantoteksti runoon </a:t>
            </a:r>
            <a:r>
              <a:rPr lang="da-DK" sz="2400" dirty="0">
                <a:solidFill>
                  <a:srgbClr val="000000"/>
                </a:solidFill>
              </a:rPr>
              <a:t>7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min </a:t>
            </a:r>
          </a:p>
          <a:p>
            <a:pPr rtl="0" fontAlgn="base">
              <a:buFont typeface="+mj-lt"/>
              <a:buAutoNum type="arabicPeriod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Keskustelu pareittain 5 min  </a:t>
            </a:r>
          </a:p>
          <a:p>
            <a:pPr marL="0" indent="0" rtl="0" fontAlgn="base">
              <a:buNone/>
            </a:pPr>
            <a:r>
              <a:rPr lang="da-DK" sz="2400" dirty="0">
                <a:solidFill>
                  <a:srgbClr val="000000"/>
                </a:solidFill>
              </a:rPr>
              <a:t>5. Yhteinen keskustelu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15 min 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6. Mitä tunteita runo herättää? 3 min 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7. Jaa tuntemuksesi 7 min</a:t>
            </a:r>
          </a:p>
          <a:p>
            <a:pPr marL="0" indent="0" rtl="0" fontAlgn="base">
              <a:buNone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8. </a:t>
            </a:r>
            <a:r>
              <a:rPr lang="da-DK" sz="2400" dirty="0">
                <a:solidFill>
                  <a:srgbClr val="000000"/>
                </a:solidFill>
              </a:rPr>
              <a:t>Yhteenveto, Exit ticket</a:t>
            </a:r>
            <a:r>
              <a:rPr lang="da-DK" sz="2400" b="0" i="0" u="none" strike="noStrike" dirty="0">
                <a:solidFill>
                  <a:srgbClr val="000000"/>
                </a:solidFill>
                <a:effectLst/>
              </a:rPr>
              <a:t> 5 min </a:t>
            </a:r>
          </a:p>
        </p:txBody>
      </p:sp>
    </p:spTree>
    <p:extLst>
      <p:ext uri="{BB962C8B-B14F-4D97-AF65-F5344CB8AC3E}">
        <p14:creationId xmlns:p14="http://schemas.microsoft.com/office/powerpoint/2010/main" val="119967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out">
      <a:majorFont>
        <a:latin typeface="Bebas Neue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400</Words>
  <Application>Microsoft Office PowerPoint</Application>
  <PresentationFormat>Laajakuva</PresentationFormat>
  <Paragraphs>50</Paragraphs>
  <Slides>11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Bebas Neue</vt:lpstr>
      <vt:lpstr>Montserrat Light</vt:lpstr>
      <vt:lpstr>Office-teema</vt:lpstr>
      <vt:lpstr>PowerPoint-esitys</vt:lpstr>
      <vt:lpstr> Tema: vedenalainen elämä ja vastuullinen kuluttaminen</vt:lpstr>
      <vt:lpstr>Rakenne</vt:lpstr>
      <vt:lpstr>Johdanto aiheeseen vedenalainen elämä ja vastuullinen kuluttaminen  Oppitunnit 1-2, Muovi meressä </vt:lpstr>
      <vt:lpstr>Oppitunti 1-2: Keskustelukysymyksiä</vt:lpstr>
      <vt:lpstr>Oppitunti 3</vt:lpstr>
      <vt:lpstr>Oppitunti 4: Erätaukokeskustelu, pelisäännöt</vt:lpstr>
      <vt:lpstr>Esimerkkejä runoista, joilla voidaan aloittaa erätaukokeskustelu</vt:lpstr>
      <vt:lpstr>Erätaukokeskustelu</vt:lpstr>
      <vt:lpstr>Oppitunti 5: Mainos merelle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Jessica Mukkala</dc:creator>
  <cp:lastModifiedBy>Oona Mertoniemi</cp:lastModifiedBy>
  <cp:revision>14</cp:revision>
  <dcterms:created xsi:type="dcterms:W3CDTF">2024-05-06T12:17:41Z</dcterms:created>
  <dcterms:modified xsi:type="dcterms:W3CDTF">2025-08-22T06:03:04Z</dcterms:modified>
</cp:coreProperties>
</file>