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77" r:id="rId2"/>
    <p:sldId id="257" r:id="rId3"/>
    <p:sldId id="258" r:id="rId4"/>
    <p:sldId id="259" r:id="rId5"/>
    <p:sldId id="260" r:id="rId6"/>
    <p:sldId id="278"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ebas Neue" panose="020B0606020202050201" pitchFamily="34" charset="0"/>
      <p:regular r:id="rId24"/>
    </p:embeddedFont>
    <p:embeddedFont>
      <p:font typeface="Lato" panose="020F0502020204030203" pitchFamily="34" charset="0"/>
      <p:regular r:id="rId25"/>
      <p:bold r:id="rId26"/>
      <p:italic r:id="rId27"/>
      <p:boldItalic r:id="rId28"/>
    </p:embeddedFont>
    <p:embeddedFont>
      <p:font typeface="Montserrat Light" panose="00000400000000000000" pitchFamily="50" charset="0"/>
      <p:regular r:id="rId29"/>
      <p:bold r:id="rId30"/>
      <p:italic r:id="rId31"/>
      <p:boldItalic r:id="rId32"/>
    </p:embeddedFont>
    <p:embeddedFont>
      <p:font typeface="Raleway"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26" d="100"/>
          <a:sy n="126" d="100"/>
        </p:scale>
        <p:origin x="27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d7430f071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1d7430f071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d7ad1a209_8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d7ad1a209_8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d7ad1a209_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d7ad1a209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d7ad1a209_7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1d7ad1a209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d7ad1a209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d7ad1a20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d7ad1a209_8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d7ad1a209_8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d7ad1a209_7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d7ad1a209_7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d7ad1a209_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d7ad1a209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d7ad1a209_7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1d7ad1a209_7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d7430f071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d7430f071_2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d7430f071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31d7430f071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1d7430f071_2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1d7430f071_2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d7430f071_2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1d7430f071_2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d7ad1a209_8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d7ad1a209_8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d7ad1a209_7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1d7ad1a209_7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d7ad1a209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1d7ad1a209_8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d7ad1a209_7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d7ad1a209_7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d7ad1a209_7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d7ad1a209_7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d7ad1a209_7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d7ad1a209_7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pic>
        <p:nvPicPr>
          <p:cNvPr id="88" name="Google Shape;88;p13" descr="Kuva, joka sisältää kohteen Värikkyys, kuvio, keltainen, appelsiini&#10;&#10;Kuvaus luotu automaattisesti"/>
          <p:cNvPicPr preferRelativeResize="0"/>
          <p:nvPr/>
        </p:nvPicPr>
        <p:blipFill rotWithShape="1">
          <a:blip r:embed="rId2">
            <a:alphaModFix/>
          </a:blip>
          <a:srcRect t="9999"/>
          <a:stretch/>
        </p:blipFill>
        <p:spPr>
          <a:xfrm>
            <a:off x="0" y="0"/>
            <a:ext cx="9143998" cy="5143501"/>
          </a:xfrm>
          <a:prstGeom prst="rect">
            <a:avLst/>
          </a:prstGeom>
          <a:noFill/>
          <a:ln>
            <a:noFill/>
          </a:ln>
        </p:spPr>
      </p:pic>
      <p:sp>
        <p:nvSpPr>
          <p:cNvPr id="89" name="Google Shape;89;p13"/>
          <p:cNvSpPr/>
          <p:nvPr/>
        </p:nvSpPr>
        <p:spPr>
          <a:xfrm>
            <a:off x="245143" y="273844"/>
            <a:ext cx="8653800" cy="466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plasticchange.dk/plastikproblemet-kort-fortal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Y3T6T12CK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6;p1" descr="Kuva, joka sisältää kohteen teksti, Grafiikka, graafinen suunnittelu, juliste&#10;&#10;Kuvaus luotu automaattisesti">
            <a:extLst>
              <a:ext uri="{FF2B5EF4-FFF2-40B4-BE49-F238E27FC236}">
                <a16:creationId xmlns:a16="http://schemas.microsoft.com/office/drawing/2014/main" id="{FD41A796-7D53-993D-EE86-596E92EBFE09}"/>
              </a:ext>
            </a:extLst>
          </p:cNvPr>
          <p:cNvPicPr preferRelativeResize="0"/>
          <p:nvPr/>
        </p:nvPicPr>
        <p:blipFill rotWithShape="1">
          <a:blip r:embed="rId2">
            <a:alphaModFix/>
          </a:blip>
          <a:srcRect/>
          <a:stretch/>
        </p:blipFill>
        <p:spPr>
          <a:xfrm>
            <a:off x="1316181" y="416885"/>
            <a:ext cx="6511638" cy="4309730"/>
          </a:xfrm>
          <a:prstGeom prst="rect">
            <a:avLst/>
          </a:prstGeom>
          <a:noFill/>
          <a:ln>
            <a:noFill/>
          </a:ln>
        </p:spPr>
      </p:pic>
    </p:spTree>
    <p:extLst>
      <p:ext uri="{BB962C8B-B14F-4D97-AF65-F5344CB8AC3E}">
        <p14:creationId xmlns:p14="http://schemas.microsoft.com/office/powerpoint/2010/main" val="428597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p:nvPr/>
        </p:nvSpPr>
        <p:spPr>
          <a:xfrm>
            <a:off x="331950" y="598917"/>
            <a:ext cx="8480100" cy="41580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0"/>
              </a:spcAft>
              <a:buNone/>
            </a:pPr>
            <a:r>
              <a:rPr lang="da" sz="1200" b="1" dirty="0">
                <a:latin typeface="Montserrat Light" panose="00000400000000000000" pitchFamily="50" charset="0"/>
              </a:rPr>
              <a:t>Miksi merivirrat ovat tärkeitä?</a:t>
            </a:r>
            <a:endParaRPr sz="1200" b="1" dirty="0">
              <a:latin typeface="Montserrat Light" panose="00000400000000000000" pitchFamily="50" charset="0"/>
            </a:endParaRPr>
          </a:p>
          <a:p>
            <a:pPr marL="457200" lvl="0" indent="-311150" algn="l" rtl="0">
              <a:lnSpc>
                <a:spcPct val="115000"/>
              </a:lnSpc>
              <a:spcBef>
                <a:spcPts val="1300"/>
              </a:spcBef>
              <a:spcAft>
                <a:spcPts val="0"/>
              </a:spcAft>
              <a:buSzPts val="1300"/>
              <a:buChar char="●"/>
            </a:pPr>
            <a:r>
              <a:rPr lang="da" sz="1200" dirty="0">
                <a:latin typeface="Montserrat Light" panose="00000400000000000000" pitchFamily="50" charset="0"/>
              </a:rPr>
              <a:t>Ne säätelevät ilmastoa. Esimerkiksi Golfvirta pitää Pohjois-Euroopan lämpimänä kuin mitä se muuten olisi.</a:t>
            </a:r>
            <a:endParaRPr sz="1200" dirty="0">
              <a:latin typeface="Montserrat Light" panose="00000400000000000000" pitchFamily="50" charset="0"/>
            </a:endParaRPr>
          </a:p>
          <a:p>
            <a:pPr marL="457200" lvl="0" indent="-311150" algn="l" rtl="0">
              <a:lnSpc>
                <a:spcPct val="115000"/>
              </a:lnSpc>
              <a:spcBef>
                <a:spcPts val="0"/>
              </a:spcBef>
              <a:spcAft>
                <a:spcPts val="0"/>
              </a:spcAft>
              <a:buSzPts val="1300"/>
              <a:buChar char="●"/>
            </a:pPr>
            <a:r>
              <a:rPr lang="da" sz="1200" dirty="0">
                <a:latin typeface="Montserrat Light" panose="00000400000000000000" pitchFamily="50" charset="0"/>
              </a:rPr>
              <a:t>Ne auttavat levittämään ravinteita joista monet meren eläimet ovat riippuvaisia.</a:t>
            </a:r>
          </a:p>
          <a:p>
            <a:pPr marL="457200" lvl="0" indent="-311150" algn="l" rtl="0">
              <a:lnSpc>
                <a:spcPct val="115000"/>
              </a:lnSpc>
              <a:spcBef>
                <a:spcPts val="0"/>
              </a:spcBef>
              <a:spcAft>
                <a:spcPts val="0"/>
              </a:spcAft>
              <a:buSzPts val="1300"/>
              <a:buChar char="●"/>
            </a:pPr>
            <a:r>
              <a:rPr lang="fi-FI" sz="1200" dirty="0">
                <a:latin typeface="Montserrat Light" panose="00000400000000000000" pitchFamily="50" charset="0"/>
              </a:rPr>
              <a:t>Ne vaikuttavat säähän ja voivat aiheuttaa äärimmäisiä sääilmiöitä, kuten hirmumyrskyjä</a:t>
            </a:r>
            <a:endParaRPr sz="1200" dirty="0">
              <a:latin typeface="Montserrat Light" panose="00000400000000000000" pitchFamily="50" charset="0"/>
            </a:endParaRPr>
          </a:p>
          <a:p>
            <a:pPr lvl="0">
              <a:lnSpc>
                <a:spcPct val="115000"/>
              </a:lnSpc>
              <a:spcBef>
                <a:spcPts val="1300"/>
              </a:spcBef>
            </a:pPr>
            <a:r>
              <a:rPr lang="da" sz="1200" b="1" dirty="0">
                <a:latin typeface="Montserrat Light" panose="00000400000000000000" pitchFamily="50" charset="0"/>
              </a:rPr>
              <a:t>Uhat merivirroille</a:t>
            </a:r>
            <a:br>
              <a:rPr lang="da" sz="1200" b="1" dirty="0">
                <a:latin typeface="Montserrat Light" panose="00000400000000000000" pitchFamily="50" charset="0"/>
              </a:rPr>
            </a:br>
            <a:r>
              <a:rPr lang="fi-FI" sz="1200" dirty="0">
                <a:latin typeface="Montserrat Light" panose="00000400000000000000" pitchFamily="50" charset="0"/>
              </a:rPr>
              <a:t>Ilmastonmuutos voi häiritä merivirtoja</a:t>
            </a:r>
            <a:r>
              <a:rPr lang="da" sz="1200" dirty="0">
                <a:latin typeface="Montserrat Light" panose="00000400000000000000" pitchFamily="50" charset="0"/>
              </a:rPr>
              <a:t>. </a:t>
            </a:r>
            <a:r>
              <a:rPr lang="fi-FI" sz="1200" dirty="0">
                <a:latin typeface="Montserrat Light" panose="00000400000000000000" pitchFamily="50" charset="0"/>
              </a:rPr>
              <a:t>Kun napojen jää sulaa, meren suolapitoisuus muuttuu, mikä voi heikentää tai pysäyttää joitakin tärkeitä virtauksia, kuten Golfvirran</a:t>
            </a:r>
            <a:r>
              <a:rPr lang="da" sz="1200" dirty="0">
                <a:latin typeface="Montserrat Light" panose="00000400000000000000" pitchFamily="50" charset="0"/>
              </a:rPr>
              <a:t>. </a:t>
            </a:r>
            <a:r>
              <a:rPr lang="fi-FI" sz="1200" dirty="0">
                <a:latin typeface="Montserrat Light" panose="00000400000000000000" pitchFamily="50" charset="0"/>
              </a:rPr>
              <a:t>Tämä voi aiheuttaa suuria seurauksia sekä ilmastolle että eläimistölle.</a:t>
            </a:r>
          </a:p>
          <a:p>
            <a:pPr lvl="0">
              <a:lnSpc>
                <a:spcPct val="115000"/>
              </a:lnSpc>
              <a:spcBef>
                <a:spcPts val="1300"/>
              </a:spcBef>
            </a:pPr>
            <a:r>
              <a:rPr lang="da" sz="1200" b="1" dirty="0">
                <a:latin typeface="Montserrat Light" panose="00000400000000000000" pitchFamily="50" charset="0"/>
              </a:rPr>
              <a:t>Miten voimme auttaa?</a:t>
            </a:r>
            <a:br>
              <a:rPr lang="da" sz="1200" b="1" dirty="0">
                <a:latin typeface="Montserrat Light" panose="00000400000000000000" pitchFamily="50" charset="0"/>
              </a:rPr>
            </a:br>
            <a:r>
              <a:rPr lang="fi-FI" sz="1200" dirty="0">
                <a:latin typeface="Montserrat Light" panose="00000400000000000000" pitchFamily="50" charset="0"/>
              </a:rPr>
              <a:t>Merivirtojen suojelemiseksi on tärkeää torjua ilmastonmuutosta vähentämällä CO₂-päästöjä ja huolehtimalla paremmin planeetastamme.</a:t>
            </a:r>
          </a:p>
          <a:p>
            <a:pPr lvl="0">
              <a:lnSpc>
                <a:spcPct val="115000"/>
              </a:lnSpc>
              <a:spcBef>
                <a:spcPts val="1300"/>
              </a:spcBef>
              <a:spcAft>
                <a:spcPts val="1300"/>
              </a:spcAft>
            </a:pPr>
            <a:r>
              <a:rPr lang="fi-FI" sz="1200" dirty="0">
                <a:latin typeface="Montserrat Light" panose="00000400000000000000" pitchFamily="50" charset="0"/>
              </a:rPr>
              <a:t>Merivirrat osoittavat, kuinka koko maailma on yhteydessä toisiinsa ja miksi on tärkeää huolehtia meriluonnostamme.</a:t>
            </a:r>
            <a:r>
              <a:rPr lang="da" sz="1200" dirty="0">
                <a:latin typeface="Montserrat Light" panose="00000400000000000000" pitchFamily="50" charset="0"/>
              </a:rPr>
              <a:t>.</a:t>
            </a:r>
            <a:endParaRPr sz="1200" dirty="0">
              <a:latin typeface="Montserrat Light" panose="00000400000000000000" pitchFamily="5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365450" y="357475"/>
            <a:ext cx="6221088" cy="3275450"/>
          </a:xfrm>
          <a:prstGeom prst="rect">
            <a:avLst/>
          </a:prstGeom>
          <a:noFill/>
          <a:ln>
            <a:noFill/>
          </a:ln>
        </p:spPr>
      </p:pic>
      <p:sp>
        <p:nvSpPr>
          <p:cNvPr id="162" name="Google Shape;162;p24"/>
          <p:cNvSpPr txBox="1"/>
          <p:nvPr/>
        </p:nvSpPr>
        <p:spPr>
          <a:xfrm>
            <a:off x="6692200" y="1139450"/>
            <a:ext cx="2063100" cy="2227694"/>
          </a:xfrm>
          <a:prstGeom prst="rect">
            <a:avLst/>
          </a:prstGeom>
          <a:noFill/>
          <a:ln>
            <a:noFill/>
          </a:ln>
        </p:spPr>
        <p:txBody>
          <a:bodyPr spcFirstLastPara="1" wrap="square" lIns="91425" tIns="91425" rIns="91425" bIns="91425" anchor="t" anchorCtr="0">
            <a:noAutofit/>
          </a:bodyPr>
          <a:lstStyle/>
          <a:p>
            <a:pPr lvl="0"/>
            <a:r>
              <a:rPr lang="fi-FI" sz="1300" dirty="0">
                <a:solidFill>
                  <a:schemeClr val="bg2"/>
                </a:solidFill>
                <a:latin typeface="Montserrat Light" panose="00000400000000000000" pitchFamily="50" charset="0"/>
                <a:ea typeface="Lato"/>
                <a:cs typeface="Lato"/>
                <a:sym typeface="Lato"/>
              </a:rPr>
              <a:t>Nyt oppilaat ovat saaneet tietoa saastumisesta ja siitä, miten maailmanmeret ovat yhteydessä toisiinsa.</a:t>
            </a:r>
          </a:p>
          <a:p>
            <a:pPr lvl="0"/>
            <a:r>
              <a:rPr lang="fi-FI" sz="1300" dirty="0">
                <a:solidFill>
                  <a:schemeClr val="bg2"/>
                </a:solidFill>
                <a:latin typeface="Montserrat Light" panose="00000400000000000000" pitchFamily="50" charset="0"/>
                <a:ea typeface="Lato"/>
                <a:cs typeface="Lato"/>
                <a:sym typeface="Lato"/>
              </a:rPr>
              <a:t>Tämän myötä oppilaat ovat hankkineet tietoa, jota he voivat hyödyntää tulevassa erätaukokeskustelussa.</a:t>
            </a:r>
            <a:endParaRPr sz="1300" dirty="0">
              <a:solidFill>
                <a:schemeClr val="bg2"/>
              </a:solidFill>
              <a:latin typeface="Montserrat Light" panose="00000400000000000000" pitchFamily="50" charset="0"/>
              <a:ea typeface="Lato"/>
              <a:cs typeface="Lato"/>
              <a:sym typeface="Lato"/>
            </a:endParaRPr>
          </a:p>
        </p:txBody>
      </p:sp>
      <p:sp>
        <p:nvSpPr>
          <p:cNvPr id="163" name="Google Shape;163;p24"/>
          <p:cNvSpPr txBox="1"/>
          <p:nvPr/>
        </p:nvSpPr>
        <p:spPr>
          <a:xfrm>
            <a:off x="294400" y="3678060"/>
            <a:ext cx="8460900" cy="1107965"/>
          </a:xfrm>
          <a:prstGeom prst="rect">
            <a:avLst/>
          </a:prstGeom>
          <a:noFill/>
          <a:ln>
            <a:noFill/>
          </a:ln>
        </p:spPr>
        <p:txBody>
          <a:bodyPr spcFirstLastPara="1" wrap="square" lIns="91425" tIns="91425" rIns="91425" bIns="91425" anchor="t" anchorCtr="0">
            <a:spAutoFit/>
          </a:bodyPr>
          <a:lstStyle/>
          <a:p>
            <a:pPr lvl="0"/>
            <a:r>
              <a:rPr lang="fi-FI" sz="1200" b="1" dirty="0">
                <a:latin typeface="Montserrat Light" panose="00000400000000000000" pitchFamily="50" charset="0"/>
              </a:rPr>
              <a:t>Mitä mieltä olen siitä, että merivirrat kuljettavat muovijätettä yhdestä maailman osasta toiseen?</a:t>
            </a:r>
          </a:p>
          <a:p>
            <a:pPr marL="0" lvl="0" indent="0" algn="l" rtl="0">
              <a:spcBef>
                <a:spcPts val="0"/>
              </a:spcBef>
              <a:spcAft>
                <a:spcPts val="0"/>
              </a:spcAft>
              <a:buNone/>
            </a:pPr>
            <a:endParaRPr sz="1200" b="1" dirty="0">
              <a:latin typeface="Montserrat Light" panose="00000400000000000000" pitchFamily="50" charset="0"/>
            </a:endParaRPr>
          </a:p>
          <a:p>
            <a:pPr lvl="0"/>
            <a:r>
              <a:rPr lang="fi-FI" sz="1200" b="1" dirty="0">
                <a:latin typeface="Montserrat Light" panose="00000400000000000000" pitchFamily="50" charset="0"/>
              </a:rPr>
              <a:t>Miksi Tyynenmeren muovi on haitallista merille ja kalataloudellemme?</a:t>
            </a:r>
          </a:p>
          <a:p>
            <a:pPr marL="0" lvl="0" indent="0" algn="l" rtl="0">
              <a:spcBef>
                <a:spcPts val="0"/>
              </a:spcBef>
              <a:spcAft>
                <a:spcPts val="0"/>
              </a:spcAft>
              <a:buNone/>
            </a:pPr>
            <a:endParaRPr sz="1200" b="1" dirty="0">
              <a:latin typeface="Montserrat Light" panose="00000400000000000000" pitchFamily="50" charset="0"/>
            </a:endParaRPr>
          </a:p>
          <a:p>
            <a:pPr lvl="0"/>
            <a:r>
              <a:rPr lang="fi-FI" sz="1200" b="1" dirty="0">
                <a:latin typeface="Montserrat Light" panose="00000400000000000000" pitchFamily="50" charset="0"/>
              </a:rPr>
              <a:t>Miten voimme vähentää muovin määrää, jota merivirrat kuljettavat maailmanmerissä?</a:t>
            </a:r>
            <a:endParaRPr sz="1200" b="1" dirty="0">
              <a:latin typeface="Montserrat Light" panose="00000400000000000000" pitchFamily="5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51000" y="330050"/>
            <a:ext cx="3310200" cy="780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dirty="0">
                <a:latin typeface="Bebas Neue" panose="020B0606020202050201" pitchFamily="34" charset="0"/>
              </a:rPr>
              <a:t>Concept cartoons</a:t>
            </a:r>
            <a:endParaRPr dirty="0">
              <a:latin typeface="Bebas Neue" panose="020B0606020202050201" pitchFamily="34" charset="0"/>
            </a:endParaRPr>
          </a:p>
        </p:txBody>
      </p:sp>
      <p:sp>
        <p:nvSpPr>
          <p:cNvPr id="169" name="Google Shape;169;p25"/>
          <p:cNvSpPr txBox="1">
            <a:spLocks noGrp="1"/>
          </p:cNvSpPr>
          <p:nvPr>
            <p:ph type="body" idx="1"/>
          </p:nvPr>
        </p:nvSpPr>
        <p:spPr>
          <a:xfrm>
            <a:off x="351000" y="949150"/>
            <a:ext cx="8442000" cy="38643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440"/>
              <a:buNone/>
            </a:pPr>
            <a:r>
              <a:rPr lang="da" sz="1050" dirty="0">
                <a:solidFill>
                  <a:srgbClr val="000000"/>
                </a:solidFill>
                <a:latin typeface="Montserrat Light" panose="00000400000000000000" pitchFamily="50" charset="0"/>
                <a:ea typeface="Arial"/>
                <a:cs typeface="Arial"/>
                <a:sym typeface="Arial"/>
              </a:rPr>
              <a:t>Concept cartoon on visuaalinen menetelmä, jossa humoristista tai ajatuksia herättävää kuvaa käytetään keskustelun ja pohdinna herättelemiseen tietystä aiheesta. Ohessa on ehdotus siitä, miltä concept cartoon merivirroista voisi näyttää 7.luokalle.</a:t>
            </a:r>
            <a:endParaRPr sz="1050" dirty="0">
              <a:solidFill>
                <a:srgbClr val="000000"/>
              </a:solidFill>
              <a:latin typeface="Montserrat Light" panose="00000400000000000000" pitchFamily="50" charset="0"/>
              <a:ea typeface="Arial"/>
              <a:cs typeface="Arial"/>
              <a:sym typeface="Arial"/>
            </a:endParaRPr>
          </a:p>
          <a:p>
            <a:pPr marL="0" lvl="0" indent="0">
              <a:lnSpc>
                <a:spcPct val="100000"/>
              </a:lnSpc>
              <a:spcBef>
                <a:spcPts val="1200"/>
              </a:spcBef>
              <a:buSzPts val="440"/>
              <a:buNone/>
            </a:pPr>
            <a:r>
              <a:rPr lang="da" sz="1050" b="1" dirty="0">
                <a:solidFill>
                  <a:srgbClr val="000000"/>
                </a:solidFill>
                <a:latin typeface="Montserrat Light" panose="00000400000000000000" pitchFamily="50" charset="0"/>
                <a:ea typeface="Arial"/>
                <a:cs typeface="Arial"/>
                <a:sym typeface="Arial"/>
              </a:rPr>
              <a:t>Kuvaus</a:t>
            </a:r>
            <a:br>
              <a:rPr lang="da" sz="1050" dirty="0">
                <a:solidFill>
                  <a:srgbClr val="000000"/>
                </a:solidFill>
                <a:latin typeface="Montserrat Light" panose="00000400000000000000" pitchFamily="50" charset="0"/>
                <a:ea typeface="Arial"/>
                <a:cs typeface="Arial"/>
                <a:sym typeface="Arial"/>
              </a:rPr>
            </a:br>
            <a:br>
              <a:rPr lang="da" sz="1050" dirty="0">
                <a:solidFill>
                  <a:srgbClr val="000000"/>
                </a:solidFill>
                <a:latin typeface="Montserrat Light" panose="00000400000000000000" pitchFamily="50" charset="0"/>
                <a:ea typeface="Arial"/>
                <a:cs typeface="Arial"/>
                <a:sym typeface="Arial"/>
              </a:rPr>
            </a:br>
            <a:r>
              <a:rPr lang="da" sz="1050" dirty="0">
                <a:solidFill>
                  <a:srgbClr val="000000"/>
                </a:solidFill>
                <a:latin typeface="Montserrat Light" panose="00000400000000000000" pitchFamily="50" charset="0"/>
                <a:ea typeface="Arial"/>
                <a:cs typeface="Arial"/>
                <a:sym typeface="Arial"/>
              </a:rPr>
              <a:t>Tausta: </a:t>
            </a:r>
            <a:r>
              <a:rPr lang="fi-FI" sz="1050" dirty="0">
                <a:solidFill>
                  <a:srgbClr val="000000"/>
                </a:solidFill>
                <a:latin typeface="Montserrat Light" panose="00000400000000000000" pitchFamily="50" charset="0"/>
                <a:ea typeface="Arial"/>
                <a:cs typeface="Arial"/>
                <a:sym typeface="Arial"/>
              </a:rPr>
              <a:t>Kuva Maasta avaruudesta katsottuna, suuret, värikkäät nuolet näyttävät maailmanmerien virtaussuunnat.</a:t>
            </a:r>
          </a:p>
          <a:p>
            <a:pPr marL="0" lvl="0" indent="0">
              <a:lnSpc>
                <a:spcPct val="100000"/>
              </a:lnSpc>
              <a:spcBef>
                <a:spcPts val="1200"/>
              </a:spcBef>
              <a:buSzPts val="440"/>
              <a:buNone/>
            </a:pPr>
            <a:r>
              <a:rPr lang="da" sz="1050" dirty="0">
                <a:solidFill>
                  <a:srgbClr val="000000"/>
                </a:solidFill>
                <a:latin typeface="Montserrat Light" panose="00000400000000000000" pitchFamily="50" charset="0"/>
                <a:ea typeface="Arial"/>
                <a:cs typeface="Arial"/>
                <a:sym typeface="Arial"/>
              </a:rPr>
              <a:t>Hahmot:</a:t>
            </a:r>
            <a:endParaRPr sz="1050" dirty="0">
              <a:solidFill>
                <a:srgbClr val="000000"/>
              </a:solidFill>
              <a:latin typeface="Montserrat Light" panose="00000400000000000000" pitchFamily="50" charset="0"/>
              <a:ea typeface="Arial"/>
              <a:cs typeface="Arial"/>
              <a:sym typeface="Arial"/>
            </a:endParaRPr>
          </a:p>
          <a:p>
            <a:pPr lvl="0" indent="-304800">
              <a:lnSpc>
                <a:spcPct val="100000"/>
              </a:lnSpc>
              <a:spcBef>
                <a:spcPts val="1200"/>
              </a:spcBef>
              <a:buClr>
                <a:srgbClr val="000000"/>
              </a:buClr>
              <a:buSzPts val="1200"/>
              <a:buFont typeface="Arial"/>
              <a:buAutoNum type="arabicPeriod"/>
            </a:pPr>
            <a:r>
              <a:rPr lang="da" sz="1050" dirty="0">
                <a:solidFill>
                  <a:srgbClr val="000000"/>
                </a:solidFill>
                <a:latin typeface="Montserrat Light" panose="00000400000000000000" pitchFamily="50" charset="0"/>
                <a:ea typeface="Arial"/>
                <a:cs typeface="Arial"/>
                <a:sym typeface="Arial"/>
              </a:rPr>
              <a:t>Oppilas 1: </a:t>
            </a:r>
            <a:r>
              <a:rPr lang="fi-FI" sz="1050" dirty="0">
                <a:solidFill>
                  <a:srgbClr val="000000"/>
                </a:solidFill>
                <a:latin typeface="Montserrat Light" panose="00000400000000000000" pitchFamily="50" charset="0"/>
                <a:ea typeface="Arial"/>
                <a:cs typeface="Arial"/>
                <a:sym typeface="Arial"/>
              </a:rPr>
              <a:t>Oppilas seisoo suuren maapallon vieressä ja katsoo ihmetellen nuolia, jotka näyttävät merivirtoja. Oppilas sanoo: “Jos merivirrat voivat liikkua näin nopeasti, miten ne vaikuttavat säähän eri puolilla maailmaa?”</a:t>
            </a:r>
            <a:endParaRPr sz="105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AutoNum type="arabicPeriod"/>
            </a:pPr>
            <a:r>
              <a:rPr lang="da" sz="1050" dirty="0">
                <a:solidFill>
                  <a:srgbClr val="000000"/>
                </a:solidFill>
                <a:latin typeface="Montserrat Light" panose="00000400000000000000" pitchFamily="50" charset="0"/>
                <a:ea typeface="Arial"/>
                <a:cs typeface="Arial"/>
                <a:sym typeface="Arial"/>
              </a:rPr>
              <a:t>Oppilas 2: </a:t>
            </a:r>
            <a:r>
              <a:rPr lang="fi-FI" sz="1050" dirty="0">
                <a:solidFill>
                  <a:srgbClr val="000000"/>
                </a:solidFill>
                <a:latin typeface="Montserrat Light" panose="00000400000000000000" pitchFamily="50" charset="0"/>
                <a:ea typeface="Arial"/>
                <a:cs typeface="Arial"/>
                <a:sym typeface="Arial"/>
              </a:rPr>
              <a:t>Toinen oppilas katsoo merivirtojen karttaa ja vastaa:” “Tämä on aika uskomatonta! En tiennyt, että Golfvirta voi tehdä Euroopasta lämpimämpää.”</a:t>
            </a:r>
            <a:endParaRPr sz="105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AutoNum type="arabicPeriod"/>
            </a:pPr>
            <a:r>
              <a:rPr lang="da" sz="1050" dirty="0">
                <a:solidFill>
                  <a:srgbClr val="000000"/>
                </a:solidFill>
                <a:latin typeface="Montserrat Light" panose="00000400000000000000" pitchFamily="50" charset="0"/>
                <a:ea typeface="Arial"/>
                <a:cs typeface="Arial"/>
                <a:sym typeface="Arial"/>
              </a:rPr>
              <a:t>Oppilas 3: </a:t>
            </a:r>
            <a:r>
              <a:rPr lang="fi-FI" sz="1050" dirty="0">
                <a:solidFill>
                  <a:srgbClr val="000000"/>
                </a:solidFill>
                <a:latin typeface="Montserrat Light" panose="00000400000000000000" pitchFamily="50" charset="0"/>
                <a:ea typeface="Arial"/>
                <a:cs typeface="Arial"/>
                <a:sym typeface="Arial"/>
              </a:rPr>
              <a:t>Kolmas oppilas katsoo nuolia, jotka kiertävät Etelämantereen ympäri, ja sanoo: “Entä Etelämanner-virta? Miksi se ei pysähdy Etelä-Afrikassa?”</a:t>
            </a:r>
          </a:p>
          <a:p>
            <a:pPr lvl="0" indent="-304800">
              <a:lnSpc>
                <a:spcPct val="100000"/>
              </a:lnSpc>
              <a:spcBef>
                <a:spcPts val="0"/>
              </a:spcBef>
              <a:buClr>
                <a:srgbClr val="000000"/>
              </a:buClr>
              <a:buSzPts val="1200"/>
              <a:buFont typeface="Arial"/>
              <a:buAutoNum type="arabicPeriod"/>
            </a:pPr>
            <a:r>
              <a:rPr lang="fi-FI" sz="1050" dirty="0">
                <a:solidFill>
                  <a:srgbClr val="000000"/>
                </a:solidFill>
                <a:latin typeface="Montserrat Light" panose="00000400000000000000" pitchFamily="50" charset="0"/>
                <a:ea typeface="Arial"/>
                <a:cs typeface="Arial"/>
                <a:sym typeface="Arial"/>
              </a:rPr>
              <a:t>Oppilas pitää kyltillä kysymystä ja sanoo: “Onko totta, että merivirrat auttavat kuljettamaan ravinteita suurille merieläimille?”</a:t>
            </a:r>
          </a:p>
          <a:p>
            <a:pPr marL="0" lvl="0" indent="0">
              <a:lnSpc>
                <a:spcPct val="100000"/>
              </a:lnSpc>
              <a:spcBef>
                <a:spcPts val="1200"/>
              </a:spcBef>
              <a:spcAft>
                <a:spcPts val="1200"/>
              </a:spcAft>
              <a:buSzPts val="440"/>
              <a:buNone/>
            </a:pPr>
            <a:r>
              <a:rPr lang="fi-FI" sz="800" dirty="0">
                <a:solidFill>
                  <a:srgbClr val="000000"/>
                </a:solidFill>
                <a:latin typeface="Montserrat Light" panose="00000400000000000000" pitchFamily="50" charset="0"/>
                <a:ea typeface="Arial"/>
                <a:cs typeface="Arial"/>
                <a:sym typeface="Arial"/>
              </a:rPr>
              <a:t>Tekstilaatikko (sivussa):</a:t>
            </a:r>
            <a:br>
              <a:rPr lang="fi-FI" sz="800" dirty="0">
                <a:solidFill>
                  <a:srgbClr val="000000"/>
                </a:solidFill>
                <a:latin typeface="Montserrat Light" panose="00000400000000000000" pitchFamily="50" charset="0"/>
                <a:ea typeface="Arial"/>
                <a:cs typeface="Arial"/>
                <a:sym typeface="Arial"/>
              </a:rPr>
            </a:br>
            <a:br>
              <a:rPr lang="fi-FI" sz="800" dirty="0">
                <a:solidFill>
                  <a:srgbClr val="000000"/>
                </a:solidFill>
                <a:latin typeface="Montserrat Light" panose="00000400000000000000" pitchFamily="50" charset="0"/>
                <a:ea typeface="Arial"/>
                <a:cs typeface="Arial"/>
                <a:sym typeface="Arial"/>
              </a:rPr>
            </a:br>
            <a:r>
              <a:rPr lang="fi-FI" sz="800" dirty="0">
                <a:solidFill>
                  <a:srgbClr val="000000"/>
                </a:solidFill>
                <a:latin typeface="Montserrat Light" panose="00000400000000000000" pitchFamily="50" charset="0"/>
                <a:ea typeface="Arial"/>
                <a:cs typeface="Arial"/>
                <a:sym typeface="Arial"/>
              </a:rPr>
              <a:t>“Kuinka merivirrat vaikuttavat ilmastoon, eläimiin ja ihmisiin? Mitä voi tapahtua, jos merivirrat muuttuvat?”. </a:t>
            </a:r>
            <a:r>
              <a:rPr lang="fi-FI" sz="800" dirty="0" err="1">
                <a:solidFill>
                  <a:srgbClr val="000000"/>
                </a:solidFill>
                <a:latin typeface="Montserrat Light" panose="00000400000000000000" pitchFamily="50" charset="0"/>
                <a:ea typeface="Arial"/>
                <a:cs typeface="Arial"/>
                <a:sym typeface="Arial"/>
              </a:rPr>
              <a:t>Concept</a:t>
            </a:r>
            <a:r>
              <a:rPr lang="fi-FI" sz="800" dirty="0">
                <a:solidFill>
                  <a:srgbClr val="000000"/>
                </a:solidFill>
                <a:latin typeface="Montserrat Light" panose="00000400000000000000" pitchFamily="50" charset="0"/>
                <a:ea typeface="Arial"/>
                <a:cs typeface="Arial"/>
                <a:sym typeface="Arial"/>
              </a:rPr>
              <a:t> </a:t>
            </a:r>
            <a:r>
              <a:rPr lang="fi-FI" sz="800" dirty="0" err="1">
                <a:solidFill>
                  <a:srgbClr val="000000"/>
                </a:solidFill>
                <a:latin typeface="Montserrat Light" panose="00000400000000000000" pitchFamily="50" charset="0"/>
                <a:ea typeface="Arial"/>
                <a:cs typeface="Arial"/>
                <a:sym typeface="Arial"/>
              </a:rPr>
              <a:t>cartoonia</a:t>
            </a:r>
            <a:r>
              <a:rPr lang="fi-FI" sz="800" dirty="0">
                <a:solidFill>
                  <a:srgbClr val="000000"/>
                </a:solidFill>
                <a:latin typeface="Montserrat Light" panose="00000400000000000000" pitchFamily="50" charset="0"/>
                <a:ea typeface="Arial"/>
                <a:cs typeface="Arial"/>
                <a:sym typeface="Arial"/>
              </a:rPr>
              <a:t> voi käyttää luokassa keskustelun herättämiseen aiheista, kuten ilmastonmuutos, merivirtojen rooli ekosysteemissä ja niiden merkitys sääilmiöihin. Oppilaat voisivat sen jälkeen keskustella siitä, miten virtojen muutokset voivat aiheuttaa globaaleja seurauksia.</a:t>
            </a:r>
            <a:r>
              <a:rPr lang="da" sz="800" dirty="0">
                <a:solidFill>
                  <a:srgbClr val="000000"/>
                </a:solidFill>
                <a:latin typeface="Montserrat Light" panose="00000400000000000000" pitchFamily="50" charset="0"/>
                <a:ea typeface="Arial"/>
                <a:cs typeface="Arial"/>
                <a:sym typeface="Arial"/>
              </a:rPr>
              <a:t>.</a:t>
            </a:r>
            <a:endParaRPr sz="800" dirty="0">
              <a:solidFill>
                <a:srgbClr val="000000"/>
              </a:solidFill>
              <a:latin typeface="Montserrat Light" panose="00000400000000000000" pitchFamily="50" charset="0"/>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p:nvPr/>
        </p:nvSpPr>
        <p:spPr>
          <a:xfrm>
            <a:off x="334151" y="1524738"/>
            <a:ext cx="4895400" cy="2769959"/>
          </a:xfrm>
          <a:prstGeom prst="rect">
            <a:avLst/>
          </a:prstGeom>
          <a:noFill/>
          <a:ln>
            <a:noFill/>
          </a:ln>
        </p:spPr>
        <p:txBody>
          <a:bodyPr spcFirstLastPara="1" wrap="square" lIns="91425" tIns="91425" rIns="91425" bIns="91425" anchor="t" anchorCtr="0">
            <a:spAutoFit/>
          </a:bodyPr>
          <a:lstStyle/>
          <a:p>
            <a:pPr lvl="0"/>
            <a:r>
              <a:rPr lang="fi-FI" sz="1200" b="1" dirty="0">
                <a:latin typeface="Montserrat Light" panose="00000400000000000000" pitchFamily="50" charset="0"/>
                <a:ea typeface="Lato"/>
                <a:cs typeface="Lato"/>
                <a:sym typeface="Lato"/>
              </a:rPr>
              <a:t>Vierailu paikallisella jäteasemalla</a:t>
            </a: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lvl="0"/>
            <a:r>
              <a:rPr lang="fi-FI" sz="1200" dirty="0">
                <a:latin typeface="Montserrat Light" panose="00000400000000000000" pitchFamily="50" charset="0"/>
                <a:ea typeface="Lato"/>
                <a:cs typeface="Lato"/>
                <a:sym typeface="Lato"/>
              </a:rPr>
              <a:t>Kaikilla paikallisalueilla on jäteasema, johon kaikki kotitalousjätteemme päätyy. Käykää vierailulla paikallisella jäteasemalla.</a:t>
            </a:r>
          </a:p>
          <a:p>
            <a:pPr lvl="0"/>
            <a:endParaRPr sz="1200" dirty="0">
              <a:latin typeface="Montserrat Light" panose="00000400000000000000" pitchFamily="50" charset="0"/>
              <a:ea typeface="Lato"/>
              <a:cs typeface="Lato"/>
              <a:sym typeface="Lato"/>
            </a:endParaRPr>
          </a:p>
          <a:p>
            <a:pPr lvl="0"/>
            <a:r>
              <a:rPr lang="fi-FI" sz="1200" dirty="0">
                <a:latin typeface="Montserrat Light" panose="00000400000000000000" pitchFamily="50" charset="0"/>
                <a:ea typeface="Lato"/>
                <a:cs typeface="Lato"/>
                <a:sym typeface="Lato"/>
              </a:rPr>
              <a:t>Vierailun tarkoituksena on antaa oppilaille tietoa siitä, minne jätteemme päätyy, miten sitä käsitellään ja miten se kuljetetaan eteenpäin kierrätystä varten. Tämä vaihtelee paikkakunnittain.</a:t>
            </a: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lvl="0"/>
            <a:r>
              <a:rPr lang="fi-FI" sz="1200" dirty="0">
                <a:latin typeface="Montserrat Light" panose="00000400000000000000" pitchFamily="50" charset="0"/>
                <a:ea typeface="Lato"/>
                <a:cs typeface="Lato"/>
                <a:sym typeface="Lato"/>
              </a:rPr>
              <a:t>Vierailun tavoitteena on antaa oppilaille tietoa ja kokemusta, jota he voivat käyttää tulevissa erätaukokeskusteluissa. Joissakin paikoissa voi myös kokeilla jätteiden lajittelua.</a:t>
            </a:r>
            <a:endParaRPr sz="1200" dirty="0">
              <a:latin typeface="Montserrat Light" panose="00000400000000000000" pitchFamily="50" charset="0"/>
              <a:ea typeface="Lato"/>
              <a:cs typeface="Lato"/>
              <a:sym typeface="Lato"/>
            </a:endParaRPr>
          </a:p>
        </p:txBody>
      </p:sp>
      <p:sp>
        <p:nvSpPr>
          <p:cNvPr id="176" name="Google Shape;176;p26"/>
          <p:cNvSpPr txBox="1"/>
          <p:nvPr/>
        </p:nvSpPr>
        <p:spPr>
          <a:xfrm>
            <a:off x="410525" y="4480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3200" dirty="0">
                <a:latin typeface="Bebas Neue" panose="020B0606020202050201" pitchFamily="34" charset="0"/>
                <a:ea typeface="Lato"/>
                <a:cs typeface="Lato"/>
                <a:sym typeface="Lato"/>
              </a:rPr>
              <a:t>Päivä 2 - 6 oppituntia</a:t>
            </a:r>
            <a:endParaRPr sz="3200" dirty="0">
              <a:latin typeface="Bebas Neue" panose="020B0606020202050201" pitchFamily="34" charset="0"/>
              <a:ea typeface="Lato"/>
              <a:cs typeface="Lato"/>
              <a:sym typeface="Lato"/>
            </a:endParaRPr>
          </a:p>
        </p:txBody>
      </p:sp>
      <p:pic>
        <p:nvPicPr>
          <p:cNvPr id="179" name="Google Shape;179;p26"/>
          <p:cNvPicPr preferRelativeResize="0"/>
          <p:nvPr/>
        </p:nvPicPr>
        <p:blipFill>
          <a:blip r:embed="rId3">
            <a:alphaModFix/>
          </a:blip>
          <a:stretch>
            <a:fillRect/>
          </a:stretch>
        </p:blipFill>
        <p:spPr>
          <a:xfrm rot="1977765">
            <a:off x="3060623" y="-183349"/>
            <a:ext cx="2850709" cy="1893049"/>
          </a:xfrm>
          <a:prstGeom prst="rect">
            <a:avLst/>
          </a:prstGeom>
          <a:noFill/>
          <a:ln>
            <a:noFill/>
          </a:ln>
        </p:spPr>
      </p:pic>
      <p:pic>
        <p:nvPicPr>
          <p:cNvPr id="180" name="Google Shape;180;p26"/>
          <p:cNvPicPr preferRelativeResize="0"/>
          <p:nvPr/>
        </p:nvPicPr>
        <p:blipFill>
          <a:blip r:embed="rId4">
            <a:alphaModFix/>
          </a:blip>
          <a:stretch>
            <a:fillRect/>
          </a:stretch>
        </p:blipFill>
        <p:spPr>
          <a:xfrm>
            <a:off x="5229551" y="1791631"/>
            <a:ext cx="3588499" cy="2349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p:nvPr/>
        </p:nvSpPr>
        <p:spPr>
          <a:xfrm>
            <a:off x="341825" y="1146950"/>
            <a:ext cx="8396400" cy="35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200" dirty="0">
                <a:latin typeface="Montserrat Light" panose="00000400000000000000" pitchFamily="50" charset="0"/>
                <a:ea typeface="Lato"/>
                <a:cs typeface="Lato"/>
                <a:sym typeface="Lato"/>
              </a:rPr>
              <a:t>Tehdään tehtäviä, jotka käsittelevät jätteiden lajittelua yleisesti. Jäteasemavierailu otetaan huomioon vastauksissa. Kaikki vastaukset kirjataan PowerPointiin. Jokaisella sivulla tulee olla vähintään kolme kuvaa.</a:t>
            </a:r>
            <a:br>
              <a:rPr lang="da" sz="1200" dirty="0">
                <a:latin typeface="Montserrat Light" panose="00000400000000000000" pitchFamily="50" charset="0"/>
                <a:ea typeface="Lato"/>
                <a:cs typeface="Lato"/>
                <a:sym typeface="Lato"/>
              </a:rPr>
            </a:br>
            <a:endParaRPr sz="1200" dirty="0">
              <a:latin typeface="Montserrat Light" panose="00000400000000000000" pitchFamily="50" charset="0"/>
              <a:ea typeface="Lato"/>
              <a:cs typeface="Lato"/>
              <a:sym typeface="Lato"/>
            </a:endParaRP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Miten kotitalousjätteemme vaikuttaa ympäristöön, jos sitä ei käsitellä oikein?</a:t>
            </a:r>
            <a:endParaRPr sz="1200" dirty="0">
              <a:latin typeface="Montserrat Light" panose="00000400000000000000" pitchFamily="50" charset="0"/>
              <a:ea typeface="Lato"/>
              <a:cs typeface="Lato"/>
              <a:sym typeface="Lato"/>
            </a:endParaRP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Miten voimme vähentää jätteen määrää arjessamme?</a:t>
            </a: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Miten jäte voi vaikuttaa meriin ja merieläimiin? Pohdi YK:n kestävän kehityksen tavoitetta 14.</a:t>
            </a: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Mitä yhteiskuntana voimme tehdä varmistaaksemme, että jätettä kierrätetään sen sijaan, että se päätyisi kaatopaikoille tai luontoon?</a:t>
            </a: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Miten koulusi tai luokkasi voisi parantaa jätteiden lajittelua ja vähentää hukkaa?</a:t>
            </a:r>
          </a:p>
          <a:p>
            <a:pPr marL="171450" lvl="0" indent="-171450" algn="l" rtl="0">
              <a:spcBef>
                <a:spcPts val="0"/>
              </a:spcBef>
              <a:spcAft>
                <a:spcPts val="0"/>
              </a:spcAft>
              <a:buFont typeface="Arial" panose="020B0604020202020204" pitchFamily="34" charset="0"/>
              <a:buChar char="•"/>
            </a:pP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fi-FI" sz="1200" dirty="0">
                <a:latin typeface="Montserrat Light" panose="00000400000000000000" pitchFamily="50" charset="0"/>
                <a:ea typeface="Lato"/>
                <a:cs typeface="Lato"/>
                <a:sym typeface="Lato"/>
              </a:rPr>
              <a:t>Mitä teitte jäteasemalla? Mitä saitte irti vierailusta?</a:t>
            </a: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p:txBody>
      </p:sp>
      <p:sp>
        <p:nvSpPr>
          <p:cNvPr id="187" name="Google Shape;187;p27"/>
          <p:cNvSpPr txBox="1"/>
          <p:nvPr/>
        </p:nvSpPr>
        <p:spPr>
          <a:xfrm>
            <a:off x="341825" y="463277"/>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päivä 3 - 6 oppituntia</a:t>
            </a:r>
            <a:endParaRPr sz="2800" dirty="0">
              <a:latin typeface="Bebas Neue" panose="020B0606020202050201" pitchFamily="34" charset="0"/>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8"/>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193" name="Google Shape;193;p28"/>
          <p:cNvSpPr txBox="1"/>
          <p:nvPr/>
        </p:nvSpPr>
        <p:spPr>
          <a:xfrm>
            <a:off x="542600" y="1146950"/>
            <a:ext cx="3534600" cy="34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8:00-9:10:</a:t>
            </a: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r>
              <a:rPr lang="fi-FI" sz="1100" dirty="0">
                <a:latin typeface="Montserrat Light" panose="00000400000000000000" pitchFamily="50" charset="0"/>
                <a:ea typeface="Lato"/>
                <a:cs typeface="Lato"/>
                <a:sym typeface="Lato"/>
              </a:rPr>
              <a:t>Teoriaa jätteiden lajittelusta</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r>
              <a:rPr lang="fi-FI" sz="1100" dirty="0">
                <a:latin typeface="Montserrat Light" panose="00000400000000000000" pitchFamily="50" charset="0"/>
                <a:ea typeface="Lato"/>
                <a:cs typeface="Lato"/>
                <a:sym typeface="Lato"/>
              </a:rPr>
              <a:t>Tietoa pormestarin vierailusta torstaina viikolla 2 </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lvl="0"/>
            <a:r>
              <a:rPr lang="fi-FI" sz="1100" dirty="0">
                <a:latin typeface="Montserrat Light" panose="00000400000000000000" pitchFamily="50" charset="0"/>
                <a:ea typeface="Lato"/>
                <a:cs typeface="Lato"/>
                <a:sym typeface="Lato"/>
              </a:rPr>
              <a:t>Luokka haetaan bussilla klo 9:30 ja ajetaan koululta itäiseen ja läntiseen alueeseen, missä heillä on kaksi tuntia aikaa kerätä niin paljon jätettä kuin mahdollista.</a:t>
            </a:r>
          </a:p>
          <a:p>
            <a:pPr lvl="0"/>
            <a:endParaRPr sz="1100" dirty="0">
              <a:latin typeface="Montserrat Light" panose="00000400000000000000" pitchFamily="50" charset="0"/>
              <a:ea typeface="Lato"/>
              <a:cs typeface="Lato"/>
              <a:sym typeface="Lato"/>
            </a:endParaRPr>
          </a:p>
          <a:p>
            <a:pPr lvl="0"/>
            <a:r>
              <a:rPr lang="fi-FI" sz="1100" i="1" dirty="0">
                <a:latin typeface="Montserrat Light" panose="00000400000000000000" pitchFamily="50" charset="0"/>
                <a:ea typeface="Lato"/>
                <a:cs typeface="Lato"/>
                <a:sym typeface="Lato"/>
              </a:rPr>
              <a:t>Rantaroskien keruuretki itäiselle ja läntiselle alueelle</a:t>
            </a:r>
          </a:p>
          <a:p>
            <a:pPr lvl="0"/>
            <a:r>
              <a:rPr lang="fi-FI" sz="1100" i="1" dirty="0">
                <a:latin typeface="Montserrat Light" panose="00000400000000000000" pitchFamily="50" charset="0"/>
                <a:ea typeface="Lato"/>
                <a:cs typeface="Lato"/>
                <a:sym typeface="Lato"/>
              </a:rPr>
              <a:t>- Luokka jaetaan kahteen ryhmään: toinen ryhmä menee itään ja toinen länteen.</a:t>
            </a:r>
            <a:br>
              <a:rPr lang="fi-FI" sz="1100" i="1" dirty="0">
                <a:latin typeface="Montserrat Light" panose="00000400000000000000" pitchFamily="50" charset="0"/>
                <a:ea typeface="Lato"/>
                <a:cs typeface="Lato"/>
                <a:sym typeface="Lato"/>
              </a:rPr>
            </a:b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12:30:</a:t>
            </a: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b="1" dirty="0">
              <a:latin typeface="Montserrat Light" panose="00000400000000000000" pitchFamily="50" charset="0"/>
              <a:ea typeface="Lato"/>
              <a:cs typeface="Lato"/>
              <a:sym typeface="Lato"/>
            </a:endParaRPr>
          </a:p>
          <a:p>
            <a:pPr lvl="0"/>
            <a:r>
              <a:rPr lang="fi-FI" sz="1100" dirty="0">
                <a:latin typeface="Montserrat Light" panose="00000400000000000000" pitchFamily="50" charset="0"/>
                <a:ea typeface="Lato"/>
                <a:cs typeface="Lato"/>
                <a:sym typeface="Lato"/>
              </a:rPr>
              <a:t>Matka takaisin koululle alkaa.</a:t>
            </a:r>
            <a:endParaRPr sz="11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p:txBody>
      </p:sp>
      <p:sp>
        <p:nvSpPr>
          <p:cNvPr id="194" name="Google Shape;194;p28"/>
          <p:cNvSpPr txBox="1"/>
          <p:nvPr/>
        </p:nvSpPr>
        <p:spPr>
          <a:xfrm>
            <a:off x="542600" y="5131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päivä 4 - 6 oppituntia</a:t>
            </a:r>
            <a:endParaRPr sz="2800" dirty="0">
              <a:latin typeface="Bebas Neue" panose="020B0606020202050201" pitchFamily="34" charset="0"/>
              <a:ea typeface="Lato"/>
              <a:cs typeface="Lato"/>
              <a:sym typeface="Lato"/>
            </a:endParaRPr>
          </a:p>
        </p:txBody>
      </p:sp>
      <p:pic>
        <p:nvPicPr>
          <p:cNvPr id="195" name="Google Shape;195;p28"/>
          <p:cNvPicPr preferRelativeResize="0"/>
          <p:nvPr/>
        </p:nvPicPr>
        <p:blipFill>
          <a:blip r:embed="rId4">
            <a:alphaModFix/>
          </a:blip>
          <a:stretch>
            <a:fillRect/>
          </a:stretch>
        </p:blipFill>
        <p:spPr>
          <a:xfrm>
            <a:off x="4352100" y="444203"/>
            <a:ext cx="4158774" cy="1968924"/>
          </a:xfrm>
          <a:prstGeom prst="rect">
            <a:avLst/>
          </a:prstGeom>
          <a:noFill/>
          <a:ln>
            <a:noFill/>
          </a:ln>
        </p:spPr>
      </p:pic>
      <p:sp>
        <p:nvSpPr>
          <p:cNvPr id="196" name="Google Shape;196;p28"/>
          <p:cNvSpPr txBox="1"/>
          <p:nvPr/>
        </p:nvSpPr>
        <p:spPr>
          <a:xfrm>
            <a:off x="4722850" y="2868125"/>
            <a:ext cx="3633000" cy="11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100" dirty="0">
                <a:solidFill>
                  <a:schemeClr val="bg2"/>
                </a:solidFill>
                <a:latin typeface="Montserrat Light" panose="00000400000000000000" pitchFamily="50" charset="0"/>
                <a:ea typeface="Lato"/>
                <a:cs typeface="Lato"/>
                <a:sym typeface="Lato"/>
              </a:rPr>
              <a:t>Retken tarkoituksena on saada oppilaat huomaamaan, miten paljon rannoilla on jätettä. Tavoite luokan jakamisessa kahteen ryhmään on, että merivirtojen tuntemuksen avulla voidaan tarkastella, missä roskia on ja miksi rannalla on tietty määrä roskaa.</a:t>
            </a:r>
            <a:endParaRPr sz="1100"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body" idx="1"/>
          </p:nvPr>
        </p:nvSpPr>
        <p:spPr>
          <a:xfrm>
            <a:off x="478624" y="1015332"/>
            <a:ext cx="8092881" cy="3977100"/>
          </a:xfrm>
          <a:prstGeom prst="rect">
            <a:avLst/>
          </a:prstGeom>
        </p:spPr>
        <p:txBody>
          <a:bodyPr spcFirstLastPara="1" wrap="square" lIns="68575" tIns="34275" rIns="68575" bIns="34275" anchor="t" anchorCtr="0">
            <a:normAutofit/>
          </a:bodyPr>
          <a:lstStyle/>
          <a:p>
            <a:pPr marL="457200" lvl="0" indent="-228600" algn="l" rtl="0">
              <a:lnSpc>
                <a:spcPct val="100000"/>
              </a:lnSpc>
              <a:spcBef>
                <a:spcPts val="0"/>
              </a:spcBef>
              <a:spcAft>
                <a:spcPts val="0"/>
              </a:spcAft>
              <a:buNone/>
            </a:pPr>
            <a:r>
              <a:rPr lang="da" sz="1100" b="1" dirty="0">
                <a:solidFill>
                  <a:srgbClr val="000000"/>
                </a:solidFill>
                <a:latin typeface="Montserrat Light" panose="00000400000000000000" pitchFamily="50" charset="0"/>
                <a:ea typeface="Arial"/>
                <a:cs typeface="Arial"/>
                <a:sym typeface="Arial"/>
              </a:rPr>
              <a:t>Jätteiden hierarkia</a:t>
            </a:r>
            <a:endParaRPr sz="1100" b="1" dirty="0">
              <a:solidFill>
                <a:srgbClr val="000000"/>
              </a:solidFill>
              <a:latin typeface="Montserrat Light" panose="00000400000000000000" pitchFamily="50" charset="0"/>
              <a:ea typeface="Arial"/>
              <a:cs typeface="Arial"/>
              <a:sym typeface="Arial"/>
            </a:endParaRPr>
          </a:p>
          <a:p>
            <a:pPr marL="457200" lvl="0" indent="-304800" algn="l" rtl="0">
              <a:lnSpc>
                <a:spcPct val="115000"/>
              </a:lnSpc>
              <a:spcBef>
                <a:spcPts val="1200"/>
              </a:spcBef>
              <a:spcAft>
                <a:spcPts val="0"/>
              </a:spcAft>
              <a:buClr>
                <a:srgbClr val="000000"/>
              </a:buClr>
              <a:buSzPct val="100000"/>
              <a:buFont typeface="Arial"/>
              <a:buChar char="●"/>
            </a:pPr>
            <a:r>
              <a:rPr lang="fi-FI" sz="1100" dirty="0">
                <a:solidFill>
                  <a:srgbClr val="000000"/>
                </a:solidFill>
                <a:latin typeface="Montserrat Light" panose="00000400000000000000" pitchFamily="50" charset="0"/>
                <a:ea typeface="Arial"/>
                <a:cs typeface="Arial"/>
                <a:sym typeface="Arial"/>
              </a:rPr>
              <a:t>Vähennä (vähennä jätteen määrää)</a:t>
            </a:r>
            <a:endParaRPr sz="1100" dirty="0">
              <a:solidFill>
                <a:srgbClr val="000000"/>
              </a:solidFill>
              <a:latin typeface="Montserrat Light" panose="00000400000000000000" pitchFamily="50" charset="0"/>
              <a:ea typeface="Arial"/>
              <a:cs typeface="Arial"/>
              <a:sym typeface="Arial"/>
            </a:endParaRPr>
          </a:p>
          <a:p>
            <a:pPr marL="457200" lvl="0" indent="-304800" algn="l" rtl="0">
              <a:lnSpc>
                <a:spcPct val="115000"/>
              </a:lnSpc>
              <a:spcBef>
                <a:spcPts val="0"/>
              </a:spcBef>
              <a:spcAft>
                <a:spcPts val="0"/>
              </a:spcAft>
              <a:buClr>
                <a:srgbClr val="000000"/>
              </a:buClr>
              <a:buSzPct val="100000"/>
              <a:buFont typeface="Arial"/>
              <a:buChar char="●"/>
            </a:pPr>
            <a:r>
              <a:rPr lang="da" sz="1100" dirty="0">
                <a:solidFill>
                  <a:srgbClr val="000000"/>
                </a:solidFill>
                <a:latin typeface="Montserrat Light" panose="00000400000000000000" pitchFamily="50" charset="0"/>
                <a:ea typeface="Arial"/>
                <a:cs typeface="Arial"/>
                <a:sym typeface="Arial"/>
              </a:rPr>
              <a:t>Käytä uudelleen (käytä materiaaleja uudelleen niiden alkuperäisessä muodossa)</a:t>
            </a:r>
            <a:endParaRPr sz="1100" dirty="0">
              <a:solidFill>
                <a:srgbClr val="000000"/>
              </a:solidFill>
              <a:latin typeface="Montserrat Light" panose="00000400000000000000" pitchFamily="50" charset="0"/>
              <a:ea typeface="Arial"/>
              <a:cs typeface="Arial"/>
              <a:sym typeface="Arial"/>
            </a:endParaRPr>
          </a:p>
          <a:p>
            <a:pPr marL="457200" lvl="0" indent="-304800" algn="l" rtl="0">
              <a:lnSpc>
                <a:spcPct val="115000"/>
              </a:lnSpc>
              <a:spcBef>
                <a:spcPts val="0"/>
              </a:spcBef>
              <a:spcAft>
                <a:spcPts val="0"/>
              </a:spcAft>
              <a:buClr>
                <a:srgbClr val="000000"/>
              </a:buClr>
              <a:buSzPct val="100000"/>
              <a:buFont typeface="Arial"/>
              <a:buChar char="●"/>
            </a:pPr>
            <a:r>
              <a:rPr lang="da" sz="1100" dirty="0">
                <a:solidFill>
                  <a:srgbClr val="000000"/>
                </a:solidFill>
                <a:latin typeface="Montserrat Light" panose="00000400000000000000" pitchFamily="50" charset="0"/>
                <a:ea typeface="Arial"/>
                <a:cs typeface="Arial"/>
                <a:sym typeface="Arial"/>
              </a:rPr>
              <a:t>Kierrätä (muunna materiaaleja uusiksi tuotteiksi)</a:t>
            </a:r>
            <a:endParaRPr sz="1100" dirty="0">
              <a:solidFill>
                <a:srgbClr val="000000"/>
              </a:solidFill>
              <a:latin typeface="Montserrat Light" panose="00000400000000000000" pitchFamily="50" charset="0"/>
              <a:ea typeface="Arial"/>
              <a:cs typeface="Arial"/>
              <a:sym typeface="Arial"/>
            </a:endParaRPr>
          </a:p>
          <a:p>
            <a:pPr marL="457200" lvl="0" indent="-304800" algn="l" rtl="0">
              <a:lnSpc>
                <a:spcPct val="115000"/>
              </a:lnSpc>
              <a:spcBef>
                <a:spcPts val="0"/>
              </a:spcBef>
              <a:spcAft>
                <a:spcPts val="0"/>
              </a:spcAft>
              <a:buClr>
                <a:srgbClr val="000000"/>
              </a:buClr>
              <a:buSzPct val="100000"/>
              <a:buFont typeface="Arial"/>
              <a:buChar char="●"/>
            </a:pPr>
            <a:r>
              <a:rPr lang="da" sz="1100" dirty="0">
                <a:solidFill>
                  <a:srgbClr val="000000"/>
                </a:solidFill>
                <a:latin typeface="Montserrat Light" panose="00000400000000000000" pitchFamily="50" charset="0"/>
                <a:ea typeface="Arial"/>
                <a:cs typeface="Arial"/>
                <a:sym typeface="Arial"/>
              </a:rPr>
              <a:t>Energian hyödyntäminen (hyödynnä jäte energian tuottamiseen)</a:t>
            </a:r>
            <a:endParaRPr sz="1100" dirty="0">
              <a:solidFill>
                <a:srgbClr val="000000"/>
              </a:solidFill>
              <a:latin typeface="Montserrat Light" panose="00000400000000000000" pitchFamily="50" charset="0"/>
              <a:ea typeface="Arial"/>
              <a:cs typeface="Arial"/>
              <a:sym typeface="Arial"/>
            </a:endParaRPr>
          </a:p>
          <a:p>
            <a:pPr marL="457200" lvl="0" indent="-304800" algn="l" rtl="0">
              <a:lnSpc>
                <a:spcPct val="115000"/>
              </a:lnSpc>
              <a:spcBef>
                <a:spcPts val="0"/>
              </a:spcBef>
              <a:spcAft>
                <a:spcPts val="0"/>
              </a:spcAft>
              <a:buClr>
                <a:srgbClr val="000000"/>
              </a:buClr>
              <a:buSzPct val="100000"/>
              <a:buFont typeface="Arial"/>
              <a:buChar char="●"/>
            </a:pPr>
            <a:r>
              <a:rPr lang="da" sz="1100" dirty="0">
                <a:solidFill>
                  <a:srgbClr val="000000"/>
                </a:solidFill>
                <a:latin typeface="Montserrat Light" panose="00000400000000000000" pitchFamily="50" charset="0"/>
                <a:ea typeface="Arial"/>
                <a:cs typeface="Arial"/>
                <a:sym typeface="Arial"/>
              </a:rPr>
              <a:t>Kaatopaikka (viimeinen ratkaisu jätteelle, jota ei voida käsitellä muilla tavoin)</a:t>
            </a:r>
            <a:endParaRPr lang="fi-FI" sz="1100" dirty="0">
              <a:solidFill>
                <a:srgbClr val="000000"/>
              </a:solidFill>
              <a:latin typeface="Montserrat Light" panose="00000400000000000000" pitchFamily="50" charset="0"/>
              <a:ea typeface="Arial"/>
              <a:cs typeface="Arial"/>
              <a:sym typeface="Arial"/>
            </a:endParaRPr>
          </a:p>
          <a:p>
            <a:pPr marL="0" lvl="0" indent="0" algn="l" rtl="0">
              <a:lnSpc>
                <a:spcPct val="115000"/>
              </a:lnSpc>
              <a:spcBef>
                <a:spcPts val="1200"/>
              </a:spcBef>
              <a:spcAft>
                <a:spcPts val="0"/>
              </a:spcAft>
              <a:buNone/>
            </a:pPr>
            <a:r>
              <a:rPr lang="fi-FI" sz="1100" b="1" dirty="0">
                <a:solidFill>
                  <a:srgbClr val="000000"/>
                </a:solidFill>
                <a:latin typeface="Montserrat Light" panose="00000400000000000000" pitchFamily="50" charset="0"/>
                <a:ea typeface="Arial"/>
                <a:cs typeface="Arial"/>
                <a:sym typeface="Arial"/>
              </a:rPr>
              <a:t>Jätevirrat</a:t>
            </a:r>
          </a:p>
          <a:p>
            <a:pPr marL="457200" lvl="0" indent="-304800" algn="l" rtl="0">
              <a:lnSpc>
                <a:spcPct val="115000"/>
              </a:lnSpc>
              <a:spcBef>
                <a:spcPts val="1200"/>
              </a:spcBef>
              <a:spcAft>
                <a:spcPts val="0"/>
              </a:spcAft>
              <a:buClr>
                <a:srgbClr val="000000"/>
              </a:buClr>
              <a:buSzPct val="100000"/>
              <a:buFont typeface="Arial"/>
              <a:buChar char="●"/>
            </a:pPr>
            <a:r>
              <a:rPr lang="da" sz="1100" b="1" dirty="0">
                <a:solidFill>
                  <a:srgbClr val="000000"/>
                </a:solidFill>
                <a:latin typeface="Montserrat Light" panose="00000400000000000000" pitchFamily="50" charset="0"/>
                <a:ea typeface="Arial"/>
                <a:cs typeface="Arial"/>
                <a:sym typeface="Arial"/>
              </a:rPr>
              <a:t>Orgaaninen jäte:</a:t>
            </a:r>
            <a:r>
              <a:rPr lang="da" sz="1100" dirty="0">
                <a:solidFill>
                  <a:srgbClr val="000000"/>
                </a:solidFill>
                <a:latin typeface="Montserrat Light" panose="00000400000000000000" pitchFamily="50" charset="0"/>
                <a:ea typeface="Arial"/>
                <a:cs typeface="Arial"/>
                <a:sym typeface="Arial"/>
              </a:rPr>
              <a:t> ruoka- ja puutarhajäte, joka voidaan kompostoida</a:t>
            </a:r>
            <a:endParaRPr sz="1100" dirty="0">
              <a:solidFill>
                <a:srgbClr val="000000"/>
              </a:solidFill>
              <a:latin typeface="Montserrat Light" panose="00000400000000000000" pitchFamily="50" charset="0"/>
              <a:ea typeface="Arial"/>
              <a:cs typeface="Arial"/>
              <a:sym typeface="Arial"/>
            </a:endParaRPr>
          </a:p>
          <a:p>
            <a:pPr lvl="0" indent="-304800">
              <a:lnSpc>
                <a:spcPct val="115000"/>
              </a:lnSpc>
              <a:spcBef>
                <a:spcPts val="0"/>
              </a:spcBef>
              <a:buClr>
                <a:srgbClr val="000000"/>
              </a:buClr>
              <a:buSzPct val="100000"/>
              <a:buFont typeface="Arial"/>
              <a:buChar char="●"/>
            </a:pPr>
            <a:r>
              <a:rPr lang="fi-FI" sz="1100" b="1" dirty="0">
                <a:solidFill>
                  <a:srgbClr val="000000"/>
                </a:solidFill>
                <a:latin typeface="Montserrat Light" panose="00000400000000000000" pitchFamily="50" charset="0"/>
                <a:ea typeface="Arial"/>
                <a:cs typeface="Arial"/>
                <a:sym typeface="Arial"/>
              </a:rPr>
              <a:t>Muovi: s</a:t>
            </a:r>
            <a:r>
              <a:rPr lang="fi-FI" sz="1100" dirty="0">
                <a:solidFill>
                  <a:srgbClr val="000000"/>
                </a:solidFill>
                <a:latin typeface="Montserrat Light" panose="00000400000000000000" pitchFamily="50" charset="0"/>
                <a:ea typeface="Arial"/>
                <a:cs typeface="Arial"/>
                <a:sym typeface="Arial"/>
              </a:rPr>
              <a:t>ekä kierrätettävä että ei-kierrätettävä</a:t>
            </a:r>
          </a:p>
          <a:p>
            <a:pPr lvl="0" indent="-304800">
              <a:lnSpc>
                <a:spcPct val="115000"/>
              </a:lnSpc>
              <a:spcBef>
                <a:spcPts val="0"/>
              </a:spcBef>
              <a:buClr>
                <a:srgbClr val="000000"/>
              </a:buClr>
              <a:buSzPct val="100000"/>
              <a:buFont typeface="Arial"/>
              <a:buChar char="●"/>
            </a:pPr>
            <a:r>
              <a:rPr lang="da" sz="1100" b="1" dirty="0">
                <a:solidFill>
                  <a:srgbClr val="000000"/>
                </a:solidFill>
                <a:latin typeface="Montserrat Light" panose="00000400000000000000" pitchFamily="50" charset="0"/>
                <a:ea typeface="Arial"/>
                <a:cs typeface="Arial"/>
                <a:sym typeface="Arial"/>
              </a:rPr>
              <a:t>Metalli:</a:t>
            </a:r>
            <a:r>
              <a:rPr lang="da" sz="1100" dirty="0">
                <a:solidFill>
                  <a:srgbClr val="000000"/>
                </a:solidFill>
                <a:latin typeface="Montserrat Light" panose="00000400000000000000" pitchFamily="50" charset="0"/>
                <a:ea typeface="Arial"/>
                <a:cs typeface="Arial"/>
                <a:sym typeface="Arial"/>
              </a:rPr>
              <a:t> </a:t>
            </a:r>
            <a:r>
              <a:rPr lang="fi-FI" sz="1100" dirty="0">
                <a:solidFill>
                  <a:srgbClr val="000000"/>
                </a:solidFill>
                <a:latin typeface="Montserrat Light" panose="00000400000000000000" pitchFamily="50" charset="0"/>
                <a:ea typeface="Arial"/>
                <a:cs typeface="Arial"/>
                <a:sym typeface="Arial"/>
              </a:rPr>
              <a:t>voidaan sulattaa ja käyttää uudelleen</a:t>
            </a:r>
          </a:p>
          <a:p>
            <a:pPr lvl="0" indent="-304800">
              <a:lnSpc>
                <a:spcPct val="115000"/>
              </a:lnSpc>
              <a:spcBef>
                <a:spcPts val="0"/>
              </a:spcBef>
              <a:buClr>
                <a:srgbClr val="000000"/>
              </a:buClr>
              <a:buSzPct val="100000"/>
              <a:buFont typeface="Arial"/>
              <a:buChar char="●"/>
            </a:pPr>
            <a:r>
              <a:rPr lang="da" sz="1100" b="1" dirty="0">
                <a:solidFill>
                  <a:srgbClr val="000000"/>
                </a:solidFill>
                <a:latin typeface="Montserrat Light" panose="00000400000000000000" pitchFamily="50" charset="0"/>
                <a:ea typeface="Arial"/>
                <a:cs typeface="Arial"/>
                <a:sym typeface="Arial"/>
              </a:rPr>
              <a:t>Paperi ja pahvi:</a:t>
            </a:r>
            <a:r>
              <a:rPr lang="da" sz="1100" dirty="0">
                <a:solidFill>
                  <a:srgbClr val="000000"/>
                </a:solidFill>
                <a:latin typeface="Montserrat Light" panose="00000400000000000000" pitchFamily="50" charset="0"/>
                <a:ea typeface="Arial"/>
                <a:cs typeface="Arial"/>
                <a:sym typeface="Arial"/>
              </a:rPr>
              <a:t> </a:t>
            </a:r>
            <a:r>
              <a:rPr lang="fi-FI" sz="1100" dirty="0">
                <a:solidFill>
                  <a:srgbClr val="000000"/>
                </a:solidFill>
                <a:latin typeface="Montserrat Light" panose="00000400000000000000" pitchFamily="50" charset="0"/>
                <a:ea typeface="Arial"/>
                <a:cs typeface="Arial"/>
                <a:sym typeface="Arial"/>
              </a:rPr>
              <a:t>Usein helppo kierrättää, mutta vaatii oikeanlaista lajittelua</a:t>
            </a:r>
          </a:p>
          <a:p>
            <a:pPr lvl="0" indent="-304800">
              <a:lnSpc>
                <a:spcPct val="115000"/>
              </a:lnSpc>
              <a:spcBef>
                <a:spcPts val="0"/>
              </a:spcBef>
              <a:buClr>
                <a:srgbClr val="000000"/>
              </a:buClr>
              <a:buSzPct val="100000"/>
              <a:buFont typeface="Arial"/>
              <a:buChar char="●"/>
            </a:pPr>
            <a:r>
              <a:rPr lang="da" sz="1100" b="1" dirty="0">
                <a:solidFill>
                  <a:srgbClr val="000000"/>
                </a:solidFill>
                <a:latin typeface="Montserrat Light" panose="00000400000000000000" pitchFamily="50" charset="0"/>
                <a:ea typeface="Arial"/>
                <a:cs typeface="Arial"/>
                <a:sym typeface="Arial"/>
              </a:rPr>
              <a:t>Lasi:</a:t>
            </a:r>
            <a:r>
              <a:rPr lang="da" sz="1100" dirty="0">
                <a:solidFill>
                  <a:srgbClr val="000000"/>
                </a:solidFill>
                <a:latin typeface="Montserrat Light" panose="00000400000000000000" pitchFamily="50" charset="0"/>
                <a:ea typeface="Arial"/>
                <a:cs typeface="Arial"/>
                <a:sym typeface="Arial"/>
              </a:rPr>
              <a:t> </a:t>
            </a:r>
            <a:r>
              <a:rPr lang="fi-FI" sz="1100" dirty="0">
                <a:solidFill>
                  <a:srgbClr val="000000"/>
                </a:solidFill>
                <a:latin typeface="Montserrat Light" panose="00000400000000000000" pitchFamily="50" charset="0"/>
                <a:ea typeface="Arial"/>
                <a:cs typeface="Arial"/>
                <a:sym typeface="Arial"/>
              </a:rPr>
              <a:t>Voidaan kierrättää loputtomasti, mutta tietyissä paikoissa lasi on eroteltava värin mukaan</a:t>
            </a:r>
            <a:endParaRPr sz="1100" dirty="0">
              <a:solidFill>
                <a:srgbClr val="000000"/>
              </a:solidFill>
              <a:latin typeface="Montserrat Light" panose="00000400000000000000" pitchFamily="50" charset="0"/>
              <a:ea typeface="Arial"/>
              <a:cs typeface="Arial"/>
              <a:sym typeface="Arial"/>
            </a:endParaRPr>
          </a:p>
          <a:p>
            <a:pPr marL="0" lvl="0" indent="0">
              <a:lnSpc>
                <a:spcPct val="115000"/>
              </a:lnSpc>
              <a:spcBef>
                <a:spcPts val="1200"/>
              </a:spcBef>
              <a:buNone/>
            </a:pPr>
            <a:r>
              <a:rPr lang="da" sz="1100" b="1" dirty="0">
                <a:solidFill>
                  <a:srgbClr val="000000"/>
                </a:solidFill>
                <a:latin typeface="Montserrat Light" panose="00000400000000000000" pitchFamily="50" charset="0"/>
                <a:ea typeface="Arial"/>
                <a:cs typeface="Arial"/>
                <a:sym typeface="Arial"/>
              </a:rPr>
              <a:t>Kiertotalous</a:t>
            </a:r>
            <a:br>
              <a:rPr lang="da" sz="1100" b="1" dirty="0">
                <a:solidFill>
                  <a:srgbClr val="000000"/>
                </a:solidFill>
                <a:latin typeface="Montserrat Light" panose="00000400000000000000" pitchFamily="50" charset="0"/>
                <a:ea typeface="Arial"/>
                <a:cs typeface="Arial"/>
                <a:sym typeface="Arial"/>
              </a:rPr>
            </a:br>
            <a:r>
              <a:rPr lang="fi-FI" sz="1100" dirty="0">
                <a:solidFill>
                  <a:srgbClr val="000000"/>
                </a:solidFill>
                <a:latin typeface="Montserrat Light" panose="00000400000000000000" pitchFamily="50" charset="0"/>
                <a:ea typeface="Arial"/>
                <a:cs typeface="Arial"/>
                <a:sym typeface="Arial"/>
              </a:rPr>
              <a:t>Tavoitteena on minimoida jäte ja maksimoida kierrätys, jotta resurssit pysyvät suljetussa kierrossa.</a:t>
            </a: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spcBef>
                <a:spcPts val="800"/>
              </a:spcBef>
              <a:spcAft>
                <a:spcPts val="1200"/>
              </a:spcAft>
              <a:buNone/>
            </a:pPr>
            <a:endParaRPr sz="1100" dirty="0">
              <a:solidFill>
                <a:srgbClr val="000000"/>
              </a:solidFill>
              <a:latin typeface="Montserrat Light" panose="00000400000000000000" pitchFamily="50" charset="0"/>
            </a:endParaRPr>
          </a:p>
        </p:txBody>
      </p:sp>
      <p:sp>
        <p:nvSpPr>
          <p:cNvPr id="202" name="Google Shape;202;p29"/>
          <p:cNvSpPr txBox="1"/>
          <p:nvPr/>
        </p:nvSpPr>
        <p:spPr>
          <a:xfrm>
            <a:off x="478625" y="477132"/>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dirty="0">
                <a:latin typeface="Bebas Neue" panose="020B0606020202050201" pitchFamily="34" charset="0"/>
                <a:ea typeface="Lato"/>
                <a:cs typeface="Lato"/>
                <a:sym typeface="Lato"/>
              </a:rPr>
              <a:t>Teoriaa jätteiden lajittelusta</a:t>
            </a:r>
            <a:endParaRPr sz="2400" dirty="0">
              <a:latin typeface="Bebas Neue" panose="020B0606020202050201" pitchFamily="34" charset="0"/>
              <a:ea typeface="Lato"/>
              <a:cs typeface="Lato"/>
              <a:sym typeface="Lato"/>
            </a:endParaRPr>
          </a:p>
        </p:txBody>
      </p:sp>
      <p:sp>
        <p:nvSpPr>
          <p:cNvPr id="203" name="Google Shape;203;p29"/>
          <p:cNvSpPr txBox="1"/>
          <p:nvPr/>
        </p:nvSpPr>
        <p:spPr>
          <a:xfrm>
            <a:off x="457844" y="4353270"/>
            <a:ext cx="7252200" cy="523190"/>
          </a:xfrm>
          <a:prstGeom prst="rect">
            <a:avLst/>
          </a:prstGeom>
          <a:noFill/>
          <a:ln>
            <a:noFill/>
          </a:ln>
        </p:spPr>
        <p:txBody>
          <a:bodyPr spcFirstLastPara="1" wrap="square" lIns="91425" tIns="91425" rIns="91425" bIns="91425" anchor="t" anchorCtr="0">
            <a:spAutoFit/>
          </a:bodyPr>
          <a:lstStyle/>
          <a:p>
            <a:pPr lvl="0"/>
            <a:r>
              <a:rPr lang="fi-FI" sz="1100" b="1" dirty="0">
                <a:latin typeface="Montserrat Light" panose="00000400000000000000" pitchFamily="50" charset="0"/>
                <a:ea typeface="Lato"/>
                <a:cs typeface="Lato"/>
                <a:sym typeface="Lato"/>
              </a:rPr>
              <a:t>Seuraavana päivänä </a:t>
            </a:r>
            <a:r>
              <a:rPr lang="fi-FI" sz="1100" dirty="0">
                <a:latin typeface="Montserrat Light" panose="00000400000000000000" pitchFamily="50" charset="0"/>
                <a:ea typeface="Lato"/>
                <a:cs typeface="Lato"/>
                <a:sym typeface="Lato"/>
              </a:rPr>
              <a:t>tehdään yhteenveto kaikesta jätteestä, joka on löydetty kahdelta eri rannalta/alueelta</a:t>
            </a:r>
            <a:r>
              <a:rPr lang="fi-FI" sz="1100" b="1" dirty="0">
                <a:latin typeface="Montserrat Light" panose="00000400000000000000" pitchFamily="50" charset="0"/>
                <a:ea typeface="Lato"/>
                <a:cs typeface="Lato"/>
                <a:sym typeface="Lato"/>
              </a:rPr>
              <a:t>.</a:t>
            </a:r>
            <a:endParaRPr lang="da-DK" sz="1200" dirty="0">
              <a:latin typeface="Montserrat Light" panose="00000400000000000000"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379350" y="1325150"/>
            <a:ext cx="39438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da" sz="1200" dirty="0">
                <a:solidFill>
                  <a:srgbClr val="000000"/>
                </a:solidFill>
                <a:latin typeface="Montserrat Light" panose="00000400000000000000" pitchFamily="50" charset="0"/>
              </a:rPr>
              <a:t>Oppilaat jaetaan seitsemään ryhmään niin, että jokainen ryhmä työskentelee oman maanosan kanssa. Viimeisen puolen tunnin aikana työt esitellään toisille ryhmille.</a:t>
            </a:r>
            <a:br>
              <a:rPr lang="da" sz="1200" dirty="0">
                <a:solidFill>
                  <a:srgbClr val="000000"/>
                </a:solidFill>
                <a:latin typeface="Montserrat Light" panose="00000400000000000000" pitchFamily="50" charset="0"/>
              </a:rPr>
            </a:br>
            <a:endParaRPr lang="da" sz="1200" dirty="0">
              <a:solidFill>
                <a:srgbClr val="000000"/>
              </a:solidFill>
              <a:latin typeface="Montserrat Light" panose="00000400000000000000" pitchFamily="50" charset="0"/>
            </a:endParaRPr>
          </a:p>
          <a:p>
            <a:pPr lvl="0" indent="-310832">
              <a:spcBef>
                <a:spcPts val="1200"/>
              </a:spcBef>
              <a:buClr>
                <a:srgbClr val="000000"/>
              </a:buClr>
              <a:buSzPct val="100000"/>
            </a:pPr>
            <a:r>
              <a:rPr lang="fi-FI" sz="1200" b="1" dirty="0">
                <a:solidFill>
                  <a:srgbClr val="000000"/>
                </a:solidFill>
                <a:latin typeface="Montserrat Light" panose="00000400000000000000" pitchFamily="50" charset="0"/>
              </a:rPr>
              <a:t>Aasia</a:t>
            </a:r>
          </a:p>
          <a:p>
            <a:pPr marL="0" lvl="0" indent="0" algn="l" rtl="0">
              <a:spcBef>
                <a:spcPts val="1200"/>
              </a:spcBef>
              <a:spcAft>
                <a:spcPts val="0"/>
              </a:spcAft>
              <a:buNone/>
            </a:pPr>
            <a:r>
              <a:rPr lang="da" sz="1200" dirty="0">
                <a:solidFill>
                  <a:srgbClr val="000000"/>
                </a:solidFill>
                <a:latin typeface="Montserrat Light" panose="00000400000000000000" pitchFamily="50" charset="0"/>
              </a:rPr>
              <a:t>Tutki, miten muovijäte joista kuten Ganges ja Yangtze vaikuttavat merten saastumiseen</a:t>
            </a:r>
            <a:endParaRPr sz="1200" dirty="0">
              <a:solidFill>
                <a:srgbClr val="000000"/>
              </a:solidFill>
              <a:latin typeface="Montserrat Light" panose="00000400000000000000" pitchFamily="50" charset="0"/>
            </a:endParaRPr>
          </a:p>
          <a:p>
            <a:pPr marL="457200" lvl="0" indent="-310832" algn="l" rtl="0">
              <a:spcBef>
                <a:spcPts val="1200"/>
              </a:spcBef>
              <a:spcAft>
                <a:spcPts val="0"/>
              </a:spcAft>
              <a:buClr>
                <a:srgbClr val="000000"/>
              </a:buClr>
              <a:buSzPct val="100000"/>
              <a:buChar char="●"/>
            </a:pPr>
            <a:r>
              <a:rPr lang="da" sz="1200" b="1" dirty="0">
                <a:solidFill>
                  <a:srgbClr val="000000"/>
                </a:solidFill>
                <a:latin typeface="Montserrat Light" panose="00000400000000000000" pitchFamily="50" charset="0"/>
              </a:rPr>
              <a:t>Eurooppa</a:t>
            </a:r>
            <a:endParaRPr sz="1200" b="1" dirty="0">
              <a:solidFill>
                <a:srgbClr val="000000"/>
              </a:solidFill>
              <a:latin typeface="Montserrat Light" panose="00000400000000000000" pitchFamily="50" charset="0"/>
            </a:endParaRPr>
          </a:p>
          <a:p>
            <a:pPr marL="0" lvl="0" indent="0" algn="l" rtl="0">
              <a:spcBef>
                <a:spcPts val="1200"/>
              </a:spcBef>
              <a:spcAft>
                <a:spcPts val="0"/>
              </a:spcAft>
              <a:buNone/>
            </a:pPr>
            <a:r>
              <a:rPr lang="da" sz="1200" dirty="0">
                <a:solidFill>
                  <a:srgbClr val="000000"/>
                </a:solidFill>
                <a:latin typeface="Montserrat Light" panose="00000400000000000000" pitchFamily="50" charset="0"/>
              </a:rPr>
              <a:t>Tutki mikromuoviongelmaa Välimerellä</a:t>
            </a:r>
            <a:endParaRPr sz="1200" dirty="0">
              <a:solidFill>
                <a:srgbClr val="000000"/>
              </a:solidFill>
              <a:latin typeface="Montserrat Light" panose="00000400000000000000" pitchFamily="50" charset="0"/>
            </a:endParaRPr>
          </a:p>
          <a:p>
            <a:pPr marL="457200" lvl="0" indent="-310832" algn="l" rtl="0">
              <a:spcBef>
                <a:spcPts val="1200"/>
              </a:spcBef>
              <a:spcAft>
                <a:spcPts val="0"/>
              </a:spcAft>
              <a:buClr>
                <a:srgbClr val="000000"/>
              </a:buClr>
              <a:buSzPct val="100000"/>
              <a:buChar char="●"/>
            </a:pPr>
            <a:r>
              <a:rPr lang="da" sz="1200" b="1" dirty="0">
                <a:solidFill>
                  <a:srgbClr val="000000"/>
                </a:solidFill>
                <a:latin typeface="Montserrat Light" panose="00000400000000000000" pitchFamily="50" charset="0"/>
              </a:rPr>
              <a:t>Afrikka</a:t>
            </a:r>
            <a:endParaRPr sz="1200" b="1" dirty="0">
              <a:solidFill>
                <a:srgbClr val="000000"/>
              </a:solidFill>
              <a:latin typeface="Montserrat Light" panose="00000400000000000000" pitchFamily="50" charset="0"/>
            </a:endParaRPr>
          </a:p>
          <a:p>
            <a:pPr marL="0" lvl="0" indent="0" algn="l" rtl="0">
              <a:spcBef>
                <a:spcPts val="1200"/>
              </a:spcBef>
              <a:spcAft>
                <a:spcPts val="0"/>
              </a:spcAft>
              <a:buNone/>
            </a:pPr>
            <a:r>
              <a:rPr lang="da" sz="1200" dirty="0">
                <a:solidFill>
                  <a:srgbClr val="000000"/>
                </a:solidFill>
                <a:latin typeface="Montserrat Light" panose="00000400000000000000" pitchFamily="50" charset="0"/>
              </a:rPr>
              <a:t>Tutki muovisaasteen seurauksia Itä-Aftikan rannikolla</a:t>
            </a:r>
            <a:endParaRPr sz="1200" dirty="0">
              <a:solidFill>
                <a:srgbClr val="000000"/>
              </a:solidFill>
              <a:latin typeface="Montserrat Light" panose="00000400000000000000" pitchFamily="50" charset="0"/>
            </a:endParaRPr>
          </a:p>
          <a:p>
            <a:pPr marL="0" lvl="0" indent="0" algn="l" rtl="0">
              <a:spcBef>
                <a:spcPts val="1200"/>
              </a:spcBef>
              <a:spcAft>
                <a:spcPts val="1200"/>
              </a:spcAft>
              <a:buNone/>
            </a:pPr>
            <a:endParaRPr sz="1200" dirty="0">
              <a:latin typeface="Montserrat Light" panose="00000400000000000000" pitchFamily="50" charset="0"/>
            </a:endParaRPr>
          </a:p>
        </p:txBody>
      </p:sp>
      <p:sp>
        <p:nvSpPr>
          <p:cNvPr id="209" name="Google Shape;209;p30"/>
          <p:cNvSpPr txBox="1"/>
          <p:nvPr/>
        </p:nvSpPr>
        <p:spPr>
          <a:xfrm>
            <a:off x="379350" y="5549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Päivä 5 - 4 oppituntia</a:t>
            </a:r>
            <a:endParaRPr sz="2800" dirty="0">
              <a:latin typeface="Bebas Neue" panose="020B0606020202050201" pitchFamily="34" charset="0"/>
              <a:ea typeface="Lato"/>
              <a:cs typeface="Lato"/>
              <a:sym typeface="Lato"/>
            </a:endParaRPr>
          </a:p>
        </p:txBody>
      </p:sp>
      <p:sp>
        <p:nvSpPr>
          <p:cNvPr id="210" name="Google Shape;210;p30"/>
          <p:cNvSpPr txBox="1"/>
          <p:nvPr/>
        </p:nvSpPr>
        <p:spPr>
          <a:xfrm>
            <a:off x="4572000" y="1246205"/>
            <a:ext cx="4190700" cy="31584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Etelä-Amerikka</a:t>
            </a:r>
            <a:endParaRPr sz="1200" b="1" dirty="0">
              <a:latin typeface="Montserrat Light" panose="00000400000000000000" pitchFamily="50" charset="0"/>
              <a:ea typeface="Lato"/>
              <a:cs typeface="Lato"/>
              <a:sym typeface="Lato"/>
            </a:endParaRPr>
          </a:p>
          <a:p>
            <a:pPr marL="0" lvl="0" indent="0" algn="l" rtl="0">
              <a:lnSpc>
                <a:spcPct val="90000"/>
              </a:lnSpc>
              <a:spcBef>
                <a:spcPts val="1200"/>
              </a:spcBef>
              <a:spcAft>
                <a:spcPts val="0"/>
              </a:spcAft>
              <a:buNone/>
            </a:pPr>
            <a:r>
              <a:rPr lang="da" sz="1200" dirty="0">
                <a:latin typeface="Montserrat Light" panose="00000400000000000000" pitchFamily="50" charset="0"/>
                <a:ea typeface="Lato"/>
                <a:cs typeface="Lato"/>
                <a:sym typeface="Lato"/>
              </a:rPr>
              <a:t>Tutki jäteongelomiin Amazoniassa ja niiden vaikutuksia Atlanttiin</a:t>
            </a:r>
            <a:endParaRPr sz="1200" dirty="0">
              <a:latin typeface="Montserrat Light" panose="00000400000000000000" pitchFamily="50" charset="0"/>
              <a:ea typeface="Lato"/>
              <a:cs typeface="Lato"/>
              <a:sym typeface="Lato"/>
            </a:endParaRP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Pohjois-Amerikka</a:t>
            </a:r>
            <a:endParaRPr sz="1200" b="1" dirty="0">
              <a:latin typeface="Montserrat Light" panose="00000400000000000000" pitchFamily="50" charset="0"/>
              <a:ea typeface="Lato"/>
              <a:cs typeface="Lato"/>
              <a:sym typeface="Lato"/>
            </a:endParaRPr>
          </a:p>
          <a:p>
            <a:pPr marL="0" lvl="0" indent="0" algn="l" rtl="0">
              <a:lnSpc>
                <a:spcPct val="90000"/>
              </a:lnSpc>
              <a:spcBef>
                <a:spcPts val="1200"/>
              </a:spcBef>
              <a:spcAft>
                <a:spcPts val="0"/>
              </a:spcAft>
              <a:buNone/>
            </a:pPr>
            <a:r>
              <a:rPr lang="da" sz="1200" dirty="0">
                <a:latin typeface="Montserrat Light" panose="00000400000000000000" pitchFamily="50" charset="0"/>
                <a:ea typeface="Lato"/>
                <a:cs typeface="Lato"/>
                <a:sym typeface="Lato"/>
              </a:rPr>
              <a:t>Tutki suurta jätesaarta Tyynellämerellä (Great Pacific Garbage Patch)</a:t>
            </a:r>
            <a:endParaRPr sz="1200" dirty="0">
              <a:latin typeface="Montserrat Light" panose="00000400000000000000" pitchFamily="50" charset="0"/>
              <a:ea typeface="Lato"/>
              <a:cs typeface="Lato"/>
              <a:sym typeface="Lato"/>
            </a:endParaRP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Oseaania</a:t>
            </a:r>
            <a:endParaRPr sz="1200" b="1" dirty="0">
              <a:latin typeface="Montserrat Light" panose="00000400000000000000" pitchFamily="50" charset="0"/>
              <a:ea typeface="Lato"/>
              <a:cs typeface="Lato"/>
              <a:sym typeface="Lato"/>
            </a:endParaRPr>
          </a:p>
          <a:p>
            <a:pPr marL="0" lvl="0" indent="0" algn="l" rtl="0">
              <a:lnSpc>
                <a:spcPct val="90000"/>
              </a:lnSpc>
              <a:spcBef>
                <a:spcPts val="1200"/>
              </a:spcBef>
              <a:spcAft>
                <a:spcPts val="0"/>
              </a:spcAft>
              <a:buNone/>
            </a:pPr>
            <a:r>
              <a:rPr lang="da" sz="1200" dirty="0">
                <a:latin typeface="Montserrat Light" panose="00000400000000000000" pitchFamily="50" charset="0"/>
                <a:ea typeface="Lato"/>
                <a:cs typeface="Lato"/>
                <a:sym typeface="Lato"/>
              </a:rPr>
              <a:t>Tutki muovisaasteen vaikutuksia koralliriuttoihin, kuten Isoon valliriuttaan (Great Barrier Reef)</a:t>
            </a:r>
            <a:endParaRPr sz="1200" dirty="0">
              <a:latin typeface="Montserrat Light" panose="00000400000000000000" pitchFamily="50" charset="0"/>
              <a:ea typeface="Lato"/>
              <a:cs typeface="Lato"/>
              <a:sym typeface="Lato"/>
            </a:endParaRP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Antarktis</a:t>
            </a:r>
            <a:endParaRPr sz="1200" b="1" dirty="0">
              <a:latin typeface="Montserrat Light" panose="00000400000000000000" pitchFamily="50" charset="0"/>
              <a:ea typeface="Lato"/>
              <a:cs typeface="Lato"/>
              <a:sym typeface="Lato"/>
            </a:endParaRPr>
          </a:p>
          <a:p>
            <a:pPr marL="0" lvl="0" indent="0" algn="l" rtl="0">
              <a:lnSpc>
                <a:spcPct val="90000"/>
              </a:lnSpc>
              <a:spcBef>
                <a:spcPts val="1200"/>
              </a:spcBef>
              <a:spcAft>
                <a:spcPts val="1200"/>
              </a:spcAft>
              <a:buNone/>
            </a:pPr>
            <a:r>
              <a:rPr lang="da" sz="1200" dirty="0">
                <a:latin typeface="Montserrat Light" panose="00000400000000000000" pitchFamily="50" charset="0"/>
                <a:ea typeface="Lato"/>
                <a:cs typeface="Lato"/>
                <a:sym typeface="Lato"/>
              </a:rPr>
              <a:t>Tutki mikromuovia ja jätettä jotka kulkeutuvat Antarktikselle merivirtojen mukana</a:t>
            </a:r>
            <a:endParaRPr sz="1200" dirty="0">
              <a:latin typeface="Montserrat Light" panose="00000400000000000000" pitchFamily="50" charset="0"/>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216" name="Google Shape;216;p31"/>
          <p:cNvSpPr txBox="1"/>
          <p:nvPr/>
        </p:nvSpPr>
        <p:spPr>
          <a:xfrm>
            <a:off x="575725" y="1261600"/>
            <a:ext cx="4708800" cy="3187500"/>
          </a:xfrm>
          <a:prstGeom prst="rect">
            <a:avLst/>
          </a:prstGeom>
          <a:noFill/>
          <a:ln>
            <a:noFill/>
          </a:ln>
        </p:spPr>
        <p:txBody>
          <a:bodyPr spcFirstLastPara="1" wrap="square" lIns="91425" tIns="91425" rIns="91425" bIns="91425" anchor="t" anchorCtr="0">
            <a:noAutofit/>
          </a:bodyPr>
          <a:lstStyle/>
          <a:p>
            <a:pPr lvl="0"/>
            <a:r>
              <a:rPr lang="fi-FI" sz="1100" i="1" dirty="0">
                <a:latin typeface="Montserrat Light" panose="00000400000000000000" pitchFamily="50" charset="0"/>
                <a:ea typeface="Lato"/>
                <a:cs typeface="Lato"/>
                <a:sym typeface="Lato"/>
              </a:rPr>
              <a:t>Muuta rantojen siivouksessa kerätty jäte viestintätuotteeksi</a:t>
            </a:r>
          </a:p>
          <a:p>
            <a:pPr marL="0" lvl="0" indent="0" algn="l" rtl="0">
              <a:spcBef>
                <a:spcPts val="0"/>
              </a:spcBef>
              <a:spcAft>
                <a:spcPts val="0"/>
              </a:spcAft>
              <a:buNone/>
            </a:pPr>
            <a:br>
              <a:rPr lang="da" sz="1100" dirty="0">
                <a:latin typeface="Montserrat Light" panose="00000400000000000000" pitchFamily="50" charset="0"/>
                <a:ea typeface="Lato"/>
                <a:cs typeface="Lato"/>
                <a:sym typeface="Lato"/>
              </a:rPr>
            </a:br>
            <a:r>
              <a:rPr lang="da" sz="1100" b="1" dirty="0">
                <a:latin typeface="Montserrat Light" panose="00000400000000000000" pitchFamily="50" charset="0"/>
                <a:ea typeface="Lato"/>
                <a:cs typeface="Lato"/>
                <a:sym typeface="Lato"/>
              </a:rPr>
              <a:t>Erätaukokeskustelu:</a:t>
            </a:r>
            <a:endParaRPr sz="1100" b="1" dirty="0">
              <a:latin typeface="Montserrat Light" panose="00000400000000000000" pitchFamily="50" charset="0"/>
              <a:ea typeface="Lato"/>
              <a:cs typeface="Lato"/>
              <a:sym typeface="Lato"/>
            </a:endParaRPr>
          </a:p>
          <a:p>
            <a:pPr marL="457200" lvl="0" indent="-304800">
              <a:buSzPts val="1200"/>
              <a:buFont typeface="Lato"/>
              <a:buChar char="-"/>
            </a:pPr>
            <a:r>
              <a:rPr lang="fi-FI" sz="1100" dirty="0">
                <a:latin typeface="Montserrat Light" panose="00000400000000000000" pitchFamily="50" charset="0"/>
                <a:ea typeface="Lato"/>
                <a:cs typeface="Lato"/>
                <a:sym typeface="Lato"/>
              </a:rPr>
              <a:t>Tuotteen tulee sisältää seuraavat viestinnän elementit:</a:t>
            </a:r>
            <a:br>
              <a:rPr lang="fi-FI" sz="1100" dirty="0">
                <a:latin typeface="Montserrat Light" panose="00000400000000000000" pitchFamily="50" charset="0"/>
                <a:ea typeface="Lato"/>
                <a:cs typeface="Lato"/>
                <a:sym typeface="Lato"/>
              </a:rPr>
            </a:br>
            <a:r>
              <a:rPr lang="fi-FI" sz="1100" dirty="0">
                <a:latin typeface="Montserrat Light" panose="00000400000000000000" pitchFamily="50" charset="0"/>
                <a:ea typeface="Lato"/>
                <a:cs typeface="Lato"/>
                <a:sym typeface="Lato"/>
              </a:rPr>
              <a:t>Viesti vastaanottajalle</a:t>
            </a:r>
          </a:p>
          <a:p>
            <a:pPr marL="457200" lvl="0" indent="-304800">
              <a:buSzPts val="1200"/>
              <a:buFont typeface="Lato"/>
              <a:buChar char="-"/>
            </a:pPr>
            <a:r>
              <a:rPr lang="fi-FI" sz="1100" dirty="0">
                <a:latin typeface="Montserrat Light" panose="00000400000000000000" pitchFamily="50" charset="0"/>
                <a:ea typeface="Lato"/>
                <a:cs typeface="Lato"/>
                <a:sym typeface="Lato"/>
              </a:rPr>
              <a:t>Paikallinen vetoomus</a:t>
            </a:r>
          </a:p>
          <a:p>
            <a:pPr marL="457200" lvl="0" indent="-304800">
              <a:buSzPts val="1200"/>
              <a:buFont typeface="Lato"/>
              <a:buChar char="-"/>
            </a:pPr>
            <a:r>
              <a:rPr lang="fi-FI" sz="1100" dirty="0">
                <a:latin typeface="Montserrat Light" panose="00000400000000000000" pitchFamily="50" charset="0"/>
                <a:ea typeface="Lato"/>
                <a:cs typeface="Lato"/>
                <a:sym typeface="Lato"/>
              </a:rPr>
              <a:t>Kulttuurierot</a:t>
            </a:r>
          </a:p>
          <a:p>
            <a:pPr marL="457200" lvl="0" indent="-304800">
              <a:buSzPts val="1200"/>
              <a:buFont typeface="Lato"/>
              <a:buChar char="-"/>
            </a:pPr>
            <a:r>
              <a:rPr lang="fi-FI" sz="1100" dirty="0">
                <a:latin typeface="Montserrat Light" panose="00000400000000000000" pitchFamily="50" charset="0"/>
                <a:ea typeface="Lato"/>
                <a:cs typeface="Lato"/>
                <a:sym typeface="Lato"/>
              </a:rPr>
              <a:t>Värisymboliikka</a:t>
            </a: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Osallistumismahdollisuudet:</a:t>
            </a:r>
            <a:endParaRPr sz="1100" b="1"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Video </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Min. 5 min. ja max. 10min. </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fi-FI" sz="1100" dirty="0">
                <a:latin typeface="Montserrat Light" panose="00000400000000000000" pitchFamily="50" charset="0"/>
                <a:ea typeface="Lato"/>
                <a:cs typeface="Lato"/>
                <a:sym typeface="Lato"/>
              </a:rPr>
              <a:t>Täytyy sisältää roskaa ja ääntä</a:t>
            </a:r>
            <a:endParaRPr sz="1100"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Juliste  </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fi-FI" sz="1100" dirty="0">
                <a:latin typeface="Montserrat Light" panose="00000400000000000000" pitchFamily="50" charset="0"/>
                <a:ea typeface="Lato"/>
                <a:cs typeface="Lato"/>
                <a:sym typeface="Lato"/>
              </a:rPr>
              <a:t>K</a:t>
            </a:r>
            <a:r>
              <a:rPr lang="da" sz="1100" dirty="0">
                <a:latin typeface="Montserrat Light" panose="00000400000000000000" pitchFamily="50" charset="0"/>
                <a:ea typeface="Lato"/>
                <a:cs typeface="Lato"/>
                <a:sym typeface="Lato"/>
              </a:rPr>
              <a:t>oko A1 </a:t>
            </a:r>
            <a:endParaRPr lang="da-DK"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da-DK" sz="1100" dirty="0">
                <a:latin typeface="Montserrat Light" panose="00000400000000000000" pitchFamily="50" charset="0"/>
                <a:ea typeface="Lato"/>
                <a:cs typeface="Lato"/>
                <a:sym typeface="Lato"/>
              </a:rPr>
              <a:t>Täytyy sisältää roskaa ja väriä</a:t>
            </a: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Veistos/patsas</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Min. 1 metri</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fi-FI" sz="1100" dirty="0">
                <a:latin typeface="Montserrat Light" panose="00000400000000000000" pitchFamily="50" charset="0"/>
                <a:ea typeface="Lato"/>
                <a:cs typeface="Lato"/>
                <a:sym typeface="Lato"/>
              </a:rPr>
              <a:t>Täytyy sisältää roskaa, kulttuuria ja muotoa</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p:txBody>
      </p:sp>
      <p:sp>
        <p:nvSpPr>
          <p:cNvPr id="217" name="Google Shape;217;p31"/>
          <p:cNvSpPr txBox="1"/>
          <p:nvPr/>
        </p:nvSpPr>
        <p:spPr>
          <a:xfrm>
            <a:off x="6148800" y="2364400"/>
            <a:ext cx="22563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Lisätehtävä:</a:t>
            </a:r>
            <a:br>
              <a:rPr lang="da" sz="1100" dirty="0">
                <a:latin typeface="Montserrat Light" panose="00000400000000000000" pitchFamily="50" charset="0"/>
                <a:ea typeface="Lato"/>
                <a:cs typeface="Lato"/>
                <a:sym typeface="Lato"/>
              </a:rPr>
            </a:br>
            <a:r>
              <a:rPr lang="da" sz="1100" dirty="0">
                <a:latin typeface="Montserrat Light" panose="00000400000000000000" pitchFamily="50" charset="0"/>
                <a:ea typeface="Lato"/>
                <a:cs typeface="Lato"/>
                <a:sym typeface="Lato"/>
              </a:rPr>
              <a:t>Keksi esine, joka voi auttaa vähentämään roskaa maailman merissä</a:t>
            </a:r>
            <a:endParaRPr sz="1100" dirty="0">
              <a:latin typeface="Montserrat Light" panose="00000400000000000000" pitchFamily="50" charset="0"/>
              <a:ea typeface="Lato"/>
              <a:cs typeface="Lato"/>
              <a:sym typeface="Lato"/>
            </a:endParaRPr>
          </a:p>
        </p:txBody>
      </p:sp>
      <p:sp>
        <p:nvSpPr>
          <p:cNvPr id="218" name="Google Shape;218;p31"/>
          <p:cNvSpPr txBox="1"/>
          <p:nvPr/>
        </p:nvSpPr>
        <p:spPr>
          <a:xfrm>
            <a:off x="575725" y="486075"/>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Päivä  6, 7 ja 8 - 18 Oppituntia</a:t>
            </a:r>
            <a:endParaRPr sz="2800" dirty="0">
              <a:latin typeface="Bebas Neue" panose="020B0606020202050201" pitchFamily="34" charset="0"/>
              <a:ea typeface="Lato"/>
              <a:cs typeface="Lato"/>
              <a:sym typeface="Lato"/>
            </a:endParaRPr>
          </a:p>
        </p:txBody>
      </p:sp>
      <p:sp>
        <p:nvSpPr>
          <p:cNvPr id="219" name="Google Shape;219;p31"/>
          <p:cNvSpPr txBox="1"/>
          <p:nvPr/>
        </p:nvSpPr>
        <p:spPr>
          <a:xfrm>
            <a:off x="5037650" y="1261600"/>
            <a:ext cx="2593800" cy="11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100" b="1" dirty="0">
                <a:latin typeface="Montserrat Light" panose="00000400000000000000" pitchFamily="50" charset="0"/>
                <a:ea typeface="Lato"/>
                <a:cs typeface="Lato"/>
                <a:sym typeface="Lato"/>
              </a:rPr>
              <a:t>Viestintätuotteen tulee sisältää</a:t>
            </a:r>
            <a:endParaRPr sz="1100" b="1"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fi-FI" sz="1100" dirty="0">
                <a:latin typeface="Montserrat Light" panose="00000400000000000000" pitchFamily="50" charset="0"/>
                <a:ea typeface="Lato"/>
                <a:cs typeface="Lato"/>
                <a:sym typeface="Lato"/>
              </a:rPr>
              <a:t>20 min. esitys</a:t>
            </a:r>
            <a:endParaRPr sz="1100"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Powerpoint-esitys ja itse tuote</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p:txBody>
      </p:sp>
      <p:cxnSp>
        <p:nvCxnSpPr>
          <p:cNvPr id="220" name="Google Shape;220;p31"/>
          <p:cNvCxnSpPr/>
          <p:nvPr/>
        </p:nvCxnSpPr>
        <p:spPr>
          <a:xfrm>
            <a:off x="4225975" y="2664375"/>
            <a:ext cx="2037900" cy="1367400"/>
          </a:xfrm>
          <a:prstGeom prst="curvedConnector3">
            <a:avLst>
              <a:gd name="adj1" fmla="val 50000"/>
            </a:avLst>
          </a:prstGeom>
          <a:noFill/>
          <a:ln w="9525" cap="flat" cmpd="sng">
            <a:solidFill>
              <a:srgbClr val="3D85C6"/>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p:nvPr/>
        </p:nvSpPr>
        <p:spPr>
          <a:xfrm>
            <a:off x="681574" y="1387583"/>
            <a:ext cx="7974746" cy="3557100"/>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fi-FI" dirty="0">
                <a:latin typeface="Montserrat Light" panose="00000400000000000000" pitchFamily="50" charset="0"/>
                <a:ea typeface="Lato"/>
                <a:cs typeface="Lato"/>
                <a:sym typeface="Lato"/>
              </a:rPr>
              <a:t>“Pormestarin” vierailu ja vetoomustuotteen esittely</a:t>
            </a: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fi-FI" dirty="0">
                <a:latin typeface="Montserrat Light" panose="00000400000000000000" pitchFamily="50" charset="0"/>
                <a:ea typeface="Lato"/>
                <a:cs typeface="Lato"/>
                <a:sym typeface="Lato"/>
              </a:rPr>
              <a:t>Pidä keskustelutauko luokan ja ”pormestarin” kanssa.</a:t>
            </a: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fi-FI" dirty="0">
                <a:latin typeface="Montserrat Light" panose="00000400000000000000" pitchFamily="50" charset="0"/>
                <a:ea typeface="Lato"/>
                <a:cs typeface="Lato"/>
                <a:sym typeface="Lato"/>
              </a:rPr>
              <a:t>Esittelyn ja keskustelun jälkeen ”pormestarin” antamaa palautetta käytetään projektin viimeistelyyn, jotta se on valmis esitettäväksi vanhemmille iltapäivällä/illalla.</a:t>
            </a: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lgn="l" rtl="0">
              <a:spcBef>
                <a:spcPts val="0"/>
              </a:spcBef>
              <a:spcAft>
                <a:spcPts val="0"/>
              </a:spcAft>
              <a:buFont typeface="Arial" panose="020B0604020202020204" pitchFamily="34" charset="0"/>
              <a:buChar char="•"/>
            </a:pPr>
            <a:r>
              <a:rPr lang="da" dirty="0">
                <a:latin typeface="Montserrat Light" panose="00000400000000000000" pitchFamily="50" charset="0"/>
                <a:ea typeface="Lato"/>
                <a:cs typeface="Lato"/>
                <a:sym typeface="Lato"/>
              </a:rPr>
              <a:t>klo 17:00: huoltajat saapuvat</a:t>
            </a:r>
            <a:endParaRPr dirty="0">
              <a:latin typeface="Montserrat Light" panose="00000400000000000000" pitchFamily="50" charset="0"/>
              <a:ea typeface="Lato"/>
              <a:cs typeface="Lato"/>
              <a:sym typeface="Lato"/>
            </a:endParaRP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fi-FI" dirty="0">
                <a:latin typeface="Montserrat Light" panose="00000400000000000000" pitchFamily="50" charset="0"/>
                <a:ea typeface="Lato"/>
                <a:cs typeface="Lato"/>
                <a:sym typeface="Lato"/>
              </a:rPr>
              <a:t>Jokaisella ryhmällä on oma esittelypiste. Vanhemmat menevät ensin oman lapsensa luo kuulemaan ensimmäisen esittelyn.</a:t>
            </a:r>
          </a:p>
          <a:p>
            <a:pPr marL="171450" lvl="0" indent="-171450">
              <a:buFont typeface="Arial" panose="020B0604020202020204" pitchFamily="34" charset="0"/>
              <a:buChar char="•"/>
            </a:pPr>
            <a:endParaRPr lang="fi-FI"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fi-FI" dirty="0">
                <a:latin typeface="Montserrat Light" panose="00000400000000000000" pitchFamily="50" charset="0"/>
                <a:ea typeface="Lato"/>
                <a:cs typeface="Lato"/>
                <a:sym typeface="Lato"/>
              </a:rPr>
              <a:t>Tämän jälkeen vanhemmat kiertävät pisteitä, jotta yksikään ryhmä ei jää ilman yleisöä esityksensä aikana.</a:t>
            </a:r>
            <a:endParaRPr dirty="0">
              <a:latin typeface="Montserrat Light" panose="00000400000000000000" pitchFamily="50" charset="0"/>
              <a:ea typeface="Lato"/>
              <a:cs typeface="Lato"/>
              <a:sym typeface="Lato"/>
            </a:endParaRPr>
          </a:p>
        </p:txBody>
      </p:sp>
      <p:sp>
        <p:nvSpPr>
          <p:cNvPr id="226" name="Google Shape;226;p32"/>
          <p:cNvSpPr txBox="1"/>
          <p:nvPr/>
        </p:nvSpPr>
        <p:spPr>
          <a:xfrm>
            <a:off x="681574" y="55020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Päivä 9 - kl. 9-19</a:t>
            </a:r>
            <a:endParaRPr sz="2800" dirty="0">
              <a:latin typeface="Bebas Neue" panose="020B0606020202050201" pitchFamily="34" charset="0"/>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471038" y="1174964"/>
            <a:ext cx="59988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b="1" dirty="0">
                <a:latin typeface="Montserrat Light" panose="00000400000000000000" pitchFamily="50" charset="0"/>
              </a:rPr>
              <a:t>Teema: Rantojen ja valtamerien saastuminen</a:t>
            </a:r>
            <a:endParaRPr dirty="0">
              <a:latin typeface="Montserrat Light" panose="00000400000000000000" pitchFamily="50" charset="0"/>
            </a:endParaRPr>
          </a:p>
          <a:p>
            <a:pPr marL="0" lvl="0" indent="0" algn="l" rtl="0">
              <a:spcBef>
                <a:spcPts val="0"/>
              </a:spcBef>
              <a:spcAft>
                <a:spcPts val="0"/>
              </a:spcAft>
              <a:buNone/>
            </a:pPr>
            <a:endParaRPr dirty="0">
              <a:latin typeface="Montserrat Light" panose="00000400000000000000" pitchFamily="50" charset="0"/>
            </a:endParaRPr>
          </a:p>
          <a:p>
            <a:pPr marL="0" lvl="0" indent="0" algn="l" rtl="0">
              <a:spcBef>
                <a:spcPts val="0"/>
              </a:spcBef>
              <a:spcAft>
                <a:spcPts val="0"/>
              </a:spcAft>
              <a:buNone/>
            </a:pPr>
            <a:r>
              <a:rPr lang="da" i="1">
                <a:latin typeface="Montserrat Light" panose="00000400000000000000" pitchFamily="50" charset="0"/>
              </a:rPr>
              <a:t>“Miten voimme edistää jätteiden käsittelyä kestävästi?”</a:t>
            </a:r>
            <a:endParaRPr dirty="0">
              <a:latin typeface="Montserrat Light" panose="00000400000000000000" pitchFamily="50" charset="0"/>
            </a:endParaRPr>
          </a:p>
        </p:txBody>
      </p:sp>
      <p:sp>
        <p:nvSpPr>
          <p:cNvPr id="101" name="Google Shape;101;p15"/>
          <p:cNvSpPr txBox="1"/>
          <p:nvPr/>
        </p:nvSpPr>
        <p:spPr>
          <a:xfrm>
            <a:off x="471038" y="2436818"/>
            <a:ext cx="5506800" cy="22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b="1" dirty="0">
                <a:latin typeface="Montserrat Light" panose="00000400000000000000" pitchFamily="50" charset="0"/>
                <a:ea typeface="Lato"/>
                <a:cs typeface="Lato"/>
                <a:sym typeface="Lato"/>
              </a:rPr>
              <a:t>Pituus:</a:t>
            </a:r>
            <a:r>
              <a:rPr lang="da" dirty="0">
                <a:latin typeface="Montserrat Light" panose="00000400000000000000" pitchFamily="50" charset="0"/>
                <a:ea typeface="Lato"/>
                <a:cs typeface="Lato"/>
                <a:sym typeface="Lato"/>
              </a:rPr>
              <a:t> 9 opetuspäivää / n.6 oppituntia (á 45min) päivässä</a:t>
            </a:r>
          </a:p>
          <a:p>
            <a:pPr marL="0" lvl="0" indent="0" algn="l" rtl="0">
              <a:spcBef>
                <a:spcPts val="0"/>
              </a:spcBef>
              <a:spcAft>
                <a:spcPts val="0"/>
              </a:spcAft>
              <a:buNone/>
            </a:pPr>
            <a:endParaRPr dirty="0">
              <a:latin typeface="Montserrat Light" panose="00000400000000000000" pitchFamily="50" charset="0"/>
              <a:ea typeface="Lato"/>
              <a:cs typeface="Lato"/>
              <a:sym typeface="Lato"/>
            </a:endParaRPr>
          </a:p>
          <a:p>
            <a:pPr marL="0" lvl="0" indent="0" algn="l" rtl="0">
              <a:spcBef>
                <a:spcPts val="0"/>
              </a:spcBef>
              <a:spcAft>
                <a:spcPts val="0"/>
              </a:spcAft>
              <a:buNone/>
            </a:pPr>
            <a:r>
              <a:rPr lang="da" b="1" dirty="0">
                <a:latin typeface="Montserrat Light" panose="00000400000000000000" pitchFamily="50" charset="0"/>
                <a:ea typeface="Lato"/>
                <a:cs typeface="Lato"/>
                <a:sym typeface="Lato"/>
              </a:rPr>
              <a:t>Kohderyhmä:</a:t>
            </a:r>
            <a:r>
              <a:rPr lang="da" dirty="0">
                <a:latin typeface="Montserrat Light" panose="00000400000000000000" pitchFamily="50" charset="0"/>
                <a:ea typeface="Lato"/>
                <a:cs typeface="Lato"/>
                <a:sym typeface="Lato"/>
              </a:rPr>
              <a:t> 6.-8lk.</a:t>
            </a:r>
            <a:endParaRPr dirty="0">
              <a:latin typeface="Montserrat Light" panose="00000400000000000000" pitchFamily="50" charset="0"/>
              <a:ea typeface="Lato"/>
              <a:cs typeface="Lato"/>
              <a:sym typeface="Lato"/>
            </a:endParaRPr>
          </a:p>
          <a:p>
            <a:pPr marL="0" lvl="0" indent="0" algn="l" rtl="0">
              <a:spcBef>
                <a:spcPts val="0"/>
              </a:spcBef>
              <a:spcAft>
                <a:spcPts val="0"/>
              </a:spcAft>
              <a:buNone/>
            </a:pPr>
            <a:br>
              <a:rPr lang="da" dirty="0">
                <a:latin typeface="Montserrat Light" panose="00000400000000000000" pitchFamily="50" charset="0"/>
                <a:ea typeface="Lato"/>
                <a:cs typeface="Lato"/>
                <a:sym typeface="Lato"/>
              </a:rPr>
            </a:br>
            <a:r>
              <a:rPr lang="da" b="1" dirty="0">
                <a:latin typeface="Montserrat Light" panose="00000400000000000000" pitchFamily="50" charset="0"/>
                <a:ea typeface="Lato"/>
                <a:cs typeface="Lato"/>
                <a:sym typeface="Lato"/>
              </a:rPr>
              <a:t>Oppiaineet: </a:t>
            </a:r>
            <a:r>
              <a:rPr lang="da" dirty="0">
                <a:latin typeface="Montserrat Light" panose="00000400000000000000" pitchFamily="50" charset="0"/>
                <a:ea typeface="Lato"/>
                <a:cs typeface="Lato"/>
                <a:sym typeface="Lato"/>
              </a:rPr>
              <a:t>Ympäristötieto, maantieto</a:t>
            </a:r>
            <a:endParaRPr dirty="0">
              <a:latin typeface="Montserrat Light" panose="00000400000000000000" pitchFamily="50" charset="0"/>
              <a:ea typeface="Lato"/>
              <a:cs typeface="Lato"/>
              <a:sym typeface="Lato"/>
            </a:endParaRPr>
          </a:p>
          <a:p>
            <a:pPr marL="0" lvl="0" indent="0" algn="l" rtl="0">
              <a:spcBef>
                <a:spcPts val="0"/>
              </a:spcBef>
              <a:spcAft>
                <a:spcPts val="0"/>
              </a:spcAft>
              <a:buNone/>
            </a:pPr>
            <a:endParaRPr dirty="0">
              <a:latin typeface="Montserrat Light" panose="00000400000000000000" pitchFamily="50" charset="0"/>
              <a:ea typeface="Lato"/>
              <a:cs typeface="Lato"/>
              <a:sym typeface="Lato"/>
            </a:endParaRPr>
          </a:p>
        </p:txBody>
      </p:sp>
      <p:pic>
        <p:nvPicPr>
          <p:cNvPr id="3" name="Kuva 2" descr="Kuva, joka sisältää kohteen teksti, kala, Fontti, Grafiikka&#10;&#10;Tekoälyllä luotu sisältö voi olla virheellistä.">
            <a:extLst>
              <a:ext uri="{FF2B5EF4-FFF2-40B4-BE49-F238E27FC236}">
                <a16:creationId xmlns:a16="http://schemas.microsoft.com/office/drawing/2014/main" id="{B8595BF5-124A-F3D1-B881-05564704EB76}"/>
              </a:ext>
            </a:extLst>
          </p:cNvPr>
          <p:cNvPicPr>
            <a:picLocks noChangeAspect="1"/>
          </p:cNvPicPr>
          <p:nvPr/>
        </p:nvPicPr>
        <p:blipFill>
          <a:blip r:embed="rId3"/>
          <a:stretch>
            <a:fillRect/>
          </a:stretch>
        </p:blipFill>
        <p:spPr>
          <a:xfrm>
            <a:off x="6587599" y="1657232"/>
            <a:ext cx="1829035" cy="1829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232" name="Google Shape;232;p33"/>
          <p:cNvSpPr txBox="1"/>
          <p:nvPr/>
        </p:nvSpPr>
        <p:spPr>
          <a:xfrm>
            <a:off x="535024" y="591375"/>
            <a:ext cx="7920625" cy="3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3600" dirty="0">
                <a:latin typeface="Bebas Neue" panose="020B0606020202050201" pitchFamily="34" charset="0"/>
                <a:ea typeface="Lato"/>
                <a:cs typeface="Lato"/>
                <a:sym typeface="Lato"/>
              </a:rPr>
              <a:t>Tulevaisuudessa</a:t>
            </a:r>
            <a:endParaRPr sz="3600" dirty="0">
              <a:latin typeface="Bebas Neue" panose="020B0606020202050201" pitchFamily="34" charset="0"/>
              <a:ea typeface="Lato"/>
              <a:cs typeface="Lato"/>
              <a:sym typeface="Lato"/>
            </a:endParaRPr>
          </a:p>
          <a:p>
            <a:pPr marL="0" lvl="0" indent="0" algn="l" rtl="0">
              <a:spcBef>
                <a:spcPts val="0"/>
              </a:spcBef>
              <a:spcAft>
                <a:spcPts val="0"/>
              </a:spcAft>
              <a:buNone/>
            </a:pPr>
            <a:endParaRPr sz="1300" dirty="0">
              <a:latin typeface="Lato"/>
              <a:ea typeface="Lato"/>
              <a:cs typeface="Lato"/>
              <a:sym typeface="Lato"/>
            </a:endParaRPr>
          </a:p>
          <a:p>
            <a:pPr marL="0" lvl="0" indent="0" algn="l" rtl="0">
              <a:spcBef>
                <a:spcPts val="0"/>
              </a:spcBef>
              <a:spcAft>
                <a:spcPts val="0"/>
              </a:spcAft>
              <a:buNone/>
            </a:pPr>
            <a:endParaRPr lang="da" sz="16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lang="da" sz="1600" dirty="0">
              <a:latin typeface="Montserrat Light" panose="00000400000000000000" pitchFamily="50" charset="0"/>
              <a:ea typeface="Lato"/>
              <a:cs typeface="Lato"/>
              <a:sym typeface="Lato"/>
            </a:endParaRPr>
          </a:p>
          <a:p>
            <a:pPr marL="285750" lvl="0" indent="-285750" algn="l" rtl="0">
              <a:spcBef>
                <a:spcPts val="0"/>
              </a:spcBef>
              <a:spcAft>
                <a:spcPts val="0"/>
              </a:spcAft>
              <a:buFont typeface="Arial" panose="020B0604020202020204" pitchFamily="34" charset="0"/>
              <a:buChar char="•"/>
            </a:pPr>
            <a:r>
              <a:rPr lang="fi-FI" dirty="0">
                <a:latin typeface="Montserrat Light" panose="00000400000000000000" pitchFamily="50" charset="0"/>
                <a:ea typeface="Lato"/>
                <a:cs typeface="Lato"/>
                <a:sym typeface="Lato"/>
              </a:rPr>
              <a:t>Voidaan mahdollisesti hakea tukea </a:t>
            </a:r>
            <a:r>
              <a:rPr lang="fi-FI" dirty="0" err="1">
                <a:latin typeface="Montserrat Light" panose="00000400000000000000" pitchFamily="50" charset="0"/>
                <a:ea typeface="Lato"/>
                <a:cs typeface="Lato"/>
                <a:sym typeface="Lato"/>
              </a:rPr>
              <a:t>Nordplus:lta</a:t>
            </a:r>
            <a:endParaRPr dirty="0">
              <a:latin typeface="Montserrat Light" panose="00000400000000000000" pitchFamily="50" charset="0"/>
              <a:ea typeface="Lato"/>
              <a:cs typeface="Lato"/>
              <a:sym typeface="Lato"/>
            </a:endParaRPr>
          </a:p>
          <a:p>
            <a:pPr marL="285750" lvl="0" indent="-2857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285750" lvl="0" indent="-285750">
              <a:buFont typeface="Arial" panose="020B0604020202020204" pitchFamily="34" charset="0"/>
              <a:buChar char="•"/>
            </a:pPr>
            <a:r>
              <a:rPr lang="fi-FI" dirty="0">
                <a:latin typeface="Montserrat Light" panose="00000400000000000000" pitchFamily="50" charset="0"/>
                <a:ea typeface="Lato"/>
                <a:cs typeface="Lato"/>
                <a:sym typeface="Lato"/>
              </a:rPr>
              <a:t>Kahden projektiviikon jälkeen kokoonnumme ja pidämme yhteisen keskustelutauon siitä, mitä oppilaat ovat tehneet ja oivaltaneet projektin aikana.</a:t>
            </a:r>
            <a:endParaRPr dirty="0">
              <a:latin typeface="Lato"/>
              <a:ea typeface="Lato"/>
              <a:cs typeface="Lato"/>
              <a:sym typeface="Lato"/>
            </a:endParaRPr>
          </a:p>
        </p:txBody>
      </p:sp>
      <p:sp>
        <p:nvSpPr>
          <p:cNvPr id="233" name="Google Shape;233;p33"/>
          <p:cNvSpPr txBox="1"/>
          <p:nvPr/>
        </p:nvSpPr>
        <p:spPr>
          <a:xfrm>
            <a:off x="688351" y="3612352"/>
            <a:ext cx="5506800" cy="642600"/>
          </a:xfrm>
          <a:prstGeom prst="rect">
            <a:avLst/>
          </a:prstGeom>
          <a:noFill/>
          <a:ln>
            <a:noFill/>
          </a:ln>
        </p:spPr>
        <p:txBody>
          <a:bodyPr spcFirstLastPara="1" wrap="square" lIns="91425" tIns="91425" rIns="91425" bIns="91425" anchor="t" anchorCtr="0">
            <a:noAutofit/>
          </a:bodyPr>
          <a:lstStyle/>
          <a:p>
            <a:pPr lvl="0"/>
            <a:r>
              <a:rPr lang="fi-FI" sz="1300" dirty="0">
                <a:solidFill>
                  <a:schemeClr val="bg2"/>
                </a:solidFill>
                <a:latin typeface="Montserrat Light" panose="00000400000000000000" pitchFamily="50" charset="0"/>
                <a:ea typeface="Lato"/>
                <a:cs typeface="Lato"/>
                <a:sym typeface="Lato"/>
              </a:rPr>
              <a:t>Lisämateriaali opetukseen (tanskaksi):</a:t>
            </a:r>
            <a:br>
              <a:rPr lang="da" sz="1300" dirty="0">
                <a:solidFill>
                  <a:schemeClr val="accent1"/>
                </a:solidFill>
                <a:latin typeface="Montserrat Light" panose="00000400000000000000" pitchFamily="50" charset="0"/>
                <a:ea typeface="Lato"/>
                <a:cs typeface="Lato"/>
                <a:sym typeface="Lato"/>
              </a:rPr>
            </a:br>
            <a:r>
              <a:rPr lang="da" sz="1300" u="sng" dirty="0">
                <a:solidFill>
                  <a:schemeClr val="hlink"/>
                </a:solidFill>
                <a:latin typeface="Montserrat Light" panose="00000400000000000000" pitchFamily="50" charset="0"/>
                <a:ea typeface="Lato"/>
                <a:cs typeface="Lato"/>
                <a:sym typeface="Lato"/>
                <a:hlinkClick r:id="rId4"/>
              </a:rPr>
              <a:t>https://plasticchange.dk/plastikproblemet-kort-fortalt/</a:t>
            </a:r>
            <a:endParaRPr sz="13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300" dirty="0">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descr="Kuva, joka sisältää kohteen teksti, kuvakaappaus, Fontti, graafinen suunnittelu&#10;&#10;Kuvaus luotu automaattisesti"/>
          <p:cNvPicPr preferRelativeResize="0"/>
          <p:nvPr/>
        </p:nvPicPr>
        <p:blipFill rotWithShape="1">
          <a:blip r:embed="rId3">
            <a:alphaModFix/>
          </a:blip>
          <a:srcRect/>
          <a:stretch/>
        </p:blipFill>
        <p:spPr>
          <a:xfrm>
            <a:off x="762381" y="1143000"/>
            <a:ext cx="7619237" cy="2857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8" name="Google Shape;108;p16"/>
          <p:cNvSpPr txBox="1"/>
          <p:nvPr/>
        </p:nvSpPr>
        <p:spPr>
          <a:xfrm>
            <a:off x="51954" y="238045"/>
            <a:ext cx="4980666" cy="1129510"/>
          </a:xfrm>
          <a:prstGeom prst="rect">
            <a:avLst/>
          </a:prstGeom>
          <a:noFill/>
          <a:ln>
            <a:noFill/>
          </a:ln>
        </p:spPr>
        <p:txBody>
          <a:bodyPr spcFirstLastPara="1" wrap="square" lIns="91425" tIns="91425" rIns="91425" bIns="91425" anchor="t" anchorCtr="0">
            <a:spAutoFit/>
          </a:bodyPr>
          <a:lstStyle/>
          <a:p>
            <a:pPr marL="457200" lvl="0" indent="0" rtl="0">
              <a:lnSpc>
                <a:spcPct val="115000"/>
              </a:lnSpc>
              <a:spcBef>
                <a:spcPts val="1200"/>
              </a:spcBef>
              <a:spcAft>
                <a:spcPts val="1200"/>
              </a:spcAft>
              <a:buNone/>
            </a:pPr>
            <a:r>
              <a:rPr lang="da" sz="3600" b="1" dirty="0">
                <a:latin typeface="Bebas Neue" panose="020B0606020202050201" pitchFamily="34" charset="0"/>
                <a:ea typeface="Times New Roman"/>
                <a:cs typeface="Times New Roman"/>
                <a:sym typeface="Times New Roman"/>
              </a:rPr>
              <a:t>Projektin tavoitteet</a:t>
            </a:r>
            <a:endParaRPr sz="3600" dirty="0">
              <a:latin typeface="Bebas Neue" panose="020B0606020202050201" pitchFamily="34" charset="0"/>
            </a:endParaRPr>
          </a:p>
        </p:txBody>
      </p:sp>
      <p:sp>
        <p:nvSpPr>
          <p:cNvPr id="109" name="Google Shape;109;p16"/>
          <p:cNvSpPr txBox="1"/>
          <p:nvPr/>
        </p:nvSpPr>
        <p:spPr>
          <a:xfrm>
            <a:off x="615841" y="1605600"/>
            <a:ext cx="5384100" cy="261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da" sz="1200" b="1" dirty="0">
                <a:latin typeface="Montserrat Light" panose="00000400000000000000" pitchFamily="50" charset="0"/>
              </a:rPr>
              <a:t>Oppimistavoitteet:</a:t>
            </a:r>
            <a:endParaRPr sz="1200" b="1" dirty="0">
              <a:latin typeface="Montserrat Light" panose="00000400000000000000" pitchFamily="50" charset="0"/>
            </a:endParaRPr>
          </a:p>
          <a:p>
            <a:pPr marL="457200" lvl="0" indent="-304800" algn="l" rtl="0">
              <a:lnSpc>
                <a:spcPct val="115000"/>
              </a:lnSpc>
              <a:spcBef>
                <a:spcPts val="1200"/>
              </a:spcBef>
              <a:spcAft>
                <a:spcPts val="0"/>
              </a:spcAft>
              <a:buSzPts val="1200"/>
              <a:buChar char="●"/>
            </a:pPr>
            <a:r>
              <a:rPr lang="da" sz="1200" dirty="0">
                <a:latin typeface="Montserrat Light" panose="00000400000000000000" pitchFamily="50" charset="0"/>
              </a:rPr>
              <a:t>Oppilaat ymmärtävät tärkeimmät uhat vedenalaiselle elämälle</a:t>
            </a:r>
            <a:endParaRPr sz="1200" dirty="0">
              <a:latin typeface="Montserrat Light" panose="00000400000000000000" pitchFamily="50" charset="0"/>
            </a:endParaRPr>
          </a:p>
          <a:p>
            <a:pPr marL="457200" lvl="0" indent="0" algn="l" rtl="0">
              <a:lnSpc>
                <a:spcPct val="115000"/>
              </a:lnSpc>
              <a:spcBef>
                <a:spcPts val="1200"/>
              </a:spcBef>
              <a:spcAft>
                <a:spcPts val="0"/>
              </a:spcAft>
              <a:buNone/>
            </a:pPr>
            <a:endParaRPr sz="1200" dirty="0">
              <a:latin typeface="Montserrat Light" panose="00000400000000000000" pitchFamily="50" charset="0"/>
            </a:endParaRPr>
          </a:p>
          <a:p>
            <a:pPr marL="457200" lvl="0" indent="-304800" algn="l" rtl="0">
              <a:lnSpc>
                <a:spcPct val="115000"/>
              </a:lnSpc>
              <a:spcBef>
                <a:spcPts val="1200"/>
              </a:spcBef>
              <a:spcAft>
                <a:spcPts val="0"/>
              </a:spcAft>
              <a:buSzPts val="1200"/>
              <a:buChar char="●"/>
            </a:pPr>
            <a:r>
              <a:rPr lang="da" sz="1200" dirty="0">
                <a:latin typeface="Montserrat Light" panose="00000400000000000000" pitchFamily="50" charset="0"/>
              </a:rPr>
              <a:t>Oppilaat osaavat selittää, miten muovisaaste vaikuttaa merten monimuotoisuuteen</a:t>
            </a:r>
            <a:endParaRPr sz="1200" dirty="0">
              <a:latin typeface="Montserrat Light" panose="00000400000000000000" pitchFamily="50" charset="0"/>
            </a:endParaRPr>
          </a:p>
          <a:p>
            <a:pPr marL="457200" lvl="0" indent="0" algn="l" rtl="0">
              <a:lnSpc>
                <a:spcPct val="115000"/>
              </a:lnSpc>
              <a:spcBef>
                <a:spcPts val="1200"/>
              </a:spcBef>
              <a:spcAft>
                <a:spcPts val="0"/>
              </a:spcAft>
              <a:buNone/>
            </a:pPr>
            <a:endParaRPr sz="1200" dirty="0">
              <a:latin typeface="Montserrat Light" panose="00000400000000000000" pitchFamily="50" charset="0"/>
            </a:endParaRPr>
          </a:p>
          <a:p>
            <a:pPr marL="457200" lvl="0" indent="-304800" algn="l" rtl="0">
              <a:lnSpc>
                <a:spcPct val="115000"/>
              </a:lnSpc>
              <a:spcBef>
                <a:spcPts val="1200"/>
              </a:spcBef>
              <a:spcAft>
                <a:spcPts val="0"/>
              </a:spcAft>
              <a:buSzPts val="1200"/>
              <a:buChar char="●"/>
            </a:pPr>
            <a:r>
              <a:rPr lang="da" sz="1200" dirty="0">
                <a:latin typeface="Montserrat Light" panose="00000400000000000000" pitchFamily="50" charset="0"/>
              </a:rPr>
              <a:t>Oppilaat pohtivat, miten he itse voivat vaikuttaa YK:n kestävän kehityksen tavoite 14:sta toteutumiseen</a:t>
            </a:r>
            <a:endParaRPr sz="1300" dirty="0">
              <a:solidFill>
                <a:schemeClr val="accent1"/>
              </a:solidFill>
              <a:latin typeface="Montserrat Light" panose="00000400000000000000" pitchFamily="50" charset="0"/>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p:nvPr/>
        </p:nvSpPr>
        <p:spPr>
          <a:xfrm>
            <a:off x="363300" y="366295"/>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3600" dirty="0">
                <a:latin typeface="Bebas Neue" panose="020B0606020202050201" pitchFamily="34" charset="0"/>
                <a:ea typeface="Lato"/>
                <a:cs typeface="Lato"/>
                <a:sym typeface="Lato"/>
              </a:rPr>
              <a:t>Päivä 1 - 6 oppituntia</a:t>
            </a:r>
            <a:endParaRPr sz="3600" dirty="0">
              <a:latin typeface="Bebas Neue" panose="020B0606020202050201" pitchFamily="34" charset="0"/>
              <a:ea typeface="Lato"/>
              <a:cs typeface="Lato"/>
              <a:sym typeface="Lato"/>
            </a:endParaRPr>
          </a:p>
        </p:txBody>
      </p:sp>
      <p:sp>
        <p:nvSpPr>
          <p:cNvPr id="115" name="Google Shape;115;p17"/>
          <p:cNvSpPr txBox="1"/>
          <p:nvPr/>
        </p:nvSpPr>
        <p:spPr>
          <a:xfrm>
            <a:off x="409200" y="2171228"/>
            <a:ext cx="4434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dirty="0">
                <a:latin typeface="Montserrat Light" panose="00000400000000000000" pitchFamily="50" charset="0"/>
              </a:rPr>
              <a:t>Video johdatuksen tueksi:</a:t>
            </a:r>
            <a:br>
              <a:rPr lang="da" dirty="0">
                <a:latin typeface="Montserrat Light" panose="00000400000000000000" pitchFamily="50" charset="0"/>
              </a:rPr>
            </a:br>
            <a:r>
              <a:rPr lang="da" u="sng" dirty="0">
                <a:solidFill>
                  <a:schemeClr val="hlink"/>
                </a:solidFill>
                <a:latin typeface="Montserrat Light" panose="00000400000000000000" pitchFamily="50" charset="0"/>
                <a:hlinkClick r:id="rId3"/>
              </a:rPr>
              <a:t>https://www.youtube.com/watch?v=7Y3T6T12CK8</a:t>
            </a:r>
            <a:endParaRPr dirty="0">
              <a:latin typeface="Montserrat Light" panose="00000400000000000000" pitchFamily="50" charset="0"/>
            </a:endParaRPr>
          </a:p>
          <a:p>
            <a:pPr marL="0" lvl="0" indent="0" algn="l" rtl="0">
              <a:spcBef>
                <a:spcPts val="0"/>
              </a:spcBef>
              <a:spcAft>
                <a:spcPts val="0"/>
              </a:spcAft>
              <a:buNone/>
            </a:pPr>
            <a:endParaRPr dirty="0">
              <a:latin typeface="Montserrat Light" panose="00000400000000000000" pitchFamily="50" charset="0"/>
            </a:endParaRPr>
          </a:p>
        </p:txBody>
      </p:sp>
      <p:sp>
        <p:nvSpPr>
          <p:cNvPr id="116" name="Google Shape;116;p17"/>
          <p:cNvSpPr txBox="1"/>
          <p:nvPr/>
        </p:nvSpPr>
        <p:spPr>
          <a:xfrm>
            <a:off x="363299" y="1294967"/>
            <a:ext cx="7949427"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dirty="0">
                <a:latin typeface="Montserrat Light" panose="00000400000000000000" pitchFamily="50" charset="0"/>
                <a:ea typeface="Lato"/>
                <a:cs typeface="Lato"/>
                <a:sym typeface="Lato"/>
              </a:rPr>
              <a:t>Aloita projekti johdatuksella aiheeseen. Johdatuksen tarkoituksena on antaa oppilaille kuva merien saastumisesta ja sen merkityksestä.</a:t>
            </a:r>
            <a:endParaRPr dirty="0">
              <a:latin typeface="Montserrat Light" panose="00000400000000000000" pitchFamily="50" charset="0"/>
              <a:ea typeface="Lato"/>
              <a:cs typeface="Lato"/>
              <a:sym typeface="Lato"/>
            </a:endParaRPr>
          </a:p>
        </p:txBody>
      </p:sp>
      <p:pic>
        <p:nvPicPr>
          <p:cNvPr id="117" name="Google Shape;117;p17"/>
          <p:cNvPicPr preferRelativeResize="0"/>
          <p:nvPr/>
        </p:nvPicPr>
        <p:blipFill>
          <a:blip r:embed="rId4">
            <a:alphaModFix/>
          </a:blip>
          <a:stretch>
            <a:fillRect/>
          </a:stretch>
        </p:blipFill>
        <p:spPr>
          <a:xfrm>
            <a:off x="5760628" y="1846347"/>
            <a:ext cx="3020073" cy="2719174"/>
          </a:xfrm>
          <a:prstGeom prst="rect">
            <a:avLst/>
          </a:prstGeom>
          <a:noFill/>
          <a:ln>
            <a:noFill/>
          </a:ln>
        </p:spPr>
      </p:pic>
      <p:sp>
        <p:nvSpPr>
          <p:cNvPr id="118" name="Google Shape;118;p17"/>
          <p:cNvSpPr txBox="1"/>
          <p:nvPr/>
        </p:nvSpPr>
        <p:spPr>
          <a:xfrm>
            <a:off x="409200" y="3084155"/>
            <a:ext cx="5258100" cy="12717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da" dirty="0">
                <a:solidFill>
                  <a:schemeClr val="bg2"/>
                </a:solidFill>
                <a:latin typeface="Montserrat Light" panose="00000400000000000000" pitchFamily="50" charset="0"/>
                <a:ea typeface="Lato"/>
                <a:cs typeface="Lato"/>
                <a:sym typeface="Lato"/>
              </a:rPr>
              <a:t>Seuraavien 14 päivän aikana oppilaat tekevät PowerPoint-esityksen osana projektia. Esitys esitetään vanhemmille projektin lopussa. Oppilaat lisäävät vastaukset ja kuvat esitykseensä jokaisen tehtävän jälkeen.</a:t>
            </a:r>
            <a:endParaRPr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3200" dirty="0">
                <a:latin typeface="Bebas Neue" panose="020B0606020202050201" pitchFamily="34" charset="0"/>
              </a:rPr>
              <a:t>Erätaukokeskustelu</a:t>
            </a:r>
            <a:endParaRPr sz="3200" dirty="0">
              <a:latin typeface="Bebas Neue" panose="020B0606020202050201" pitchFamily="34" charset="0"/>
            </a:endParaRPr>
          </a:p>
        </p:txBody>
      </p:sp>
      <p:sp>
        <p:nvSpPr>
          <p:cNvPr id="124" name="Google Shape;124;p1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Johdatus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Pelisäännöt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Johdantoteksti 7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Parikeskustelu 7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Yhteinen keskustelu 20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Kirjoita ylös pohdintaa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Jaa pohdintasi 8 min</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Yhteenveto 5 min </a:t>
            </a:r>
            <a:endParaRPr sz="1200" dirty="0">
              <a:latin typeface="Montserrat Light" panose="00000400000000000000" pitchFamily="50" charset="0"/>
            </a:endParaRPr>
          </a:p>
        </p:txBody>
      </p:sp>
      <p:sp>
        <p:nvSpPr>
          <p:cNvPr id="125" name="Google Shape;125;p18"/>
          <p:cNvSpPr txBox="1"/>
          <p:nvPr/>
        </p:nvSpPr>
        <p:spPr>
          <a:xfrm>
            <a:off x="5339914" y="1480407"/>
            <a:ext cx="3076722" cy="17411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dirty="0">
                <a:solidFill>
                  <a:schemeClr val="bg2"/>
                </a:solidFill>
                <a:latin typeface="Montserrat Light" panose="00000400000000000000" pitchFamily="50" charset="0"/>
                <a:ea typeface="Lato"/>
                <a:cs typeface="Lato"/>
                <a:sym typeface="Lato"/>
              </a:rPr>
              <a:t>Erätaukokeskustelun tarkoituksena on antaa kaikille aikaa ja tilaa ilmaista omia mielipiteitä ja ajatuksia. Ohessa on opas ajankäyttöä varten. Opasta voidaan muokata tarpeen mukaan.</a:t>
            </a:r>
            <a:endParaRPr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A654B3-E1CB-F794-FACB-0B971A9EC04A}"/>
              </a:ext>
            </a:extLst>
          </p:cNvPr>
          <p:cNvSpPr>
            <a:spLocks noGrp="1"/>
          </p:cNvSpPr>
          <p:nvPr>
            <p:ph type="title"/>
          </p:nvPr>
        </p:nvSpPr>
        <p:spPr/>
        <p:txBody>
          <a:bodyPr>
            <a:normAutofit/>
          </a:bodyPr>
          <a:lstStyle/>
          <a:p>
            <a:r>
              <a:rPr lang="fi-FI" sz="3600" dirty="0">
                <a:latin typeface="Bebas Neue" panose="020B0606020202050201" pitchFamily="34" charset="0"/>
              </a:rPr>
              <a:t>Erätaukokeskustelu</a:t>
            </a:r>
            <a:endParaRPr lang="fi-FI" sz="3600" dirty="0"/>
          </a:p>
        </p:txBody>
      </p:sp>
      <p:sp>
        <p:nvSpPr>
          <p:cNvPr id="3" name="Tekstin paikkamerkki 2">
            <a:extLst>
              <a:ext uri="{FF2B5EF4-FFF2-40B4-BE49-F238E27FC236}">
                <a16:creationId xmlns:a16="http://schemas.microsoft.com/office/drawing/2014/main" id="{8A9E53C1-98FE-071C-9B3D-D72BC5D361B0}"/>
              </a:ext>
            </a:extLst>
          </p:cNvPr>
          <p:cNvSpPr>
            <a:spLocks noGrp="1"/>
          </p:cNvSpPr>
          <p:nvPr>
            <p:ph type="body" idx="1"/>
          </p:nvPr>
        </p:nvSpPr>
        <p:spPr>
          <a:xfrm>
            <a:off x="628650" y="1202140"/>
            <a:ext cx="5589270" cy="3263400"/>
          </a:xfrm>
        </p:spPr>
        <p:txBody>
          <a:bodyPr>
            <a:normAutofit/>
          </a:bodyPr>
          <a:lstStyle/>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Kuuntele toisia, älä keskeytä tai käynnistä sivukeskusteluja.</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Liity toisten puheeseen ja käytä arkikieltä. </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Kerro omasta kokemuksesta</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Puhuttele muita suoraan ja kysy heidän näkemyksiään.</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Ole läsnä ja kunnioita toisia sekä luottamuksen ilmapiiriä.</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Etsi ja kokoa. Työstä rohkeasti esiin tulevia ristiriitoja ja etsi piiloon jääneitä asioita. </a:t>
            </a:r>
          </a:p>
          <a:p>
            <a:pPr marL="482600" indent="-342900">
              <a:lnSpc>
                <a:spcPct val="110000"/>
              </a:lnSpc>
              <a:buClr>
                <a:schemeClr val="bg2"/>
              </a:buClr>
              <a:buSzPct val="90000"/>
              <a:buFont typeface="+mj-lt"/>
              <a:buAutoNum type="arabicPeriod"/>
            </a:pPr>
            <a:r>
              <a:rPr lang="fi-FI" sz="1400" dirty="0">
                <a:solidFill>
                  <a:schemeClr val="bg2"/>
                </a:solidFill>
                <a:latin typeface="Montserrat Light" panose="00000400000000000000" pitchFamily="50" charset="0"/>
              </a:rPr>
              <a:t>Keskustelu toimii parhaiten, jos se käydään ympyrässä</a:t>
            </a:r>
          </a:p>
          <a:p>
            <a:pPr marL="482600" indent="-342900">
              <a:lnSpc>
                <a:spcPct val="110000"/>
              </a:lnSpc>
              <a:buClr>
                <a:schemeClr val="bg2"/>
              </a:buClr>
              <a:buSzPct val="90000"/>
              <a:buFont typeface="+mj-lt"/>
              <a:buAutoNum type="arabicPeriod"/>
            </a:pPr>
            <a:endParaRPr lang="fi-FI" sz="1400" dirty="0">
              <a:solidFill>
                <a:schemeClr val="bg2"/>
              </a:solidFill>
              <a:latin typeface="Montserrat Light" panose="00000400000000000000" pitchFamily="50" charset="0"/>
            </a:endParaRPr>
          </a:p>
        </p:txBody>
      </p:sp>
      <p:sp>
        <p:nvSpPr>
          <p:cNvPr id="6" name="Tekstiruutu 5">
            <a:extLst>
              <a:ext uri="{FF2B5EF4-FFF2-40B4-BE49-F238E27FC236}">
                <a16:creationId xmlns:a16="http://schemas.microsoft.com/office/drawing/2014/main" id="{41A06033-24D1-B6A4-801B-73451C040D0B}"/>
              </a:ext>
            </a:extLst>
          </p:cNvPr>
          <p:cNvSpPr txBox="1"/>
          <p:nvPr/>
        </p:nvSpPr>
        <p:spPr>
          <a:xfrm>
            <a:off x="779257" y="4515902"/>
            <a:ext cx="7299064" cy="261610"/>
          </a:xfrm>
          <a:prstGeom prst="rect">
            <a:avLst/>
          </a:prstGeom>
          <a:noFill/>
        </p:spPr>
        <p:txBody>
          <a:bodyPr wrap="square">
            <a:spAutoFit/>
          </a:bodyPr>
          <a:lstStyle/>
          <a:p>
            <a:r>
              <a:rPr lang="fi-FI" sz="1100" dirty="0">
                <a:latin typeface="Montserrat Light" panose="00000400000000000000" pitchFamily="50" charset="0"/>
              </a:rPr>
              <a:t>https://www.eratauko.fi/tyokalu/rakentavan-keskustelun-pelisaannot/</a:t>
            </a:r>
          </a:p>
        </p:txBody>
      </p:sp>
      <p:pic>
        <p:nvPicPr>
          <p:cNvPr id="7" name="Google Shape;135;p20">
            <a:extLst>
              <a:ext uri="{FF2B5EF4-FFF2-40B4-BE49-F238E27FC236}">
                <a16:creationId xmlns:a16="http://schemas.microsoft.com/office/drawing/2014/main" id="{72DA5F2F-E908-DDFA-4ED9-D40AB471F02A}"/>
              </a:ext>
            </a:extLst>
          </p:cNvPr>
          <p:cNvPicPr preferRelativeResize="0"/>
          <p:nvPr/>
        </p:nvPicPr>
        <p:blipFill>
          <a:blip r:embed="rId2">
            <a:alphaModFix/>
          </a:blip>
          <a:srcRect l="63230" t="20112" b="20485"/>
          <a:stretch>
            <a:fillRect/>
          </a:stretch>
        </p:blipFill>
        <p:spPr>
          <a:xfrm>
            <a:off x="6411558" y="1580016"/>
            <a:ext cx="2429167" cy="2249707"/>
          </a:xfrm>
          <a:prstGeom prst="rect">
            <a:avLst/>
          </a:prstGeom>
          <a:noFill/>
          <a:ln>
            <a:noFill/>
          </a:ln>
        </p:spPr>
      </p:pic>
    </p:spTree>
    <p:extLst>
      <p:ext uri="{BB962C8B-B14F-4D97-AF65-F5344CB8AC3E}">
        <p14:creationId xmlns:p14="http://schemas.microsoft.com/office/powerpoint/2010/main" val="303006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p:cNvPicPr preferRelativeResize="0"/>
          <p:nvPr/>
        </p:nvPicPr>
        <p:blipFill>
          <a:blip r:embed="rId3">
            <a:alphaModFix/>
          </a:blip>
          <a:stretch>
            <a:fillRect/>
          </a:stretch>
        </p:blipFill>
        <p:spPr>
          <a:xfrm>
            <a:off x="292400" y="298125"/>
            <a:ext cx="8570102" cy="4615650"/>
          </a:xfrm>
          <a:prstGeom prst="rect">
            <a:avLst/>
          </a:prstGeom>
          <a:noFill/>
          <a:ln>
            <a:noFill/>
          </a:ln>
        </p:spPr>
      </p:pic>
      <p:sp>
        <p:nvSpPr>
          <p:cNvPr id="2" name="Google Shape;125;p18">
            <a:extLst>
              <a:ext uri="{FF2B5EF4-FFF2-40B4-BE49-F238E27FC236}">
                <a16:creationId xmlns:a16="http://schemas.microsoft.com/office/drawing/2014/main" id="{625F9E95-87C4-DB27-98C4-6D41FC8A3D77}"/>
              </a:ext>
            </a:extLst>
          </p:cNvPr>
          <p:cNvSpPr txBox="1"/>
          <p:nvPr/>
        </p:nvSpPr>
        <p:spPr>
          <a:xfrm>
            <a:off x="7473514" y="1826771"/>
            <a:ext cx="859995" cy="389957"/>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dirty="0">
                <a:solidFill>
                  <a:schemeClr val="bg2"/>
                </a:solidFill>
                <a:latin typeface="Montserrat Light" panose="00000400000000000000" pitchFamily="50" charset="0"/>
                <a:ea typeface="Lato"/>
                <a:cs typeface="Lato"/>
                <a:sym typeface="Lato"/>
              </a:rPr>
              <a:t>sihteeri</a:t>
            </a:r>
            <a:endParaRPr dirty="0">
              <a:solidFill>
                <a:schemeClr val="bg2"/>
              </a:solidFill>
              <a:latin typeface="Montserrat Light" panose="00000400000000000000" pitchFamily="50" charset="0"/>
              <a:ea typeface="Lato"/>
              <a:cs typeface="Lato"/>
              <a:sym typeface="Lato"/>
            </a:endParaRPr>
          </a:p>
        </p:txBody>
      </p:sp>
      <p:sp>
        <p:nvSpPr>
          <p:cNvPr id="3" name="Google Shape;125;p18">
            <a:extLst>
              <a:ext uri="{FF2B5EF4-FFF2-40B4-BE49-F238E27FC236}">
                <a16:creationId xmlns:a16="http://schemas.microsoft.com/office/drawing/2014/main" id="{46B0C1AB-8B2C-68E6-BECB-441D145234BD}"/>
              </a:ext>
            </a:extLst>
          </p:cNvPr>
          <p:cNvSpPr txBox="1"/>
          <p:nvPr/>
        </p:nvSpPr>
        <p:spPr>
          <a:xfrm>
            <a:off x="560096" y="3586298"/>
            <a:ext cx="1788249" cy="389957"/>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dirty="0">
                <a:solidFill>
                  <a:schemeClr val="bg2"/>
                </a:solidFill>
                <a:latin typeface="Montserrat Light" panose="00000400000000000000" pitchFamily="50" charset="0"/>
                <a:ea typeface="Lato"/>
                <a:cs typeface="Lato"/>
                <a:sym typeface="Lato"/>
              </a:rPr>
              <a:t>puheenjohtaja</a:t>
            </a:r>
            <a:endParaRPr dirty="0">
              <a:solidFill>
                <a:schemeClr val="bg2"/>
              </a:solidFill>
              <a:latin typeface="Montserrat Light" panose="00000400000000000000" pitchFamily="50" charset="0"/>
              <a:ea typeface="Lato"/>
              <a:cs typeface="Lato"/>
              <a:sym typeface="Lato"/>
            </a:endParaRPr>
          </a:p>
        </p:txBody>
      </p:sp>
      <p:sp>
        <p:nvSpPr>
          <p:cNvPr id="4" name="Google Shape;125;p18">
            <a:extLst>
              <a:ext uri="{FF2B5EF4-FFF2-40B4-BE49-F238E27FC236}">
                <a16:creationId xmlns:a16="http://schemas.microsoft.com/office/drawing/2014/main" id="{79AE131A-FA54-DAD1-A82A-B4A1FCA68A1C}"/>
              </a:ext>
            </a:extLst>
          </p:cNvPr>
          <p:cNvSpPr txBox="1"/>
          <p:nvPr/>
        </p:nvSpPr>
        <p:spPr>
          <a:xfrm>
            <a:off x="560095" y="867469"/>
            <a:ext cx="1635849" cy="2374495"/>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900" dirty="0">
                <a:solidFill>
                  <a:schemeClr val="bg2"/>
                </a:solidFill>
                <a:latin typeface="Montserrat Light" panose="00000400000000000000" pitchFamily="50" charset="0"/>
                <a:ea typeface="Lato"/>
                <a:cs typeface="Lato"/>
                <a:sym typeface="Lato"/>
              </a:rPr>
              <a:t>Kirjoita osallistujien nimet ylös itsellesi. Voit tehdä muistiinpanoja, kun osallistujat keskustelevat. Muistiinpanot auttavat sinua huomioimaan hiljaisemmat osallistujat.</a:t>
            </a:r>
          </a:p>
          <a:p>
            <a:pPr marL="0" lvl="0" indent="0" algn="l" rtl="0">
              <a:spcBef>
                <a:spcPts val="0"/>
              </a:spcBef>
              <a:spcAft>
                <a:spcPts val="0"/>
              </a:spcAft>
              <a:buNone/>
            </a:pPr>
            <a:r>
              <a:rPr lang="da" sz="900" dirty="0">
                <a:solidFill>
                  <a:schemeClr val="bg2"/>
                </a:solidFill>
                <a:latin typeface="Montserrat Light" panose="00000400000000000000" pitchFamily="50" charset="0"/>
                <a:ea typeface="Lato"/>
                <a:cs typeface="Lato"/>
                <a:sym typeface="Lato"/>
              </a:rPr>
              <a:t>Kerro osallistujille, jos keskustelulla on sihteeri ja kuka sihteeri on. Kerro, että keskustelu kirjataan anonyymisti.</a:t>
            </a:r>
            <a:endParaRPr sz="900" dirty="0">
              <a:solidFill>
                <a:schemeClr val="bg2"/>
              </a:solidFill>
              <a:latin typeface="Montserrat Light" panose="00000400000000000000" pitchFamily="50" charset="0"/>
              <a:ea typeface="Lato"/>
              <a:cs typeface="Lato"/>
              <a:sym typeface="Lato"/>
            </a:endParaRPr>
          </a:p>
        </p:txBody>
      </p:sp>
      <p:cxnSp>
        <p:nvCxnSpPr>
          <p:cNvPr id="6" name="Suora yhdysviiva 5">
            <a:extLst>
              <a:ext uri="{FF2B5EF4-FFF2-40B4-BE49-F238E27FC236}">
                <a16:creationId xmlns:a16="http://schemas.microsoft.com/office/drawing/2014/main" id="{E9FAF3FD-1D7F-BD4D-2037-E51911F38776}"/>
              </a:ext>
            </a:extLst>
          </p:cNvPr>
          <p:cNvCxnSpPr>
            <a:cxnSpLocks/>
          </p:cNvCxnSpPr>
          <p:nvPr/>
        </p:nvCxnSpPr>
        <p:spPr>
          <a:xfrm flipV="1">
            <a:off x="1447137" y="3095708"/>
            <a:ext cx="792480" cy="466476"/>
          </a:xfrm>
          <a:prstGeom prst="line">
            <a:avLst/>
          </a:prstGeom>
          <a:ln w="28575">
            <a:solidFill>
              <a:srgbClr val="FFE54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89650" y="238250"/>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i-FI" sz="3600" dirty="0">
                <a:solidFill>
                  <a:srgbClr val="000000"/>
                </a:solidFill>
                <a:latin typeface="Bebas Neue" panose="020B0606020202050201" pitchFamily="34" charset="0"/>
              </a:rPr>
              <a:t>E</a:t>
            </a:r>
            <a:r>
              <a:rPr lang="da" sz="3600" dirty="0">
                <a:solidFill>
                  <a:srgbClr val="000000"/>
                </a:solidFill>
                <a:latin typeface="Bebas Neue" panose="020B0606020202050201" pitchFamily="34" charset="0"/>
              </a:rPr>
              <a:t>rätaukokeskustelu</a:t>
            </a:r>
            <a:endParaRPr sz="3600" dirty="0">
              <a:solidFill>
                <a:srgbClr val="000000"/>
              </a:solidFill>
              <a:latin typeface="Bebas Neue" panose="020B0606020202050201" pitchFamily="34" charset="0"/>
            </a:endParaRPr>
          </a:p>
        </p:txBody>
      </p:sp>
      <p:sp>
        <p:nvSpPr>
          <p:cNvPr id="141" name="Google Shape;141;p21"/>
          <p:cNvSpPr txBox="1">
            <a:spLocks noGrp="1"/>
          </p:cNvSpPr>
          <p:nvPr>
            <p:ph type="body" idx="1"/>
          </p:nvPr>
        </p:nvSpPr>
        <p:spPr>
          <a:xfrm>
            <a:off x="389650" y="1124873"/>
            <a:ext cx="4077300" cy="360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fi-FI" sz="1400" dirty="0">
                <a:solidFill>
                  <a:srgbClr val="000000"/>
                </a:solidFill>
                <a:latin typeface="Montserrat Light" panose="00000400000000000000" pitchFamily="50" charset="0"/>
              </a:rPr>
              <a:t>Käydään ensimmäinen erätaukokeskustelu</a:t>
            </a:r>
            <a:endParaRPr sz="14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4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400" b="1" dirty="0">
              <a:solidFill>
                <a:srgbClr val="000000"/>
              </a:solidFill>
              <a:latin typeface="Montserrat Light" panose="00000400000000000000" pitchFamily="50" charset="0"/>
              <a:ea typeface="Arial"/>
              <a:cs typeface="Arial"/>
              <a:sym typeface="Arial"/>
            </a:endParaRPr>
          </a:p>
          <a:p>
            <a:pPr marL="457200" lvl="0" indent="-304800" algn="l" rtl="0">
              <a:lnSpc>
                <a:spcPct val="100000"/>
              </a:lnSpc>
              <a:spcBef>
                <a:spcPts val="0"/>
              </a:spcBef>
              <a:spcAft>
                <a:spcPts val="0"/>
              </a:spcAft>
              <a:buClr>
                <a:srgbClr val="000000"/>
              </a:buClr>
              <a:buSzPts val="1200"/>
              <a:buFont typeface="Arial"/>
              <a:buChar char="●"/>
            </a:pPr>
            <a:r>
              <a:rPr lang="da" sz="1400" dirty="0">
                <a:solidFill>
                  <a:srgbClr val="000000"/>
                </a:solidFill>
                <a:latin typeface="Montserrat Light" panose="00000400000000000000" pitchFamily="50" charset="0"/>
                <a:ea typeface="Arial"/>
                <a:cs typeface="Arial"/>
                <a:sym typeface="Arial"/>
              </a:rPr>
              <a:t>Miksi muovi on haitallista meren eläimille? </a:t>
            </a:r>
          </a:p>
          <a:p>
            <a:pPr marL="457200" lvl="0" indent="-304800" algn="l" rtl="0">
              <a:lnSpc>
                <a:spcPct val="100000"/>
              </a:lnSpc>
              <a:spcBef>
                <a:spcPts val="0"/>
              </a:spcBef>
              <a:spcAft>
                <a:spcPts val="0"/>
              </a:spcAft>
              <a:buClr>
                <a:srgbClr val="000000"/>
              </a:buClr>
              <a:buSzPts val="1200"/>
              <a:buFont typeface="Arial"/>
              <a:buChar char="●"/>
            </a:pPr>
            <a:endParaRPr sz="1400" dirty="0">
              <a:solidFill>
                <a:srgbClr val="000000"/>
              </a:solidFill>
              <a:latin typeface="Montserrat Light" panose="00000400000000000000" pitchFamily="50" charset="0"/>
              <a:ea typeface="Arial"/>
              <a:cs typeface="Arial"/>
              <a:sym typeface="Arial"/>
            </a:endParaRPr>
          </a:p>
          <a:p>
            <a:pPr marL="457200" lvl="0" indent="-304800" algn="l" rtl="0">
              <a:lnSpc>
                <a:spcPct val="100000"/>
              </a:lnSpc>
              <a:spcBef>
                <a:spcPts val="0"/>
              </a:spcBef>
              <a:spcAft>
                <a:spcPts val="0"/>
              </a:spcAft>
              <a:buClr>
                <a:srgbClr val="000000"/>
              </a:buClr>
              <a:buSzPts val="1200"/>
              <a:buFont typeface="Arial"/>
              <a:buChar char="●"/>
            </a:pPr>
            <a:r>
              <a:rPr lang="da" sz="1400" dirty="0">
                <a:solidFill>
                  <a:srgbClr val="000000"/>
                </a:solidFill>
                <a:latin typeface="Montserrat Light" panose="00000400000000000000" pitchFamily="50" charset="0"/>
                <a:ea typeface="Arial"/>
                <a:cs typeface="Arial"/>
                <a:sym typeface="Arial"/>
              </a:rPr>
              <a:t>Mitä seurauksia rantojen roskaamisella on?</a:t>
            </a:r>
            <a:endParaRPr sz="1400" dirty="0">
              <a:solidFill>
                <a:srgbClr val="000000"/>
              </a:solidFill>
              <a:latin typeface="Montserrat Light" panose="00000400000000000000" pitchFamily="50" charset="0"/>
              <a:ea typeface="Arial"/>
              <a:cs typeface="Arial"/>
              <a:sym typeface="Arial"/>
            </a:endParaRPr>
          </a:p>
          <a:p>
            <a:pPr marL="457200" lvl="0" indent="0" algn="l" rtl="0">
              <a:lnSpc>
                <a:spcPct val="100000"/>
              </a:lnSpc>
              <a:spcBef>
                <a:spcPts val="0"/>
              </a:spcBef>
              <a:spcAft>
                <a:spcPts val="0"/>
              </a:spcAft>
              <a:buNone/>
            </a:pPr>
            <a:endParaRPr sz="1400" dirty="0">
              <a:solidFill>
                <a:srgbClr val="000000"/>
              </a:solidFill>
              <a:latin typeface="Montserrat Light" panose="00000400000000000000" pitchFamily="50" charset="0"/>
              <a:ea typeface="Arial"/>
              <a:cs typeface="Arial"/>
              <a:sym typeface="Arial"/>
            </a:endParaRPr>
          </a:p>
          <a:p>
            <a:pPr marL="457200" lvl="0" indent="-304800" algn="l" rtl="0">
              <a:lnSpc>
                <a:spcPct val="100000"/>
              </a:lnSpc>
              <a:spcBef>
                <a:spcPts val="0"/>
              </a:spcBef>
              <a:spcAft>
                <a:spcPts val="0"/>
              </a:spcAft>
              <a:buClr>
                <a:srgbClr val="000000"/>
              </a:buClr>
              <a:buSzPts val="1200"/>
              <a:buFont typeface="Arial"/>
              <a:buChar char="●"/>
            </a:pPr>
            <a:r>
              <a:rPr lang="da" sz="1400" dirty="0">
                <a:solidFill>
                  <a:srgbClr val="000000"/>
                </a:solidFill>
                <a:latin typeface="Montserrat Light" panose="00000400000000000000" pitchFamily="50" charset="0"/>
                <a:ea typeface="Arial"/>
                <a:cs typeface="Arial"/>
                <a:sym typeface="Arial"/>
              </a:rPr>
              <a:t>Miten voimme pitää meret puhtaina?</a:t>
            </a:r>
          </a:p>
          <a:p>
            <a:pPr marL="457200" lvl="0" indent="-304800" algn="l" rtl="0">
              <a:lnSpc>
                <a:spcPct val="100000"/>
              </a:lnSpc>
              <a:spcBef>
                <a:spcPts val="0"/>
              </a:spcBef>
              <a:spcAft>
                <a:spcPts val="0"/>
              </a:spcAft>
              <a:buClr>
                <a:srgbClr val="000000"/>
              </a:buClr>
              <a:buSzPts val="1200"/>
              <a:buFont typeface="Arial"/>
              <a:buChar char="●"/>
            </a:pPr>
            <a:endParaRPr sz="1400" dirty="0">
              <a:solidFill>
                <a:srgbClr val="000000"/>
              </a:solidFill>
              <a:latin typeface="Montserrat Light" panose="00000400000000000000" pitchFamily="50" charset="0"/>
              <a:ea typeface="Arial"/>
              <a:cs typeface="Arial"/>
              <a:sym typeface="Arial"/>
            </a:endParaRPr>
          </a:p>
          <a:p>
            <a:pPr marL="457200" lvl="0" indent="-304800" algn="l" rtl="0">
              <a:lnSpc>
                <a:spcPct val="100000"/>
              </a:lnSpc>
              <a:spcBef>
                <a:spcPts val="0"/>
              </a:spcBef>
              <a:spcAft>
                <a:spcPts val="0"/>
              </a:spcAft>
              <a:buClr>
                <a:srgbClr val="000000"/>
              </a:buClr>
              <a:buSzPts val="1200"/>
              <a:buFont typeface="Arial"/>
              <a:buChar char="●"/>
            </a:pPr>
            <a:r>
              <a:rPr lang="da" sz="1400" dirty="0">
                <a:solidFill>
                  <a:srgbClr val="000000"/>
                </a:solidFill>
                <a:latin typeface="Montserrat Light" panose="00000400000000000000" pitchFamily="50" charset="0"/>
                <a:ea typeface="Arial"/>
                <a:cs typeface="Arial"/>
                <a:sym typeface="Arial"/>
              </a:rPr>
              <a:t>Osaatko nimetä eläimiä, joihin merien saasteet vaikuttavat?</a:t>
            </a:r>
            <a:br>
              <a:rPr lang="da" sz="1400" dirty="0">
                <a:solidFill>
                  <a:srgbClr val="000000"/>
                </a:solidFill>
                <a:latin typeface="Montserrat Light" panose="00000400000000000000" pitchFamily="50" charset="0"/>
                <a:ea typeface="Arial"/>
                <a:cs typeface="Arial"/>
                <a:sym typeface="Arial"/>
              </a:rPr>
            </a:br>
            <a:endParaRPr sz="1400" dirty="0">
              <a:solidFill>
                <a:srgbClr val="000000"/>
              </a:solidFill>
              <a:latin typeface="Montserrat Light" panose="00000400000000000000" pitchFamily="50" charset="0"/>
              <a:ea typeface="Arial"/>
              <a:cs typeface="Arial"/>
              <a:sym typeface="Arial"/>
            </a:endParaRPr>
          </a:p>
          <a:p>
            <a:pPr marL="457200" lvl="0" indent="-304800" algn="l" rtl="0">
              <a:lnSpc>
                <a:spcPct val="100000"/>
              </a:lnSpc>
              <a:spcBef>
                <a:spcPts val="0"/>
              </a:spcBef>
              <a:spcAft>
                <a:spcPts val="0"/>
              </a:spcAft>
              <a:buClr>
                <a:srgbClr val="000000"/>
              </a:buClr>
              <a:buSzPts val="1200"/>
              <a:buFont typeface="Arial"/>
              <a:buChar char="●"/>
            </a:pPr>
            <a:r>
              <a:rPr lang="da" sz="1400" dirty="0">
                <a:solidFill>
                  <a:srgbClr val="000000"/>
                </a:solidFill>
                <a:latin typeface="Montserrat Light" panose="00000400000000000000" pitchFamily="50" charset="0"/>
                <a:ea typeface="Arial"/>
                <a:cs typeface="Arial"/>
                <a:sym typeface="Arial"/>
              </a:rPr>
              <a:t>Miten voimme vähentää muovin käyttöä ja siten suojella meriä?</a:t>
            </a:r>
            <a:endParaRPr sz="1400" dirty="0">
              <a:solidFill>
                <a:srgbClr val="000000"/>
              </a:solidFill>
              <a:latin typeface="Montserrat Light" panose="00000400000000000000" pitchFamily="50" charset="0"/>
              <a:ea typeface="Arial"/>
              <a:cs typeface="Arial"/>
              <a:sym typeface="Arial"/>
            </a:endParaRPr>
          </a:p>
          <a:p>
            <a:pPr marL="0" lvl="0" indent="0" algn="l" rtl="0">
              <a:spcBef>
                <a:spcPts val="800"/>
              </a:spcBef>
              <a:spcAft>
                <a:spcPts val="1200"/>
              </a:spcAft>
              <a:buNone/>
            </a:pPr>
            <a:endParaRPr sz="1400" dirty="0">
              <a:solidFill>
                <a:srgbClr val="000000"/>
              </a:solidFill>
              <a:latin typeface="Montserrat Light" panose="00000400000000000000" pitchFamily="50" charset="0"/>
            </a:endParaRPr>
          </a:p>
        </p:txBody>
      </p:sp>
      <p:pic>
        <p:nvPicPr>
          <p:cNvPr id="142" name="Google Shape;142;p21"/>
          <p:cNvPicPr preferRelativeResize="0"/>
          <p:nvPr/>
        </p:nvPicPr>
        <p:blipFill>
          <a:blip r:embed="rId3">
            <a:alphaModFix/>
          </a:blip>
          <a:stretch>
            <a:fillRect/>
          </a:stretch>
        </p:blipFill>
        <p:spPr>
          <a:xfrm>
            <a:off x="4595576" y="1529353"/>
            <a:ext cx="4158774" cy="1968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p:nvPr/>
        </p:nvSpPr>
        <p:spPr>
          <a:xfrm>
            <a:off x="424365" y="1879218"/>
            <a:ext cx="8084934" cy="2762777"/>
          </a:xfrm>
          <a:prstGeom prst="rect">
            <a:avLst/>
          </a:prstGeom>
          <a:noFill/>
          <a:ln>
            <a:noFill/>
          </a:ln>
        </p:spPr>
        <p:txBody>
          <a:bodyPr spcFirstLastPara="1" wrap="square" lIns="91425" tIns="91425" rIns="91425" bIns="91425" anchor="t" anchorCtr="0">
            <a:spAutoFit/>
          </a:bodyPr>
          <a:lstStyle/>
          <a:p>
            <a:pPr lvl="0">
              <a:lnSpc>
                <a:spcPct val="115000"/>
              </a:lnSpc>
              <a:spcBef>
                <a:spcPts val="1300"/>
              </a:spcBef>
            </a:pPr>
            <a:r>
              <a:rPr lang="fi-FI" sz="1200" b="1" dirty="0">
                <a:solidFill>
                  <a:schemeClr val="bg2"/>
                </a:solidFill>
                <a:latin typeface="Montserrat Light" panose="00000400000000000000" pitchFamily="50" charset="0"/>
              </a:rPr>
              <a:t>Mitä merivirrat ovat?</a:t>
            </a:r>
            <a:br>
              <a:rPr lang="fi-FI" sz="1200" b="1" dirty="0">
                <a:solidFill>
                  <a:schemeClr val="bg2"/>
                </a:solidFill>
                <a:latin typeface="Montserrat Light" panose="00000400000000000000" pitchFamily="50" charset="0"/>
              </a:rPr>
            </a:br>
            <a:r>
              <a:rPr lang="fi-FI" sz="1200" dirty="0">
                <a:solidFill>
                  <a:schemeClr val="bg2"/>
                </a:solidFill>
                <a:latin typeface="Montserrat Light" panose="00000400000000000000" pitchFamily="50" charset="0"/>
              </a:rPr>
              <a:t>Merivirrat ovat suuria veden liikkeitä maailmanmerissä, jotka toimivat vähän kuin joet meressä. Ne kuljettavat lämpöä, kylmyyttä, ravinteita ja happea merien ympäri ja vaikuttavat sekä ilmastoon että merielämään.</a:t>
            </a:r>
          </a:p>
          <a:p>
            <a:pPr lvl="0">
              <a:lnSpc>
                <a:spcPct val="115000"/>
              </a:lnSpc>
              <a:spcBef>
                <a:spcPts val="1300"/>
              </a:spcBef>
            </a:pPr>
            <a:r>
              <a:rPr lang="da" sz="1200" b="1" dirty="0">
                <a:solidFill>
                  <a:schemeClr val="bg2"/>
                </a:solidFill>
                <a:latin typeface="Montserrat Light" panose="00000400000000000000" pitchFamily="50" charset="0"/>
              </a:rPr>
              <a:t>Merivirtojen tyypit:</a:t>
            </a:r>
            <a:endParaRPr lang="da-DK" sz="1200" b="1" dirty="0">
              <a:solidFill>
                <a:schemeClr val="bg2"/>
              </a:solidFill>
              <a:latin typeface="Montserrat Light" panose="00000400000000000000" pitchFamily="50" charset="0"/>
            </a:endParaRPr>
          </a:p>
          <a:p>
            <a:pPr marL="457200" lvl="0" indent="-311150">
              <a:lnSpc>
                <a:spcPct val="115000"/>
              </a:lnSpc>
              <a:spcBef>
                <a:spcPts val="1300"/>
              </a:spcBef>
              <a:buSzPts val="1300"/>
              <a:buAutoNum type="arabicPeriod"/>
            </a:pPr>
            <a:r>
              <a:rPr lang="fi-FI" sz="1200" b="1" dirty="0">
                <a:solidFill>
                  <a:schemeClr val="bg2"/>
                </a:solidFill>
                <a:latin typeface="Montserrat Light" panose="00000400000000000000" pitchFamily="50" charset="0"/>
              </a:rPr>
              <a:t>Pintavirrat: </a:t>
            </a:r>
            <a:r>
              <a:rPr lang="fi-FI" sz="1200" dirty="0">
                <a:solidFill>
                  <a:schemeClr val="bg2"/>
                </a:solidFill>
                <a:latin typeface="Montserrat Light" panose="00000400000000000000" pitchFamily="50" charset="0"/>
              </a:rPr>
              <a:t>Pintavirrat liikkuvat meren pinnalla ja niitä ohjaa pääasiassa tuuli. Golfvirta on hyvä esimerkki, sillä se kuljettaa lämmintä vettä Meksikonlahdelta Eurooppaan.</a:t>
            </a:r>
          </a:p>
          <a:p>
            <a:pPr marL="457200" lvl="0" indent="-311150">
              <a:lnSpc>
                <a:spcPct val="115000"/>
              </a:lnSpc>
              <a:spcBef>
                <a:spcPts val="1300"/>
              </a:spcBef>
              <a:buSzPts val="1300"/>
              <a:buAutoNum type="arabicPeriod"/>
            </a:pPr>
            <a:r>
              <a:rPr lang="fi-FI" sz="1200" b="1" dirty="0">
                <a:solidFill>
                  <a:schemeClr val="bg2"/>
                </a:solidFill>
                <a:latin typeface="Montserrat Light" panose="00000400000000000000" pitchFamily="50" charset="0"/>
              </a:rPr>
              <a:t>Syvänmeren virtaukset</a:t>
            </a:r>
            <a:r>
              <a:rPr lang="da" sz="1200" b="1" dirty="0">
                <a:solidFill>
                  <a:schemeClr val="bg2"/>
                </a:solidFill>
                <a:latin typeface="Montserrat Light" panose="00000400000000000000" pitchFamily="50" charset="0"/>
              </a:rPr>
              <a:t>:</a:t>
            </a:r>
            <a:r>
              <a:rPr lang="da" sz="1200" dirty="0">
                <a:solidFill>
                  <a:schemeClr val="bg2"/>
                </a:solidFill>
                <a:latin typeface="Montserrat Light" panose="00000400000000000000" pitchFamily="50" charset="0"/>
              </a:rPr>
              <a:t> syvänmeren virtaukset sijaitsevat </a:t>
            </a:r>
            <a:r>
              <a:rPr lang="fi-FI" sz="1200" dirty="0">
                <a:solidFill>
                  <a:schemeClr val="bg2"/>
                </a:solidFill>
                <a:latin typeface="Montserrat Light" panose="00000400000000000000" pitchFamily="50" charset="0"/>
              </a:rPr>
              <a:t>syvällä pinnan alapuolella ja johtuvat veden lämpötila- ja suolapitoisuuseroista. Niitä kutsutaan usein "maapallon kuljetushihnaksi".</a:t>
            </a:r>
            <a:endParaRPr sz="1200" dirty="0">
              <a:solidFill>
                <a:schemeClr val="bg2"/>
              </a:solidFill>
              <a:latin typeface="Montserrat Light" panose="00000400000000000000" pitchFamily="50" charset="0"/>
            </a:endParaRPr>
          </a:p>
        </p:txBody>
      </p:sp>
      <p:sp>
        <p:nvSpPr>
          <p:cNvPr id="148" name="Google Shape;148;p22"/>
          <p:cNvSpPr txBox="1"/>
          <p:nvPr/>
        </p:nvSpPr>
        <p:spPr>
          <a:xfrm>
            <a:off x="450274" y="739582"/>
            <a:ext cx="8338635" cy="642600"/>
          </a:xfrm>
          <a:prstGeom prst="rect">
            <a:avLst/>
          </a:prstGeom>
          <a:noFill/>
          <a:ln>
            <a:noFill/>
          </a:ln>
        </p:spPr>
        <p:txBody>
          <a:bodyPr spcFirstLastPara="1" wrap="square" lIns="91425" tIns="91425" rIns="91425" bIns="91425" anchor="t" anchorCtr="0">
            <a:noAutofit/>
          </a:bodyPr>
          <a:lstStyle/>
          <a:p>
            <a:r>
              <a:rPr lang="fi-FI" sz="1200" dirty="0">
                <a:solidFill>
                  <a:schemeClr val="bg2"/>
                </a:solidFill>
                <a:latin typeface="Montserrat Light" panose="00000400000000000000" pitchFamily="50" charset="0"/>
                <a:ea typeface="Lato"/>
                <a:cs typeface="Lato"/>
                <a:sym typeface="Lato"/>
              </a:rPr>
              <a:t>Lukekaa Tieteen kuvalehden artikkeli merivirroista: https://tieku.fi/luonto/merivirrat-kiertavat-maailmaa</a:t>
            </a:r>
            <a:endParaRPr lang="fi-FI" sz="1200" dirty="0">
              <a:latin typeface="Montserrat Light" panose="00000400000000000000" pitchFamily="50" charset="0"/>
            </a:endParaRPr>
          </a:p>
          <a:p>
            <a:pPr marL="0" lvl="0" indent="0" algn="l" rtl="0">
              <a:spcBef>
                <a:spcPts val="0"/>
              </a:spcBef>
              <a:spcAft>
                <a:spcPts val="0"/>
              </a:spcAft>
              <a:buNone/>
            </a:pPr>
            <a:r>
              <a:rPr lang="da" sz="1200" dirty="0">
                <a:solidFill>
                  <a:schemeClr val="bg2"/>
                </a:solidFill>
                <a:latin typeface="Montserrat Light" panose="00000400000000000000" pitchFamily="50" charset="0"/>
                <a:ea typeface="Lato"/>
                <a:cs typeface="Lato"/>
                <a:sym typeface="Lato"/>
              </a:rPr>
              <a:t> </a:t>
            </a:r>
            <a:endParaRPr sz="1200" dirty="0">
              <a:solidFill>
                <a:schemeClr val="bg2"/>
              </a:solidFill>
              <a:latin typeface="Montserrat Light" panose="00000400000000000000" pitchFamily="50" charset="0"/>
              <a:ea typeface="Lato"/>
              <a:cs typeface="Lato"/>
              <a:sym typeface="Lato"/>
            </a:endParaRPr>
          </a:p>
        </p:txBody>
      </p:sp>
      <p:sp>
        <p:nvSpPr>
          <p:cNvPr id="151" name="Google Shape;151;p22"/>
          <p:cNvSpPr txBox="1"/>
          <p:nvPr/>
        </p:nvSpPr>
        <p:spPr>
          <a:xfrm>
            <a:off x="450274" y="1382182"/>
            <a:ext cx="7722108"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200" dirty="0">
                <a:solidFill>
                  <a:schemeClr val="bg2"/>
                </a:solidFill>
                <a:latin typeface="Montserrat Light" panose="00000400000000000000" pitchFamily="50" charset="0"/>
                <a:ea typeface="Lato"/>
                <a:cs typeface="Lato"/>
                <a:sym typeface="Lato"/>
              </a:rPr>
              <a:t>Kun kaikki ovat lukeneet artikkelin, käydään aihe läpi</a:t>
            </a:r>
            <a:endParaRPr sz="1200"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1612</Words>
  <Application>Microsoft Office PowerPoint</Application>
  <PresentationFormat>Näytössä katseltava esitys (16:9)</PresentationFormat>
  <Paragraphs>198</Paragraphs>
  <Slides>21</Slides>
  <Notes>19</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Bebas Neue</vt:lpstr>
      <vt:lpstr>Lato</vt:lpstr>
      <vt:lpstr>Raleway</vt:lpstr>
      <vt:lpstr>Arial</vt:lpstr>
      <vt:lpstr>Montserrat Light</vt:lpstr>
      <vt:lpstr>Streamline</vt:lpstr>
      <vt:lpstr>PowerPoint-esitys</vt:lpstr>
      <vt:lpstr>PowerPoint-esitys</vt:lpstr>
      <vt:lpstr>PowerPoint-esitys</vt:lpstr>
      <vt:lpstr>PowerPoint-esitys</vt:lpstr>
      <vt:lpstr>Erätaukokeskustelu</vt:lpstr>
      <vt:lpstr>Erätaukokeskustelu</vt:lpstr>
      <vt:lpstr>PowerPoint-esitys</vt:lpstr>
      <vt:lpstr>Erätaukokeskustelu</vt:lpstr>
      <vt:lpstr>PowerPoint-esitys</vt:lpstr>
      <vt:lpstr>PowerPoint-esitys</vt:lpstr>
      <vt:lpstr>PowerPoint-esitys</vt:lpstr>
      <vt:lpstr>Concept cartoons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Oona Mertoniemi</cp:lastModifiedBy>
  <cp:revision>8</cp:revision>
  <dcterms:modified xsi:type="dcterms:W3CDTF">2025-08-21T06:54:20Z</dcterms:modified>
</cp:coreProperties>
</file>