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9" r:id="rId3"/>
    <p:sldId id="266" r:id="rId4"/>
    <p:sldId id="267" r:id="rId5"/>
    <p:sldId id="287" r:id="rId6"/>
    <p:sldId id="268" r:id="rId7"/>
    <p:sldId id="295" r:id="rId8"/>
    <p:sldId id="299" r:id="rId9"/>
    <p:sldId id="284" r:id="rId10"/>
    <p:sldId id="285" r:id="rId11"/>
    <p:sldId id="286" r:id="rId12"/>
    <p:sldId id="289" r:id="rId13"/>
    <p:sldId id="290" r:id="rId14"/>
    <p:sldId id="291" r:id="rId15"/>
    <p:sldId id="292" r:id="rId16"/>
    <p:sldId id="293" r:id="rId17"/>
    <p:sldId id="294" r:id="rId18"/>
    <p:sldId id="301" r:id="rId19"/>
    <p:sldId id="300" r:id="rId20"/>
    <p:sldId id="302" r:id="rId21"/>
    <p:sldId id="269" r:id="rId22"/>
    <p:sldId id="270" r:id="rId23"/>
    <p:sldId id="271" r:id="rId24"/>
    <p:sldId id="258"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68F6EF-2A8D-4F1B-B019-895286D24B6A}" v="1" dt="2024-09-05T13:54:35.2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60"/>
  </p:normalViewPr>
  <p:slideViewPr>
    <p:cSldViewPr snapToGrid="0" showGuides="1">
      <p:cViewPr varScale="1">
        <p:scale>
          <a:sx n="96" d="100"/>
          <a:sy n="96" d="100"/>
        </p:scale>
        <p:origin x="97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inaliisa Granholm" userId="8a92c326-07fc-44a2-91e7-35a6c891f72f" providerId="ADAL" clId="{6568F6EF-2A8D-4F1B-B019-895286D24B6A}"/>
    <pc:docChg chg="modSld">
      <pc:chgData name="Tiinaliisa Granholm" userId="8a92c326-07fc-44a2-91e7-35a6c891f72f" providerId="ADAL" clId="{6568F6EF-2A8D-4F1B-B019-895286D24B6A}" dt="2024-09-05T13:55:29.100" v="69" actId="20577"/>
      <pc:docMkLst>
        <pc:docMk/>
      </pc:docMkLst>
      <pc:sldChg chg="addSp modSp mod">
        <pc:chgData name="Tiinaliisa Granholm" userId="8a92c326-07fc-44a2-91e7-35a6c891f72f" providerId="ADAL" clId="{6568F6EF-2A8D-4F1B-B019-895286D24B6A}" dt="2024-09-05T13:55:29.100" v="69" actId="20577"/>
        <pc:sldMkLst>
          <pc:docMk/>
          <pc:sldMk cId="4283382033" sldId="258"/>
        </pc:sldMkLst>
        <pc:spChg chg="add mod">
          <ac:chgData name="Tiinaliisa Granholm" userId="8a92c326-07fc-44a2-91e7-35a6c891f72f" providerId="ADAL" clId="{6568F6EF-2A8D-4F1B-B019-895286D24B6A}" dt="2024-09-05T13:55:29.100" v="69" actId="20577"/>
          <ac:spMkLst>
            <pc:docMk/>
            <pc:sldMk cId="4283382033" sldId="258"/>
            <ac:spMk id="2" creationId="{A48A68B5-599A-8466-6B59-59CE97D5713D}"/>
          </ac:spMkLst>
        </pc:spChg>
        <pc:picChg chg="mod">
          <ac:chgData name="Tiinaliisa Granholm" userId="8a92c326-07fc-44a2-91e7-35a6c891f72f" providerId="ADAL" clId="{6568F6EF-2A8D-4F1B-B019-895286D24B6A}" dt="2024-09-05T13:54:46.473" v="2" actId="1076"/>
          <ac:picMkLst>
            <pc:docMk/>
            <pc:sldMk cId="4283382033" sldId="258"/>
            <ac:picMk id="3" creationId="{EE94EE1D-6B00-8D60-B75F-A94F528DBC8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61691-A2F2-4DB7-A890-724BE43E4C38}" type="datetimeFigureOut">
              <a:rPr lang="fi-FI" smtClean="0"/>
              <a:t>21.8.2025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4DF8B-D47E-466E-85E8-DA237788B53B}" type="slidenum">
              <a:rPr lang="fi-FI" smtClean="0"/>
              <a:t>‹#›</a:t>
            </a:fld>
            <a:endParaRPr lang="fi-FI"/>
          </a:p>
        </p:txBody>
      </p:sp>
    </p:spTree>
    <p:extLst>
      <p:ext uri="{BB962C8B-B14F-4D97-AF65-F5344CB8AC3E}">
        <p14:creationId xmlns:p14="http://schemas.microsoft.com/office/powerpoint/2010/main" val="1877357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F89DCC-D583-F8AF-C8FA-76BDDA77EBC2}"/>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C73FEE7D-A0EA-02C3-A059-053EDA8C0F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F96143E8-F730-BE37-D2BF-A8D6FFB20944}"/>
              </a:ext>
            </a:extLst>
          </p:cNvPr>
          <p:cNvSpPr>
            <a:spLocks noGrp="1"/>
          </p:cNvSpPr>
          <p:nvPr>
            <p:ph type="dt" sz="half" idx="10"/>
          </p:nvPr>
        </p:nvSpPr>
        <p:spPr/>
        <p:txBody>
          <a:bodyPr/>
          <a:lstStyle/>
          <a:p>
            <a:fld id="{D8605B8C-001D-4D8F-9A80-FCA025D5C948}" type="datetimeFigureOut">
              <a:rPr lang="fi-FI" smtClean="0"/>
              <a:t>21.8.2025</a:t>
            </a:fld>
            <a:endParaRPr lang="fi-FI"/>
          </a:p>
        </p:txBody>
      </p:sp>
      <p:sp>
        <p:nvSpPr>
          <p:cNvPr id="5" name="Alatunnisteen paikkamerkki 4">
            <a:extLst>
              <a:ext uri="{FF2B5EF4-FFF2-40B4-BE49-F238E27FC236}">
                <a16:creationId xmlns:a16="http://schemas.microsoft.com/office/drawing/2014/main" id="{A3981D47-6A43-1D70-4F76-6ACCCDBF5CE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4C3283D-E494-81E2-EF0C-BC974AB8487A}"/>
              </a:ext>
            </a:extLst>
          </p:cNvPr>
          <p:cNvSpPr>
            <a:spLocks noGrp="1"/>
          </p:cNvSpPr>
          <p:nvPr>
            <p:ph type="sldNum" sz="quarter" idx="12"/>
          </p:nvPr>
        </p:nvSpPr>
        <p:spPr/>
        <p:txBody>
          <a:bodyPr/>
          <a:lstStyle/>
          <a:p>
            <a:fld id="{95216888-F4C7-4B38-9465-588E844783A5}" type="slidenum">
              <a:rPr lang="fi-FI" smtClean="0"/>
              <a:t>‹#›</a:t>
            </a:fld>
            <a:endParaRPr lang="fi-FI"/>
          </a:p>
        </p:txBody>
      </p:sp>
    </p:spTree>
    <p:extLst>
      <p:ext uri="{BB962C8B-B14F-4D97-AF65-F5344CB8AC3E}">
        <p14:creationId xmlns:p14="http://schemas.microsoft.com/office/powerpoint/2010/main" val="2828837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C572E4-E5B8-568F-BB4B-B9773060792E}"/>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15B75B30-298C-49C7-917C-C1B78403258B}"/>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B7E7C72-5675-CF7A-7E80-5278E3A6A711}"/>
              </a:ext>
            </a:extLst>
          </p:cNvPr>
          <p:cNvSpPr>
            <a:spLocks noGrp="1"/>
          </p:cNvSpPr>
          <p:nvPr>
            <p:ph type="dt" sz="half" idx="10"/>
          </p:nvPr>
        </p:nvSpPr>
        <p:spPr/>
        <p:txBody>
          <a:bodyPr/>
          <a:lstStyle/>
          <a:p>
            <a:fld id="{D8605B8C-001D-4D8F-9A80-FCA025D5C948}" type="datetimeFigureOut">
              <a:rPr lang="fi-FI" smtClean="0"/>
              <a:t>21.8.2025</a:t>
            </a:fld>
            <a:endParaRPr lang="fi-FI"/>
          </a:p>
        </p:txBody>
      </p:sp>
      <p:sp>
        <p:nvSpPr>
          <p:cNvPr id="5" name="Alatunnisteen paikkamerkki 4">
            <a:extLst>
              <a:ext uri="{FF2B5EF4-FFF2-40B4-BE49-F238E27FC236}">
                <a16:creationId xmlns:a16="http://schemas.microsoft.com/office/drawing/2014/main" id="{EB23E5EC-82ED-10D8-D92C-DD4E4A2E64C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A0990C8-26C4-14BD-5EE6-BF8C2BF4F4D8}"/>
              </a:ext>
            </a:extLst>
          </p:cNvPr>
          <p:cNvSpPr>
            <a:spLocks noGrp="1"/>
          </p:cNvSpPr>
          <p:nvPr>
            <p:ph type="sldNum" sz="quarter" idx="12"/>
          </p:nvPr>
        </p:nvSpPr>
        <p:spPr/>
        <p:txBody>
          <a:bodyPr/>
          <a:lstStyle/>
          <a:p>
            <a:fld id="{95216888-F4C7-4B38-9465-588E844783A5}" type="slidenum">
              <a:rPr lang="fi-FI" smtClean="0"/>
              <a:t>‹#›</a:t>
            </a:fld>
            <a:endParaRPr lang="fi-FI"/>
          </a:p>
        </p:txBody>
      </p:sp>
    </p:spTree>
    <p:extLst>
      <p:ext uri="{BB962C8B-B14F-4D97-AF65-F5344CB8AC3E}">
        <p14:creationId xmlns:p14="http://schemas.microsoft.com/office/powerpoint/2010/main" val="297116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7306798-D428-1068-4B2D-2A3930B2C63A}"/>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C61E6CD3-7EA3-CD07-374F-FA0AF12AC491}"/>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5CFC03D-1CEE-3CBF-94CD-4B2B9304C874}"/>
              </a:ext>
            </a:extLst>
          </p:cNvPr>
          <p:cNvSpPr>
            <a:spLocks noGrp="1"/>
          </p:cNvSpPr>
          <p:nvPr>
            <p:ph type="dt" sz="half" idx="10"/>
          </p:nvPr>
        </p:nvSpPr>
        <p:spPr/>
        <p:txBody>
          <a:bodyPr/>
          <a:lstStyle/>
          <a:p>
            <a:fld id="{D8605B8C-001D-4D8F-9A80-FCA025D5C948}" type="datetimeFigureOut">
              <a:rPr lang="fi-FI" smtClean="0"/>
              <a:t>21.8.2025</a:t>
            </a:fld>
            <a:endParaRPr lang="fi-FI"/>
          </a:p>
        </p:txBody>
      </p:sp>
      <p:sp>
        <p:nvSpPr>
          <p:cNvPr id="5" name="Alatunnisteen paikkamerkki 4">
            <a:extLst>
              <a:ext uri="{FF2B5EF4-FFF2-40B4-BE49-F238E27FC236}">
                <a16:creationId xmlns:a16="http://schemas.microsoft.com/office/drawing/2014/main" id="{5210E4BD-E911-60A2-AB3B-844C1AF98D3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D531DC9-C3D3-6A7F-0CD2-00BF9B00E723}"/>
              </a:ext>
            </a:extLst>
          </p:cNvPr>
          <p:cNvSpPr>
            <a:spLocks noGrp="1"/>
          </p:cNvSpPr>
          <p:nvPr>
            <p:ph type="sldNum" sz="quarter" idx="12"/>
          </p:nvPr>
        </p:nvSpPr>
        <p:spPr/>
        <p:txBody>
          <a:bodyPr/>
          <a:lstStyle/>
          <a:p>
            <a:fld id="{95216888-F4C7-4B38-9465-588E844783A5}" type="slidenum">
              <a:rPr lang="fi-FI" smtClean="0"/>
              <a:t>‹#›</a:t>
            </a:fld>
            <a:endParaRPr lang="fi-FI"/>
          </a:p>
        </p:txBody>
      </p:sp>
    </p:spTree>
    <p:extLst>
      <p:ext uri="{BB962C8B-B14F-4D97-AF65-F5344CB8AC3E}">
        <p14:creationId xmlns:p14="http://schemas.microsoft.com/office/powerpoint/2010/main" val="358354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FA28E9-668E-1053-02BF-1D9580A4E0C9}"/>
              </a:ext>
            </a:extLst>
          </p:cNvPr>
          <p:cNvSpPr>
            <a:spLocks noGrp="1"/>
          </p:cNvSpPr>
          <p:nvPr>
            <p:ph type="title"/>
          </p:nvPr>
        </p:nvSpPr>
        <p:spPr/>
        <p:txBody>
          <a:bodyPr/>
          <a:lstStyle>
            <a:lvl1pPr>
              <a:tabLst>
                <a:tab pos="1431925" algn="l"/>
              </a:tabLst>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F24C5016-F8E7-727A-3737-54672E32BF42}"/>
              </a:ext>
            </a:extLst>
          </p:cNvPr>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BE9A663D-2FFA-3DCE-D43B-E671136060AE}"/>
              </a:ext>
            </a:extLst>
          </p:cNvPr>
          <p:cNvSpPr>
            <a:spLocks noGrp="1"/>
          </p:cNvSpPr>
          <p:nvPr>
            <p:ph type="dt" sz="half" idx="10"/>
          </p:nvPr>
        </p:nvSpPr>
        <p:spPr/>
        <p:txBody>
          <a:bodyPr/>
          <a:lstStyle/>
          <a:p>
            <a:fld id="{D8605B8C-001D-4D8F-9A80-FCA025D5C948}" type="datetimeFigureOut">
              <a:rPr lang="fi-FI" smtClean="0"/>
              <a:t>21.8.2025</a:t>
            </a:fld>
            <a:endParaRPr lang="fi-FI"/>
          </a:p>
        </p:txBody>
      </p:sp>
      <p:sp>
        <p:nvSpPr>
          <p:cNvPr id="5" name="Alatunnisteen paikkamerkki 4">
            <a:extLst>
              <a:ext uri="{FF2B5EF4-FFF2-40B4-BE49-F238E27FC236}">
                <a16:creationId xmlns:a16="http://schemas.microsoft.com/office/drawing/2014/main" id="{ECC10A04-7CFA-C0A7-98B7-88F6FAB71FE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A8C4E0A-A7BE-4746-3289-5A4C510632E6}"/>
              </a:ext>
            </a:extLst>
          </p:cNvPr>
          <p:cNvSpPr>
            <a:spLocks noGrp="1"/>
          </p:cNvSpPr>
          <p:nvPr>
            <p:ph type="sldNum" sz="quarter" idx="12"/>
          </p:nvPr>
        </p:nvSpPr>
        <p:spPr/>
        <p:txBody>
          <a:bodyPr/>
          <a:lstStyle/>
          <a:p>
            <a:fld id="{95216888-F4C7-4B38-9465-588E844783A5}" type="slidenum">
              <a:rPr lang="fi-FI" smtClean="0"/>
              <a:t>‹#›</a:t>
            </a:fld>
            <a:endParaRPr lang="fi-FI"/>
          </a:p>
        </p:txBody>
      </p:sp>
      <p:pic>
        <p:nvPicPr>
          <p:cNvPr id="8" name="Kuva 7" descr="Kuva, joka sisältää kohteen Värikkyys, kuvio, keltainen, appelsiini&#10;&#10;Kuvaus luotu automaattisesti">
            <a:extLst>
              <a:ext uri="{FF2B5EF4-FFF2-40B4-BE49-F238E27FC236}">
                <a16:creationId xmlns:a16="http://schemas.microsoft.com/office/drawing/2014/main" id="{1379934C-C8D1-A0F7-1B3A-38DA42132BF8}"/>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t="10000"/>
          <a:stretch/>
        </p:blipFill>
        <p:spPr>
          <a:xfrm>
            <a:off x="0" y="0"/>
            <a:ext cx="12192000" cy="6858000"/>
          </a:xfrm>
          <a:prstGeom prst="rect">
            <a:avLst/>
          </a:prstGeom>
        </p:spPr>
      </p:pic>
      <p:sp>
        <p:nvSpPr>
          <p:cNvPr id="9" name="Suorakulmio 8">
            <a:extLst>
              <a:ext uri="{FF2B5EF4-FFF2-40B4-BE49-F238E27FC236}">
                <a16:creationId xmlns:a16="http://schemas.microsoft.com/office/drawing/2014/main" id="{BFD0BB3D-2986-C87E-F5FB-C61F32CA0A3F}"/>
              </a:ext>
            </a:extLst>
          </p:cNvPr>
          <p:cNvSpPr>
            <a:spLocks noGrp="1" noRot="1" noMove="1" noResize="1" noEditPoints="1" noAdjustHandles="1" noChangeArrowheads="1" noChangeShapeType="1"/>
          </p:cNvSpPr>
          <p:nvPr userDrawn="1"/>
        </p:nvSpPr>
        <p:spPr>
          <a:xfrm>
            <a:off x="326858" y="365125"/>
            <a:ext cx="11538284" cy="62161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1651575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DF2015-414D-224D-2B05-F69B609B670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85C7499A-01EA-6C26-AD30-1901891D83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2EF030A-15DD-C8C5-F8A9-BB0995A90140}"/>
              </a:ext>
            </a:extLst>
          </p:cNvPr>
          <p:cNvSpPr>
            <a:spLocks noGrp="1"/>
          </p:cNvSpPr>
          <p:nvPr>
            <p:ph type="dt" sz="half" idx="10"/>
          </p:nvPr>
        </p:nvSpPr>
        <p:spPr/>
        <p:txBody>
          <a:bodyPr/>
          <a:lstStyle/>
          <a:p>
            <a:fld id="{D8605B8C-001D-4D8F-9A80-FCA025D5C948}" type="datetimeFigureOut">
              <a:rPr lang="fi-FI" smtClean="0"/>
              <a:t>21.8.2025</a:t>
            </a:fld>
            <a:endParaRPr lang="fi-FI"/>
          </a:p>
        </p:txBody>
      </p:sp>
      <p:sp>
        <p:nvSpPr>
          <p:cNvPr id="5" name="Alatunnisteen paikkamerkki 4">
            <a:extLst>
              <a:ext uri="{FF2B5EF4-FFF2-40B4-BE49-F238E27FC236}">
                <a16:creationId xmlns:a16="http://schemas.microsoft.com/office/drawing/2014/main" id="{4ED2D3ED-7D9D-28AA-767C-81DEC3E8E83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BA2194B-F21B-6D35-319A-94E555803DE9}"/>
              </a:ext>
            </a:extLst>
          </p:cNvPr>
          <p:cNvSpPr>
            <a:spLocks noGrp="1"/>
          </p:cNvSpPr>
          <p:nvPr>
            <p:ph type="sldNum" sz="quarter" idx="12"/>
          </p:nvPr>
        </p:nvSpPr>
        <p:spPr/>
        <p:txBody>
          <a:bodyPr/>
          <a:lstStyle/>
          <a:p>
            <a:fld id="{95216888-F4C7-4B38-9465-588E844783A5}" type="slidenum">
              <a:rPr lang="fi-FI" smtClean="0"/>
              <a:t>‹#›</a:t>
            </a:fld>
            <a:endParaRPr lang="fi-FI"/>
          </a:p>
        </p:txBody>
      </p:sp>
    </p:spTree>
    <p:extLst>
      <p:ext uri="{BB962C8B-B14F-4D97-AF65-F5344CB8AC3E}">
        <p14:creationId xmlns:p14="http://schemas.microsoft.com/office/powerpoint/2010/main" val="19210044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9847BD-41C7-9A69-9427-C93B7D71446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351F5EC-E187-0069-688F-C9B65471DE6A}"/>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2C2CCE0-8B86-6EA1-4093-148201A931EB}"/>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470A289-14EB-9731-94C0-A91764BFEB39}"/>
              </a:ext>
            </a:extLst>
          </p:cNvPr>
          <p:cNvSpPr>
            <a:spLocks noGrp="1"/>
          </p:cNvSpPr>
          <p:nvPr>
            <p:ph type="dt" sz="half" idx="10"/>
          </p:nvPr>
        </p:nvSpPr>
        <p:spPr/>
        <p:txBody>
          <a:bodyPr/>
          <a:lstStyle/>
          <a:p>
            <a:fld id="{D8605B8C-001D-4D8F-9A80-FCA025D5C948}" type="datetimeFigureOut">
              <a:rPr lang="fi-FI" smtClean="0"/>
              <a:t>21.8.2025</a:t>
            </a:fld>
            <a:endParaRPr lang="fi-FI"/>
          </a:p>
        </p:txBody>
      </p:sp>
      <p:sp>
        <p:nvSpPr>
          <p:cNvPr id="6" name="Alatunnisteen paikkamerkki 5">
            <a:extLst>
              <a:ext uri="{FF2B5EF4-FFF2-40B4-BE49-F238E27FC236}">
                <a16:creationId xmlns:a16="http://schemas.microsoft.com/office/drawing/2014/main" id="{B5E51A6B-3B5F-C727-C0DC-89244029BED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A3E7EE8-EF42-E38F-5B4E-1FF91875636E}"/>
              </a:ext>
            </a:extLst>
          </p:cNvPr>
          <p:cNvSpPr>
            <a:spLocks noGrp="1"/>
          </p:cNvSpPr>
          <p:nvPr>
            <p:ph type="sldNum" sz="quarter" idx="12"/>
          </p:nvPr>
        </p:nvSpPr>
        <p:spPr/>
        <p:txBody>
          <a:bodyPr/>
          <a:lstStyle/>
          <a:p>
            <a:fld id="{95216888-F4C7-4B38-9465-588E844783A5}" type="slidenum">
              <a:rPr lang="fi-FI" smtClean="0"/>
              <a:t>‹#›</a:t>
            </a:fld>
            <a:endParaRPr lang="fi-FI"/>
          </a:p>
        </p:txBody>
      </p:sp>
    </p:spTree>
    <p:extLst>
      <p:ext uri="{BB962C8B-B14F-4D97-AF65-F5344CB8AC3E}">
        <p14:creationId xmlns:p14="http://schemas.microsoft.com/office/powerpoint/2010/main" val="3306974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0EDB3C-4256-FBE2-881B-CC156BD5D500}"/>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CCF4DF30-516F-CAC4-4C7E-3DF9EA924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03A47A93-9F71-5AD8-B34C-A9C418B26473}"/>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D14D5F53-FB46-ED7D-8A6F-A052CC0FD0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453FA30E-0F34-157D-57F6-FE345754129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56A318F7-C22B-DA75-A959-25B625A387F3}"/>
              </a:ext>
            </a:extLst>
          </p:cNvPr>
          <p:cNvSpPr>
            <a:spLocks noGrp="1"/>
          </p:cNvSpPr>
          <p:nvPr>
            <p:ph type="dt" sz="half" idx="10"/>
          </p:nvPr>
        </p:nvSpPr>
        <p:spPr/>
        <p:txBody>
          <a:bodyPr/>
          <a:lstStyle/>
          <a:p>
            <a:fld id="{D8605B8C-001D-4D8F-9A80-FCA025D5C948}" type="datetimeFigureOut">
              <a:rPr lang="fi-FI" smtClean="0"/>
              <a:t>21.8.2025</a:t>
            </a:fld>
            <a:endParaRPr lang="fi-FI"/>
          </a:p>
        </p:txBody>
      </p:sp>
      <p:sp>
        <p:nvSpPr>
          <p:cNvPr id="8" name="Alatunnisteen paikkamerkki 7">
            <a:extLst>
              <a:ext uri="{FF2B5EF4-FFF2-40B4-BE49-F238E27FC236}">
                <a16:creationId xmlns:a16="http://schemas.microsoft.com/office/drawing/2014/main" id="{036D30BD-C782-5EE0-3718-65CF70E93848}"/>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38DCB909-302E-1852-4967-2F2CCD4D0FDB}"/>
              </a:ext>
            </a:extLst>
          </p:cNvPr>
          <p:cNvSpPr>
            <a:spLocks noGrp="1"/>
          </p:cNvSpPr>
          <p:nvPr>
            <p:ph type="sldNum" sz="quarter" idx="12"/>
          </p:nvPr>
        </p:nvSpPr>
        <p:spPr/>
        <p:txBody>
          <a:bodyPr/>
          <a:lstStyle/>
          <a:p>
            <a:fld id="{95216888-F4C7-4B38-9465-588E844783A5}" type="slidenum">
              <a:rPr lang="fi-FI" smtClean="0"/>
              <a:t>‹#›</a:t>
            </a:fld>
            <a:endParaRPr lang="fi-FI"/>
          </a:p>
        </p:txBody>
      </p:sp>
    </p:spTree>
    <p:extLst>
      <p:ext uri="{BB962C8B-B14F-4D97-AF65-F5344CB8AC3E}">
        <p14:creationId xmlns:p14="http://schemas.microsoft.com/office/powerpoint/2010/main" val="37071354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9D4B6E-05CD-6BF4-F57A-D5531AF56F73}"/>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6C1E654E-C733-AC6F-2D79-8362BCC4B040}"/>
              </a:ext>
            </a:extLst>
          </p:cNvPr>
          <p:cNvSpPr>
            <a:spLocks noGrp="1"/>
          </p:cNvSpPr>
          <p:nvPr>
            <p:ph type="dt" sz="half" idx="10"/>
          </p:nvPr>
        </p:nvSpPr>
        <p:spPr/>
        <p:txBody>
          <a:bodyPr/>
          <a:lstStyle/>
          <a:p>
            <a:fld id="{D8605B8C-001D-4D8F-9A80-FCA025D5C948}" type="datetimeFigureOut">
              <a:rPr lang="fi-FI" smtClean="0"/>
              <a:t>21.8.2025</a:t>
            </a:fld>
            <a:endParaRPr lang="fi-FI"/>
          </a:p>
        </p:txBody>
      </p:sp>
      <p:sp>
        <p:nvSpPr>
          <p:cNvPr id="4" name="Alatunnisteen paikkamerkki 3">
            <a:extLst>
              <a:ext uri="{FF2B5EF4-FFF2-40B4-BE49-F238E27FC236}">
                <a16:creationId xmlns:a16="http://schemas.microsoft.com/office/drawing/2014/main" id="{70611110-0E9E-DE31-FDAD-1EF0B04EDF3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5F286C5-16EE-7909-327C-2671373E7596}"/>
              </a:ext>
            </a:extLst>
          </p:cNvPr>
          <p:cNvSpPr>
            <a:spLocks noGrp="1"/>
          </p:cNvSpPr>
          <p:nvPr>
            <p:ph type="sldNum" sz="quarter" idx="12"/>
          </p:nvPr>
        </p:nvSpPr>
        <p:spPr/>
        <p:txBody>
          <a:bodyPr/>
          <a:lstStyle/>
          <a:p>
            <a:fld id="{95216888-F4C7-4B38-9465-588E844783A5}" type="slidenum">
              <a:rPr lang="fi-FI" smtClean="0"/>
              <a:t>‹#›</a:t>
            </a:fld>
            <a:endParaRPr lang="fi-FI"/>
          </a:p>
        </p:txBody>
      </p:sp>
    </p:spTree>
    <p:extLst>
      <p:ext uri="{BB962C8B-B14F-4D97-AF65-F5344CB8AC3E}">
        <p14:creationId xmlns:p14="http://schemas.microsoft.com/office/powerpoint/2010/main" val="238187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0AE878B-0B0F-4081-ED79-C2673466D522}"/>
              </a:ext>
            </a:extLst>
          </p:cNvPr>
          <p:cNvSpPr>
            <a:spLocks noGrp="1"/>
          </p:cNvSpPr>
          <p:nvPr>
            <p:ph type="dt" sz="half" idx="10"/>
          </p:nvPr>
        </p:nvSpPr>
        <p:spPr/>
        <p:txBody>
          <a:bodyPr/>
          <a:lstStyle/>
          <a:p>
            <a:fld id="{D8605B8C-001D-4D8F-9A80-FCA025D5C948}" type="datetimeFigureOut">
              <a:rPr lang="fi-FI" smtClean="0"/>
              <a:t>21.8.2025</a:t>
            </a:fld>
            <a:endParaRPr lang="fi-FI"/>
          </a:p>
        </p:txBody>
      </p:sp>
      <p:sp>
        <p:nvSpPr>
          <p:cNvPr id="3" name="Alatunnisteen paikkamerkki 2">
            <a:extLst>
              <a:ext uri="{FF2B5EF4-FFF2-40B4-BE49-F238E27FC236}">
                <a16:creationId xmlns:a16="http://schemas.microsoft.com/office/drawing/2014/main" id="{77DCD3F9-1C80-2A21-AB47-755288668586}"/>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D09F707D-E6FC-2554-236B-71977962AB23}"/>
              </a:ext>
            </a:extLst>
          </p:cNvPr>
          <p:cNvSpPr>
            <a:spLocks noGrp="1"/>
          </p:cNvSpPr>
          <p:nvPr>
            <p:ph type="sldNum" sz="quarter" idx="12"/>
          </p:nvPr>
        </p:nvSpPr>
        <p:spPr/>
        <p:txBody>
          <a:bodyPr/>
          <a:lstStyle/>
          <a:p>
            <a:fld id="{95216888-F4C7-4B38-9465-588E844783A5}" type="slidenum">
              <a:rPr lang="fi-FI" smtClean="0"/>
              <a:t>‹#›</a:t>
            </a:fld>
            <a:endParaRPr lang="fi-FI"/>
          </a:p>
        </p:txBody>
      </p:sp>
    </p:spTree>
    <p:extLst>
      <p:ext uri="{BB962C8B-B14F-4D97-AF65-F5344CB8AC3E}">
        <p14:creationId xmlns:p14="http://schemas.microsoft.com/office/powerpoint/2010/main" val="2902385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DA1A62-4C98-CCFA-EAA4-BE69A01F275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975CCBC9-4D03-19E9-C2E2-069B4941E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9B92C829-B08D-4CC0-B7F6-64F7BA0E47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5A9AD5A-AB6E-A36F-3439-983AA2551AFF}"/>
              </a:ext>
            </a:extLst>
          </p:cNvPr>
          <p:cNvSpPr>
            <a:spLocks noGrp="1"/>
          </p:cNvSpPr>
          <p:nvPr>
            <p:ph type="dt" sz="half" idx="10"/>
          </p:nvPr>
        </p:nvSpPr>
        <p:spPr/>
        <p:txBody>
          <a:bodyPr/>
          <a:lstStyle/>
          <a:p>
            <a:fld id="{D8605B8C-001D-4D8F-9A80-FCA025D5C948}" type="datetimeFigureOut">
              <a:rPr lang="fi-FI" smtClean="0"/>
              <a:t>21.8.2025</a:t>
            </a:fld>
            <a:endParaRPr lang="fi-FI"/>
          </a:p>
        </p:txBody>
      </p:sp>
      <p:sp>
        <p:nvSpPr>
          <p:cNvPr id="6" name="Alatunnisteen paikkamerkki 5">
            <a:extLst>
              <a:ext uri="{FF2B5EF4-FFF2-40B4-BE49-F238E27FC236}">
                <a16:creationId xmlns:a16="http://schemas.microsoft.com/office/drawing/2014/main" id="{C8302855-778D-C3DA-FCE0-8DAE8DDBA79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328D93B-8BF2-F07A-385A-3EEEBB954FCC}"/>
              </a:ext>
            </a:extLst>
          </p:cNvPr>
          <p:cNvSpPr>
            <a:spLocks noGrp="1"/>
          </p:cNvSpPr>
          <p:nvPr>
            <p:ph type="sldNum" sz="quarter" idx="12"/>
          </p:nvPr>
        </p:nvSpPr>
        <p:spPr/>
        <p:txBody>
          <a:bodyPr/>
          <a:lstStyle/>
          <a:p>
            <a:fld id="{95216888-F4C7-4B38-9465-588E844783A5}" type="slidenum">
              <a:rPr lang="fi-FI" smtClean="0"/>
              <a:t>‹#›</a:t>
            </a:fld>
            <a:endParaRPr lang="fi-FI"/>
          </a:p>
        </p:txBody>
      </p:sp>
    </p:spTree>
    <p:extLst>
      <p:ext uri="{BB962C8B-B14F-4D97-AF65-F5344CB8AC3E}">
        <p14:creationId xmlns:p14="http://schemas.microsoft.com/office/powerpoint/2010/main" val="15561375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596F11-BFE8-1519-DA9D-996FCF88BAC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7CE315D1-5FB1-B89F-60DA-8F18DF9889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7FF983F-6B71-B9C9-D9CA-4BA95D04C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77F4175-ECC6-BF1D-7BC0-1A0574886A21}"/>
              </a:ext>
            </a:extLst>
          </p:cNvPr>
          <p:cNvSpPr>
            <a:spLocks noGrp="1"/>
          </p:cNvSpPr>
          <p:nvPr>
            <p:ph type="dt" sz="half" idx="10"/>
          </p:nvPr>
        </p:nvSpPr>
        <p:spPr/>
        <p:txBody>
          <a:bodyPr/>
          <a:lstStyle/>
          <a:p>
            <a:fld id="{D8605B8C-001D-4D8F-9A80-FCA025D5C948}" type="datetimeFigureOut">
              <a:rPr lang="fi-FI" smtClean="0"/>
              <a:t>21.8.2025</a:t>
            </a:fld>
            <a:endParaRPr lang="fi-FI"/>
          </a:p>
        </p:txBody>
      </p:sp>
      <p:sp>
        <p:nvSpPr>
          <p:cNvPr id="6" name="Alatunnisteen paikkamerkki 5">
            <a:extLst>
              <a:ext uri="{FF2B5EF4-FFF2-40B4-BE49-F238E27FC236}">
                <a16:creationId xmlns:a16="http://schemas.microsoft.com/office/drawing/2014/main" id="{2D6F6D47-0FD1-EF31-C4B9-5042B67FA86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95FCCA2-F554-F2E6-21A8-BC0FC58D2DEB}"/>
              </a:ext>
            </a:extLst>
          </p:cNvPr>
          <p:cNvSpPr>
            <a:spLocks noGrp="1"/>
          </p:cNvSpPr>
          <p:nvPr>
            <p:ph type="sldNum" sz="quarter" idx="12"/>
          </p:nvPr>
        </p:nvSpPr>
        <p:spPr/>
        <p:txBody>
          <a:bodyPr/>
          <a:lstStyle/>
          <a:p>
            <a:fld id="{95216888-F4C7-4B38-9465-588E844783A5}" type="slidenum">
              <a:rPr lang="fi-FI" smtClean="0"/>
              <a:t>‹#›</a:t>
            </a:fld>
            <a:endParaRPr lang="fi-FI"/>
          </a:p>
        </p:txBody>
      </p:sp>
    </p:spTree>
    <p:extLst>
      <p:ext uri="{BB962C8B-B14F-4D97-AF65-F5344CB8AC3E}">
        <p14:creationId xmlns:p14="http://schemas.microsoft.com/office/powerpoint/2010/main" val="327925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B5DC48F-307F-B57F-B8B8-32031FC489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85C58C6B-3633-5B48-EC3B-7921BE5771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DE095149-E4E8-DA8D-2BA1-8C771C909C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605B8C-001D-4D8F-9A80-FCA025D5C948}" type="datetimeFigureOut">
              <a:rPr lang="fi-FI" smtClean="0"/>
              <a:t>21.8.2025</a:t>
            </a:fld>
            <a:endParaRPr lang="fi-FI"/>
          </a:p>
        </p:txBody>
      </p:sp>
      <p:sp>
        <p:nvSpPr>
          <p:cNvPr id="5" name="Alatunnisteen paikkamerkki 4">
            <a:extLst>
              <a:ext uri="{FF2B5EF4-FFF2-40B4-BE49-F238E27FC236}">
                <a16:creationId xmlns:a16="http://schemas.microsoft.com/office/drawing/2014/main" id="{E43F4031-2858-093F-8347-AE0F0F9DD7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5C86BAFA-D80A-D65A-6A9A-2F52F8D1FF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5216888-F4C7-4B38-9465-588E844783A5}" type="slidenum">
              <a:rPr lang="fi-FI" smtClean="0"/>
              <a:t>‹#›</a:t>
            </a:fld>
            <a:endParaRPr lang="fi-FI"/>
          </a:p>
        </p:txBody>
      </p:sp>
    </p:spTree>
    <p:extLst>
      <p:ext uri="{BB962C8B-B14F-4D97-AF65-F5344CB8AC3E}">
        <p14:creationId xmlns:p14="http://schemas.microsoft.com/office/powerpoint/2010/main" val="725721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dialogpaus.fi/verktyg/stodmaterial-for-diskussionsledare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ZIF5i8zDTqQ" TargetMode="External"/><Relationship Id="rId2" Type="http://schemas.openxmlformats.org/officeDocument/2006/relationships/hyperlink" Target="https://www.youtube.com/watch?v=AMX2kAvogZ0" TargetMode="External"/><Relationship Id="rId1" Type="http://schemas.openxmlformats.org/officeDocument/2006/relationships/slideLayout" Target="../slideLayouts/slideLayout2.xml"/><Relationship Id="rId4" Type="http://schemas.openxmlformats.org/officeDocument/2006/relationships/hyperlink" Target="https://www.youtube.com/watch?v=dUUUYCB7I-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ratauko.fi/nuoret/" TargetMode="External"/><Relationship Id="rId2" Type="http://schemas.openxmlformats.org/officeDocument/2006/relationships/hyperlink" Target="https://www.eratauko.fi/tyokalu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Kuva, joka sisältää kohteen teksti, Grafiikka, graafinen suunnittelu, juliste&#10;&#10;Kuvaus luotu automaattisesti">
            <a:extLst>
              <a:ext uri="{FF2B5EF4-FFF2-40B4-BE49-F238E27FC236}">
                <a16:creationId xmlns:a16="http://schemas.microsoft.com/office/drawing/2014/main" id="{76F1D87B-6033-A3B0-6775-AF90F26C6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463" y="0"/>
            <a:ext cx="11563073" cy="6858000"/>
          </a:xfrm>
          <a:prstGeom prst="rect">
            <a:avLst/>
          </a:prstGeom>
        </p:spPr>
      </p:pic>
    </p:spTree>
    <p:extLst>
      <p:ext uri="{BB962C8B-B14F-4D97-AF65-F5344CB8AC3E}">
        <p14:creationId xmlns:p14="http://schemas.microsoft.com/office/powerpoint/2010/main" val="705103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41;p5">
            <a:extLst>
              <a:ext uri="{FF2B5EF4-FFF2-40B4-BE49-F238E27FC236}">
                <a16:creationId xmlns:a16="http://schemas.microsoft.com/office/drawing/2014/main" id="{5EFEA0E4-37DE-8B1D-CA28-72F5B4FE4026}"/>
              </a:ext>
            </a:extLst>
          </p:cNvPr>
          <p:cNvSpPr txBox="1"/>
          <p:nvPr/>
        </p:nvSpPr>
        <p:spPr>
          <a:xfrm>
            <a:off x="498784" y="484141"/>
            <a:ext cx="2528000" cy="3695084"/>
          </a:xfrm>
          <a:prstGeom prst="rect">
            <a:avLst/>
          </a:prstGeom>
          <a:noFill/>
          <a:ln>
            <a:noFill/>
          </a:ln>
        </p:spPr>
        <p:txBody>
          <a:bodyPr spcFirstLastPara="1" wrap="square" lIns="193533" tIns="193533" rIns="193533" bIns="193533" anchor="t" anchorCtr="0">
            <a:spAutoFit/>
          </a:bodyPr>
          <a:lstStyle/>
          <a:p>
            <a:pPr>
              <a:lnSpc>
                <a:spcPct val="107000"/>
              </a:lnSpc>
              <a:spcAft>
                <a:spcPts val="800"/>
              </a:spcAft>
            </a:pPr>
            <a:r>
              <a:rPr lang="fi-FI" sz="1300" b="1" kern="100" dirty="0">
                <a:effectLst/>
                <a:ea typeface="Aptos" panose="020B0004020202020204" pitchFamily="34" charset="0"/>
                <a:cs typeface="Times New Roman" panose="02020603050405020304" pitchFamily="18" charset="0"/>
              </a:rPr>
              <a:t>Osallistujat</a:t>
            </a:r>
          </a:p>
          <a:p>
            <a:pPr>
              <a:lnSpc>
                <a:spcPct val="107000"/>
              </a:lnSpc>
              <a:spcAft>
                <a:spcPts val="800"/>
              </a:spcAft>
            </a:pPr>
            <a:r>
              <a:rPr lang="fi-FI" sz="1300" kern="100" dirty="0">
                <a:effectLst/>
                <a:ea typeface="Aptos" panose="020B0004020202020204" pitchFamily="34" charset="0"/>
                <a:cs typeface="Times New Roman" panose="02020603050405020304" pitchFamily="18" charset="0"/>
              </a:rPr>
              <a:t>Kirjoita osallistujien nimet muistiin. Voit pitää kirjaa puheenvuoroista. Tämä auttaa sinua huomaamaan hiljaisemmat osallistujat.</a:t>
            </a:r>
          </a:p>
          <a:p>
            <a:pPr>
              <a:lnSpc>
                <a:spcPct val="107000"/>
              </a:lnSpc>
              <a:spcAft>
                <a:spcPts val="800"/>
              </a:spcAft>
            </a:pPr>
            <a:r>
              <a:rPr lang="fi-FI" sz="1300" kern="100" dirty="0">
                <a:effectLst/>
                <a:ea typeface="Aptos" panose="020B0004020202020204" pitchFamily="34" charset="0"/>
                <a:cs typeface="Times New Roman" panose="02020603050405020304" pitchFamily="18" charset="0"/>
              </a:rPr>
              <a:t>Muista kertoa osallistujille, jos keskustelusta tehdään muistiinpanoja ja kuka toimii kirjurina. Kerro osallistujille, että muistiinpanot tehdään nimettömänä.</a:t>
            </a:r>
          </a:p>
        </p:txBody>
      </p:sp>
      <p:sp>
        <p:nvSpPr>
          <p:cNvPr id="10" name="Google Shape;143;p5">
            <a:extLst>
              <a:ext uri="{FF2B5EF4-FFF2-40B4-BE49-F238E27FC236}">
                <a16:creationId xmlns:a16="http://schemas.microsoft.com/office/drawing/2014/main" id="{A24BC0FD-9CCB-0292-D4DE-8FA30653DB0E}"/>
              </a:ext>
            </a:extLst>
          </p:cNvPr>
          <p:cNvSpPr/>
          <p:nvPr/>
        </p:nvSpPr>
        <p:spPr>
          <a:xfrm>
            <a:off x="3817250" y="2331683"/>
            <a:ext cx="962400" cy="972400"/>
          </a:xfrm>
          <a:prstGeom prst="ellipse">
            <a:avLst/>
          </a:prstGeom>
          <a:noFill/>
          <a:ln w="28575" cap="flat" cmpd="sng">
            <a:solidFill>
              <a:srgbClr val="29235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Calibri"/>
              <a:ea typeface="Calibri"/>
              <a:cs typeface="Calibri"/>
              <a:sym typeface="Calibri"/>
            </a:endParaRPr>
          </a:p>
        </p:txBody>
      </p:sp>
      <p:sp>
        <p:nvSpPr>
          <p:cNvPr id="11" name="Google Shape;144;p5">
            <a:extLst>
              <a:ext uri="{FF2B5EF4-FFF2-40B4-BE49-F238E27FC236}">
                <a16:creationId xmlns:a16="http://schemas.microsoft.com/office/drawing/2014/main" id="{1E3FBA03-91C3-9A9A-13FE-D1AC7973AE05}"/>
              </a:ext>
            </a:extLst>
          </p:cNvPr>
          <p:cNvSpPr/>
          <p:nvPr/>
        </p:nvSpPr>
        <p:spPr>
          <a:xfrm>
            <a:off x="6965434" y="691683"/>
            <a:ext cx="962400" cy="972400"/>
          </a:xfrm>
          <a:prstGeom prst="ellipse">
            <a:avLst/>
          </a:prstGeom>
          <a:noFill/>
          <a:ln w="28575" cap="flat" cmpd="sng">
            <a:solidFill>
              <a:srgbClr val="29235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Calibri"/>
              <a:ea typeface="Calibri"/>
              <a:cs typeface="Calibri"/>
              <a:sym typeface="Calibri"/>
            </a:endParaRPr>
          </a:p>
        </p:txBody>
      </p:sp>
      <p:sp>
        <p:nvSpPr>
          <p:cNvPr id="12" name="Google Shape;145;p5">
            <a:extLst>
              <a:ext uri="{FF2B5EF4-FFF2-40B4-BE49-F238E27FC236}">
                <a16:creationId xmlns:a16="http://schemas.microsoft.com/office/drawing/2014/main" id="{B362D746-2EB0-EDD8-316A-8404358D7CE8}"/>
              </a:ext>
            </a:extLst>
          </p:cNvPr>
          <p:cNvSpPr/>
          <p:nvPr/>
        </p:nvSpPr>
        <p:spPr>
          <a:xfrm>
            <a:off x="4505817" y="1349483"/>
            <a:ext cx="962400" cy="972400"/>
          </a:xfrm>
          <a:prstGeom prst="ellipse">
            <a:avLst/>
          </a:prstGeom>
          <a:noFill/>
          <a:ln w="28575" cap="flat" cmpd="sng">
            <a:solidFill>
              <a:srgbClr val="29235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Calibri"/>
              <a:ea typeface="Calibri"/>
              <a:cs typeface="Calibri"/>
              <a:sym typeface="Calibri"/>
            </a:endParaRPr>
          </a:p>
        </p:txBody>
      </p:sp>
      <p:sp>
        <p:nvSpPr>
          <p:cNvPr id="13" name="Google Shape;146;p5">
            <a:extLst>
              <a:ext uri="{FF2B5EF4-FFF2-40B4-BE49-F238E27FC236}">
                <a16:creationId xmlns:a16="http://schemas.microsoft.com/office/drawing/2014/main" id="{633C7D77-5AA8-0DCE-A130-7E9B14125B21}"/>
              </a:ext>
            </a:extLst>
          </p:cNvPr>
          <p:cNvSpPr/>
          <p:nvPr/>
        </p:nvSpPr>
        <p:spPr>
          <a:xfrm>
            <a:off x="3715650" y="3582317"/>
            <a:ext cx="962400" cy="972400"/>
          </a:xfrm>
          <a:prstGeom prst="ellipse">
            <a:avLst/>
          </a:prstGeom>
          <a:noFill/>
          <a:ln w="38100" cap="flat" cmpd="sng">
            <a:solidFill>
              <a:srgbClr val="FFE006"/>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800"/>
            </a:pPr>
            <a:endParaRPr sz="1067">
              <a:solidFill>
                <a:srgbClr val="000000"/>
              </a:solidFill>
              <a:latin typeface="Calibri"/>
              <a:ea typeface="Calibri"/>
              <a:cs typeface="Calibri"/>
              <a:sym typeface="Calibri"/>
            </a:endParaRPr>
          </a:p>
        </p:txBody>
      </p:sp>
      <p:sp>
        <p:nvSpPr>
          <p:cNvPr id="14" name="Google Shape;147;p5">
            <a:extLst>
              <a:ext uri="{FF2B5EF4-FFF2-40B4-BE49-F238E27FC236}">
                <a16:creationId xmlns:a16="http://schemas.microsoft.com/office/drawing/2014/main" id="{B3AA3985-9EE0-16EC-BBE7-1269E6E2F1CC}"/>
              </a:ext>
            </a:extLst>
          </p:cNvPr>
          <p:cNvSpPr/>
          <p:nvPr/>
        </p:nvSpPr>
        <p:spPr>
          <a:xfrm>
            <a:off x="4450917" y="4706683"/>
            <a:ext cx="962400" cy="972400"/>
          </a:xfrm>
          <a:prstGeom prst="ellipse">
            <a:avLst/>
          </a:prstGeom>
          <a:noFill/>
          <a:ln w="28575" cap="flat" cmpd="sng">
            <a:solidFill>
              <a:srgbClr val="29235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Calibri"/>
              <a:ea typeface="Calibri"/>
              <a:cs typeface="Calibri"/>
              <a:sym typeface="Calibri"/>
            </a:endParaRPr>
          </a:p>
        </p:txBody>
      </p:sp>
      <p:sp>
        <p:nvSpPr>
          <p:cNvPr id="15" name="Google Shape;148;p5">
            <a:extLst>
              <a:ext uri="{FF2B5EF4-FFF2-40B4-BE49-F238E27FC236}">
                <a16:creationId xmlns:a16="http://schemas.microsoft.com/office/drawing/2014/main" id="{630533B6-5F40-D110-563B-6C2288F8A552}"/>
              </a:ext>
            </a:extLst>
          </p:cNvPr>
          <p:cNvSpPr/>
          <p:nvPr/>
        </p:nvSpPr>
        <p:spPr>
          <a:xfrm>
            <a:off x="5701517" y="5252317"/>
            <a:ext cx="962400" cy="972400"/>
          </a:xfrm>
          <a:prstGeom prst="ellipse">
            <a:avLst/>
          </a:prstGeom>
          <a:noFill/>
          <a:ln w="28575" cap="flat" cmpd="sng">
            <a:solidFill>
              <a:srgbClr val="29235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Calibri"/>
              <a:ea typeface="Calibri"/>
              <a:cs typeface="Calibri"/>
              <a:sym typeface="Calibri"/>
            </a:endParaRPr>
          </a:p>
        </p:txBody>
      </p:sp>
      <p:sp>
        <p:nvSpPr>
          <p:cNvPr id="16" name="Google Shape;149;p5">
            <a:extLst>
              <a:ext uri="{FF2B5EF4-FFF2-40B4-BE49-F238E27FC236}">
                <a16:creationId xmlns:a16="http://schemas.microsoft.com/office/drawing/2014/main" id="{07151493-2696-8FB5-B84C-70F55132B2CF}"/>
              </a:ext>
            </a:extLst>
          </p:cNvPr>
          <p:cNvSpPr/>
          <p:nvPr/>
        </p:nvSpPr>
        <p:spPr>
          <a:xfrm>
            <a:off x="7068283" y="5252317"/>
            <a:ext cx="962400" cy="972400"/>
          </a:xfrm>
          <a:prstGeom prst="ellipse">
            <a:avLst/>
          </a:prstGeom>
          <a:noFill/>
          <a:ln w="28575" cap="flat" cmpd="sng">
            <a:solidFill>
              <a:srgbClr val="29235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Calibri"/>
              <a:ea typeface="Calibri"/>
              <a:cs typeface="Calibri"/>
              <a:sym typeface="Calibri"/>
            </a:endParaRPr>
          </a:p>
        </p:txBody>
      </p:sp>
      <p:sp>
        <p:nvSpPr>
          <p:cNvPr id="17" name="Google Shape;150;p5">
            <a:extLst>
              <a:ext uri="{FF2B5EF4-FFF2-40B4-BE49-F238E27FC236}">
                <a16:creationId xmlns:a16="http://schemas.microsoft.com/office/drawing/2014/main" id="{27E0A30E-7D20-3D49-27D3-CD9E78F040AE}"/>
              </a:ext>
            </a:extLst>
          </p:cNvPr>
          <p:cNvSpPr/>
          <p:nvPr/>
        </p:nvSpPr>
        <p:spPr>
          <a:xfrm>
            <a:off x="8280717" y="4706683"/>
            <a:ext cx="962400" cy="972400"/>
          </a:xfrm>
          <a:prstGeom prst="ellipse">
            <a:avLst/>
          </a:prstGeom>
          <a:noFill/>
          <a:ln w="28575" cap="flat" cmpd="sng">
            <a:solidFill>
              <a:srgbClr val="29235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Calibri"/>
              <a:ea typeface="Calibri"/>
              <a:cs typeface="Calibri"/>
              <a:sym typeface="Calibri"/>
            </a:endParaRPr>
          </a:p>
        </p:txBody>
      </p:sp>
      <p:sp>
        <p:nvSpPr>
          <p:cNvPr id="18" name="Google Shape;151;p5">
            <a:extLst>
              <a:ext uri="{FF2B5EF4-FFF2-40B4-BE49-F238E27FC236}">
                <a16:creationId xmlns:a16="http://schemas.microsoft.com/office/drawing/2014/main" id="{0BAF5E8B-2E6C-4438-A7B0-E06D2A988FD1}"/>
              </a:ext>
            </a:extLst>
          </p:cNvPr>
          <p:cNvSpPr/>
          <p:nvPr/>
        </p:nvSpPr>
        <p:spPr>
          <a:xfrm>
            <a:off x="8810783" y="3582317"/>
            <a:ext cx="962400" cy="972400"/>
          </a:xfrm>
          <a:prstGeom prst="ellipse">
            <a:avLst/>
          </a:prstGeom>
          <a:noFill/>
          <a:ln w="28575" cap="flat" cmpd="sng">
            <a:solidFill>
              <a:srgbClr val="29235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Calibri"/>
              <a:ea typeface="Calibri"/>
              <a:cs typeface="Calibri"/>
              <a:sym typeface="Calibri"/>
            </a:endParaRPr>
          </a:p>
        </p:txBody>
      </p:sp>
      <p:sp>
        <p:nvSpPr>
          <p:cNvPr id="19" name="Google Shape;152;p5">
            <a:extLst>
              <a:ext uri="{FF2B5EF4-FFF2-40B4-BE49-F238E27FC236}">
                <a16:creationId xmlns:a16="http://schemas.microsoft.com/office/drawing/2014/main" id="{DE7BCED6-FE5B-7045-5020-87A840A488BE}"/>
              </a:ext>
            </a:extLst>
          </p:cNvPr>
          <p:cNvSpPr/>
          <p:nvPr/>
        </p:nvSpPr>
        <p:spPr>
          <a:xfrm>
            <a:off x="8810783" y="2331683"/>
            <a:ext cx="962400" cy="972400"/>
          </a:xfrm>
          <a:prstGeom prst="ellipse">
            <a:avLst/>
          </a:prstGeom>
          <a:noFill/>
          <a:ln w="28575" cap="flat" cmpd="sng">
            <a:solidFill>
              <a:srgbClr val="29235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Calibri"/>
              <a:ea typeface="Calibri"/>
              <a:cs typeface="Calibri"/>
              <a:sym typeface="Calibri"/>
            </a:endParaRPr>
          </a:p>
        </p:txBody>
      </p:sp>
      <p:sp>
        <p:nvSpPr>
          <p:cNvPr id="20" name="Google Shape;153;p5">
            <a:extLst>
              <a:ext uri="{FF2B5EF4-FFF2-40B4-BE49-F238E27FC236}">
                <a16:creationId xmlns:a16="http://schemas.microsoft.com/office/drawing/2014/main" id="{C27BECA4-3411-C6BA-9EB4-F9FEAC341391}"/>
              </a:ext>
            </a:extLst>
          </p:cNvPr>
          <p:cNvSpPr/>
          <p:nvPr/>
        </p:nvSpPr>
        <p:spPr>
          <a:xfrm>
            <a:off x="8071617" y="1247883"/>
            <a:ext cx="962400" cy="972400"/>
          </a:xfrm>
          <a:prstGeom prst="ellipse">
            <a:avLst/>
          </a:prstGeom>
          <a:noFill/>
          <a:ln w="28575" cap="flat" cmpd="sng">
            <a:solidFill>
              <a:srgbClr val="29235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Calibri"/>
              <a:ea typeface="Calibri"/>
              <a:cs typeface="Calibri"/>
              <a:sym typeface="Calibri"/>
            </a:endParaRPr>
          </a:p>
        </p:txBody>
      </p:sp>
      <p:sp>
        <p:nvSpPr>
          <p:cNvPr id="21" name="Google Shape;154;p5">
            <a:extLst>
              <a:ext uri="{FF2B5EF4-FFF2-40B4-BE49-F238E27FC236}">
                <a16:creationId xmlns:a16="http://schemas.microsoft.com/office/drawing/2014/main" id="{7A352848-FAAE-059B-5D72-C6F965A20C7B}"/>
              </a:ext>
            </a:extLst>
          </p:cNvPr>
          <p:cNvSpPr/>
          <p:nvPr/>
        </p:nvSpPr>
        <p:spPr>
          <a:xfrm>
            <a:off x="5599917" y="691683"/>
            <a:ext cx="962400" cy="972400"/>
          </a:xfrm>
          <a:prstGeom prst="ellipse">
            <a:avLst/>
          </a:prstGeom>
          <a:noFill/>
          <a:ln w="28575" cap="flat" cmpd="sng">
            <a:solidFill>
              <a:srgbClr val="29235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Calibri"/>
              <a:ea typeface="Calibri"/>
              <a:cs typeface="Calibri"/>
              <a:sym typeface="Calibri"/>
            </a:endParaRPr>
          </a:p>
        </p:txBody>
      </p:sp>
      <p:cxnSp>
        <p:nvCxnSpPr>
          <p:cNvPr id="22" name="Google Shape;156;p5">
            <a:extLst>
              <a:ext uri="{FF2B5EF4-FFF2-40B4-BE49-F238E27FC236}">
                <a16:creationId xmlns:a16="http://schemas.microsoft.com/office/drawing/2014/main" id="{A5BBEFF2-278A-49EB-2D64-F1C2A57881B9}"/>
              </a:ext>
            </a:extLst>
          </p:cNvPr>
          <p:cNvCxnSpPr>
            <a:cxnSpLocks/>
            <a:stCxn id="44" idx="0"/>
          </p:cNvCxnSpPr>
          <p:nvPr/>
        </p:nvCxnSpPr>
        <p:spPr>
          <a:xfrm flipV="1">
            <a:off x="2519945" y="4366583"/>
            <a:ext cx="1033772" cy="638775"/>
          </a:xfrm>
          <a:prstGeom prst="straightConnector1">
            <a:avLst/>
          </a:prstGeom>
          <a:noFill/>
          <a:ln w="28575" cap="flat" cmpd="sng">
            <a:solidFill>
              <a:srgbClr val="FFE006"/>
            </a:solidFill>
            <a:prstDash val="solid"/>
            <a:round/>
            <a:headEnd type="none" w="sm" len="sm"/>
            <a:tailEnd type="none" w="sm" len="sm"/>
          </a:ln>
        </p:spPr>
      </p:cxnSp>
      <p:sp>
        <p:nvSpPr>
          <p:cNvPr id="23" name="Google Shape;157;p5">
            <a:extLst>
              <a:ext uri="{FF2B5EF4-FFF2-40B4-BE49-F238E27FC236}">
                <a16:creationId xmlns:a16="http://schemas.microsoft.com/office/drawing/2014/main" id="{88AFA830-B84E-480E-1D4A-EDC8F43EF515}"/>
              </a:ext>
            </a:extLst>
          </p:cNvPr>
          <p:cNvSpPr/>
          <p:nvPr/>
        </p:nvSpPr>
        <p:spPr>
          <a:xfrm>
            <a:off x="10341683" y="650983"/>
            <a:ext cx="962400" cy="972400"/>
          </a:xfrm>
          <a:prstGeom prst="ellipse">
            <a:avLst/>
          </a:prstGeom>
          <a:noFill/>
          <a:ln w="38100" cap="flat" cmpd="sng">
            <a:solidFill>
              <a:srgbClr val="FFE006"/>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endParaRPr sz="1867">
              <a:solidFill>
                <a:schemeClr val="dk1"/>
              </a:solidFill>
              <a:latin typeface="Calibri"/>
              <a:ea typeface="Calibri"/>
              <a:cs typeface="Calibri"/>
              <a:sym typeface="Calibri"/>
            </a:endParaRPr>
          </a:p>
        </p:txBody>
      </p:sp>
      <p:cxnSp>
        <p:nvCxnSpPr>
          <p:cNvPr id="24" name="Google Shape;159;p5">
            <a:extLst>
              <a:ext uri="{FF2B5EF4-FFF2-40B4-BE49-F238E27FC236}">
                <a16:creationId xmlns:a16="http://schemas.microsoft.com/office/drawing/2014/main" id="{4EF5ED3C-DBD9-6BA9-FE22-1A7C65A513CC}"/>
              </a:ext>
            </a:extLst>
          </p:cNvPr>
          <p:cNvCxnSpPr>
            <a:cxnSpLocks/>
          </p:cNvCxnSpPr>
          <p:nvPr/>
        </p:nvCxnSpPr>
        <p:spPr>
          <a:xfrm>
            <a:off x="10986883" y="1733424"/>
            <a:ext cx="89767" cy="856537"/>
          </a:xfrm>
          <a:prstGeom prst="straightConnector1">
            <a:avLst/>
          </a:prstGeom>
          <a:noFill/>
          <a:ln w="28575" cap="flat" cmpd="sng">
            <a:solidFill>
              <a:srgbClr val="FFE006"/>
            </a:solidFill>
            <a:prstDash val="solid"/>
            <a:round/>
            <a:headEnd type="none" w="sm" len="sm"/>
            <a:tailEnd type="none" w="sm" len="sm"/>
          </a:ln>
        </p:spPr>
      </p:cxnSp>
      <p:sp>
        <p:nvSpPr>
          <p:cNvPr id="25" name="Google Shape;160;p5">
            <a:extLst>
              <a:ext uri="{FF2B5EF4-FFF2-40B4-BE49-F238E27FC236}">
                <a16:creationId xmlns:a16="http://schemas.microsoft.com/office/drawing/2014/main" id="{435E978D-A426-D2F5-98F2-358536DF3E19}"/>
              </a:ext>
            </a:extLst>
          </p:cNvPr>
          <p:cNvSpPr txBox="1"/>
          <p:nvPr/>
        </p:nvSpPr>
        <p:spPr>
          <a:xfrm>
            <a:off x="9889300" y="5989768"/>
            <a:ext cx="1193600" cy="505804"/>
          </a:xfrm>
          <a:prstGeom prst="rect">
            <a:avLst/>
          </a:prstGeom>
          <a:noFill/>
          <a:ln>
            <a:noFill/>
          </a:ln>
        </p:spPr>
        <p:txBody>
          <a:bodyPr spcFirstLastPara="1" wrap="square" lIns="121900" tIns="121900" rIns="121900" bIns="121900" anchor="t" anchorCtr="0">
            <a:spAutoFit/>
          </a:bodyPr>
          <a:lstStyle/>
          <a:p>
            <a:pPr algn="just">
              <a:lnSpc>
                <a:spcPct val="115000"/>
              </a:lnSpc>
              <a:buClr>
                <a:srgbClr val="000000"/>
              </a:buClr>
              <a:buSzPts val="1100"/>
            </a:pPr>
            <a:r>
              <a:rPr lang="fi" sz="1467" b="1">
                <a:solidFill>
                  <a:schemeClr val="dk1"/>
                </a:solidFill>
                <a:latin typeface="Gill Sans"/>
                <a:ea typeface="Gill Sans"/>
                <a:cs typeface="Gill Sans"/>
                <a:sym typeface="Gill Sans"/>
              </a:rPr>
              <a:t>3 min</a:t>
            </a:r>
            <a:endParaRPr sz="1867">
              <a:solidFill>
                <a:srgbClr val="000000"/>
              </a:solidFill>
              <a:latin typeface="Arial"/>
              <a:ea typeface="Arial"/>
              <a:cs typeface="Arial"/>
              <a:sym typeface="Arial"/>
            </a:endParaRPr>
          </a:p>
        </p:txBody>
      </p:sp>
      <p:sp>
        <p:nvSpPr>
          <p:cNvPr id="44" name="Tekstiruutu 43">
            <a:extLst>
              <a:ext uri="{FF2B5EF4-FFF2-40B4-BE49-F238E27FC236}">
                <a16:creationId xmlns:a16="http://schemas.microsoft.com/office/drawing/2014/main" id="{E478D462-9A3D-4A2E-8FB6-6B6F045C737D}"/>
              </a:ext>
            </a:extLst>
          </p:cNvPr>
          <p:cNvSpPr txBox="1"/>
          <p:nvPr/>
        </p:nvSpPr>
        <p:spPr>
          <a:xfrm>
            <a:off x="1280663" y="5005358"/>
            <a:ext cx="2478564" cy="369332"/>
          </a:xfrm>
          <a:prstGeom prst="rect">
            <a:avLst/>
          </a:prstGeom>
          <a:noFill/>
        </p:spPr>
        <p:txBody>
          <a:bodyPr wrap="none" rtlCol="0">
            <a:spAutoFit/>
          </a:bodyPr>
          <a:lstStyle/>
          <a:p>
            <a:r>
              <a:rPr lang="fi-FI" b="1" dirty="0"/>
              <a:t>Keskustelun ohjaaja</a:t>
            </a:r>
          </a:p>
        </p:txBody>
      </p:sp>
      <p:sp>
        <p:nvSpPr>
          <p:cNvPr id="46" name="Tekstiruutu 45">
            <a:extLst>
              <a:ext uri="{FF2B5EF4-FFF2-40B4-BE49-F238E27FC236}">
                <a16:creationId xmlns:a16="http://schemas.microsoft.com/office/drawing/2014/main" id="{8E99B0BD-080F-7598-E01C-E9B74F7DDB11}"/>
              </a:ext>
            </a:extLst>
          </p:cNvPr>
          <p:cNvSpPr txBox="1"/>
          <p:nvPr/>
        </p:nvSpPr>
        <p:spPr>
          <a:xfrm>
            <a:off x="10605818" y="2702105"/>
            <a:ext cx="840295" cy="369332"/>
          </a:xfrm>
          <a:prstGeom prst="rect">
            <a:avLst/>
          </a:prstGeom>
          <a:noFill/>
        </p:spPr>
        <p:txBody>
          <a:bodyPr wrap="none" rtlCol="0">
            <a:spAutoFit/>
          </a:bodyPr>
          <a:lstStyle/>
          <a:p>
            <a:r>
              <a:rPr lang="fi-FI" dirty="0"/>
              <a:t>kirjuri</a:t>
            </a:r>
          </a:p>
        </p:txBody>
      </p:sp>
    </p:spTree>
    <p:extLst>
      <p:ext uri="{BB962C8B-B14F-4D97-AF65-F5344CB8AC3E}">
        <p14:creationId xmlns:p14="http://schemas.microsoft.com/office/powerpoint/2010/main" val="2471400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D1C5E3-AF6B-75D0-F7F8-3B53C18BEAE6}"/>
              </a:ext>
            </a:extLst>
          </p:cNvPr>
          <p:cNvSpPr>
            <a:spLocks noGrp="1"/>
          </p:cNvSpPr>
          <p:nvPr>
            <p:ph type="title"/>
          </p:nvPr>
        </p:nvSpPr>
        <p:spPr>
          <a:xfrm>
            <a:off x="723900" y="625788"/>
            <a:ext cx="10515600" cy="1325563"/>
          </a:xfrm>
        </p:spPr>
        <p:txBody>
          <a:bodyPr/>
          <a:lstStyle/>
          <a:p>
            <a:r>
              <a:rPr lang="fi-FI" dirty="0"/>
              <a:t>Erätauko-Keskustelun pelisäännöt</a:t>
            </a:r>
          </a:p>
        </p:txBody>
      </p:sp>
      <p:sp>
        <p:nvSpPr>
          <p:cNvPr id="21" name="Google Shape;166;p6">
            <a:extLst>
              <a:ext uri="{FF2B5EF4-FFF2-40B4-BE49-F238E27FC236}">
                <a16:creationId xmlns:a16="http://schemas.microsoft.com/office/drawing/2014/main" id="{66333276-EC83-33C4-FD44-4345408DBB9F}"/>
              </a:ext>
            </a:extLst>
          </p:cNvPr>
          <p:cNvSpPr txBox="1">
            <a:spLocks noGrp="1"/>
          </p:cNvSpPr>
          <p:nvPr>
            <p:ph idx="1"/>
          </p:nvPr>
        </p:nvSpPr>
        <p:spPr>
          <a:xfrm>
            <a:off x="819150" y="2078351"/>
            <a:ext cx="5372100" cy="3401699"/>
          </a:xfrm>
          <a:prstGeom prst="rect">
            <a:avLst/>
          </a:prstGeom>
          <a:noFill/>
          <a:ln w="3175">
            <a:solidFill>
              <a:schemeClr val="tx1"/>
            </a:solidFill>
          </a:ln>
        </p:spPr>
        <p:txBody>
          <a:bodyPr spcFirstLastPara="1" wrap="square" lIns="68700" tIns="68700" rIns="68700" bIns="68700" anchor="t" anchorCtr="0">
            <a:noAutofit/>
          </a:bodyPr>
          <a:lstStyle/>
          <a:p>
            <a:pPr marL="342900" indent="-342900">
              <a:buClr>
                <a:schemeClr val="dk1"/>
              </a:buClr>
              <a:buSzPts val="1100"/>
              <a:buFont typeface="+mj-lt"/>
              <a:buAutoNum type="arabicPeriod"/>
            </a:pPr>
            <a:r>
              <a:rPr lang="fi-FI" sz="1300" b="1" i="0" dirty="0">
                <a:effectLst/>
                <a:highlight>
                  <a:srgbClr val="FFFFFF"/>
                </a:highlight>
              </a:rPr>
              <a:t>Kuuntelen muita ja keskityn. </a:t>
            </a:r>
            <a:r>
              <a:rPr lang="fi-FI" sz="1300" b="0" i="1" dirty="0">
                <a:effectLst/>
                <a:highlight>
                  <a:srgbClr val="FFFFFF"/>
                </a:highlight>
              </a:rPr>
              <a:t>Kaikilla on mahdollisuus kertoa omia ajatuksiaan keskustelun aiheesta, mutta ei keskeytetä toisia. Jätetään kännykät sivuun. Keskustelun ohjaaja voi jakaa puheenvuoroja. </a:t>
            </a:r>
            <a:endParaRPr lang="fi-FI" sz="1300" b="0" i="0" dirty="0">
              <a:effectLst/>
              <a:highlight>
                <a:srgbClr val="FFFFFF"/>
              </a:highlight>
            </a:endParaRPr>
          </a:p>
          <a:p>
            <a:pPr marL="342900" indent="-342900">
              <a:buFont typeface="+mj-lt"/>
              <a:buAutoNum type="arabicPeriod"/>
            </a:pPr>
            <a:r>
              <a:rPr lang="fi-FI" sz="1300" b="1" i="0" dirty="0">
                <a:effectLst/>
                <a:highlight>
                  <a:srgbClr val="FFFFFF"/>
                </a:highlight>
              </a:rPr>
              <a:t>Kerron omia ajatuksiani ja kokemuksiani. </a:t>
            </a:r>
            <a:r>
              <a:rPr lang="fi-FI" sz="1300" b="0" i="1" dirty="0">
                <a:effectLst/>
                <a:highlight>
                  <a:srgbClr val="FFFFFF"/>
                </a:highlight>
              </a:rPr>
              <a:t>Haluamme kuulla myös sinun ajatuksiasi keskustelun aiheesta. Sinulla ei tarvitse olla oikeita vastauksia. Voit jatkaa juttua siitä, mihin edellinen lopetti.</a:t>
            </a:r>
            <a:endParaRPr lang="fi-FI" sz="1300" b="0" i="0" dirty="0">
              <a:effectLst/>
              <a:highlight>
                <a:srgbClr val="FFFFFF"/>
              </a:highlight>
            </a:endParaRPr>
          </a:p>
          <a:p>
            <a:pPr marL="342900" indent="-342900">
              <a:buFont typeface="+mj-lt"/>
              <a:buAutoNum type="arabicPeriod"/>
            </a:pPr>
            <a:r>
              <a:rPr lang="fi-FI" sz="1300" b="1" i="0" dirty="0">
                <a:effectLst/>
                <a:highlight>
                  <a:srgbClr val="FFFFFF"/>
                </a:highlight>
              </a:rPr>
              <a:t>Olen ystävällinen ja kunnioitan toisia. </a:t>
            </a:r>
            <a:r>
              <a:rPr lang="fi-FI" sz="1300" b="0" i="1" dirty="0">
                <a:effectLst/>
                <a:highlight>
                  <a:srgbClr val="FFFFFF"/>
                </a:highlight>
              </a:rPr>
              <a:t>Kunnioitetaan erilaisia ihmisiä ja kokemuksia. Voimme pohtia asioita yhdessä ilman, että olemme samaa mieltä. Ei kerrota muiden asioita eteenpäin. Ei kiusata muita osallistujia.</a:t>
            </a:r>
            <a:endParaRPr lang="fi-FI" sz="1300" b="0" i="0" dirty="0">
              <a:effectLst/>
              <a:highlight>
                <a:srgbClr val="FFFFFF"/>
              </a:highlight>
            </a:endParaRPr>
          </a:p>
          <a:p>
            <a:pPr>
              <a:buClr>
                <a:schemeClr val="dk1"/>
              </a:buClr>
              <a:buSzPts val="1100"/>
            </a:pPr>
            <a:endParaRPr sz="1300" i="1" dirty="0">
              <a:ea typeface="Gill Sans"/>
              <a:cs typeface="Gill Sans"/>
              <a:sym typeface="Gill Sans"/>
            </a:endParaRPr>
          </a:p>
          <a:p>
            <a:pPr>
              <a:buClr>
                <a:srgbClr val="000000"/>
              </a:buClr>
              <a:buSzPts val="1400"/>
            </a:pPr>
            <a:r>
              <a:rPr lang="fi-FI" sz="1300" dirty="0">
                <a:ea typeface="Arial"/>
                <a:cs typeface="Arial"/>
                <a:sym typeface="Arial"/>
              </a:rPr>
              <a:t>https://www.eratauko.fi/tyokalu/pelisaannot-nuorille/</a:t>
            </a:r>
            <a:endParaRPr sz="1300" dirty="0">
              <a:ea typeface="Arial"/>
              <a:cs typeface="Arial"/>
              <a:sym typeface="Arial"/>
            </a:endParaRPr>
          </a:p>
        </p:txBody>
      </p:sp>
      <p:sp>
        <p:nvSpPr>
          <p:cNvPr id="22" name="Tekstiruutu 21">
            <a:extLst>
              <a:ext uri="{FF2B5EF4-FFF2-40B4-BE49-F238E27FC236}">
                <a16:creationId xmlns:a16="http://schemas.microsoft.com/office/drawing/2014/main" id="{5D8644BD-1F91-FF16-ACDB-156ECCBE65E2}"/>
              </a:ext>
            </a:extLst>
          </p:cNvPr>
          <p:cNvSpPr txBox="1"/>
          <p:nvPr/>
        </p:nvSpPr>
        <p:spPr>
          <a:xfrm>
            <a:off x="6748556" y="2078351"/>
            <a:ext cx="4354479" cy="2893100"/>
          </a:xfrm>
          <a:prstGeom prst="rect">
            <a:avLst/>
          </a:prstGeom>
          <a:noFill/>
        </p:spPr>
        <p:txBody>
          <a:bodyPr wrap="square" rtlCol="0">
            <a:spAutoFit/>
          </a:bodyPr>
          <a:lstStyle/>
          <a:p>
            <a:r>
              <a:rPr lang="fi-FI" sz="1400" dirty="0"/>
              <a:t>Kiitos, mukavaa, että olette kaikki täällä tänään!</a:t>
            </a:r>
          </a:p>
          <a:p>
            <a:endParaRPr lang="fi-FI" sz="1400" dirty="0"/>
          </a:p>
          <a:p>
            <a:r>
              <a:rPr lang="fi-FI" sz="1400" dirty="0"/>
              <a:t>Keskustelussa käytämme nuorten Erätaukokeskustelun pelisääntöjä, nyt käymme ne lyhyesti läpi.</a:t>
            </a:r>
          </a:p>
          <a:p>
            <a:endParaRPr lang="fi-FI" sz="1400" dirty="0"/>
          </a:p>
          <a:p>
            <a:r>
              <a:rPr lang="fi-FI" sz="1400" i="1" dirty="0"/>
              <a:t>Keskustelun vetäjä käy läpi vasemmalla olevat kolme pelisääntöä.</a:t>
            </a:r>
          </a:p>
          <a:p>
            <a:endParaRPr lang="fi-FI" sz="1400" i="1" dirty="0"/>
          </a:p>
          <a:p>
            <a:r>
              <a:rPr lang="fi-FI" sz="1400" dirty="0"/>
              <a:t>Onko sinulla kysyttävää näistä säännöistä?</a:t>
            </a:r>
          </a:p>
          <a:p>
            <a:r>
              <a:rPr lang="fi-FI" sz="1400" dirty="0"/>
              <a:t>Sopiihan, että noudatamme näitä sääntöjä yhdessä?</a:t>
            </a:r>
            <a:br>
              <a:rPr lang="fi-FI" sz="1400" dirty="0"/>
            </a:br>
            <a:r>
              <a:rPr lang="fi-FI" sz="1400" dirty="0"/>
              <a:t>Hienoa, jatketaan!</a:t>
            </a:r>
          </a:p>
        </p:txBody>
      </p:sp>
    </p:spTree>
    <p:extLst>
      <p:ext uri="{BB962C8B-B14F-4D97-AF65-F5344CB8AC3E}">
        <p14:creationId xmlns:p14="http://schemas.microsoft.com/office/powerpoint/2010/main" val="219263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D7DF3D-B31F-9582-A3C7-7194E295F361}"/>
              </a:ext>
            </a:extLst>
          </p:cNvPr>
          <p:cNvSpPr>
            <a:spLocks noGrp="1"/>
          </p:cNvSpPr>
          <p:nvPr>
            <p:ph type="title"/>
          </p:nvPr>
        </p:nvSpPr>
        <p:spPr>
          <a:xfrm>
            <a:off x="845389" y="1199070"/>
            <a:ext cx="10420710" cy="681487"/>
          </a:xfrm>
        </p:spPr>
        <p:txBody>
          <a:bodyPr>
            <a:normAutofit fontScale="90000"/>
          </a:bodyPr>
          <a:lstStyle/>
          <a:p>
            <a:r>
              <a:rPr lang="da-DK" sz="4400" b="1" dirty="0">
                <a:highlight>
                  <a:srgbClr val="FFFFFF"/>
                </a:highlight>
                <a:ea typeface="Gill Sans"/>
                <a:cs typeface="Gill Sans"/>
                <a:sym typeface="Gill Sans"/>
              </a:rPr>
              <a:t>Erätauko-keskustelu: vesi </a:t>
            </a:r>
            <a:r>
              <a:rPr lang="sv-SE" sz="4400" b="1" dirty="0">
                <a:highlight>
                  <a:srgbClr val="FFFFFF"/>
                </a:highlight>
                <a:ea typeface="Gill Sans"/>
                <a:cs typeface="Gill Sans"/>
                <a:sym typeface="Gill Sans"/>
              </a:rPr>
              <a:t>(45 min)</a:t>
            </a:r>
            <a:r>
              <a:rPr lang="sv-SE" dirty="0">
                <a:ea typeface="Gill Sans"/>
                <a:cs typeface="Gill Sans"/>
                <a:sym typeface="Gill Sans"/>
              </a:rPr>
              <a:t> </a:t>
            </a:r>
            <a:br>
              <a:rPr lang="sv-SE" dirty="0">
                <a:ea typeface="Gill Sans"/>
                <a:cs typeface="Gill Sans"/>
                <a:sym typeface="Gill Sans"/>
              </a:rPr>
            </a:br>
            <a:r>
              <a:rPr lang="sv-SE" dirty="0">
                <a:ea typeface="Gill Sans"/>
                <a:cs typeface="Gill Sans"/>
                <a:sym typeface="Gill Sans"/>
              </a:rPr>
              <a:t>5 min	</a:t>
            </a:r>
            <a:r>
              <a:rPr lang="sv-SE" b="1" dirty="0" err="1">
                <a:ea typeface="Gill Sans"/>
                <a:cs typeface="Gill Sans"/>
                <a:sym typeface="Gill Sans"/>
              </a:rPr>
              <a:t>Alustus</a:t>
            </a:r>
            <a:r>
              <a:rPr lang="sv-SE" b="1" dirty="0">
                <a:ea typeface="Gill Sans"/>
                <a:cs typeface="Gill Sans"/>
                <a:sym typeface="Gill Sans"/>
              </a:rPr>
              <a:t> ja </a:t>
            </a:r>
            <a:r>
              <a:rPr lang="sv-SE" b="1" dirty="0" err="1">
                <a:ea typeface="Gill Sans"/>
                <a:cs typeface="Gill Sans"/>
                <a:sym typeface="Gill Sans"/>
              </a:rPr>
              <a:t>pariporina</a:t>
            </a:r>
            <a:br>
              <a:rPr lang="sv-SE" b="1" dirty="0">
                <a:ea typeface="Gill Sans"/>
                <a:cs typeface="Gill Sans"/>
                <a:sym typeface="Gill Sans"/>
              </a:rPr>
            </a:br>
            <a:endParaRPr lang="fi-FI" dirty="0"/>
          </a:p>
        </p:txBody>
      </p:sp>
      <p:sp>
        <p:nvSpPr>
          <p:cNvPr id="4" name="Google Shape;177;p7">
            <a:extLst>
              <a:ext uri="{FF2B5EF4-FFF2-40B4-BE49-F238E27FC236}">
                <a16:creationId xmlns:a16="http://schemas.microsoft.com/office/drawing/2014/main" id="{B7F49061-9402-6867-608C-33B1FF92B782}"/>
              </a:ext>
            </a:extLst>
          </p:cNvPr>
          <p:cNvSpPr txBox="1">
            <a:spLocks noGrp="1"/>
          </p:cNvSpPr>
          <p:nvPr>
            <p:ph idx="1"/>
          </p:nvPr>
        </p:nvSpPr>
        <p:spPr>
          <a:xfrm>
            <a:off x="923027" y="2044459"/>
            <a:ext cx="10343072" cy="774941"/>
          </a:xfrm>
          <a:prstGeom prst="rect">
            <a:avLst/>
          </a:prstGeom>
          <a:noFill/>
          <a:ln w="3175">
            <a:solidFill>
              <a:schemeClr val="tx1"/>
            </a:solidFill>
          </a:ln>
        </p:spPr>
        <p:txBody>
          <a:bodyPr spcFirstLastPara="1" wrap="square" lIns="68700" tIns="68700" rIns="68700" bIns="68700" anchor="t" anchorCtr="0">
            <a:noAutofit/>
          </a:bodyPr>
          <a:lstStyle/>
          <a:p>
            <a:pPr marL="0" indent="0">
              <a:lnSpc>
                <a:spcPct val="100000"/>
              </a:lnSpc>
              <a:buClr>
                <a:srgbClr val="000000"/>
              </a:buClr>
              <a:buSzPts val="1400"/>
              <a:buNone/>
            </a:pPr>
            <a:r>
              <a:rPr lang="sv-SE" sz="1300" b="1" dirty="0" err="1">
                <a:solidFill>
                  <a:schemeClr val="dk1"/>
                </a:solidFill>
                <a:ea typeface="Gill Sans"/>
                <a:cs typeface="Gill Sans"/>
                <a:sym typeface="Gill Sans"/>
              </a:rPr>
              <a:t>Ohjeita</a:t>
            </a:r>
            <a:r>
              <a:rPr lang="sv-SE" sz="1300" b="1" dirty="0">
                <a:solidFill>
                  <a:schemeClr val="dk1"/>
                </a:solidFill>
                <a:ea typeface="Gill Sans"/>
                <a:cs typeface="Gill Sans"/>
                <a:sym typeface="Gill Sans"/>
              </a:rPr>
              <a:t> </a:t>
            </a:r>
            <a:r>
              <a:rPr lang="sv-SE" sz="1300" b="1" dirty="0" err="1">
                <a:solidFill>
                  <a:schemeClr val="dk1"/>
                </a:solidFill>
                <a:ea typeface="Gill Sans"/>
                <a:cs typeface="Gill Sans"/>
                <a:sym typeface="Gill Sans"/>
              </a:rPr>
              <a:t>keskustelun</a:t>
            </a:r>
            <a:r>
              <a:rPr lang="sv-SE" sz="1300" b="1" dirty="0">
                <a:solidFill>
                  <a:schemeClr val="dk1"/>
                </a:solidFill>
                <a:ea typeface="Gill Sans"/>
                <a:cs typeface="Gill Sans"/>
                <a:sym typeface="Gill Sans"/>
              </a:rPr>
              <a:t> </a:t>
            </a:r>
            <a:r>
              <a:rPr lang="sv-SE" sz="1300" b="1" dirty="0" err="1">
                <a:solidFill>
                  <a:schemeClr val="dk1"/>
                </a:solidFill>
                <a:ea typeface="Gill Sans"/>
                <a:cs typeface="Gill Sans"/>
                <a:sym typeface="Gill Sans"/>
              </a:rPr>
              <a:t>ohjaajalle</a:t>
            </a:r>
            <a:endParaRPr lang="sv-SE" sz="1300" b="1" dirty="0">
              <a:solidFill>
                <a:schemeClr val="dk1"/>
              </a:solidFill>
              <a:ea typeface="Gill Sans"/>
              <a:cs typeface="Gill Sans"/>
              <a:sym typeface="Gill Sans"/>
            </a:endParaRPr>
          </a:p>
          <a:p>
            <a:pPr marL="0" indent="0">
              <a:lnSpc>
                <a:spcPct val="100000"/>
              </a:lnSpc>
              <a:buClr>
                <a:schemeClr val="dk1"/>
              </a:buClr>
              <a:buSzPts val="1100"/>
              <a:buNone/>
            </a:pPr>
            <a:r>
              <a:rPr lang="sv-SE" sz="1300" dirty="0" err="1">
                <a:solidFill>
                  <a:schemeClr val="dk1"/>
                </a:solidFill>
                <a:ea typeface="Gill Sans"/>
                <a:cs typeface="Gill Sans"/>
                <a:sym typeface="Gill Sans"/>
              </a:rPr>
              <a:t>Normaali</a:t>
            </a:r>
            <a:r>
              <a:rPr lang="sv-SE" sz="1300" dirty="0">
                <a:solidFill>
                  <a:schemeClr val="dk1"/>
                </a:solidFill>
                <a:ea typeface="Gill Sans"/>
                <a:cs typeface="Gill Sans"/>
                <a:sym typeface="Gill Sans"/>
              </a:rPr>
              <a:t> </a:t>
            </a:r>
            <a:r>
              <a:rPr lang="sv-SE" sz="1300" dirty="0" err="1">
                <a:solidFill>
                  <a:schemeClr val="dk1"/>
                </a:solidFill>
                <a:ea typeface="Gill Sans"/>
                <a:cs typeface="Gill Sans"/>
                <a:sym typeface="Gill Sans"/>
              </a:rPr>
              <a:t>teksti</a:t>
            </a:r>
            <a:r>
              <a:rPr lang="sv-SE" sz="1300" dirty="0">
                <a:solidFill>
                  <a:schemeClr val="dk1"/>
                </a:solidFill>
                <a:ea typeface="Gill Sans"/>
                <a:cs typeface="Gill Sans"/>
                <a:sym typeface="Gill Sans"/>
              </a:rPr>
              <a:t> – </a:t>
            </a:r>
            <a:r>
              <a:rPr lang="sv-SE" sz="1300" dirty="0" err="1">
                <a:solidFill>
                  <a:schemeClr val="dk1"/>
                </a:solidFill>
                <a:ea typeface="Gill Sans"/>
                <a:cs typeface="Gill Sans"/>
                <a:sym typeface="Gill Sans"/>
              </a:rPr>
              <a:t>voit</a:t>
            </a:r>
            <a:r>
              <a:rPr lang="sv-SE" sz="1300" dirty="0">
                <a:solidFill>
                  <a:schemeClr val="dk1"/>
                </a:solidFill>
                <a:ea typeface="Gill Sans"/>
                <a:cs typeface="Gill Sans"/>
                <a:sym typeface="Gill Sans"/>
              </a:rPr>
              <a:t> </a:t>
            </a:r>
            <a:r>
              <a:rPr lang="sv-SE" sz="1300" dirty="0" err="1">
                <a:solidFill>
                  <a:schemeClr val="dk1"/>
                </a:solidFill>
                <a:ea typeface="Gill Sans"/>
                <a:cs typeface="Gill Sans"/>
                <a:sym typeface="Gill Sans"/>
              </a:rPr>
              <a:t>sanoa</a:t>
            </a:r>
            <a:r>
              <a:rPr lang="sv-SE" sz="1300" dirty="0">
                <a:solidFill>
                  <a:schemeClr val="dk1"/>
                </a:solidFill>
                <a:ea typeface="Gill Sans"/>
                <a:cs typeface="Gill Sans"/>
                <a:sym typeface="Gill Sans"/>
              </a:rPr>
              <a:t> </a:t>
            </a:r>
            <a:r>
              <a:rPr lang="sv-SE" sz="1300" dirty="0" err="1">
                <a:solidFill>
                  <a:schemeClr val="dk1"/>
                </a:solidFill>
                <a:ea typeface="Gill Sans"/>
                <a:cs typeface="Gill Sans"/>
                <a:sym typeface="Gill Sans"/>
              </a:rPr>
              <a:t>näin</a:t>
            </a:r>
            <a:r>
              <a:rPr lang="sv-SE" sz="1300" dirty="0">
                <a:solidFill>
                  <a:schemeClr val="dk1"/>
                </a:solidFill>
                <a:ea typeface="Gill Sans"/>
                <a:cs typeface="Gill Sans"/>
                <a:sym typeface="Gill Sans"/>
              </a:rPr>
              <a:t> – </a:t>
            </a:r>
            <a:r>
              <a:rPr lang="sv-SE" sz="1300" i="1" dirty="0" err="1">
                <a:solidFill>
                  <a:schemeClr val="dk1"/>
                </a:solidFill>
                <a:ea typeface="Gill Sans"/>
                <a:cs typeface="Gill Sans"/>
                <a:sym typeface="Gill Sans"/>
              </a:rPr>
              <a:t>Kursivoitu</a:t>
            </a:r>
            <a:r>
              <a:rPr lang="sv-SE" sz="1300" i="1" dirty="0">
                <a:solidFill>
                  <a:schemeClr val="dk1"/>
                </a:solidFill>
                <a:ea typeface="Gill Sans"/>
                <a:cs typeface="Gill Sans"/>
                <a:sym typeface="Gill Sans"/>
              </a:rPr>
              <a:t> </a:t>
            </a:r>
            <a:r>
              <a:rPr lang="sv-SE" sz="1300" i="1" dirty="0" err="1">
                <a:solidFill>
                  <a:schemeClr val="dk1"/>
                </a:solidFill>
                <a:ea typeface="Gill Sans"/>
                <a:cs typeface="Gill Sans"/>
                <a:sym typeface="Gill Sans"/>
              </a:rPr>
              <a:t>teksti</a:t>
            </a:r>
            <a:r>
              <a:rPr lang="sv-SE" sz="1300" i="1" dirty="0">
                <a:solidFill>
                  <a:schemeClr val="dk1"/>
                </a:solidFill>
                <a:ea typeface="Gill Sans"/>
                <a:cs typeface="Gill Sans"/>
                <a:sym typeface="Gill Sans"/>
              </a:rPr>
              <a:t> – </a:t>
            </a:r>
            <a:r>
              <a:rPr lang="sv-SE" sz="1300" i="1" dirty="0" err="1">
                <a:solidFill>
                  <a:schemeClr val="dk1"/>
                </a:solidFill>
                <a:ea typeface="Gill Sans"/>
                <a:cs typeface="Gill Sans"/>
                <a:sym typeface="Gill Sans"/>
              </a:rPr>
              <a:t>ohjeita</a:t>
            </a:r>
            <a:r>
              <a:rPr lang="sv-SE" sz="1300" i="1" dirty="0">
                <a:solidFill>
                  <a:schemeClr val="dk1"/>
                </a:solidFill>
                <a:ea typeface="Gill Sans"/>
                <a:cs typeface="Gill Sans"/>
                <a:sym typeface="Gill Sans"/>
              </a:rPr>
              <a:t> </a:t>
            </a:r>
            <a:r>
              <a:rPr lang="sv-SE" sz="1300" i="1" dirty="0" err="1">
                <a:solidFill>
                  <a:schemeClr val="dk1"/>
                </a:solidFill>
                <a:ea typeface="Gill Sans"/>
                <a:cs typeface="Gill Sans"/>
                <a:sym typeface="Gill Sans"/>
              </a:rPr>
              <a:t>keskustelun</a:t>
            </a:r>
            <a:r>
              <a:rPr lang="sv-SE" sz="1300" i="1" dirty="0">
                <a:solidFill>
                  <a:schemeClr val="dk1"/>
                </a:solidFill>
                <a:ea typeface="Gill Sans"/>
                <a:cs typeface="Gill Sans"/>
                <a:sym typeface="Gill Sans"/>
              </a:rPr>
              <a:t> </a:t>
            </a:r>
            <a:r>
              <a:rPr lang="sv-SE" sz="1300" i="1" dirty="0" err="1">
                <a:solidFill>
                  <a:schemeClr val="dk1"/>
                </a:solidFill>
                <a:ea typeface="Gill Sans"/>
                <a:cs typeface="Gill Sans"/>
                <a:sym typeface="Gill Sans"/>
              </a:rPr>
              <a:t>vetäjälle</a:t>
            </a:r>
            <a:endParaRPr lang="sv-SE" sz="1300" i="1" dirty="0">
              <a:solidFill>
                <a:schemeClr val="dk1"/>
              </a:solidFill>
              <a:ea typeface="Gill Sans"/>
              <a:cs typeface="Gill Sans"/>
              <a:sym typeface="Gill Sans"/>
            </a:endParaRPr>
          </a:p>
          <a:p>
            <a:pPr marL="0" indent="0">
              <a:lnSpc>
                <a:spcPct val="100000"/>
              </a:lnSpc>
              <a:buClr>
                <a:schemeClr val="dk1"/>
              </a:buClr>
              <a:buSzPts val="600"/>
              <a:buNone/>
            </a:pPr>
            <a:r>
              <a:rPr lang="sv-SE" sz="1300" dirty="0">
                <a:solidFill>
                  <a:srgbClr val="FF0000"/>
                </a:solidFill>
                <a:ea typeface="Gill Sans"/>
                <a:cs typeface="Gill Sans"/>
                <a:sym typeface="Gill Sans"/>
              </a:rPr>
              <a:t>			</a:t>
            </a:r>
          </a:p>
          <a:p>
            <a:pPr>
              <a:buClr>
                <a:schemeClr val="dk1"/>
              </a:buClr>
              <a:buSzPts val="1100"/>
            </a:pPr>
            <a:endParaRPr sz="1300" dirty="0">
              <a:solidFill>
                <a:schemeClr val="dk1"/>
              </a:solidFill>
              <a:latin typeface="Gill Sans"/>
              <a:ea typeface="Gill Sans"/>
              <a:cs typeface="Gill Sans"/>
              <a:sym typeface="Gill Sans"/>
            </a:endParaRPr>
          </a:p>
        </p:txBody>
      </p:sp>
      <p:sp>
        <p:nvSpPr>
          <p:cNvPr id="7" name="Tekstiruutu 6">
            <a:extLst>
              <a:ext uri="{FF2B5EF4-FFF2-40B4-BE49-F238E27FC236}">
                <a16:creationId xmlns:a16="http://schemas.microsoft.com/office/drawing/2014/main" id="{B595BDEE-2784-ADEC-6953-40BA783944A2}"/>
              </a:ext>
            </a:extLst>
          </p:cNvPr>
          <p:cNvSpPr txBox="1"/>
          <p:nvPr/>
        </p:nvSpPr>
        <p:spPr>
          <a:xfrm>
            <a:off x="923027" y="2983302"/>
            <a:ext cx="10343072" cy="3077124"/>
          </a:xfrm>
          <a:prstGeom prst="rect">
            <a:avLst/>
          </a:prstGeom>
          <a:noFill/>
        </p:spPr>
        <p:txBody>
          <a:bodyPr wrap="square">
            <a:spAutoFit/>
          </a:bodyPr>
          <a:lstStyle/>
          <a:p>
            <a:pPr algn="ctr">
              <a:buClr>
                <a:srgbClr val="000000"/>
              </a:buClr>
              <a:buSzPts val="400"/>
            </a:pPr>
            <a:endParaRPr lang="sv-SE" sz="1800" b="1" dirty="0">
              <a:solidFill>
                <a:srgbClr val="000000"/>
              </a:solidFill>
              <a:highlight>
                <a:schemeClr val="lt1"/>
              </a:highlight>
              <a:latin typeface="Gill Sans"/>
              <a:ea typeface="Gill Sans"/>
              <a:cs typeface="Gill Sans"/>
              <a:sym typeface="Gill Sans"/>
            </a:endParaRPr>
          </a:p>
          <a:p>
            <a:pPr>
              <a:lnSpc>
                <a:spcPct val="115000"/>
              </a:lnSpc>
              <a:buClr>
                <a:srgbClr val="000000"/>
              </a:buClr>
              <a:buSzPts val="400"/>
            </a:pPr>
            <a:r>
              <a:rPr lang="fi-FI" sz="1400" dirty="0">
                <a:solidFill>
                  <a:schemeClr val="dk1"/>
                </a:solidFill>
                <a:highlight>
                  <a:schemeClr val="lt1"/>
                </a:highlight>
                <a:ea typeface="Gill Sans"/>
                <a:cs typeface="Gill Sans"/>
                <a:sym typeface="Gill Sans"/>
              </a:rPr>
              <a:t>Aluksi katsomme/kuuntelemme/luemme lyhyen johdantotekstin herättääksemme ajatuksia keskustelun teemasta. </a:t>
            </a:r>
            <a:br>
              <a:rPr lang="fi-FI" sz="1400" dirty="0">
                <a:solidFill>
                  <a:schemeClr val="dk1"/>
                </a:solidFill>
                <a:highlight>
                  <a:schemeClr val="lt1"/>
                </a:highlight>
                <a:ea typeface="Gill Sans"/>
                <a:cs typeface="Gill Sans"/>
                <a:sym typeface="Gill Sans"/>
              </a:rPr>
            </a:br>
            <a:r>
              <a:rPr lang="fi-FI" sz="1400" dirty="0">
                <a:solidFill>
                  <a:schemeClr val="dk1"/>
                </a:solidFill>
                <a:highlight>
                  <a:schemeClr val="lt1"/>
                </a:highlight>
                <a:ea typeface="Gill Sans"/>
                <a:cs typeface="Gill Sans"/>
                <a:sym typeface="Gill Sans"/>
              </a:rPr>
              <a:t>TAI: Mietimme, mitä ideoita tai omia ajatuksia tämä Erätauko-keskustelu tai sen teema meissä herättää</a:t>
            </a:r>
            <a:r>
              <a:rPr lang="sv-SE" sz="1400" dirty="0">
                <a:solidFill>
                  <a:schemeClr val="dk1"/>
                </a:solidFill>
                <a:highlight>
                  <a:schemeClr val="lt1"/>
                </a:highlight>
                <a:ea typeface="Gill Sans"/>
                <a:cs typeface="Gill Sans"/>
                <a:sym typeface="Gill Sans"/>
              </a:rPr>
              <a:t>.</a:t>
            </a:r>
          </a:p>
          <a:p>
            <a:pPr>
              <a:lnSpc>
                <a:spcPct val="115000"/>
              </a:lnSpc>
              <a:buClr>
                <a:srgbClr val="000000"/>
              </a:buClr>
              <a:buSzPts val="400"/>
            </a:pPr>
            <a:endParaRPr lang="sv-SE" sz="1400" dirty="0">
              <a:solidFill>
                <a:srgbClr val="FF0000"/>
              </a:solidFill>
              <a:highlight>
                <a:schemeClr val="lt1"/>
              </a:highlight>
              <a:ea typeface="Gill Sans"/>
              <a:cs typeface="Gill Sans"/>
              <a:sym typeface="Gill Sans"/>
            </a:endParaRPr>
          </a:p>
          <a:p>
            <a:pPr marL="609585" indent="-389457">
              <a:lnSpc>
                <a:spcPct val="115000"/>
              </a:lnSpc>
              <a:buClr>
                <a:srgbClr val="000000"/>
              </a:buClr>
              <a:buSzPts val="1000"/>
              <a:buFont typeface="Gill Sans"/>
              <a:buChar char="➔"/>
            </a:pPr>
            <a:r>
              <a:rPr lang="fi-FI" sz="1400" i="1" dirty="0">
                <a:solidFill>
                  <a:srgbClr val="000000"/>
                </a:solidFill>
                <a:highlight>
                  <a:schemeClr val="lt1"/>
                </a:highlight>
                <a:ea typeface="Gill Sans"/>
                <a:cs typeface="Gill Sans"/>
                <a:sym typeface="Gill Sans"/>
              </a:rPr>
              <a:t>Johdanto on voitu lähettää osallistujille etukäteen </a:t>
            </a:r>
          </a:p>
          <a:p>
            <a:pPr marL="609585" indent="-389457">
              <a:lnSpc>
                <a:spcPct val="115000"/>
              </a:lnSpc>
              <a:buClr>
                <a:srgbClr val="000000"/>
              </a:buClr>
              <a:buSzPts val="1000"/>
              <a:buFont typeface="Gill Sans"/>
              <a:buChar char="➔"/>
            </a:pPr>
            <a:r>
              <a:rPr lang="fi-FI" sz="1400" i="1" dirty="0">
                <a:solidFill>
                  <a:srgbClr val="000000"/>
                </a:solidFill>
                <a:highlight>
                  <a:schemeClr val="lt1"/>
                </a:highlight>
                <a:ea typeface="Gill Sans"/>
                <a:cs typeface="Gill Sans"/>
                <a:sym typeface="Gill Sans"/>
              </a:rPr>
              <a:t>Valmistele, miten johdanto käsitellään</a:t>
            </a:r>
          </a:p>
          <a:p>
            <a:pPr marL="609585" indent="-389457">
              <a:lnSpc>
                <a:spcPct val="115000"/>
              </a:lnSpc>
              <a:buClr>
                <a:srgbClr val="000000"/>
              </a:buClr>
              <a:buSzPts val="1000"/>
              <a:buFont typeface="Gill Sans"/>
              <a:buChar char="➔"/>
            </a:pPr>
            <a:endParaRPr lang="sv-SE" sz="1400" dirty="0">
              <a:solidFill>
                <a:srgbClr val="000000"/>
              </a:solidFill>
              <a:highlight>
                <a:schemeClr val="lt1"/>
              </a:highlight>
              <a:ea typeface="Gill Sans"/>
              <a:cs typeface="Gill Sans"/>
              <a:sym typeface="Gill Sans"/>
            </a:endParaRPr>
          </a:p>
          <a:p>
            <a:pPr>
              <a:lnSpc>
                <a:spcPct val="115000"/>
              </a:lnSpc>
              <a:buClr>
                <a:srgbClr val="000000"/>
              </a:buClr>
              <a:buSzPts val="600"/>
            </a:pPr>
            <a:r>
              <a:rPr lang="fi-FI" sz="1400" dirty="0">
                <a:solidFill>
                  <a:srgbClr val="000000"/>
                </a:solidFill>
                <a:highlight>
                  <a:schemeClr val="lt1"/>
                </a:highlight>
                <a:ea typeface="Gill Sans"/>
                <a:cs typeface="Gill Sans"/>
                <a:sym typeface="Gill Sans"/>
              </a:rPr>
              <a:t>Nyt pyydän teitä pohtimaan itseksenne TAI pareittain, mitä tulee ensimmäisenä mieleen, kun ajattelette keskustelumme aihetta, nimittäin vettä. Esimerkiksi milloin viimeksi </a:t>
            </a:r>
            <a:r>
              <a:rPr lang="fi-FI" sz="1400" dirty="0" err="1">
                <a:solidFill>
                  <a:srgbClr val="000000"/>
                </a:solidFill>
                <a:highlight>
                  <a:schemeClr val="lt1"/>
                </a:highlight>
                <a:ea typeface="Gill Sans"/>
                <a:cs typeface="Gill Sans"/>
                <a:sym typeface="Gill Sans"/>
              </a:rPr>
              <a:t>ajatelit</a:t>
            </a:r>
            <a:r>
              <a:rPr lang="fi-FI" sz="1400" dirty="0">
                <a:solidFill>
                  <a:srgbClr val="000000"/>
                </a:solidFill>
                <a:highlight>
                  <a:schemeClr val="lt1"/>
                </a:highlight>
                <a:ea typeface="Gill Sans"/>
                <a:cs typeface="Gill Sans"/>
                <a:sym typeface="Gill Sans"/>
              </a:rPr>
              <a:t> vettä? Jos haluat, voit kirjoittaa ajatuksesi paperille. Otetaan muutama minuutti tähän ja avataan sitten yhteinen keskustelu, kiitos!</a:t>
            </a:r>
            <a:endParaRPr lang="sv-SE" sz="1400" dirty="0">
              <a:solidFill>
                <a:srgbClr val="000000"/>
              </a:solidFill>
              <a:highlight>
                <a:schemeClr val="lt1"/>
              </a:highlight>
              <a:ea typeface="Gill Sans"/>
              <a:cs typeface="Gill Sans"/>
              <a:sym typeface="Gill Sans"/>
            </a:endParaRPr>
          </a:p>
          <a:p>
            <a:pPr marL="609585" indent="-389457">
              <a:lnSpc>
                <a:spcPct val="115000"/>
              </a:lnSpc>
              <a:buClr>
                <a:srgbClr val="000000"/>
              </a:buClr>
              <a:buSzPts val="1000"/>
              <a:buFont typeface="Gill Sans"/>
              <a:buChar char="➔"/>
            </a:pPr>
            <a:r>
              <a:rPr lang="fi-FI" sz="1400" i="1" dirty="0">
                <a:solidFill>
                  <a:srgbClr val="000000"/>
                </a:solidFill>
                <a:highlight>
                  <a:schemeClr val="lt1"/>
                </a:highlight>
                <a:ea typeface="Gill Sans"/>
                <a:cs typeface="Gill Sans"/>
                <a:sym typeface="Gill Sans"/>
              </a:rPr>
              <a:t>. Kirjaa ylös keskustelun pääkohdat</a:t>
            </a:r>
            <a:endParaRPr lang="sv-SE" sz="1400" i="1" dirty="0">
              <a:solidFill>
                <a:srgbClr val="000000"/>
              </a:solidFill>
              <a:highlight>
                <a:schemeClr val="lt1"/>
              </a:highlight>
              <a:ea typeface="Gill Sans"/>
              <a:cs typeface="Gill Sans"/>
              <a:sym typeface="Gill Sans"/>
            </a:endParaRPr>
          </a:p>
        </p:txBody>
      </p:sp>
    </p:spTree>
    <p:extLst>
      <p:ext uri="{BB962C8B-B14F-4D97-AF65-F5344CB8AC3E}">
        <p14:creationId xmlns:p14="http://schemas.microsoft.com/office/powerpoint/2010/main" val="1383366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D7DF3D-B31F-9582-A3C7-7194E295F361}"/>
              </a:ext>
            </a:extLst>
          </p:cNvPr>
          <p:cNvSpPr>
            <a:spLocks noGrp="1"/>
          </p:cNvSpPr>
          <p:nvPr>
            <p:ph type="title"/>
          </p:nvPr>
        </p:nvSpPr>
        <p:spPr>
          <a:xfrm>
            <a:off x="838200" y="1215366"/>
            <a:ext cx="9634268" cy="526122"/>
          </a:xfrm>
        </p:spPr>
        <p:txBody>
          <a:bodyPr>
            <a:normAutofit fontScale="90000"/>
          </a:bodyPr>
          <a:lstStyle/>
          <a:p>
            <a:r>
              <a:rPr lang="da-DK" sz="4400" b="1" dirty="0">
                <a:highlight>
                  <a:srgbClr val="FFFFFF"/>
                </a:highlight>
                <a:ea typeface="Gill Sans"/>
                <a:cs typeface="Gill Sans"/>
                <a:sym typeface="Gill Sans"/>
              </a:rPr>
              <a:t>Erätaukokeskustelu: vesi </a:t>
            </a:r>
            <a:r>
              <a:rPr lang="sv-SE" sz="4400" b="1" dirty="0">
                <a:highlight>
                  <a:srgbClr val="FFFFFF"/>
                </a:highlight>
                <a:ea typeface="Gill Sans"/>
                <a:cs typeface="Gill Sans"/>
                <a:sym typeface="Gill Sans"/>
              </a:rPr>
              <a:t>(45 min)</a:t>
            </a:r>
            <a:br>
              <a:rPr lang="fi-FI" b="1" dirty="0">
                <a:latin typeface="Gill Sans"/>
                <a:ea typeface="Gill Sans"/>
                <a:cs typeface="Gill Sans"/>
                <a:sym typeface="Gill Sans"/>
              </a:rPr>
            </a:br>
            <a:r>
              <a:rPr lang="sv-SE" dirty="0">
                <a:ea typeface="Gill Sans"/>
                <a:cs typeface="Gill Sans"/>
                <a:sym typeface="Gill Sans"/>
              </a:rPr>
              <a:t>25  min	</a:t>
            </a:r>
            <a:r>
              <a:rPr lang="sv-SE" dirty="0" err="1">
                <a:ea typeface="Gill Sans"/>
                <a:cs typeface="Gill Sans"/>
                <a:sym typeface="Gill Sans"/>
              </a:rPr>
              <a:t>Yhteinen</a:t>
            </a:r>
            <a:r>
              <a:rPr lang="sv-SE" dirty="0">
                <a:ea typeface="Gill Sans"/>
                <a:cs typeface="Gill Sans"/>
                <a:sym typeface="Gill Sans"/>
              </a:rPr>
              <a:t> </a:t>
            </a:r>
            <a:r>
              <a:rPr lang="sv-SE" dirty="0" err="1">
                <a:ea typeface="Gill Sans"/>
                <a:cs typeface="Gill Sans"/>
                <a:sym typeface="Gill Sans"/>
              </a:rPr>
              <a:t>keskustelu</a:t>
            </a:r>
            <a:br>
              <a:rPr lang="sv-SE" dirty="0">
                <a:ea typeface="Gill Sans"/>
                <a:cs typeface="Gill Sans"/>
                <a:sym typeface="Gill Sans"/>
              </a:rPr>
            </a:br>
            <a:endParaRPr lang="fi-FI" dirty="0"/>
          </a:p>
        </p:txBody>
      </p:sp>
      <p:sp>
        <p:nvSpPr>
          <p:cNvPr id="4" name="Google Shape;177;p7">
            <a:extLst>
              <a:ext uri="{FF2B5EF4-FFF2-40B4-BE49-F238E27FC236}">
                <a16:creationId xmlns:a16="http://schemas.microsoft.com/office/drawing/2014/main" id="{B7F49061-9402-6867-608C-33B1FF92B782}"/>
              </a:ext>
            </a:extLst>
          </p:cNvPr>
          <p:cNvSpPr txBox="1">
            <a:spLocks noGrp="1"/>
          </p:cNvSpPr>
          <p:nvPr>
            <p:ph idx="1"/>
          </p:nvPr>
        </p:nvSpPr>
        <p:spPr>
          <a:xfrm>
            <a:off x="838200" y="1876844"/>
            <a:ext cx="10772955" cy="828047"/>
          </a:xfrm>
          <a:prstGeom prst="rect">
            <a:avLst/>
          </a:prstGeom>
          <a:noFill/>
          <a:ln w="3175">
            <a:solidFill>
              <a:schemeClr val="tx1"/>
            </a:solidFill>
          </a:ln>
        </p:spPr>
        <p:txBody>
          <a:bodyPr spcFirstLastPara="1" wrap="square" lIns="68700" tIns="68700" rIns="68700" bIns="68700" anchor="t" anchorCtr="0">
            <a:noAutofit/>
          </a:bodyPr>
          <a:lstStyle/>
          <a:p>
            <a:pPr marL="0" indent="0">
              <a:lnSpc>
                <a:spcPct val="100000"/>
              </a:lnSpc>
              <a:buClr>
                <a:srgbClr val="000000"/>
              </a:buClr>
              <a:buSzPts val="1400"/>
              <a:buNone/>
            </a:pPr>
            <a:r>
              <a:rPr lang="sv-SE" sz="1400" b="1" dirty="0" err="1">
                <a:solidFill>
                  <a:schemeClr val="dk1"/>
                </a:solidFill>
                <a:ea typeface="Gill Sans"/>
                <a:cs typeface="Gill Sans"/>
                <a:sym typeface="Gill Sans"/>
              </a:rPr>
              <a:t>Ohjeita</a:t>
            </a:r>
            <a:r>
              <a:rPr lang="sv-SE" sz="1400" b="1" dirty="0">
                <a:solidFill>
                  <a:schemeClr val="dk1"/>
                </a:solidFill>
                <a:ea typeface="Gill Sans"/>
                <a:cs typeface="Gill Sans"/>
                <a:sym typeface="Gill Sans"/>
              </a:rPr>
              <a:t> </a:t>
            </a:r>
            <a:r>
              <a:rPr lang="sv-SE" sz="1400" b="1" dirty="0" err="1">
                <a:solidFill>
                  <a:schemeClr val="dk1"/>
                </a:solidFill>
                <a:ea typeface="Gill Sans"/>
                <a:cs typeface="Gill Sans"/>
                <a:sym typeface="Gill Sans"/>
              </a:rPr>
              <a:t>keskustelun</a:t>
            </a:r>
            <a:r>
              <a:rPr lang="sv-SE" sz="1400" b="1" dirty="0">
                <a:solidFill>
                  <a:schemeClr val="dk1"/>
                </a:solidFill>
                <a:ea typeface="Gill Sans"/>
                <a:cs typeface="Gill Sans"/>
                <a:sym typeface="Gill Sans"/>
              </a:rPr>
              <a:t> </a:t>
            </a:r>
            <a:r>
              <a:rPr lang="sv-SE" sz="1400" b="1" dirty="0" err="1">
                <a:solidFill>
                  <a:schemeClr val="dk1"/>
                </a:solidFill>
                <a:ea typeface="Gill Sans"/>
                <a:cs typeface="Gill Sans"/>
                <a:sym typeface="Gill Sans"/>
              </a:rPr>
              <a:t>ohjaajalle</a:t>
            </a:r>
            <a:endParaRPr lang="sv-SE" sz="1400" b="1" dirty="0">
              <a:solidFill>
                <a:schemeClr val="dk1"/>
              </a:solidFill>
              <a:ea typeface="Gill Sans"/>
              <a:cs typeface="Gill Sans"/>
              <a:sym typeface="Gill Sans"/>
            </a:endParaRPr>
          </a:p>
          <a:p>
            <a:pPr marL="0" indent="0">
              <a:lnSpc>
                <a:spcPct val="100000"/>
              </a:lnSpc>
              <a:buClr>
                <a:schemeClr val="dk1"/>
              </a:buClr>
              <a:buSzPts val="1100"/>
              <a:buNone/>
            </a:pPr>
            <a:r>
              <a:rPr lang="sv-SE" sz="1400" dirty="0" err="1">
                <a:solidFill>
                  <a:schemeClr val="dk1"/>
                </a:solidFill>
                <a:ea typeface="Gill Sans"/>
                <a:cs typeface="Gill Sans"/>
                <a:sym typeface="Gill Sans"/>
              </a:rPr>
              <a:t>Normaali</a:t>
            </a:r>
            <a:r>
              <a:rPr lang="sv-SE" sz="1400" dirty="0">
                <a:solidFill>
                  <a:schemeClr val="dk1"/>
                </a:solidFill>
                <a:ea typeface="Gill Sans"/>
                <a:cs typeface="Gill Sans"/>
                <a:sym typeface="Gill Sans"/>
              </a:rPr>
              <a:t> </a:t>
            </a:r>
            <a:r>
              <a:rPr lang="sv-SE" sz="1400" dirty="0" err="1">
                <a:solidFill>
                  <a:schemeClr val="dk1"/>
                </a:solidFill>
                <a:ea typeface="Gill Sans"/>
                <a:cs typeface="Gill Sans"/>
                <a:sym typeface="Gill Sans"/>
              </a:rPr>
              <a:t>teksti</a:t>
            </a:r>
            <a:r>
              <a:rPr lang="sv-SE" sz="1400" dirty="0">
                <a:solidFill>
                  <a:schemeClr val="dk1"/>
                </a:solidFill>
                <a:ea typeface="Gill Sans"/>
                <a:cs typeface="Gill Sans"/>
                <a:sym typeface="Gill Sans"/>
              </a:rPr>
              <a:t> – </a:t>
            </a:r>
            <a:r>
              <a:rPr lang="sv-SE" sz="1400" dirty="0" err="1">
                <a:solidFill>
                  <a:schemeClr val="dk1"/>
                </a:solidFill>
                <a:ea typeface="Gill Sans"/>
                <a:cs typeface="Gill Sans"/>
                <a:sym typeface="Gill Sans"/>
              </a:rPr>
              <a:t>voit</a:t>
            </a:r>
            <a:r>
              <a:rPr lang="sv-SE" sz="1400" dirty="0">
                <a:solidFill>
                  <a:schemeClr val="dk1"/>
                </a:solidFill>
                <a:ea typeface="Gill Sans"/>
                <a:cs typeface="Gill Sans"/>
                <a:sym typeface="Gill Sans"/>
              </a:rPr>
              <a:t> </a:t>
            </a:r>
            <a:r>
              <a:rPr lang="sv-SE" sz="1400" dirty="0" err="1">
                <a:solidFill>
                  <a:schemeClr val="dk1"/>
                </a:solidFill>
                <a:ea typeface="Gill Sans"/>
                <a:cs typeface="Gill Sans"/>
                <a:sym typeface="Gill Sans"/>
              </a:rPr>
              <a:t>sanoa</a:t>
            </a:r>
            <a:r>
              <a:rPr lang="sv-SE" sz="1400" dirty="0">
                <a:solidFill>
                  <a:schemeClr val="dk1"/>
                </a:solidFill>
                <a:ea typeface="Gill Sans"/>
                <a:cs typeface="Gill Sans"/>
                <a:sym typeface="Gill Sans"/>
              </a:rPr>
              <a:t> </a:t>
            </a:r>
            <a:r>
              <a:rPr lang="sv-SE" sz="1400" dirty="0" err="1">
                <a:solidFill>
                  <a:schemeClr val="dk1"/>
                </a:solidFill>
                <a:ea typeface="Gill Sans"/>
                <a:cs typeface="Gill Sans"/>
                <a:sym typeface="Gill Sans"/>
              </a:rPr>
              <a:t>näin</a:t>
            </a:r>
            <a:r>
              <a:rPr lang="sv-SE" sz="1400" dirty="0">
                <a:solidFill>
                  <a:schemeClr val="dk1"/>
                </a:solidFill>
                <a:ea typeface="Gill Sans"/>
                <a:cs typeface="Gill Sans"/>
                <a:sym typeface="Gill Sans"/>
              </a:rPr>
              <a:t> – </a:t>
            </a:r>
            <a:r>
              <a:rPr lang="sv-SE" sz="1400" i="1" dirty="0" err="1">
                <a:solidFill>
                  <a:schemeClr val="dk1"/>
                </a:solidFill>
                <a:ea typeface="Gill Sans"/>
                <a:cs typeface="Gill Sans"/>
                <a:sym typeface="Gill Sans"/>
              </a:rPr>
              <a:t>Kursivoitu</a:t>
            </a:r>
            <a:r>
              <a:rPr lang="sv-SE" sz="1400" i="1" dirty="0">
                <a:solidFill>
                  <a:schemeClr val="dk1"/>
                </a:solidFill>
                <a:ea typeface="Gill Sans"/>
                <a:cs typeface="Gill Sans"/>
                <a:sym typeface="Gill Sans"/>
              </a:rPr>
              <a:t> </a:t>
            </a:r>
            <a:r>
              <a:rPr lang="sv-SE" sz="1400" i="1" dirty="0" err="1">
                <a:solidFill>
                  <a:schemeClr val="dk1"/>
                </a:solidFill>
                <a:ea typeface="Gill Sans"/>
                <a:cs typeface="Gill Sans"/>
                <a:sym typeface="Gill Sans"/>
              </a:rPr>
              <a:t>teksti</a:t>
            </a:r>
            <a:r>
              <a:rPr lang="sv-SE" sz="1400" i="1" dirty="0">
                <a:solidFill>
                  <a:schemeClr val="dk1"/>
                </a:solidFill>
                <a:ea typeface="Gill Sans"/>
                <a:cs typeface="Gill Sans"/>
                <a:sym typeface="Gill Sans"/>
              </a:rPr>
              <a:t> – </a:t>
            </a:r>
            <a:r>
              <a:rPr lang="sv-SE" sz="1400" i="1" dirty="0" err="1">
                <a:solidFill>
                  <a:schemeClr val="dk1"/>
                </a:solidFill>
                <a:ea typeface="Gill Sans"/>
                <a:cs typeface="Gill Sans"/>
                <a:sym typeface="Gill Sans"/>
              </a:rPr>
              <a:t>ohjeita</a:t>
            </a:r>
            <a:r>
              <a:rPr lang="sv-SE" sz="1400" i="1" dirty="0">
                <a:solidFill>
                  <a:schemeClr val="dk1"/>
                </a:solidFill>
                <a:ea typeface="Gill Sans"/>
                <a:cs typeface="Gill Sans"/>
                <a:sym typeface="Gill Sans"/>
              </a:rPr>
              <a:t> </a:t>
            </a:r>
            <a:r>
              <a:rPr lang="sv-SE" sz="1400" i="1" dirty="0" err="1">
                <a:solidFill>
                  <a:schemeClr val="dk1"/>
                </a:solidFill>
                <a:ea typeface="Gill Sans"/>
                <a:cs typeface="Gill Sans"/>
                <a:sym typeface="Gill Sans"/>
              </a:rPr>
              <a:t>keskustelun</a:t>
            </a:r>
            <a:r>
              <a:rPr lang="sv-SE" sz="1400" i="1" dirty="0">
                <a:solidFill>
                  <a:schemeClr val="dk1"/>
                </a:solidFill>
                <a:ea typeface="Gill Sans"/>
                <a:cs typeface="Gill Sans"/>
                <a:sym typeface="Gill Sans"/>
              </a:rPr>
              <a:t> </a:t>
            </a:r>
            <a:r>
              <a:rPr lang="sv-SE" sz="1400" i="1" dirty="0" err="1">
                <a:solidFill>
                  <a:schemeClr val="dk1"/>
                </a:solidFill>
                <a:ea typeface="Gill Sans"/>
                <a:cs typeface="Gill Sans"/>
                <a:sym typeface="Gill Sans"/>
              </a:rPr>
              <a:t>vetäjälle</a:t>
            </a:r>
            <a:endParaRPr lang="sv-SE" sz="1400" i="1" dirty="0">
              <a:solidFill>
                <a:schemeClr val="dk1"/>
              </a:solidFill>
              <a:ea typeface="Gill Sans"/>
              <a:cs typeface="Gill Sans"/>
              <a:sym typeface="Gill Sans"/>
            </a:endParaRPr>
          </a:p>
          <a:p>
            <a:pPr marL="0" indent="0">
              <a:lnSpc>
                <a:spcPct val="100000"/>
              </a:lnSpc>
              <a:buClr>
                <a:schemeClr val="dk1"/>
              </a:buClr>
              <a:buSzPts val="600"/>
              <a:buNone/>
            </a:pPr>
            <a:r>
              <a:rPr lang="sv-SE" sz="1400" dirty="0">
                <a:solidFill>
                  <a:srgbClr val="FF0000"/>
                </a:solidFill>
                <a:ea typeface="Gill Sans"/>
                <a:cs typeface="Gill Sans"/>
                <a:sym typeface="Gill Sans"/>
              </a:rPr>
              <a:t>			</a:t>
            </a:r>
            <a:br>
              <a:rPr lang="sv-SE" sz="1400" dirty="0">
                <a:solidFill>
                  <a:srgbClr val="FF0000"/>
                </a:solidFill>
                <a:ea typeface="Gill Sans"/>
                <a:cs typeface="Gill Sans"/>
                <a:sym typeface="Gill Sans"/>
              </a:rPr>
            </a:br>
            <a:endParaRPr sz="1467" dirty="0">
              <a:solidFill>
                <a:schemeClr val="dk1"/>
              </a:solidFill>
              <a:latin typeface="Gill Sans"/>
              <a:ea typeface="Gill Sans"/>
              <a:cs typeface="Gill Sans"/>
              <a:sym typeface="Gill Sans"/>
            </a:endParaRPr>
          </a:p>
        </p:txBody>
      </p:sp>
      <p:sp>
        <p:nvSpPr>
          <p:cNvPr id="7" name="Tekstiruutu 6">
            <a:extLst>
              <a:ext uri="{FF2B5EF4-FFF2-40B4-BE49-F238E27FC236}">
                <a16:creationId xmlns:a16="http://schemas.microsoft.com/office/drawing/2014/main" id="{B595BDEE-2784-ADEC-6953-40BA783944A2}"/>
              </a:ext>
            </a:extLst>
          </p:cNvPr>
          <p:cNvSpPr txBox="1"/>
          <p:nvPr/>
        </p:nvSpPr>
        <p:spPr>
          <a:xfrm>
            <a:off x="838200" y="2840247"/>
            <a:ext cx="10427899" cy="3795911"/>
          </a:xfrm>
          <a:prstGeom prst="rect">
            <a:avLst/>
          </a:prstGeom>
          <a:noFill/>
        </p:spPr>
        <p:txBody>
          <a:bodyPr wrap="square">
            <a:spAutoFit/>
          </a:bodyPr>
          <a:lstStyle/>
          <a:p>
            <a:pPr>
              <a:lnSpc>
                <a:spcPct val="115000"/>
              </a:lnSpc>
              <a:buClr>
                <a:srgbClr val="000000"/>
              </a:buClr>
              <a:buSzPts val="400"/>
            </a:pPr>
            <a:r>
              <a:rPr lang="fi-FI" sz="1200" dirty="0">
                <a:solidFill>
                  <a:srgbClr val="000000"/>
                </a:solidFill>
                <a:ea typeface="Gill Sans"/>
                <a:cs typeface="Gill Sans"/>
                <a:sym typeface="Gill Sans"/>
              </a:rPr>
              <a:t>Nyt haluaisin kuulla, mitä ajattelit aiheesta vesi. Pitäkäämme omat puheenvuoromme lyhyinä, jotta meillä kaikilla on mahdollisuus osallistua keskusteluun. Pidetään muistissa myös pelisäännöt, joista juuri sovimme yhdessä. Kuka haluaa aloittaa?</a:t>
            </a:r>
          </a:p>
          <a:p>
            <a:pPr>
              <a:lnSpc>
                <a:spcPct val="115000"/>
              </a:lnSpc>
              <a:buClr>
                <a:srgbClr val="000000"/>
              </a:buClr>
              <a:buSzPts val="400"/>
            </a:pPr>
            <a:endParaRPr lang="sv-SE" sz="1200" dirty="0">
              <a:solidFill>
                <a:srgbClr val="000000"/>
              </a:solidFill>
              <a:ea typeface="Gill Sans"/>
              <a:cs typeface="Gill Sans"/>
              <a:sym typeface="Gill Sans"/>
            </a:endParaRPr>
          </a:p>
          <a:p>
            <a:pPr>
              <a:lnSpc>
                <a:spcPct val="115000"/>
              </a:lnSpc>
              <a:buClr>
                <a:srgbClr val="000000"/>
              </a:buClr>
              <a:buSzPts val="400"/>
            </a:pPr>
            <a:r>
              <a:rPr lang="fi-FI" sz="1200" dirty="0">
                <a:solidFill>
                  <a:srgbClr val="000000"/>
                </a:solidFill>
                <a:ea typeface="Gill Sans"/>
                <a:cs typeface="Gill Sans"/>
                <a:sym typeface="Gill Sans"/>
              </a:rPr>
              <a:t>Kiitos. Ja mistä te muut keskustelitte, oliko samanlaisia ​​tai erilaisia ​​kokemuksia?</a:t>
            </a:r>
          </a:p>
          <a:p>
            <a:pPr>
              <a:lnSpc>
                <a:spcPct val="115000"/>
              </a:lnSpc>
              <a:buClr>
                <a:srgbClr val="000000"/>
              </a:buClr>
              <a:buSzPts val="400"/>
            </a:pPr>
            <a:endParaRPr lang="fi-FI" sz="1200" dirty="0">
              <a:solidFill>
                <a:srgbClr val="000000"/>
              </a:solidFill>
              <a:ea typeface="Gill Sans"/>
              <a:cs typeface="Gill Sans"/>
              <a:sym typeface="Gill Sans"/>
            </a:endParaRPr>
          </a:p>
          <a:p>
            <a:pPr>
              <a:lnSpc>
                <a:spcPct val="115000"/>
              </a:lnSpc>
              <a:buClr>
                <a:srgbClr val="000000"/>
              </a:buClr>
              <a:buSzPts val="400"/>
            </a:pPr>
            <a:r>
              <a:rPr lang="fi-FI" sz="1200" dirty="0">
                <a:solidFill>
                  <a:srgbClr val="000000"/>
                </a:solidFill>
                <a:ea typeface="Gill Sans"/>
                <a:cs typeface="Gill Sans"/>
                <a:sym typeface="Gill Sans"/>
              </a:rPr>
              <a:t>Kiitos. On tärkeää kuulla ajatuksianne. Seuraavaksi haluaisin kuulla teiltä, jotka kertoneet ajatuksistanne. </a:t>
            </a:r>
            <a:br>
              <a:rPr lang="fi-FI" sz="1200" dirty="0">
                <a:solidFill>
                  <a:srgbClr val="000000"/>
                </a:solidFill>
                <a:ea typeface="Gill Sans"/>
                <a:cs typeface="Gill Sans"/>
                <a:sym typeface="Gill Sans"/>
              </a:rPr>
            </a:br>
            <a:r>
              <a:rPr lang="fi-FI" sz="1200" dirty="0">
                <a:solidFill>
                  <a:srgbClr val="000000"/>
                </a:solidFill>
                <a:ea typeface="Gill Sans"/>
                <a:cs typeface="Gill Sans"/>
                <a:sym typeface="Gill Sans"/>
              </a:rPr>
              <a:t>Esimerkiksi mitä pohtivat X ja Y ja Z ?</a:t>
            </a:r>
          </a:p>
          <a:p>
            <a:pPr>
              <a:lnSpc>
                <a:spcPct val="115000"/>
              </a:lnSpc>
              <a:buClr>
                <a:srgbClr val="000000"/>
              </a:buClr>
              <a:buSzPts val="400"/>
            </a:pPr>
            <a:endParaRPr lang="sv-SE" sz="1200" dirty="0">
              <a:solidFill>
                <a:srgbClr val="000000"/>
              </a:solidFill>
              <a:ea typeface="Gill Sans"/>
              <a:cs typeface="Gill Sans"/>
              <a:sym typeface="Gill Sans"/>
            </a:endParaRPr>
          </a:p>
          <a:p>
            <a:pPr>
              <a:lnSpc>
                <a:spcPct val="115000"/>
              </a:lnSpc>
              <a:buClr>
                <a:schemeClr val="dk1"/>
              </a:buClr>
              <a:buSzPts val="1100"/>
            </a:pPr>
            <a:r>
              <a:rPr lang="fi-FI" sz="1200" dirty="0">
                <a:solidFill>
                  <a:schemeClr val="dk1"/>
                </a:solidFill>
                <a:ea typeface="Gill Sans"/>
                <a:cs typeface="Gill Sans"/>
                <a:sym typeface="Gill Sans"/>
              </a:rPr>
              <a:t>Kiitos teille kaikille. Esititte esimerkiksi seuraavia pohdintoja…</a:t>
            </a:r>
          </a:p>
          <a:p>
            <a:pPr>
              <a:lnSpc>
                <a:spcPct val="115000"/>
              </a:lnSpc>
              <a:buClr>
                <a:schemeClr val="dk1"/>
              </a:buClr>
              <a:buSzPts val="1100"/>
            </a:pPr>
            <a:br>
              <a:rPr lang="fi-FI" sz="1200" dirty="0">
                <a:solidFill>
                  <a:schemeClr val="dk1"/>
                </a:solidFill>
                <a:ea typeface="Gill Sans"/>
                <a:cs typeface="Gill Sans"/>
                <a:sym typeface="Gill Sans"/>
              </a:rPr>
            </a:br>
            <a:r>
              <a:rPr lang="fi-FI" sz="1200" dirty="0">
                <a:solidFill>
                  <a:schemeClr val="dk1"/>
                </a:solidFill>
                <a:ea typeface="Gill Sans"/>
                <a:cs typeface="Gill Sans"/>
                <a:sym typeface="Gill Sans"/>
              </a:rPr>
              <a:t>Jatketaan nyt keskustelua.</a:t>
            </a:r>
            <a:endParaRPr lang="sv-SE" sz="1200" i="1" dirty="0">
              <a:solidFill>
                <a:srgbClr val="000000"/>
              </a:solidFill>
              <a:ea typeface="Gill Sans"/>
              <a:cs typeface="Gill Sans"/>
              <a:sym typeface="Gill Sans"/>
            </a:endParaRPr>
          </a:p>
          <a:p>
            <a:pPr marL="239993" indent="-239993">
              <a:lnSpc>
                <a:spcPct val="115000"/>
              </a:lnSpc>
              <a:spcBef>
                <a:spcPts val="1333"/>
              </a:spcBef>
              <a:buClr>
                <a:srgbClr val="000000"/>
              </a:buClr>
              <a:buSzPts val="1000"/>
              <a:buFont typeface="Gill Sans"/>
              <a:buChar char="➔"/>
            </a:pPr>
            <a:r>
              <a:rPr lang="fi-FI" sz="1200" i="1" dirty="0">
                <a:solidFill>
                  <a:srgbClr val="000000"/>
                </a:solidFill>
                <a:ea typeface="Gill Sans"/>
                <a:cs typeface="Gill Sans"/>
                <a:sym typeface="Gill Sans"/>
              </a:rPr>
              <a:t>Voit myös helpottaa keskustelua kertomalla osallistujille, mitä ajatuksia sinulla itselläsi oli.  Entä te muut, oliko teillä samanlaisia ​​tai erilaisia ​​ajatuksia?</a:t>
            </a:r>
          </a:p>
          <a:p>
            <a:pPr marL="239993" indent="-239993">
              <a:lnSpc>
                <a:spcPct val="115000"/>
              </a:lnSpc>
              <a:spcBef>
                <a:spcPts val="1333"/>
              </a:spcBef>
              <a:buClr>
                <a:srgbClr val="000000"/>
              </a:buClr>
              <a:buSzPts val="1000"/>
              <a:buFont typeface="Gill Sans"/>
              <a:buChar char="➔"/>
            </a:pPr>
            <a:r>
              <a:rPr lang="fi-FI" sz="1200" i="1" dirty="0">
                <a:solidFill>
                  <a:srgbClr val="000000"/>
                </a:solidFill>
                <a:ea typeface="Gill Sans"/>
                <a:cs typeface="Gill Sans"/>
                <a:sym typeface="Gill Sans"/>
              </a:rPr>
              <a:t>Tässä vaiheessa pyydät kaikilta ideoita, vaikka he eivät pyytäisi puheenvuoroa (muista, että osallistujan ei tarvitse puhua, vaikka hän saisi puheenvuoron).</a:t>
            </a:r>
            <a:endParaRPr lang="sv-SE" sz="1200" i="1" dirty="0">
              <a:solidFill>
                <a:srgbClr val="000000"/>
              </a:solidFill>
              <a:ea typeface="Gill Sans"/>
              <a:cs typeface="Gill Sans"/>
              <a:sym typeface="Gill Sans"/>
            </a:endParaRPr>
          </a:p>
          <a:p>
            <a:pPr algn="ctr">
              <a:buClr>
                <a:srgbClr val="000000"/>
              </a:buClr>
              <a:buSzPts val="400"/>
            </a:pPr>
            <a:endParaRPr lang="sv-SE" sz="1200" i="1" dirty="0">
              <a:solidFill>
                <a:srgbClr val="000000"/>
              </a:solidFill>
              <a:highlight>
                <a:schemeClr val="lt1"/>
              </a:highlight>
              <a:ea typeface="Gill Sans"/>
              <a:cs typeface="Gill Sans"/>
              <a:sym typeface="Gill Sans"/>
            </a:endParaRPr>
          </a:p>
        </p:txBody>
      </p:sp>
    </p:spTree>
    <p:extLst>
      <p:ext uri="{BB962C8B-B14F-4D97-AF65-F5344CB8AC3E}">
        <p14:creationId xmlns:p14="http://schemas.microsoft.com/office/powerpoint/2010/main" val="4180577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D7DF3D-B31F-9582-A3C7-7194E295F361}"/>
              </a:ext>
            </a:extLst>
          </p:cNvPr>
          <p:cNvSpPr>
            <a:spLocks noGrp="1"/>
          </p:cNvSpPr>
          <p:nvPr>
            <p:ph type="title"/>
          </p:nvPr>
        </p:nvSpPr>
        <p:spPr>
          <a:xfrm>
            <a:off x="742948" y="1306328"/>
            <a:ext cx="7658821" cy="1173191"/>
          </a:xfrm>
        </p:spPr>
        <p:txBody>
          <a:bodyPr>
            <a:normAutofit fontScale="90000"/>
          </a:bodyPr>
          <a:lstStyle/>
          <a:p>
            <a:r>
              <a:rPr lang="da-DK" sz="4400" b="1" dirty="0">
                <a:highlight>
                  <a:srgbClr val="FFFFFF"/>
                </a:highlight>
                <a:ea typeface="Gill Sans"/>
                <a:cs typeface="Gill Sans"/>
                <a:sym typeface="Gill Sans"/>
              </a:rPr>
              <a:t>Erätauko-keskustelu: vesi </a:t>
            </a:r>
            <a:r>
              <a:rPr lang="sv-SE" sz="4400" b="1" dirty="0">
                <a:highlight>
                  <a:srgbClr val="FFFFFF"/>
                </a:highlight>
                <a:ea typeface="Gill Sans"/>
                <a:cs typeface="Gill Sans"/>
                <a:sym typeface="Gill Sans"/>
              </a:rPr>
              <a:t>(45 min)</a:t>
            </a:r>
            <a:r>
              <a:rPr lang="fi-FI" kern="100" dirty="0">
                <a:ea typeface="Aptos" panose="020B0004020202020204" pitchFamily="34" charset="0"/>
                <a:cs typeface="Times New Roman" panose="02020603050405020304" pitchFamily="18" charset="0"/>
              </a:rPr>
              <a:t> </a:t>
            </a:r>
            <a:br>
              <a:rPr lang="fi-FI" kern="100" dirty="0">
                <a:ea typeface="Aptos" panose="020B0004020202020204" pitchFamily="34" charset="0"/>
                <a:cs typeface="Times New Roman" panose="02020603050405020304" pitchFamily="18" charset="0"/>
              </a:rPr>
            </a:br>
            <a:r>
              <a:rPr lang="fi-FI" kern="100" dirty="0">
                <a:ea typeface="Aptos" panose="020B0004020202020204" pitchFamily="34" charset="0"/>
                <a:cs typeface="Times New Roman" panose="02020603050405020304" pitchFamily="18" charset="0"/>
              </a:rPr>
              <a:t>Yhteinen keskustelu jatkuu...</a:t>
            </a:r>
            <a:br>
              <a:rPr lang="fi-FI" kern="100" dirty="0">
                <a:ea typeface="Aptos" panose="020B0004020202020204" pitchFamily="34" charset="0"/>
                <a:cs typeface="Times New Roman" panose="02020603050405020304" pitchFamily="18" charset="0"/>
              </a:rPr>
            </a:br>
            <a:br>
              <a:rPr lang="fi-FI" b="1" dirty="0">
                <a:latin typeface="Gill Sans"/>
                <a:ea typeface="Gill Sans"/>
                <a:cs typeface="Gill Sans"/>
                <a:sym typeface="Gill Sans"/>
              </a:rPr>
            </a:br>
            <a:endParaRPr lang="fi-FI" dirty="0"/>
          </a:p>
        </p:txBody>
      </p:sp>
      <p:sp>
        <p:nvSpPr>
          <p:cNvPr id="4" name="Google Shape;177;p7">
            <a:extLst>
              <a:ext uri="{FF2B5EF4-FFF2-40B4-BE49-F238E27FC236}">
                <a16:creationId xmlns:a16="http://schemas.microsoft.com/office/drawing/2014/main" id="{B7F49061-9402-6867-608C-33B1FF92B782}"/>
              </a:ext>
            </a:extLst>
          </p:cNvPr>
          <p:cNvSpPr txBox="1">
            <a:spLocks noGrp="1"/>
          </p:cNvSpPr>
          <p:nvPr>
            <p:ph idx="1"/>
          </p:nvPr>
        </p:nvSpPr>
        <p:spPr>
          <a:xfrm>
            <a:off x="819148" y="2037658"/>
            <a:ext cx="10833341" cy="700538"/>
          </a:xfrm>
          <a:prstGeom prst="rect">
            <a:avLst/>
          </a:prstGeom>
          <a:noFill/>
          <a:ln w="3175">
            <a:solidFill>
              <a:schemeClr val="tx1"/>
            </a:solidFill>
          </a:ln>
        </p:spPr>
        <p:txBody>
          <a:bodyPr spcFirstLastPara="1" wrap="square" lIns="68700" tIns="68700" rIns="68700" bIns="68700" anchor="t" anchorCtr="0">
            <a:noAutofit/>
          </a:bodyPr>
          <a:lstStyle/>
          <a:p>
            <a:pPr marL="0" indent="0">
              <a:lnSpc>
                <a:spcPct val="100000"/>
              </a:lnSpc>
              <a:buClr>
                <a:srgbClr val="000000"/>
              </a:buClr>
              <a:buSzPts val="1400"/>
              <a:buNone/>
            </a:pPr>
            <a:r>
              <a:rPr lang="sv-SE" sz="1300" b="1" dirty="0" err="1">
                <a:solidFill>
                  <a:schemeClr val="dk1"/>
                </a:solidFill>
                <a:ea typeface="Gill Sans"/>
                <a:cs typeface="Gill Sans"/>
                <a:sym typeface="Gill Sans"/>
              </a:rPr>
              <a:t>Ohjeita</a:t>
            </a:r>
            <a:r>
              <a:rPr lang="sv-SE" sz="1300" b="1" dirty="0">
                <a:solidFill>
                  <a:schemeClr val="dk1"/>
                </a:solidFill>
                <a:ea typeface="Gill Sans"/>
                <a:cs typeface="Gill Sans"/>
                <a:sym typeface="Gill Sans"/>
              </a:rPr>
              <a:t> </a:t>
            </a:r>
            <a:r>
              <a:rPr lang="sv-SE" sz="1300" b="1" dirty="0" err="1">
                <a:solidFill>
                  <a:schemeClr val="dk1"/>
                </a:solidFill>
                <a:ea typeface="Gill Sans"/>
                <a:cs typeface="Gill Sans"/>
                <a:sym typeface="Gill Sans"/>
              </a:rPr>
              <a:t>keskustelun</a:t>
            </a:r>
            <a:r>
              <a:rPr lang="sv-SE" sz="1300" b="1" dirty="0">
                <a:solidFill>
                  <a:schemeClr val="dk1"/>
                </a:solidFill>
                <a:ea typeface="Gill Sans"/>
                <a:cs typeface="Gill Sans"/>
                <a:sym typeface="Gill Sans"/>
              </a:rPr>
              <a:t> </a:t>
            </a:r>
            <a:r>
              <a:rPr lang="sv-SE" sz="1300" b="1" dirty="0" err="1">
                <a:solidFill>
                  <a:schemeClr val="dk1"/>
                </a:solidFill>
                <a:ea typeface="Gill Sans"/>
                <a:cs typeface="Gill Sans"/>
                <a:sym typeface="Gill Sans"/>
              </a:rPr>
              <a:t>ohjaajalle</a:t>
            </a:r>
            <a:br>
              <a:rPr lang="sv-SE" sz="1300" b="1" dirty="0">
                <a:solidFill>
                  <a:schemeClr val="dk1"/>
                </a:solidFill>
                <a:ea typeface="Gill Sans"/>
                <a:cs typeface="Gill Sans"/>
                <a:sym typeface="Gill Sans"/>
              </a:rPr>
            </a:br>
            <a:r>
              <a:rPr lang="sv-SE" sz="1300" dirty="0" err="1">
                <a:solidFill>
                  <a:schemeClr val="dk1"/>
                </a:solidFill>
                <a:ea typeface="Gill Sans"/>
                <a:cs typeface="Gill Sans"/>
                <a:sym typeface="Gill Sans"/>
              </a:rPr>
              <a:t>Normaali</a:t>
            </a:r>
            <a:r>
              <a:rPr lang="sv-SE" sz="1300" dirty="0">
                <a:solidFill>
                  <a:schemeClr val="dk1"/>
                </a:solidFill>
                <a:ea typeface="Gill Sans"/>
                <a:cs typeface="Gill Sans"/>
                <a:sym typeface="Gill Sans"/>
              </a:rPr>
              <a:t> </a:t>
            </a:r>
            <a:r>
              <a:rPr lang="sv-SE" sz="1300" dirty="0" err="1">
                <a:solidFill>
                  <a:schemeClr val="dk1"/>
                </a:solidFill>
                <a:ea typeface="Gill Sans"/>
                <a:cs typeface="Gill Sans"/>
                <a:sym typeface="Gill Sans"/>
              </a:rPr>
              <a:t>teksti</a:t>
            </a:r>
            <a:r>
              <a:rPr lang="sv-SE" sz="1300" dirty="0">
                <a:solidFill>
                  <a:schemeClr val="dk1"/>
                </a:solidFill>
                <a:ea typeface="Gill Sans"/>
                <a:cs typeface="Gill Sans"/>
                <a:sym typeface="Gill Sans"/>
              </a:rPr>
              <a:t> – </a:t>
            </a:r>
            <a:r>
              <a:rPr lang="sv-SE" sz="1300" dirty="0" err="1">
                <a:solidFill>
                  <a:schemeClr val="dk1"/>
                </a:solidFill>
                <a:ea typeface="Gill Sans"/>
                <a:cs typeface="Gill Sans"/>
                <a:sym typeface="Gill Sans"/>
              </a:rPr>
              <a:t>voit</a:t>
            </a:r>
            <a:r>
              <a:rPr lang="sv-SE" sz="1300" dirty="0">
                <a:solidFill>
                  <a:schemeClr val="dk1"/>
                </a:solidFill>
                <a:ea typeface="Gill Sans"/>
                <a:cs typeface="Gill Sans"/>
                <a:sym typeface="Gill Sans"/>
              </a:rPr>
              <a:t> </a:t>
            </a:r>
            <a:r>
              <a:rPr lang="sv-SE" sz="1300" dirty="0" err="1">
                <a:solidFill>
                  <a:schemeClr val="dk1"/>
                </a:solidFill>
                <a:ea typeface="Gill Sans"/>
                <a:cs typeface="Gill Sans"/>
                <a:sym typeface="Gill Sans"/>
              </a:rPr>
              <a:t>sanoa</a:t>
            </a:r>
            <a:r>
              <a:rPr lang="sv-SE" sz="1300" dirty="0">
                <a:solidFill>
                  <a:schemeClr val="dk1"/>
                </a:solidFill>
                <a:ea typeface="Gill Sans"/>
                <a:cs typeface="Gill Sans"/>
                <a:sym typeface="Gill Sans"/>
              </a:rPr>
              <a:t> </a:t>
            </a:r>
            <a:r>
              <a:rPr lang="sv-SE" sz="1300" dirty="0" err="1">
                <a:solidFill>
                  <a:schemeClr val="dk1"/>
                </a:solidFill>
                <a:ea typeface="Gill Sans"/>
                <a:cs typeface="Gill Sans"/>
                <a:sym typeface="Gill Sans"/>
              </a:rPr>
              <a:t>näin</a:t>
            </a:r>
            <a:r>
              <a:rPr lang="sv-SE" sz="1300" dirty="0">
                <a:solidFill>
                  <a:schemeClr val="dk1"/>
                </a:solidFill>
                <a:ea typeface="Gill Sans"/>
                <a:cs typeface="Gill Sans"/>
                <a:sym typeface="Gill Sans"/>
              </a:rPr>
              <a:t> – </a:t>
            </a:r>
            <a:r>
              <a:rPr lang="sv-SE" sz="1300" i="1" dirty="0" err="1">
                <a:solidFill>
                  <a:schemeClr val="dk1"/>
                </a:solidFill>
                <a:ea typeface="Gill Sans"/>
                <a:cs typeface="Gill Sans"/>
                <a:sym typeface="Gill Sans"/>
              </a:rPr>
              <a:t>Kursivoitu</a:t>
            </a:r>
            <a:r>
              <a:rPr lang="sv-SE" sz="1300" i="1" dirty="0">
                <a:solidFill>
                  <a:schemeClr val="dk1"/>
                </a:solidFill>
                <a:ea typeface="Gill Sans"/>
                <a:cs typeface="Gill Sans"/>
                <a:sym typeface="Gill Sans"/>
              </a:rPr>
              <a:t> </a:t>
            </a:r>
            <a:r>
              <a:rPr lang="sv-SE" sz="1300" i="1" dirty="0" err="1">
                <a:solidFill>
                  <a:schemeClr val="dk1"/>
                </a:solidFill>
                <a:ea typeface="Gill Sans"/>
                <a:cs typeface="Gill Sans"/>
                <a:sym typeface="Gill Sans"/>
              </a:rPr>
              <a:t>teksti</a:t>
            </a:r>
            <a:r>
              <a:rPr lang="sv-SE" sz="1300" i="1" dirty="0">
                <a:solidFill>
                  <a:schemeClr val="dk1"/>
                </a:solidFill>
                <a:ea typeface="Gill Sans"/>
                <a:cs typeface="Gill Sans"/>
                <a:sym typeface="Gill Sans"/>
              </a:rPr>
              <a:t> – </a:t>
            </a:r>
            <a:r>
              <a:rPr lang="sv-SE" sz="1300" i="1" dirty="0" err="1">
                <a:solidFill>
                  <a:schemeClr val="dk1"/>
                </a:solidFill>
                <a:ea typeface="Gill Sans"/>
                <a:cs typeface="Gill Sans"/>
                <a:sym typeface="Gill Sans"/>
              </a:rPr>
              <a:t>ohjeita</a:t>
            </a:r>
            <a:r>
              <a:rPr lang="sv-SE" sz="1300" i="1" dirty="0">
                <a:solidFill>
                  <a:schemeClr val="dk1"/>
                </a:solidFill>
                <a:ea typeface="Gill Sans"/>
                <a:cs typeface="Gill Sans"/>
                <a:sym typeface="Gill Sans"/>
              </a:rPr>
              <a:t> </a:t>
            </a:r>
            <a:r>
              <a:rPr lang="sv-SE" sz="1300" i="1" dirty="0" err="1">
                <a:solidFill>
                  <a:schemeClr val="dk1"/>
                </a:solidFill>
                <a:ea typeface="Gill Sans"/>
                <a:cs typeface="Gill Sans"/>
                <a:sym typeface="Gill Sans"/>
              </a:rPr>
              <a:t>keskustelun</a:t>
            </a:r>
            <a:r>
              <a:rPr lang="sv-SE" sz="1300" i="1" dirty="0">
                <a:solidFill>
                  <a:schemeClr val="dk1"/>
                </a:solidFill>
                <a:ea typeface="Gill Sans"/>
                <a:cs typeface="Gill Sans"/>
                <a:sym typeface="Gill Sans"/>
              </a:rPr>
              <a:t> </a:t>
            </a:r>
            <a:r>
              <a:rPr lang="sv-SE" sz="1300" i="1" dirty="0" err="1">
                <a:solidFill>
                  <a:schemeClr val="dk1"/>
                </a:solidFill>
                <a:ea typeface="Gill Sans"/>
                <a:cs typeface="Gill Sans"/>
                <a:sym typeface="Gill Sans"/>
              </a:rPr>
              <a:t>vetäjälle</a:t>
            </a:r>
            <a:endParaRPr lang="sv-SE" sz="1300" i="1" dirty="0">
              <a:solidFill>
                <a:schemeClr val="dk1"/>
              </a:solidFill>
              <a:ea typeface="Gill Sans"/>
              <a:cs typeface="Gill Sans"/>
              <a:sym typeface="Gill Sans"/>
            </a:endParaRPr>
          </a:p>
          <a:p>
            <a:pPr marL="0" indent="0">
              <a:buClr>
                <a:schemeClr val="dk1"/>
              </a:buClr>
              <a:buSzPts val="600"/>
              <a:buNone/>
            </a:pPr>
            <a:endParaRPr sz="1300" dirty="0">
              <a:solidFill>
                <a:schemeClr val="dk1"/>
              </a:solidFill>
              <a:latin typeface="Gill Sans"/>
              <a:ea typeface="Gill Sans"/>
              <a:cs typeface="Gill Sans"/>
              <a:sym typeface="Gill Sans"/>
            </a:endParaRPr>
          </a:p>
        </p:txBody>
      </p:sp>
      <p:sp>
        <p:nvSpPr>
          <p:cNvPr id="7" name="Tekstiruutu 6">
            <a:extLst>
              <a:ext uri="{FF2B5EF4-FFF2-40B4-BE49-F238E27FC236}">
                <a16:creationId xmlns:a16="http://schemas.microsoft.com/office/drawing/2014/main" id="{B595BDEE-2784-ADEC-6953-40BA783944A2}"/>
              </a:ext>
            </a:extLst>
          </p:cNvPr>
          <p:cNvSpPr txBox="1"/>
          <p:nvPr/>
        </p:nvSpPr>
        <p:spPr>
          <a:xfrm>
            <a:off x="742948" y="2882930"/>
            <a:ext cx="10496911" cy="3460819"/>
          </a:xfrm>
          <a:prstGeom prst="rect">
            <a:avLst/>
          </a:prstGeom>
          <a:noFill/>
        </p:spPr>
        <p:txBody>
          <a:bodyPr wrap="square">
            <a:spAutoFit/>
          </a:bodyPr>
          <a:lstStyle/>
          <a:p>
            <a:pPr>
              <a:lnSpc>
                <a:spcPct val="107000"/>
              </a:lnSpc>
              <a:spcAft>
                <a:spcPts val="800"/>
              </a:spcAft>
            </a:pPr>
            <a:r>
              <a:rPr lang="fi-FI" sz="1400" kern="100" dirty="0">
                <a:effectLst/>
                <a:ea typeface="Aptos" panose="020B0004020202020204" pitchFamily="34" charset="0"/>
                <a:cs typeface="Times New Roman" panose="02020603050405020304" pitchFamily="18" charset="0"/>
              </a:rPr>
              <a:t>Kiitos, että jaoit ajatuksesi ja kokemuksesi. Nyt kysyn sinulta, mitä vesi merkitsee sinulle? Onko se tärkeää ja miksi? Käytä hetki tämän pohtimiseen. Voit keskustella hetken parin kanssa. </a:t>
            </a:r>
            <a:br>
              <a:rPr lang="fi-FI" sz="1400" kern="100" dirty="0">
                <a:effectLst/>
                <a:ea typeface="Aptos" panose="020B0004020202020204" pitchFamily="34" charset="0"/>
                <a:cs typeface="Times New Roman" panose="02020603050405020304" pitchFamily="18" charset="0"/>
              </a:rPr>
            </a:br>
            <a:r>
              <a:rPr lang="fi-FI" sz="1400" kern="100" dirty="0">
                <a:effectLst/>
                <a:ea typeface="Aptos" panose="020B0004020202020204" pitchFamily="34" charset="0"/>
                <a:cs typeface="Times New Roman" panose="02020603050405020304" pitchFamily="18" charset="0"/>
              </a:rPr>
              <a:t>Kuka haluaa aloittaa?...</a:t>
            </a:r>
          </a:p>
          <a:p>
            <a:pPr>
              <a:lnSpc>
                <a:spcPct val="107000"/>
              </a:lnSpc>
              <a:spcAft>
                <a:spcPts val="800"/>
              </a:spcAft>
            </a:pPr>
            <a:r>
              <a:rPr lang="fi-FI" sz="1400" kern="100" dirty="0">
                <a:effectLst/>
                <a:ea typeface="Aptos" panose="020B0004020202020204" pitchFamily="34" charset="0"/>
                <a:cs typeface="Times New Roman" panose="02020603050405020304" pitchFamily="18" charset="0"/>
              </a:rPr>
              <a:t>Kiitos. Millaisia ​​ajatuksia tai kokemuksia teill</a:t>
            </a:r>
            <a:r>
              <a:rPr lang="fi-FI" sz="1400" kern="100" dirty="0">
                <a:effectLst/>
                <a:ea typeface="Aptos" panose="020B0004020202020204" pitchFamily="34" charset="0"/>
                <a:cs typeface="Aptos" panose="020B0004020202020204" pitchFamily="34" charset="0"/>
              </a:rPr>
              <a:t>e muille tuli</a:t>
            </a:r>
            <a:r>
              <a:rPr lang="fi-FI" sz="1400" kern="100" dirty="0">
                <a:effectLst/>
                <a:ea typeface="Aptos" panose="020B0004020202020204" pitchFamily="34" charset="0"/>
                <a:cs typeface="Times New Roman" panose="02020603050405020304" pitchFamily="18" charset="0"/>
              </a:rPr>
              <a:t> näistä ajatuksista?</a:t>
            </a:r>
          </a:p>
          <a:p>
            <a:pPr>
              <a:lnSpc>
                <a:spcPct val="107000"/>
              </a:lnSpc>
              <a:spcAft>
                <a:spcPts val="800"/>
              </a:spcAft>
            </a:pPr>
            <a:r>
              <a:rPr lang="fi-FI" sz="1400" i="1" kern="100" dirty="0">
                <a:effectLst/>
                <a:ea typeface="Aptos" panose="020B0004020202020204" pitchFamily="34" charset="0"/>
                <a:cs typeface="Times New Roman" panose="02020603050405020304" pitchFamily="18" charset="0"/>
              </a:rPr>
              <a:t>Kirjoita muistiin aiheet, joista keskustelitte.</a:t>
            </a:r>
          </a:p>
          <a:p>
            <a:pPr>
              <a:lnSpc>
                <a:spcPct val="107000"/>
              </a:lnSpc>
              <a:spcAft>
                <a:spcPts val="800"/>
              </a:spcAft>
            </a:pPr>
            <a:r>
              <a:rPr lang="fi-FI" sz="1400" kern="100" dirty="0">
                <a:effectLst/>
                <a:ea typeface="Aptos" panose="020B0004020202020204" pitchFamily="34" charset="0"/>
                <a:cs typeface="Times New Roman" panose="02020603050405020304" pitchFamily="18" charset="0"/>
              </a:rPr>
              <a:t>Tukikysymykset keskustelun vetäjälle:</a:t>
            </a:r>
          </a:p>
          <a:p>
            <a:pPr marL="285750" indent="-285750">
              <a:lnSpc>
                <a:spcPct val="107000"/>
              </a:lnSpc>
              <a:spcAft>
                <a:spcPts val="800"/>
              </a:spcAft>
              <a:buFont typeface="Arial" panose="020B0604020202020204" pitchFamily="34" charset="0"/>
              <a:buChar char="•"/>
            </a:pPr>
            <a:r>
              <a:rPr lang="fi-FI" sz="1400" kern="100" dirty="0">
                <a:effectLst/>
                <a:ea typeface="Aptos" panose="020B0004020202020204" pitchFamily="34" charset="0"/>
                <a:cs typeface="Times New Roman" panose="02020603050405020304" pitchFamily="18" charset="0"/>
              </a:rPr>
              <a:t>Mitä mieltä olet puhtaan juomaveden käyttämisestä wc:n huuhteluun, vaikka kaikilla maailman ihmisillä ei ole puhdasta juomavettä?</a:t>
            </a:r>
          </a:p>
          <a:p>
            <a:pPr marL="285750" indent="-285750">
              <a:lnSpc>
                <a:spcPct val="107000"/>
              </a:lnSpc>
              <a:spcAft>
                <a:spcPts val="800"/>
              </a:spcAft>
              <a:buFont typeface="Arial" panose="020B0604020202020204" pitchFamily="34" charset="0"/>
              <a:buChar char="•"/>
            </a:pPr>
            <a:r>
              <a:rPr lang="fi-FI" sz="1400" kern="100" dirty="0">
                <a:effectLst/>
                <a:ea typeface="Aptos" panose="020B0004020202020204" pitchFamily="34" charset="0"/>
                <a:cs typeface="Times New Roman" panose="02020603050405020304" pitchFamily="18" charset="0"/>
              </a:rPr>
              <a:t>Miten itse käytät vettä?</a:t>
            </a:r>
            <a:br>
              <a:rPr lang="fi-FI" sz="1400" kern="100" dirty="0">
                <a:effectLst/>
                <a:ea typeface="Aptos" panose="020B0004020202020204" pitchFamily="34" charset="0"/>
                <a:cs typeface="Times New Roman" panose="02020603050405020304" pitchFamily="18" charset="0"/>
              </a:rPr>
            </a:br>
            <a:r>
              <a:rPr lang="fi-FI" sz="1400" kern="100" dirty="0">
                <a:effectLst/>
                <a:ea typeface="Aptos" panose="020B0004020202020204" pitchFamily="34" charset="0"/>
                <a:cs typeface="Times New Roman" panose="02020603050405020304" pitchFamily="18" charset="0"/>
              </a:rPr>
              <a:t>Voitko omassa arjessasi muuttaa omaa vedenkulutustasi?</a:t>
            </a:r>
          </a:p>
          <a:p>
            <a:pPr>
              <a:lnSpc>
                <a:spcPct val="107000"/>
              </a:lnSpc>
              <a:spcAft>
                <a:spcPts val="800"/>
              </a:spcAft>
            </a:pPr>
            <a:r>
              <a:rPr lang="fi-FI" sz="1400" kern="100" dirty="0">
                <a:effectLst/>
                <a:ea typeface="Aptos" panose="020B0004020202020204" pitchFamily="34" charset="0"/>
                <a:cs typeface="Times New Roman" panose="02020603050405020304" pitchFamily="18" charset="0"/>
              </a:rPr>
              <a:t>Voimmeko yhdessä muuttaa tapaamme käyttää vettä, esim. kylpemisen, pesu- ja tiskikoneiden käytön tai wc:n huuhtelun yhteydessä?</a:t>
            </a:r>
          </a:p>
        </p:txBody>
      </p:sp>
    </p:spTree>
    <p:extLst>
      <p:ext uri="{BB962C8B-B14F-4D97-AF65-F5344CB8AC3E}">
        <p14:creationId xmlns:p14="http://schemas.microsoft.com/office/powerpoint/2010/main" val="1910159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D7DF3D-B31F-9582-A3C7-7194E295F361}"/>
              </a:ext>
            </a:extLst>
          </p:cNvPr>
          <p:cNvSpPr>
            <a:spLocks noGrp="1"/>
          </p:cNvSpPr>
          <p:nvPr>
            <p:ph type="title"/>
          </p:nvPr>
        </p:nvSpPr>
        <p:spPr>
          <a:xfrm>
            <a:off x="857249" y="1332421"/>
            <a:ext cx="10160479" cy="506373"/>
          </a:xfrm>
        </p:spPr>
        <p:txBody>
          <a:bodyPr>
            <a:normAutofit fontScale="90000"/>
          </a:bodyPr>
          <a:lstStyle/>
          <a:p>
            <a:r>
              <a:rPr lang="da-DK" sz="3600" b="1" dirty="0">
                <a:highlight>
                  <a:srgbClr val="FFFFFF"/>
                </a:highlight>
                <a:ea typeface="Gill Sans"/>
                <a:cs typeface="Gill Sans"/>
                <a:sym typeface="Gill Sans"/>
              </a:rPr>
              <a:t>Erätauko-keskustelu: vesi </a:t>
            </a:r>
            <a:r>
              <a:rPr lang="sv-SE" sz="3600" b="1" dirty="0">
                <a:highlight>
                  <a:srgbClr val="FFFFFF"/>
                </a:highlight>
                <a:ea typeface="Gill Sans"/>
                <a:cs typeface="Gill Sans"/>
                <a:sym typeface="Gill Sans"/>
              </a:rPr>
              <a:t>(45 min)</a:t>
            </a:r>
            <a:br>
              <a:rPr lang="fi-FI" sz="3600" b="1" dirty="0">
                <a:latin typeface="Gill Sans"/>
                <a:ea typeface="Gill Sans"/>
                <a:cs typeface="Gill Sans"/>
                <a:sym typeface="Gill Sans"/>
              </a:rPr>
            </a:br>
            <a:r>
              <a:rPr lang="sv-SE" sz="3600" dirty="0">
                <a:ea typeface="Gill Sans"/>
                <a:cs typeface="Gill Sans"/>
                <a:sym typeface="Gill Sans"/>
              </a:rPr>
              <a:t>2 MIN	</a:t>
            </a:r>
            <a:r>
              <a:rPr lang="fi-FI" sz="3600" dirty="0">
                <a:ea typeface="Gill Sans"/>
                <a:cs typeface="Gill Sans"/>
                <a:sym typeface="Gill Sans"/>
              </a:rPr>
              <a:t>Oivallusten kirjoittaminen</a:t>
            </a:r>
            <a:br>
              <a:rPr lang="fi-FI" dirty="0">
                <a:ea typeface="Gill Sans"/>
                <a:cs typeface="Gill Sans"/>
                <a:sym typeface="Gill Sans"/>
              </a:rPr>
            </a:br>
            <a:endParaRPr lang="fi-FI" dirty="0"/>
          </a:p>
        </p:txBody>
      </p:sp>
      <p:sp>
        <p:nvSpPr>
          <p:cNvPr id="4" name="Google Shape;177;p7">
            <a:extLst>
              <a:ext uri="{FF2B5EF4-FFF2-40B4-BE49-F238E27FC236}">
                <a16:creationId xmlns:a16="http://schemas.microsoft.com/office/drawing/2014/main" id="{B7F49061-9402-6867-608C-33B1FF92B782}"/>
              </a:ext>
            </a:extLst>
          </p:cNvPr>
          <p:cNvSpPr txBox="1">
            <a:spLocks noGrp="1"/>
          </p:cNvSpPr>
          <p:nvPr>
            <p:ph idx="1"/>
          </p:nvPr>
        </p:nvSpPr>
        <p:spPr>
          <a:xfrm>
            <a:off x="931652" y="2033247"/>
            <a:ext cx="10256807" cy="843303"/>
          </a:xfrm>
          <a:prstGeom prst="rect">
            <a:avLst/>
          </a:prstGeom>
          <a:noFill/>
          <a:ln w="3175">
            <a:solidFill>
              <a:schemeClr val="tx1"/>
            </a:solidFill>
          </a:ln>
        </p:spPr>
        <p:txBody>
          <a:bodyPr spcFirstLastPara="1" wrap="square" lIns="68700" tIns="68700" rIns="68700" bIns="68700" anchor="t" anchorCtr="0">
            <a:noAutofit/>
          </a:bodyPr>
          <a:lstStyle/>
          <a:p>
            <a:pPr marL="0" indent="0">
              <a:lnSpc>
                <a:spcPct val="100000"/>
              </a:lnSpc>
              <a:buClr>
                <a:srgbClr val="000000"/>
              </a:buClr>
              <a:buSzPts val="1400"/>
              <a:buNone/>
            </a:pPr>
            <a:r>
              <a:rPr lang="sv-SE" sz="1200" b="1" dirty="0" err="1">
                <a:solidFill>
                  <a:schemeClr val="dk1"/>
                </a:solidFill>
                <a:ea typeface="Gill Sans"/>
                <a:cs typeface="Gill Sans"/>
                <a:sym typeface="Gill Sans"/>
              </a:rPr>
              <a:t>Ohjeita</a:t>
            </a:r>
            <a:r>
              <a:rPr lang="sv-SE" sz="1200" b="1" dirty="0">
                <a:solidFill>
                  <a:schemeClr val="dk1"/>
                </a:solidFill>
                <a:ea typeface="Gill Sans"/>
                <a:cs typeface="Gill Sans"/>
                <a:sym typeface="Gill Sans"/>
              </a:rPr>
              <a:t> </a:t>
            </a:r>
            <a:r>
              <a:rPr lang="sv-SE" sz="1200" b="1" dirty="0" err="1">
                <a:solidFill>
                  <a:schemeClr val="dk1"/>
                </a:solidFill>
                <a:ea typeface="Gill Sans"/>
                <a:cs typeface="Gill Sans"/>
                <a:sym typeface="Gill Sans"/>
              </a:rPr>
              <a:t>keskustelun</a:t>
            </a:r>
            <a:r>
              <a:rPr lang="sv-SE" sz="1200" b="1" dirty="0">
                <a:solidFill>
                  <a:schemeClr val="dk1"/>
                </a:solidFill>
                <a:ea typeface="Gill Sans"/>
                <a:cs typeface="Gill Sans"/>
                <a:sym typeface="Gill Sans"/>
              </a:rPr>
              <a:t> </a:t>
            </a:r>
            <a:r>
              <a:rPr lang="sv-SE" sz="1200" b="1" dirty="0" err="1">
                <a:solidFill>
                  <a:schemeClr val="dk1"/>
                </a:solidFill>
                <a:ea typeface="Gill Sans"/>
                <a:cs typeface="Gill Sans"/>
                <a:sym typeface="Gill Sans"/>
              </a:rPr>
              <a:t>ohjaajalle</a:t>
            </a:r>
            <a:endParaRPr lang="sv-SE" sz="1200" b="1" dirty="0">
              <a:solidFill>
                <a:schemeClr val="dk1"/>
              </a:solidFill>
              <a:ea typeface="Gill Sans"/>
              <a:cs typeface="Gill Sans"/>
              <a:sym typeface="Gill Sans"/>
            </a:endParaRPr>
          </a:p>
          <a:p>
            <a:pPr marL="0" indent="0">
              <a:lnSpc>
                <a:spcPct val="100000"/>
              </a:lnSpc>
              <a:buClr>
                <a:schemeClr val="dk1"/>
              </a:buClr>
              <a:buSzPts val="1100"/>
              <a:buNone/>
            </a:pPr>
            <a:r>
              <a:rPr lang="sv-SE" sz="1200" dirty="0" err="1">
                <a:solidFill>
                  <a:schemeClr val="dk1"/>
                </a:solidFill>
                <a:ea typeface="Gill Sans"/>
                <a:cs typeface="Gill Sans"/>
                <a:sym typeface="Gill Sans"/>
              </a:rPr>
              <a:t>Normaali</a:t>
            </a:r>
            <a:r>
              <a:rPr lang="sv-SE" sz="1200" dirty="0">
                <a:solidFill>
                  <a:schemeClr val="dk1"/>
                </a:solidFill>
                <a:ea typeface="Gill Sans"/>
                <a:cs typeface="Gill Sans"/>
                <a:sym typeface="Gill Sans"/>
              </a:rPr>
              <a:t> </a:t>
            </a:r>
            <a:r>
              <a:rPr lang="sv-SE" sz="1200" dirty="0" err="1">
                <a:solidFill>
                  <a:schemeClr val="dk1"/>
                </a:solidFill>
                <a:ea typeface="Gill Sans"/>
                <a:cs typeface="Gill Sans"/>
                <a:sym typeface="Gill Sans"/>
              </a:rPr>
              <a:t>teksti</a:t>
            </a:r>
            <a:r>
              <a:rPr lang="sv-SE" sz="1200" dirty="0">
                <a:solidFill>
                  <a:schemeClr val="dk1"/>
                </a:solidFill>
                <a:ea typeface="Gill Sans"/>
                <a:cs typeface="Gill Sans"/>
                <a:sym typeface="Gill Sans"/>
              </a:rPr>
              <a:t> – </a:t>
            </a:r>
            <a:r>
              <a:rPr lang="sv-SE" sz="1200" dirty="0" err="1">
                <a:solidFill>
                  <a:schemeClr val="dk1"/>
                </a:solidFill>
                <a:ea typeface="Gill Sans"/>
                <a:cs typeface="Gill Sans"/>
                <a:sym typeface="Gill Sans"/>
              </a:rPr>
              <a:t>voit</a:t>
            </a:r>
            <a:r>
              <a:rPr lang="sv-SE" sz="1200" dirty="0">
                <a:solidFill>
                  <a:schemeClr val="dk1"/>
                </a:solidFill>
                <a:ea typeface="Gill Sans"/>
                <a:cs typeface="Gill Sans"/>
                <a:sym typeface="Gill Sans"/>
              </a:rPr>
              <a:t> </a:t>
            </a:r>
            <a:r>
              <a:rPr lang="sv-SE" sz="1200" dirty="0" err="1">
                <a:solidFill>
                  <a:schemeClr val="dk1"/>
                </a:solidFill>
                <a:ea typeface="Gill Sans"/>
                <a:cs typeface="Gill Sans"/>
                <a:sym typeface="Gill Sans"/>
              </a:rPr>
              <a:t>sanoa</a:t>
            </a:r>
            <a:r>
              <a:rPr lang="sv-SE" sz="1200" dirty="0">
                <a:solidFill>
                  <a:schemeClr val="dk1"/>
                </a:solidFill>
                <a:ea typeface="Gill Sans"/>
                <a:cs typeface="Gill Sans"/>
                <a:sym typeface="Gill Sans"/>
              </a:rPr>
              <a:t> </a:t>
            </a:r>
            <a:r>
              <a:rPr lang="sv-SE" sz="1200" dirty="0" err="1">
                <a:solidFill>
                  <a:schemeClr val="dk1"/>
                </a:solidFill>
                <a:ea typeface="Gill Sans"/>
                <a:cs typeface="Gill Sans"/>
                <a:sym typeface="Gill Sans"/>
              </a:rPr>
              <a:t>näin</a:t>
            </a:r>
            <a:r>
              <a:rPr lang="sv-SE" sz="1200" dirty="0">
                <a:solidFill>
                  <a:schemeClr val="dk1"/>
                </a:solidFill>
                <a:ea typeface="Gill Sans"/>
                <a:cs typeface="Gill Sans"/>
                <a:sym typeface="Gill Sans"/>
              </a:rPr>
              <a:t> – </a:t>
            </a:r>
            <a:r>
              <a:rPr lang="sv-SE" sz="1200" i="1" dirty="0" err="1">
                <a:solidFill>
                  <a:schemeClr val="dk1"/>
                </a:solidFill>
                <a:ea typeface="Gill Sans"/>
                <a:cs typeface="Gill Sans"/>
                <a:sym typeface="Gill Sans"/>
              </a:rPr>
              <a:t>Kursivoitu</a:t>
            </a:r>
            <a:r>
              <a:rPr lang="sv-SE" sz="1200" i="1" dirty="0">
                <a:solidFill>
                  <a:schemeClr val="dk1"/>
                </a:solidFill>
                <a:ea typeface="Gill Sans"/>
                <a:cs typeface="Gill Sans"/>
                <a:sym typeface="Gill Sans"/>
              </a:rPr>
              <a:t> </a:t>
            </a:r>
            <a:r>
              <a:rPr lang="sv-SE" sz="1200" i="1" dirty="0" err="1">
                <a:solidFill>
                  <a:schemeClr val="dk1"/>
                </a:solidFill>
                <a:ea typeface="Gill Sans"/>
                <a:cs typeface="Gill Sans"/>
                <a:sym typeface="Gill Sans"/>
              </a:rPr>
              <a:t>teksti</a:t>
            </a:r>
            <a:r>
              <a:rPr lang="sv-SE" sz="1200" i="1" dirty="0">
                <a:solidFill>
                  <a:schemeClr val="dk1"/>
                </a:solidFill>
                <a:ea typeface="Gill Sans"/>
                <a:cs typeface="Gill Sans"/>
                <a:sym typeface="Gill Sans"/>
              </a:rPr>
              <a:t> – </a:t>
            </a:r>
            <a:r>
              <a:rPr lang="sv-SE" sz="1200" i="1" dirty="0" err="1">
                <a:solidFill>
                  <a:schemeClr val="dk1"/>
                </a:solidFill>
                <a:ea typeface="Gill Sans"/>
                <a:cs typeface="Gill Sans"/>
                <a:sym typeface="Gill Sans"/>
              </a:rPr>
              <a:t>ohjeita</a:t>
            </a:r>
            <a:r>
              <a:rPr lang="sv-SE" sz="1200" i="1" dirty="0">
                <a:solidFill>
                  <a:schemeClr val="dk1"/>
                </a:solidFill>
                <a:ea typeface="Gill Sans"/>
                <a:cs typeface="Gill Sans"/>
                <a:sym typeface="Gill Sans"/>
              </a:rPr>
              <a:t> </a:t>
            </a:r>
            <a:r>
              <a:rPr lang="sv-SE" sz="1200" i="1" dirty="0" err="1">
                <a:solidFill>
                  <a:schemeClr val="dk1"/>
                </a:solidFill>
                <a:ea typeface="Gill Sans"/>
                <a:cs typeface="Gill Sans"/>
                <a:sym typeface="Gill Sans"/>
              </a:rPr>
              <a:t>keskustelun</a:t>
            </a:r>
            <a:r>
              <a:rPr lang="sv-SE" sz="1200" i="1" dirty="0">
                <a:solidFill>
                  <a:schemeClr val="dk1"/>
                </a:solidFill>
                <a:ea typeface="Gill Sans"/>
                <a:cs typeface="Gill Sans"/>
                <a:sym typeface="Gill Sans"/>
              </a:rPr>
              <a:t> </a:t>
            </a:r>
            <a:r>
              <a:rPr lang="sv-SE" sz="1200" i="1" dirty="0" err="1">
                <a:solidFill>
                  <a:schemeClr val="dk1"/>
                </a:solidFill>
                <a:ea typeface="Gill Sans"/>
                <a:cs typeface="Gill Sans"/>
                <a:sym typeface="Gill Sans"/>
              </a:rPr>
              <a:t>vetäjälle</a:t>
            </a:r>
            <a:endParaRPr lang="sv-SE" sz="1600" dirty="0">
              <a:solidFill>
                <a:srgbClr val="FF0000"/>
              </a:solidFill>
              <a:ea typeface="Gill Sans"/>
              <a:cs typeface="Gill Sans"/>
              <a:sym typeface="Gill Sans"/>
            </a:endParaRPr>
          </a:p>
        </p:txBody>
      </p:sp>
      <p:sp>
        <p:nvSpPr>
          <p:cNvPr id="7" name="Tekstiruutu 6">
            <a:extLst>
              <a:ext uri="{FF2B5EF4-FFF2-40B4-BE49-F238E27FC236}">
                <a16:creationId xmlns:a16="http://schemas.microsoft.com/office/drawing/2014/main" id="{B595BDEE-2784-ADEC-6953-40BA783944A2}"/>
              </a:ext>
            </a:extLst>
          </p:cNvPr>
          <p:cNvSpPr txBox="1"/>
          <p:nvPr/>
        </p:nvSpPr>
        <p:spPr>
          <a:xfrm>
            <a:off x="931652" y="3026553"/>
            <a:ext cx="10394832" cy="2880276"/>
          </a:xfrm>
          <a:prstGeom prst="rect">
            <a:avLst/>
          </a:prstGeom>
          <a:noFill/>
        </p:spPr>
        <p:txBody>
          <a:bodyPr wrap="square">
            <a:spAutoFit/>
          </a:bodyPr>
          <a:lstStyle/>
          <a:p>
            <a:pPr algn="just">
              <a:buClr>
                <a:srgbClr val="000000"/>
              </a:buClr>
              <a:buSzPts val="700"/>
            </a:pPr>
            <a:endParaRPr lang="sv-SE" sz="1400" dirty="0">
              <a:solidFill>
                <a:srgbClr val="000000"/>
              </a:solidFill>
              <a:ea typeface="Gill Sans"/>
              <a:cs typeface="Gill Sans"/>
              <a:sym typeface="Gill Sans"/>
            </a:endParaRPr>
          </a:p>
          <a:p>
            <a:pPr>
              <a:lnSpc>
                <a:spcPct val="107000"/>
              </a:lnSpc>
              <a:spcAft>
                <a:spcPts val="800"/>
              </a:spcAft>
            </a:pPr>
            <a:r>
              <a:rPr lang="fi-FI" sz="1400" kern="100" dirty="0">
                <a:effectLst/>
                <a:ea typeface="Aptos" panose="020B0004020202020204" pitchFamily="34" charset="0"/>
                <a:cs typeface="Times New Roman" panose="02020603050405020304" pitchFamily="18" charset="0"/>
              </a:rPr>
              <a:t>Kiitos hyvästä ja rakentavasta keskustelusta! </a:t>
            </a:r>
            <a:br>
              <a:rPr lang="fi-FI" sz="1400" kern="100" dirty="0">
                <a:effectLst/>
                <a:ea typeface="Aptos" panose="020B0004020202020204" pitchFamily="34" charset="0"/>
                <a:cs typeface="Times New Roman" panose="02020603050405020304" pitchFamily="18" charset="0"/>
              </a:rPr>
            </a:br>
            <a:r>
              <a:rPr lang="fi-FI" sz="1400" kern="100" dirty="0">
                <a:effectLst/>
                <a:ea typeface="Aptos" panose="020B0004020202020204" pitchFamily="34" charset="0"/>
                <a:cs typeface="Times New Roman" panose="02020603050405020304" pitchFamily="18" charset="0"/>
              </a:rPr>
              <a:t>Olet saanut jakaa kokemuksesi puhtaan veden merkityksestä…</a:t>
            </a:r>
          </a:p>
          <a:p>
            <a:pPr>
              <a:lnSpc>
                <a:spcPct val="107000"/>
              </a:lnSpc>
              <a:spcAft>
                <a:spcPts val="800"/>
              </a:spcAft>
            </a:pPr>
            <a:r>
              <a:rPr lang="fi-FI" sz="1400" i="1" kern="100" dirty="0">
                <a:effectLst/>
                <a:ea typeface="Aptos" panose="020B0004020202020204" pitchFamily="34" charset="0"/>
                <a:cs typeface="Times New Roman" panose="02020603050405020304" pitchFamily="18" charset="0"/>
              </a:rPr>
              <a:t>Tee yhteenveto ja kuvaile lyhyesti aiheet, joista olette keskustelleet</a:t>
            </a:r>
          </a:p>
          <a:p>
            <a:pPr>
              <a:lnSpc>
                <a:spcPct val="107000"/>
              </a:lnSpc>
              <a:spcAft>
                <a:spcPts val="800"/>
              </a:spcAft>
            </a:pPr>
            <a:r>
              <a:rPr lang="fi-FI" sz="1400" kern="100" dirty="0">
                <a:effectLst/>
                <a:ea typeface="Aptos" panose="020B0004020202020204" pitchFamily="34" charset="0"/>
                <a:cs typeface="Times New Roman" panose="02020603050405020304" pitchFamily="18" charset="0"/>
              </a:rPr>
              <a:t>Seuraavaksi kirjaamme muistiin, mitä oivalluksia, tunteita tai ajatuksia olette saaneet yhteisestä keskustelustamme. Voit myös piirtää, jos se tuntuu helpommalta. Kirjoita keskustelun aikana mieleesi jääneet oivallukset, tunteet tai tärkeä ajatus omalle paperillesi. Sinulla on muutama minuutti aikaa tehdä tämä.</a:t>
            </a:r>
          </a:p>
          <a:p>
            <a:pPr>
              <a:lnSpc>
                <a:spcPct val="107000"/>
              </a:lnSpc>
              <a:spcAft>
                <a:spcPts val="800"/>
              </a:spcAft>
            </a:pPr>
            <a:r>
              <a:rPr lang="fi-FI" sz="1400" kern="100" dirty="0">
                <a:effectLst/>
                <a:ea typeface="Aptos" panose="020B0004020202020204" pitchFamily="34" charset="0"/>
                <a:cs typeface="Times New Roman" panose="02020603050405020304" pitchFamily="18" charset="0"/>
              </a:rPr>
              <a:t>Valitse sitten yksi asia, jonka haluat jakaa muiden kanssa.</a:t>
            </a:r>
          </a:p>
          <a:p>
            <a:pPr>
              <a:lnSpc>
                <a:spcPct val="107000"/>
              </a:lnSpc>
              <a:spcAft>
                <a:spcPts val="800"/>
              </a:spcAft>
            </a:pPr>
            <a:r>
              <a:rPr lang="fi-FI" sz="1400" kern="100" dirty="0">
                <a:effectLst/>
                <a:ea typeface="Aptos" panose="020B0004020202020204" pitchFamily="34" charset="0"/>
                <a:cs typeface="Times New Roman" panose="02020603050405020304" pitchFamily="18" charset="0"/>
              </a:rPr>
              <a:t>Voit myös pohtia, kuka olisi kiinnostunut jatkamaan keskustelua tästä aiheesta ja missä?</a:t>
            </a:r>
          </a:p>
          <a:p>
            <a:pPr algn="ctr">
              <a:buClr>
                <a:srgbClr val="000000"/>
              </a:buClr>
              <a:buSzPts val="900"/>
            </a:pPr>
            <a:endParaRPr lang="sv-SE" sz="1400" i="1" dirty="0">
              <a:solidFill>
                <a:srgbClr val="000000"/>
              </a:solidFill>
              <a:highlight>
                <a:schemeClr val="lt1"/>
              </a:highlight>
              <a:ea typeface="Gill Sans"/>
              <a:cs typeface="Gill Sans"/>
              <a:sym typeface="Gill Sans"/>
            </a:endParaRPr>
          </a:p>
        </p:txBody>
      </p:sp>
    </p:spTree>
    <p:extLst>
      <p:ext uri="{BB962C8B-B14F-4D97-AF65-F5344CB8AC3E}">
        <p14:creationId xmlns:p14="http://schemas.microsoft.com/office/powerpoint/2010/main" val="2095473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D7DF3D-B31F-9582-A3C7-7194E295F361}"/>
              </a:ext>
            </a:extLst>
          </p:cNvPr>
          <p:cNvSpPr>
            <a:spLocks noGrp="1"/>
          </p:cNvSpPr>
          <p:nvPr>
            <p:ph type="title"/>
          </p:nvPr>
        </p:nvSpPr>
        <p:spPr>
          <a:xfrm>
            <a:off x="718868" y="1249704"/>
            <a:ext cx="10634932" cy="1467618"/>
          </a:xfrm>
        </p:spPr>
        <p:txBody>
          <a:bodyPr>
            <a:normAutofit fontScale="90000"/>
          </a:bodyPr>
          <a:lstStyle/>
          <a:p>
            <a:r>
              <a:rPr lang="da-DK" sz="3600" b="1" dirty="0">
                <a:highlight>
                  <a:srgbClr val="FFFFFF"/>
                </a:highlight>
                <a:ea typeface="Gill Sans"/>
                <a:cs typeface="Gill Sans"/>
                <a:sym typeface="Gill Sans"/>
              </a:rPr>
              <a:t>Erätauko-keskustelu: vesi </a:t>
            </a:r>
            <a:r>
              <a:rPr lang="sv-SE" sz="3600" b="1" dirty="0">
                <a:highlight>
                  <a:srgbClr val="FFFFFF"/>
                </a:highlight>
                <a:ea typeface="Gill Sans"/>
                <a:cs typeface="Gill Sans"/>
                <a:sym typeface="Gill Sans"/>
              </a:rPr>
              <a:t>(45 min)</a:t>
            </a:r>
            <a:r>
              <a:rPr lang="sv-SE" sz="3600" dirty="0">
                <a:ea typeface="Gill Sans"/>
                <a:cs typeface="Gill Sans"/>
                <a:sym typeface="Gill Sans"/>
              </a:rPr>
              <a:t> </a:t>
            </a:r>
            <a:br>
              <a:rPr lang="sv-SE" sz="3600" dirty="0">
                <a:ea typeface="Gill Sans"/>
                <a:cs typeface="Gill Sans"/>
                <a:sym typeface="Gill Sans"/>
              </a:rPr>
            </a:br>
            <a:r>
              <a:rPr lang="sv-SE" sz="3600" dirty="0">
                <a:ea typeface="Gill Sans"/>
                <a:cs typeface="Gill Sans"/>
                <a:sym typeface="Gill Sans"/>
              </a:rPr>
              <a:t>3 MIN	</a:t>
            </a:r>
            <a:r>
              <a:rPr lang="sv-SE" sz="3600" dirty="0" err="1">
                <a:highlight>
                  <a:schemeClr val="lt1"/>
                </a:highlight>
                <a:ea typeface="Gill Sans"/>
                <a:cs typeface="Gill Sans"/>
                <a:sym typeface="Gill Sans"/>
              </a:rPr>
              <a:t>Oivallusten</a:t>
            </a:r>
            <a:r>
              <a:rPr lang="sv-SE" sz="3600" dirty="0">
                <a:highlight>
                  <a:schemeClr val="lt1"/>
                </a:highlight>
                <a:ea typeface="Gill Sans"/>
                <a:cs typeface="Gill Sans"/>
                <a:sym typeface="Gill Sans"/>
              </a:rPr>
              <a:t> jakaminen</a:t>
            </a:r>
            <a:br>
              <a:rPr lang="sv-SE" sz="3200" dirty="0">
                <a:highlight>
                  <a:schemeClr val="lt1"/>
                </a:highlight>
                <a:ea typeface="Gill Sans"/>
                <a:cs typeface="Gill Sans"/>
                <a:sym typeface="Gill Sans"/>
              </a:rPr>
            </a:br>
            <a:br>
              <a:rPr lang="fi-FI" sz="3200" b="1" dirty="0">
                <a:latin typeface="Gill Sans"/>
                <a:ea typeface="Gill Sans"/>
                <a:cs typeface="Gill Sans"/>
                <a:sym typeface="Gill Sans"/>
              </a:rPr>
            </a:br>
            <a:br>
              <a:rPr lang="fi-FI" b="1" dirty="0">
                <a:latin typeface="Gill Sans"/>
                <a:ea typeface="Gill Sans"/>
                <a:cs typeface="Gill Sans"/>
                <a:sym typeface="Gill Sans"/>
              </a:rPr>
            </a:br>
            <a:endParaRPr lang="fi-FI" dirty="0"/>
          </a:p>
        </p:txBody>
      </p:sp>
      <p:sp>
        <p:nvSpPr>
          <p:cNvPr id="4" name="Google Shape;177;p7">
            <a:extLst>
              <a:ext uri="{FF2B5EF4-FFF2-40B4-BE49-F238E27FC236}">
                <a16:creationId xmlns:a16="http://schemas.microsoft.com/office/drawing/2014/main" id="{B7F49061-9402-6867-608C-33B1FF92B782}"/>
              </a:ext>
            </a:extLst>
          </p:cNvPr>
          <p:cNvSpPr txBox="1">
            <a:spLocks noGrp="1"/>
          </p:cNvSpPr>
          <p:nvPr>
            <p:ph idx="1"/>
          </p:nvPr>
        </p:nvSpPr>
        <p:spPr>
          <a:xfrm>
            <a:off x="838200" y="1906438"/>
            <a:ext cx="10634932" cy="810884"/>
          </a:xfrm>
          <a:prstGeom prst="rect">
            <a:avLst/>
          </a:prstGeom>
          <a:noFill/>
          <a:ln w="3175">
            <a:solidFill>
              <a:schemeClr val="tx1"/>
            </a:solidFill>
          </a:ln>
        </p:spPr>
        <p:txBody>
          <a:bodyPr spcFirstLastPara="1" wrap="square" lIns="68700" tIns="68700" rIns="68700" bIns="68700" anchor="t" anchorCtr="0">
            <a:noAutofit/>
          </a:bodyPr>
          <a:lstStyle/>
          <a:p>
            <a:pPr marL="0" indent="0">
              <a:lnSpc>
                <a:spcPct val="100000"/>
              </a:lnSpc>
              <a:buClr>
                <a:srgbClr val="000000"/>
              </a:buClr>
              <a:buSzPts val="1400"/>
              <a:buNone/>
            </a:pPr>
            <a:r>
              <a:rPr lang="sv-SE" sz="1600" b="1" dirty="0" err="1">
                <a:solidFill>
                  <a:schemeClr val="dk1"/>
                </a:solidFill>
                <a:ea typeface="Gill Sans"/>
                <a:cs typeface="Gill Sans"/>
                <a:sym typeface="Gill Sans"/>
              </a:rPr>
              <a:t>Ohjeita</a:t>
            </a:r>
            <a:r>
              <a:rPr lang="sv-SE" sz="1600" b="1" dirty="0">
                <a:solidFill>
                  <a:schemeClr val="dk1"/>
                </a:solidFill>
                <a:ea typeface="Gill Sans"/>
                <a:cs typeface="Gill Sans"/>
                <a:sym typeface="Gill Sans"/>
              </a:rPr>
              <a:t> </a:t>
            </a:r>
            <a:r>
              <a:rPr lang="sv-SE" sz="1600" b="1" dirty="0" err="1">
                <a:solidFill>
                  <a:schemeClr val="dk1"/>
                </a:solidFill>
                <a:ea typeface="Gill Sans"/>
                <a:cs typeface="Gill Sans"/>
                <a:sym typeface="Gill Sans"/>
              </a:rPr>
              <a:t>keskustelun</a:t>
            </a:r>
            <a:r>
              <a:rPr lang="sv-SE" sz="1600" b="1" dirty="0">
                <a:solidFill>
                  <a:schemeClr val="dk1"/>
                </a:solidFill>
                <a:ea typeface="Gill Sans"/>
                <a:cs typeface="Gill Sans"/>
                <a:sym typeface="Gill Sans"/>
              </a:rPr>
              <a:t> </a:t>
            </a:r>
            <a:r>
              <a:rPr lang="sv-SE" sz="1600" b="1" dirty="0" err="1">
                <a:solidFill>
                  <a:schemeClr val="dk1"/>
                </a:solidFill>
                <a:ea typeface="Gill Sans"/>
                <a:cs typeface="Gill Sans"/>
                <a:sym typeface="Gill Sans"/>
              </a:rPr>
              <a:t>ohjaajalle</a:t>
            </a:r>
            <a:endParaRPr lang="sv-SE" sz="1600" b="1" dirty="0">
              <a:solidFill>
                <a:schemeClr val="dk1"/>
              </a:solidFill>
              <a:ea typeface="Gill Sans"/>
              <a:cs typeface="Gill Sans"/>
              <a:sym typeface="Gill Sans"/>
            </a:endParaRPr>
          </a:p>
          <a:p>
            <a:pPr marL="0" indent="0">
              <a:lnSpc>
                <a:spcPct val="100000"/>
              </a:lnSpc>
              <a:buClr>
                <a:schemeClr val="dk1"/>
              </a:buClr>
              <a:buSzPts val="1100"/>
              <a:buNone/>
            </a:pPr>
            <a:r>
              <a:rPr lang="sv-SE" sz="1600" dirty="0" err="1">
                <a:solidFill>
                  <a:schemeClr val="dk1"/>
                </a:solidFill>
                <a:ea typeface="Gill Sans"/>
                <a:cs typeface="Gill Sans"/>
                <a:sym typeface="Gill Sans"/>
              </a:rPr>
              <a:t>Normaali</a:t>
            </a:r>
            <a:r>
              <a:rPr lang="sv-SE" sz="1600" dirty="0">
                <a:solidFill>
                  <a:schemeClr val="dk1"/>
                </a:solidFill>
                <a:ea typeface="Gill Sans"/>
                <a:cs typeface="Gill Sans"/>
                <a:sym typeface="Gill Sans"/>
              </a:rPr>
              <a:t> </a:t>
            </a:r>
            <a:r>
              <a:rPr lang="sv-SE" sz="1600" dirty="0" err="1">
                <a:solidFill>
                  <a:schemeClr val="dk1"/>
                </a:solidFill>
                <a:ea typeface="Gill Sans"/>
                <a:cs typeface="Gill Sans"/>
                <a:sym typeface="Gill Sans"/>
              </a:rPr>
              <a:t>teksti</a:t>
            </a:r>
            <a:r>
              <a:rPr lang="sv-SE" sz="1600" dirty="0">
                <a:solidFill>
                  <a:schemeClr val="dk1"/>
                </a:solidFill>
                <a:ea typeface="Gill Sans"/>
                <a:cs typeface="Gill Sans"/>
                <a:sym typeface="Gill Sans"/>
              </a:rPr>
              <a:t> – </a:t>
            </a:r>
            <a:r>
              <a:rPr lang="sv-SE" sz="1600" dirty="0" err="1">
                <a:solidFill>
                  <a:schemeClr val="dk1"/>
                </a:solidFill>
                <a:ea typeface="Gill Sans"/>
                <a:cs typeface="Gill Sans"/>
                <a:sym typeface="Gill Sans"/>
              </a:rPr>
              <a:t>voit</a:t>
            </a:r>
            <a:r>
              <a:rPr lang="sv-SE" sz="1600" dirty="0">
                <a:solidFill>
                  <a:schemeClr val="dk1"/>
                </a:solidFill>
                <a:ea typeface="Gill Sans"/>
                <a:cs typeface="Gill Sans"/>
                <a:sym typeface="Gill Sans"/>
              </a:rPr>
              <a:t> </a:t>
            </a:r>
            <a:r>
              <a:rPr lang="sv-SE" sz="1600" dirty="0" err="1">
                <a:solidFill>
                  <a:schemeClr val="dk1"/>
                </a:solidFill>
                <a:ea typeface="Gill Sans"/>
                <a:cs typeface="Gill Sans"/>
                <a:sym typeface="Gill Sans"/>
              </a:rPr>
              <a:t>sanoa</a:t>
            </a:r>
            <a:r>
              <a:rPr lang="sv-SE" sz="1600" dirty="0">
                <a:solidFill>
                  <a:schemeClr val="dk1"/>
                </a:solidFill>
                <a:ea typeface="Gill Sans"/>
                <a:cs typeface="Gill Sans"/>
                <a:sym typeface="Gill Sans"/>
              </a:rPr>
              <a:t> </a:t>
            </a:r>
            <a:r>
              <a:rPr lang="sv-SE" sz="1600" dirty="0" err="1">
                <a:solidFill>
                  <a:schemeClr val="dk1"/>
                </a:solidFill>
                <a:ea typeface="Gill Sans"/>
                <a:cs typeface="Gill Sans"/>
                <a:sym typeface="Gill Sans"/>
              </a:rPr>
              <a:t>näin</a:t>
            </a:r>
            <a:r>
              <a:rPr lang="sv-SE" sz="1600" dirty="0">
                <a:solidFill>
                  <a:schemeClr val="dk1"/>
                </a:solidFill>
                <a:ea typeface="Gill Sans"/>
                <a:cs typeface="Gill Sans"/>
                <a:sym typeface="Gill Sans"/>
              </a:rPr>
              <a:t> – </a:t>
            </a:r>
            <a:r>
              <a:rPr lang="sv-SE" sz="1600" i="1" dirty="0" err="1">
                <a:solidFill>
                  <a:schemeClr val="dk1"/>
                </a:solidFill>
                <a:ea typeface="Gill Sans"/>
                <a:cs typeface="Gill Sans"/>
                <a:sym typeface="Gill Sans"/>
              </a:rPr>
              <a:t>Kursivoitu</a:t>
            </a:r>
            <a:r>
              <a:rPr lang="sv-SE" sz="1600" i="1" dirty="0">
                <a:solidFill>
                  <a:schemeClr val="dk1"/>
                </a:solidFill>
                <a:ea typeface="Gill Sans"/>
                <a:cs typeface="Gill Sans"/>
                <a:sym typeface="Gill Sans"/>
              </a:rPr>
              <a:t> </a:t>
            </a:r>
            <a:r>
              <a:rPr lang="sv-SE" sz="1600" i="1" dirty="0" err="1">
                <a:solidFill>
                  <a:schemeClr val="dk1"/>
                </a:solidFill>
                <a:ea typeface="Gill Sans"/>
                <a:cs typeface="Gill Sans"/>
                <a:sym typeface="Gill Sans"/>
              </a:rPr>
              <a:t>teksti</a:t>
            </a:r>
            <a:r>
              <a:rPr lang="sv-SE" sz="1600" i="1" dirty="0">
                <a:solidFill>
                  <a:schemeClr val="dk1"/>
                </a:solidFill>
                <a:ea typeface="Gill Sans"/>
                <a:cs typeface="Gill Sans"/>
                <a:sym typeface="Gill Sans"/>
              </a:rPr>
              <a:t> – </a:t>
            </a:r>
            <a:r>
              <a:rPr lang="sv-SE" sz="1600" i="1" dirty="0" err="1">
                <a:solidFill>
                  <a:schemeClr val="dk1"/>
                </a:solidFill>
                <a:ea typeface="Gill Sans"/>
                <a:cs typeface="Gill Sans"/>
                <a:sym typeface="Gill Sans"/>
              </a:rPr>
              <a:t>ohjeita</a:t>
            </a:r>
            <a:r>
              <a:rPr lang="sv-SE" sz="1600" i="1" dirty="0">
                <a:solidFill>
                  <a:schemeClr val="dk1"/>
                </a:solidFill>
                <a:ea typeface="Gill Sans"/>
                <a:cs typeface="Gill Sans"/>
                <a:sym typeface="Gill Sans"/>
              </a:rPr>
              <a:t> </a:t>
            </a:r>
            <a:r>
              <a:rPr lang="sv-SE" sz="1600" i="1" dirty="0" err="1">
                <a:solidFill>
                  <a:schemeClr val="dk1"/>
                </a:solidFill>
                <a:ea typeface="Gill Sans"/>
                <a:cs typeface="Gill Sans"/>
                <a:sym typeface="Gill Sans"/>
              </a:rPr>
              <a:t>keskustelun</a:t>
            </a:r>
            <a:r>
              <a:rPr lang="sv-SE" sz="1600" i="1" dirty="0">
                <a:solidFill>
                  <a:schemeClr val="dk1"/>
                </a:solidFill>
                <a:ea typeface="Gill Sans"/>
                <a:cs typeface="Gill Sans"/>
                <a:sym typeface="Gill Sans"/>
              </a:rPr>
              <a:t> </a:t>
            </a:r>
            <a:r>
              <a:rPr lang="sv-SE" sz="1600" i="1" dirty="0" err="1">
                <a:solidFill>
                  <a:schemeClr val="dk1"/>
                </a:solidFill>
                <a:ea typeface="Gill Sans"/>
                <a:cs typeface="Gill Sans"/>
                <a:sym typeface="Gill Sans"/>
              </a:rPr>
              <a:t>vetäjälle</a:t>
            </a:r>
            <a:endParaRPr lang="sv-SE" sz="1600" i="1" dirty="0">
              <a:solidFill>
                <a:schemeClr val="dk1"/>
              </a:solidFill>
              <a:ea typeface="Gill Sans"/>
              <a:cs typeface="Gill Sans"/>
              <a:sym typeface="Gill Sans"/>
            </a:endParaRPr>
          </a:p>
          <a:p>
            <a:pPr marL="0" indent="0">
              <a:lnSpc>
                <a:spcPct val="100000"/>
              </a:lnSpc>
              <a:buClr>
                <a:schemeClr val="dk1"/>
              </a:buClr>
              <a:buSzPts val="600"/>
              <a:buNone/>
            </a:pPr>
            <a:r>
              <a:rPr lang="sv-SE" sz="1600" dirty="0">
                <a:solidFill>
                  <a:schemeClr val="dk1"/>
                </a:solidFill>
                <a:ea typeface="Gill Sans"/>
                <a:cs typeface="Gill Sans"/>
                <a:sym typeface="Gill Sans"/>
              </a:rPr>
              <a:t>			</a:t>
            </a:r>
            <a:br>
              <a:rPr lang="sv-SE" sz="1600" dirty="0">
                <a:solidFill>
                  <a:schemeClr val="dk1"/>
                </a:solidFill>
                <a:ea typeface="Gill Sans"/>
                <a:cs typeface="Gill Sans"/>
                <a:sym typeface="Gill Sans"/>
              </a:rPr>
            </a:br>
            <a:endParaRPr sz="1467" dirty="0">
              <a:solidFill>
                <a:schemeClr val="dk1"/>
              </a:solidFill>
              <a:latin typeface="Gill Sans"/>
              <a:ea typeface="Gill Sans"/>
              <a:cs typeface="Gill Sans"/>
              <a:sym typeface="Gill Sans"/>
            </a:endParaRPr>
          </a:p>
        </p:txBody>
      </p:sp>
      <p:sp>
        <p:nvSpPr>
          <p:cNvPr id="7" name="Tekstiruutu 6">
            <a:extLst>
              <a:ext uri="{FF2B5EF4-FFF2-40B4-BE49-F238E27FC236}">
                <a16:creationId xmlns:a16="http://schemas.microsoft.com/office/drawing/2014/main" id="{B595BDEE-2784-ADEC-6953-40BA783944A2}"/>
              </a:ext>
            </a:extLst>
          </p:cNvPr>
          <p:cNvSpPr txBox="1"/>
          <p:nvPr/>
        </p:nvSpPr>
        <p:spPr>
          <a:xfrm>
            <a:off x="778534" y="3053751"/>
            <a:ext cx="10634932" cy="2554545"/>
          </a:xfrm>
          <a:prstGeom prst="rect">
            <a:avLst/>
          </a:prstGeom>
          <a:noFill/>
        </p:spPr>
        <p:txBody>
          <a:bodyPr wrap="square">
            <a:spAutoFit/>
          </a:bodyPr>
          <a:lstStyle/>
          <a:p>
            <a:pPr>
              <a:buClr>
                <a:srgbClr val="000000"/>
              </a:buClr>
              <a:buSzPts val="900"/>
            </a:pPr>
            <a:r>
              <a:rPr lang="fi-FI" sz="1600" dirty="0">
                <a:solidFill>
                  <a:srgbClr val="000000"/>
                </a:solidFill>
                <a:highlight>
                  <a:schemeClr val="lt1"/>
                </a:highlight>
                <a:ea typeface="Gill Sans"/>
                <a:cs typeface="Gill Sans"/>
                <a:sym typeface="Gill Sans"/>
              </a:rPr>
              <a:t>Nyt pyydän teitä kertomaan yhdellä lauseella näkemyksen, tunteen tai tärkeän ajatuksen, jonka olet saanut tästä keskustelusta tai aiheesta. </a:t>
            </a:r>
            <a:br>
              <a:rPr lang="fi-FI" sz="1600" dirty="0">
                <a:solidFill>
                  <a:srgbClr val="000000"/>
                </a:solidFill>
                <a:highlight>
                  <a:schemeClr val="lt1"/>
                </a:highlight>
                <a:ea typeface="Gill Sans"/>
                <a:cs typeface="Gill Sans"/>
                <a:sym typeface="Gill Sans"/>
              </a:rPr>
            </a:br>
            <a:r>
              <a:rPr lang="fi-FI" sz="1600" dirty="0">
                <a:solidFill>
                  <a:srgbClr val="000000"/>
                </a:solidFill>
                <a:highlight>
                  <a:schemeClr val="lt1"/>
                </a:highlight>
                <a:ea typeface="Gill Sans"/>
                <a:cs typeface="Gill Sans"/>
                <a:sym typeface="Gill Sans"/>
              </a:rPr>
              <a:t>Aloitetaan esimerkiksi sinusta N.N…-&gt; </a:t>
            </a:r>
          </a:p>
          <a:p>
            <a:pPr>
              <a:buClr>
                <a:srgbClr val="000000"/>
              </a:buClr>
              <a:buSzPts val="900"/>
            </a:pPr>
            <a:r>
              <a:rPr lang="fi-FI" sz="1600" i="1" dirty="0">
                <a:solidFill>
                  <a:srgbClr val="000000"/>
                </a:solidFill>
                <a:highlight>
                  <a:schemeClr val="lt1"/>
                </a:highlight>
                <a:ea typeface="Gill Sans"/>
                <a:cs typeface="Gill Sans"/>
                <a:sym typeface="Gill Sans"/>
              </a:rPr>
              <a:t>Valitse joku, joka on todennäköisesti halukas jakamaan näkemyksensä.</a:t>
            </a:r>
          </a:p>
          <a:p>
            <a:pPr>
              <a:buClr>
                <a:srgbClr val="000000"/>
              </a:buClr>
              <a:buSzPts val="900"/>
            </a:pPr>
            <a:endParaRPr lang="fi-FI" sz="1600" dirty="0">
              <a:solidFill>
                <a:srgbClr val="000000"/>
              </a:solidFill>
              <a:highlight>
                <a:schemeClr val="lt1"/>
              </a:highlight>
              <a:ea typeface="Gill Sans"/>
              <a:cs typeface="Gill Sans"/>
              <a:sym typeface="Gill Sans"/>
            </a:endParaRPr>
          </a:p>
          <a:p>
            <a:pPr>
              <a:buClr>
                <a:srgbClr val="000000"/>
              </a:buClr>
              <a:buSzPts val="900"/>
            </a:pPr>
            <a:r>
              <a:rPr lang="fi-FI" sz="1600" dirty="0">
                <a:solidFill>
                  <a:srgbClr val="000000"/>
                </a:solidFill>
                <a:highlight>
                  <a:schemeClr val="lt1"/>
                </a:highlight>
                <a:ea typeface="Gill Sans"/>
                <a:cs typeface="Gill Sans"/>
                <a:sym typeface="Gill Sans"/>
              </a:rPr>
              <a:t>Kiitos. Kuka haluaa jatkaa?</a:t>
            </a:r>
          </a:p>
          <a:p>
            <a:pPr>
              <a:buClr>
                <a:srgbClr val="000000"/>
              </a:buClr>
              <a:buSzPts val="900"/>
            </a:pPr>
            <a:endParaRPr lang="fi-FI" sz="1600" dirty="0">
              <a:solidFill>
                <a:srgbClr val="000000"/>
              </a:solidFill>
              <a:highlight>
                <a:schemeClr val="lt1"/>
              </a:highlight>
              <a:ea typeface="Gill Sans"/>
              <a:cs typeface="Gill Sans"/>
              <a:sym typeface="Gill Sans"/>
            </a:endParaRPr>
          </a:p>
          <a:p>
            <a:pPr>
              <a:buClr>
                <a:srgbClr val="000000"/>
              </a:buClr>
              <a:buSzPts val="900"/>
            </a:pPr>
            <a:r>
              <a:rPr lang="fi-FI" sz="1600" dirty="0">
                <a:solidFill>
                  <a:srgbClr val="000000"/>
                </a:solidFill>
                <a:highlight>
                  <a:schemeClr val="lt1"/>
                </a:highlight>
                <a:ea typeface="Gill Sans"/>
                <a:cs typeface="Gill Sans"/>
                <a:sym typeface="Gill Sans"/>
              </a:rPr>
              <a:t>Kiitän teitä kaikkia. </a:t>
            </a:r>
            <a:br>
              <a:rPr lang="fi-FI" sz="1600" dirty="0">
                <a:solidFill>
                  <a:srgbClr val="000000"/>
                </a:solidFill>
                <a:highlight>
                  <a:schemeClr val="lt1"/>
                </a:highlight>
                <a:ea typeface="Gill Sans"/>
                <a:cs typeface="Gill Sans"/>
                <a:sym typeface="Gill Sans"/>
              </a:rPr>
            </a:br>
            <a:r>
              <a:rPr lang="fi-FI" sz="1600" dirty="0">
                <a:solidFill>
                  <a:srgbClr val="000000"/>
                </a:solidFill>
                <a:highlight>
                  <a:schemeClr val="lt1"/>
                </a:highlight>
                <a:ea typeface="Gill Sans"/>
                <a:cs typeface="Gill Sans"/>
                <a:sym typeface="Gill Sans"/>
              </a:rPr>
              <a:t>Kysyn vielä: Kenen kanssa ja missä keskustelua tästä aiheesta pitäisi mielestäsi jatkaa? </a:t>
            </a:r>
            <a:br>
              <a:rPr lang="fi-FI" sz="1600" dirty="0">
                <a:solidFill>
                  <a:srgbClr val="000000"/>
                </a:solidFill>
                <a:highlight>
                  <a:schemeClr val="lt1"/>
                </a:highlight>
                <a:ea typeface="Gill Sans"/>
                <a:cs typeface="Gill Sans"/>
                <a:sym typeface="Gill Sans"/>
              </a:rPr>
            </a:br>
            <a:r>
              <a:rPr lang="fi-FI" sz="1600" dirty="0">
                <a:solidFill>
                  <a:srgbClr val="000000"/>
                </a:solidFill>
                <a:highlight>
                  <a:schemeClr val="lt1"/>
                </a:highlight>
                <a:ea typeface="Gill Sans"/>
                <a:cs typeface="Gill Sans"/>
                <a:sym typeface="Gill Sans"/>
              </a:rPr>
              <a:t>Mistä haluaisit keskustella seuraavaksi?</a:t>
            </a:r>
            <a:endParaRPr lang="sv-SE" sz="1600" dirty="0">
              <a:solidFill>
                <a:srgbClr val="000000"/>
              </a:solidFill>
              <a:highlight>
                <a:schemeClr val="lt1"/>
              </a:highlight>
              <a:ea typeface="Gill Sans"/>
              <a:cs typeface="Gill Sans"/>
              <a:sym typeface="Gill Sans"/>
            </a:endParaRPr>
          </a:p>
        </p:txBody>
      </p:sp>
    </p:spTree>
    <p:extLst>
      <p:ext uri="{BB962C8B-B14F-4D97-AF65-F5344CB8AC3E}">
        <p14:creationId xmlns:p14="http://schemas.microsoft.com/office/powerpoint/2010/main" val="3502206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D7DF3D-B31F-9582-A3C7-7194E295F361}"/>
              </a:ext>
            </a:extLst>
          </p:cNvPr>
          <p:cNvSpPr>
            <a:spLocks noGrp="1"/>
          </p:cNvSpPr>
          <p:nvPr>
            <p:ph type="title"/>
          </p:nvPr>
        </p:nvSpPr>
        <p:spPr>
          <a:xfrm>
            <a:off x="838200" y="1164566"/>
            <a:ext cx="6347604" cy="526122"/>
          </a:xfrm>
        </p:spPr>
        <p:txBody>
          <a:bodyPr>
            <a:normAutofit fontScale="90000"/>
          </a:bodyPr>
          <a:lstStyle/>
          <a:p>
            <a:r>
              <a:rPr lang="da-DK" sz="3600" b="1" dirty="0">
                <a:highlight>
                  <a:srgbClr val="FFFFFF"/>
                </a:highlight>
                <a:ea typeface="Gill Sans"/>
                <a:cs typeface="Gill Sans"/>
                <a:sym typeface="Gill Sans"/>
              </a:rPr>
              <a:t>Erätauko-keskustelu: vesi </a:t>
            </a:r>
            <a:r>
              <a:rPr lang="sv-SE" sz="3600" b="1" dirty="0">
                <a:highlight>
                  <a:srgbClr val="FFFFFF"/>
                </a:highlight>
                <a:ea typeface="Gill Sans"/>
                <a:cs typeface="Gill Sans"/>
                <a:sym typeface="Gill Sans"/>
              </a:rPr>
              <a:t>(45 min)</a:t>
            </a:r>
            <a:br>
              <a:rPr lang="fi-FI" sz="3600" b="1" dirty="0">
                <a:ea typeface="Gill Sans"/>
                <a:cs typeface="Gill Sans"/>
                <a:sym typeface="Gill Sans"/>
              </a:rPr>
            </a:br>
            <a:r>
              <a:rPr lang="sv-SE" sz="3600" dirty="0">
                <a:ea typeface="Gill Sans"/>
                <a:cs typeface="Gill Sans"/>
                <a:sym typeface="Gill Sans"/>
              </a:rPr>
              <a:t>2 MIN	</a:t>
            </a:r>
            <a:r>
              <a:rPr lang="sv-SE" sz="3600" dirty="0" err="1">
                <a:highlight>
                  <a:schemeClr val="lt1"/>
                </a:highlight>
                <a:ea typeface="Gill Sans"/>
                <a:cs typeface="Gill Sans"/>
                <a:sym typeface="Gill Sans"/>
              </a:rPr>
              <a:t>Kiitos</a:t>
            </a:r>
            <a:r>
              <a:rPr lang="sv-SE" sz="3600" dirty="0">
                <a:highlight>
                  <a:schemeClr val="lt1"/>
                </a:highlight>
                <a:ea typeface="Gill Sans"/>
                <a:cs typeface="Gill Sans"/>
                <a:sym typeface="Gill Sans"/>
              </a:rPr>
              <a:t> ja </a:t>
            </a:r>
            <a:r>
              <a:rPr lang="sv-SE" sz="3600" dirty="0" err="1">
                <a:highlight>
                  <a:schemeClr val="lt1"/>
                </a:highlight>
                <a:ea typeface="Gill Sans"/>
                <a:cs typeface="Gill Sans"/>
                <a:sym typeface="Gill Sans"/>
              </a:rPr>
              <a:t>lopetus</a:t>
            </a:r>
            <a:br>
              <a:rPr lang="sv-SE" dirty="0">
                <a:highlight>
                  <a:schemeClr val="lt1"/>
                </a:highlight>
                <a:ea typeface="Gill Sans"/>
                <a:cs typeface="Gill Sans"/>
                <a:sym typeface="Gill Sans"/>
              </a:rPr>
            </a:br>
            <a:endParaRPr lang="fi-FI" dirty="0"/>
          </a:p>
        </p:txBody>
      </p:sp>
      <p:sp>
        <p:nvSpPr>
          <p:cNvPr id="4" name="Google Shape;177;p7">
            <a:extLst>
              <a:ext uri="{FF2B5EF4-FFF2-40B4-BE49-F238E27FC236}">
                <a16:creationId xmlns:a16="http://schemas.microsoft.com/office/drawing/2014/main" id="{B7F49061-9402-6867-608C-33B1FF92B782}"/>
              </a:ext>
            </a:extLst>
          </p:cNvPr>
          <p:cNvSpPr txBox="1">
            <a:spLocks noGrp="1"/>
          </p:cNvSpPr>
          <p:nvPr>
            <p:ph idx="1"/>
          </p:nvPr>
        </p:nvSpPr>
        <p:spPr>
          <a:xfrm>
            <a:off x="931653" y="1854679"/>
            <a:ext cx="10550105" cy="785004"/>
          </a:xfrm>
          <a:prstGeom prst="rect">
            <a:avLst/>
          </a:prstGeom>
          <a:noFill/>
          <a:ln w="3175">
            <a:solidFill>
              <a:schemeClr val="tx1"/>
            </a:solidFill>
          </a:ln>
        </p:spPr>
        <p:txBody>
          <a:bodyPr spcFirstLastPara="1" wrap="square" lIns="68700" tIns="68700" rIns="68700" bIns="68700" anchor="t" anchorCtr="0">
            <a:noAutofit/>
          </a:bodyPr>
          <a:lstStyle/>
          <a:p>
            <a:pPr marL="0" indent="0">
              <a:lnSpc>
                <a:spcPct val="100000"/>
              </a:lnSpc>
              <a:buClr>
                <a:srgbClr val="000000"/>
              </a:buClr>
              <a:buSzPts val="1400"/>
              <a:buNone/>
            </a:pPr>
            <a:r>
              <a:rPr lang="sv-SE" sz="1400" b="1" dirty="0" err="1">
                <a:solidFill>
                  <a:schemeClr val="dk1"/>
                </a:solidFill>
                <a:ea typeface="Gill Sans"/>
                <a:cs typeface="Gill Sans"/>
                <a:sym typeface="Gill Sans"/>
              </a:rPr>
              <a:t>Ohjeita</a:t>
            </a:r>
            <a:r>
              <a:rPr lang="sv-SE" sz="1400" b="1" dirty="0">
                <a:solidFill>
                  <a:schemeClr val="dk1"/>
                </a:solidFill>
                <a:ea typeface="Gill Sans"/>
                <a:cs typeface="Gill Sans"/>
                <a:sym typeface="Gill Sans"/>
              </a:rPr>
              <a:t> </a:t>
            </a:r>
            <a:r>
              <a:rPr lang="sv-SE" sz="1400" b="1" dirty="0" err="1">
                <a:solidFill>
                  <a:schemeClr val="dk1"/>
                </a:solidFill>
                <a:ea typeface="Gill Sans"/>
                <a:cs typeface="Gill Sans"/>
                <a:sym typeface="Gill Sans"/>
              </a:rPr>
              <a:t>keskustelun</a:t>
            </a:r>
            <a:r>
              <a:rPr lang="sv-SE" sz="1400" b="1" dirty="0">
                <a:solidFill>
                  <a:schemeClr val="dk1"/>
                </a:solidFill>
                <a:ea typeface="Gill Sans"/>
                <a:cs typeface="Gill Sans"/>
                <a:sym typeface="Gill Sans"/>
              </a:rPr>
              <a:t> </a:t>
            </a:r>
            <a:r>
              <a:rPr lang="sv-SE" sz="1400" b="1" dirty="0" err="1">
                <a:solidFill>
                  <a:schemeClr val="dk1"/>
                </a:solidFill>
                <a:ea typeface="Gill Sans"/>
                <a:cs typeface="Gill Sans"/>
                <a:sym typeface="Gill Sans"/>
              </a:rPr>
              <a:t>ohjaajalle</a:t>
            </a:r>
            <a:r>
              <a:rPr lang="sv-SE" sz="1400" b="1" dirty="0">
                <a:solidFill>
                  <a:schemeClr val="dk1"/>
                </a:solidFill>
                <a:ea typeface="Gill Sans"/>
                <a:cs typeface="Gill Sans"/>
                <a:sym typeface="Gill Sans"/>
              </a:rPr>
              <a:t>:</a:t>
            </a:r>
            <a:br>
              <a:rPr lang="sv-SE" sz="1400" b="1" dirty="0">
                <a:solidFill>
                  <a:schemeClr val="dk1"/>
                </a:solidFill>
                <a:ea typeface="Gill Sans"/>
                <a:cs typeface="Gill Sans"/>
                <a:sym typeface="Gill Sans"/>
              </a:rPr>
            </a:br>
            <a:r>
              <a:rPr lang="sv-SE" sz="1400" dirty="0" err="1">
                <a:solidFill>
                  <a:schemeClr val="dk1"/>
                </a:solidFill>
                <a:ea typeface="Gill Sans"/>
                <a:cs typeface="Gill Sans"/>
                <a:sym typeface="Gill Sans"/>
              </a:rPr>
              <a:t>Normaali</a:t>
            </a:r>
            <a:r>
              <a:rPr lang="sv-SE" sz="1400" dirty="0">
                <a:solidFill>
                  <a:schemeClr val="dk1"/>
                </a:solidFill>
                <a:ea typeface="Gill Sans"/>
                <a:cs typeface="Gill Sans"/>
                <a:sym typeface="Gill Sans"/>
              </a:rPr>
              <a:t> </a:t>
            </a:r>
            <a:r>
              <a:rPr lang="sv-SE" sz="1400" dirty="0" err="1">
                <a:solidFill>
                  <a:schemeClr val="dk1"/>
                </a:solidFill>
                <a:ea typeface="Gill Sans"/>
                <a:cs typeface="Gill Sans"/>
                <a:sym typeface="Gill Sans"/>
              </a:rPr>
              <a:t>teksti</a:t>
            </a:r>
            <a:r>
              <a:rPr lang="sv-SE" sz="1400" dirty="0">
                <a:solidFill>
                  <a:schemeClr val="dk1"/>
                </a:solidFill>
                <a:ea typeface="Gill Sans"/>
                <a:cs typeface="Gill Sans"/>
                <a:sym typeface="Gill Sans"/>
              </a:rPr>
              <a:t> – </a:t>
            </a:r>
            <a:r>
              <a:rPr lang="sv-SE" sz="1400" dirty="0" err="1">
                <a:solidFill>
                  <a:schemeClr val="dk1"/>
                </a:solidFill>
                <a:ea typeface="Gill Sans"/>
                <a:cs typeface="Gill Sans"/>
                <a:sym typeface="Gill Sans"/>
              </a:rPr>
              <a:t>voit</a:t>
            </a:r>
            <a:r>
              <a:rPr lang="sv-SE" sz="1400" dirty="0">
                <a:solidFill>
                  <a:schemeClr val="dk1"/>
                </a:solidFill>
                <a:ea typeface="Gill Sans"/>
                <a:cs typeface="Gill Sans"/>
                <a:sym typeface="Gill Sans"/>
              </a:rPr>
              <a:t> </a:t>
            </a:r>
            <a:r>
              <a:rPr lang="sv-SE" sz="1400" dirty="0" err="1">
                <a:solidFill>
                  <a:schemeClr val="dk1"/>
                </a:solidFill>
                <a:ea typeface="Gill Sans"/>
                <a:cs typeface="Gill Sans"/>
                <a:sym typeface="Gill Sans"/>
              </a:rPr>
              <a:t>sanoa</a:t>
            </a:r>
            <a:r>
              <a:rPr lang="sv-SE" sz="1400" dirty="0">
                <a:solidFill>
                  <a:schemeClr val="dk1"/>
                </a:solidFill>
                <a:ea typeface="Gill Sans"/>
                <a:cs typeface="Gill Sans"/>
                <a:sym typeface="Gill Sans"/>
              </a:rPr>
              <a:t> </a:t>
            </a:r>
            <a:r>
              <a:rPr lang="sv-SE" sz="1400" dirty="0" err="1">
                <a:solidFill>
                  <a:schemeClr val="dk1"/>
                </a:solidFill>
                <a:ea typeface="Gill Sans"/>
                <a:cs typeface="Gill Sans"/>
                <a:sym typeface="Gill Sans"/>
              </a:rPr>
              <a:t>näin</a:t>
            </a:r>
            <a:r>
              <a:rPr lang="sv-SE" sz="1400" dirty="0">
                <a:solidFill>
                  <a:schemeClr val="dk1"/>
                </a:solidFill>
                <a:ea typeface="Gill Sans"/>
                <a:cs typeface="Gill Sans"/>
                <a:sym typeface="Gill Sans"/>
              </a:rPr>
              <a:t> – </a:t>
            </a:r>
            <a:r>
              <a:rPr lang="sv-SE" sz="1400" i="1" dirty="0" err="1">
                <a:solidFill>
                  <a:schemeClr val="dk1"/>
                </a:solidFill>
                <a:ea typeface="Gill Sans"/>
                <a:cs typeface="Gill Sans"/>
                <a:sym typeface="Gill Sans"/>
              </a:rPr>
              <a:t>Kursivoitu</a:t>
            </a:r>
            <a:r>
              <a:rPr lang="sv-SE" sz="1400" i="1" dirty="0">
                <a:solidFill>
                  <a:schemeClr val="dk1"/>
                </a:solidFill>
                <a:ea typeface="Gill Sans"/>
                <a:cs typeface="Gill Sans"/>
                <a:sym typeface="Gill Sans"/>
              </a:rPr>
              <a:t> </a:t>
            </a:r>
            <a:r>
              <a:rPr lang="sv-SE" sz="1400" i="1" dirty="0" err="1">
                <a:solidFill>
                  <a:schemeClr val="dk1"/>
                </a:solidFill>
                <a:ea typeface="Gill Sans"/>
                <a:cs typeface="Gill Sans"/>
                <a:sym typeface="Gill Sans"/>
              </a:rPr>
              <a:t>teksti</a:t>
            </a:r>
            <a:r>
              <a:rPr lang="sv-SE" sz="1400" i="1" dirty="0">
                <a:solidFill>
                  <a:schemeClr val="dk1"/>
                </a:solidFill>
                <a:ea typeface="Gill Sans"/>
                <a:cs typeface="Gill Sans"/>
                <a:sym typeface="Gill Sans"/>
              </a:rPr>
              <a:t> – </a:t>
            </a:r>
            <a:r>
              <a:rPr lang="sv-SE" sz="1400" i="1" dirty="0" err="1">
                <a:solidFill>
                  <a:schemeClr val="dk1"/>
                </a:solidFill>
                <a:ea typeface="Gill Sans"/>
                <a:cs typeface="Gill Sans"/>
                <a:sym typeface="Gill Sans"/>
              </a:rPr>
              <a:t>ohjeita</a:t>
            </a:r>
            <a:r>
              <a:rPr lang="sv-SE" sz="1400" i="1" dirty="0">
                <a:solidFill>
                  <a:schemeClr val="dk1"/>
                </a:solidFill>
                <a:ea typeface="Gill Sans"/>
                <a:cs typeface="Gill Sans"/>
                <a:sym typeface="Gill Sans"/>
              </a:rPr>
              <a:t> </a:t>
            </a:r>
            <a:r>
              <a:rPr lang="sv-SE" sz="1400" i="1" dirty="0" err="1">
                <a:solidFill>
                  <a:schemeClr val="dk1"/>
                </a:solidFill>
                <a:ea typeface="Gill Sans"/>
                <a:cs typeface="Gill Sans"/>
                <a:sym typeface="Gill Sans"/>
              </a:rPr>
              <a:t>keskustelun</a:t>
            </a:r>
            <a:r>
              <a:rPr lang="sv-SE" sz="1400" i="1" dirty="0">
                <a:solidFill>
                  <a:schemeClr val="dk1"/>
                </a:solidFill>
                <a:ea typeface="Gill Sans"/>
                <a:cs typeface="Gill Sans"/>
                <a:sym typeface="Gill Sans"/>
              </a:rPr>
              <a:t> </a:t>
            </a:r>
            <a:r>
              <a:rPr lang="sv-SE" sz="1400" i="1" dirty="0" err="1">
                <a:solidFill>
                  <a:schemeClr val="dk1"/>
                </a:solidFill>
                <a:ea typeface="Gill Sans"/>
                <a:cs typeface="Gill Sans"/>
                <a:sym typeface="Gill Sans"/>
              </a:rPr>
              <a:t>vetäjälle</a:t>
            </a:r>
            <a:r>
              <a:rPr lang="sv-SE" sz="1400" dirty="0">
                <a:solidFill>
                  <a:schemeClr val="dk1"/>
                </a:solidFill>
                <a:ea typeface="Gill Sans"/>
                <a:cs typeface="Gill Sans"/>
                <a:sym typeface="Gill Sans"/>
              </a:rPr>
              <a:t>		</a:t>
            </a:r>
            <a:br>
              <a:rPr lang="sv-SE" sz="1400" dirty="0">
                <a:solidFill>
                  <a:schemeClr val="dk1"/>
                </a:solidFill>
                <a:ea typeface="Gill Sans"/>
                <a:cs typeface="Gill Sans"/>
                <a:sym typeface="Gill Sans"/>
              </a:rPr>
            </a:br>
            <a:endParaRPr sz="1467" dirty="0">
              <a:solidFill>
                <a:schemeClr val="dk1"/>
              </a:solidFill>
              <a:latin typeface="Gill Sans"/>
              <a:ea typeface="Gill Sans"/>
              <a:cs typeface="Gill Sans"/>
              <a:sym typeface="Gill Sans"/>
            </a:endParaRPr>
          </a:p>
        </p:txBody>
      </p:sp>
      <p:sp>
        <p:nvSpPr>
          <p:cNvPr id="7" name="Tekstiruutu 6">
            <a:extLst>
              <a:ext uri="{FF2B5EF4-FFF2-40B4-BE49-F238E27FC236}">
                <a16:creationId xmlns:a16="http://schemas.microsoft.com/office/drawing/2014/main" id="{B595BDEE-2784-ADEC-6953-40BA783944A2}"/>
              </a:ext>
            </a:extLst>
          </p:cNvPr>
          <p:cNvSpPr txBox="1"/>
          <p:nvPr/>
        </p:nvSpPr>
        <p:spPr>
          <a:xfrm>
            <a:off x="887203" y="2803674"/>
            <a:ext cx="10747075" cy="4412105"/>
          </a:xfrm>
          <a:prstGeom prst="rect">
            <a:avLst/>
          </a:prstGeom>
          <a:noFill/>
        </p:spPr>
        <p:txBody>
          <a:bodyPr wrap="square">
            <a:spAutoFit/>
          </a:bodyPr>
          <a:lstStyle/>
          <a:p>
            <a:pPr>
              <a:lnSpc>
                <a:spcPct val="107000"/>
              </a:lnSpc>
              <a:spcAft>
                <a:spcPts val="800"/>
              </a:spcAft>
            </a:pPr>
            <a:r>
              <a:rPr lang="fi-FI" sz="1600" kern="100" dirty="0">
                <a:effectLst/>
                <a:ea typeface="Aptos" panose="020B0004020202020204" pitchFamily="34" charset="0"/>
                <a:cs typeface="Times New Roman" panose="02020603050405020304" pitchFamily="18" charset="0"/>
              </a:rPr>
              <a:t>Mitä pidit tästä Erätauko-keskustelusta ja sen aiheesta?</a:t>
            </a:r>
            <a:br>
              <a:rPr lang="fi-FI" sz="1600" i="1" kern="100" dirty="0">
                <a:effectLst/>
                <a:ea typeface="Aptos" panose="020B0004020202020204" pitchFamily="34" charset="0"/>
                <a:cs typeface="Times New Roman" panose="02020603050405020304" pitchFamily="18" charset="0"/>
              </a:rPr>
            </a:br>
            <a:r>
              <a:rPr lang="fi-FI" sz="1600" kern="100" dirty="0">
                <a:effectLst/>
                <a:ea typeface="Aptos" panose="020B0004020202020204" pitchFamily="34" charset="0"/>
                <a:cs typeface="Times New Roman" panose="02020603050405020304" pitchFamily="18" charset="0"/>
              </a:rPr>
              <a:t>Millainen tunnelma sinulle jäi yhteisestä keskustelustamme?</a:t>
            </a:r>
          </a:p>
          <a:p>
            <a:pPr>
              <a:lnSpc>
                <a:spcPct val="107000"/>
              </a:lnSpc>
              <a:spcAft>
                <a:spcPts val="800"/>
              </a:spcAft>
            </a:pPr>
            <a:br>
              <a:rPr lang="fi-FI" sz="1600" i="1" kern="100" dirty="0">
                <a:effectLst/>
                <a:ea typeface="Aptos" panose="020B0004020202020204" pitchFamily="34" charset="0"/>
                <a:cs typeface="Times New Roman" panose="02020603050405020304" pitchFamily="18" charset="0"/>
              </a:rPr>
            </a:br>
            <a:r>
              <a:rPr lang="fi-FI" sz="1600" kern="100" dirty="0">
                <a:effectLst/>
                <a:ea typeface="Aptos" panose="020B0004020202020204" pitchFamily="34" charset="0"/>
                <a:cs typeface="Times New Roman" panose="02020603050405020304" pitchFamily="18" charset="0"/>
              </a:rPr>
              <a:t>Miten onnistuin keskustelun vetäjänä?</a:t>
            </a:r>
            <a:br>
              <a:rPr lang="fi-FI" sz="1600" kern="100" dirty="0">
                <a:effectLst/>
                <a:ea typeface="Aptos" panose="020B0004020202020204" pitchFamily="34" charset="0"/>
                <a:cs typeface="Times New Roman" panose="02020603050405020304" pitchFamily="18" charset="0"/>
              </a:rPr>
            </a:br>
            <a:r>
              <a:rPr lang="fi-FI" sz="1600" kern="100" dirty="0">
                <a:effectLst/>
                <a:ea typeface="Aptos" panose="020B0004020202020204" pitchFamily="34" charset="0"/>
                <a:cs typeface="Times New Roman" panose="02020603050405020304" pitchFamily="18" charset="0"/>
              </a:rPr>
              <a:t>Kokoan yhteen keskustelussamme syntyneitä oivalluksia ja jaan ne kanssasi myöhemmin. </a:t>
            </a:r>
            <a:br>
              <a:rPr lang="fi-FI" sz="1600" kern="100" dirty="0">
                <a:effectLst/>
                <a:ea typeface="Aptos" panose="020B0004020202020204" pitchFamily="34" charset="0"/>
                <a:cs typeface="Times New Roman" panose="02020603050405020304" pitchFamily="18" charset="0"/>
              </a:rPr>
            </a:br>
            <a:r>
              <a:rPr lang="fi-FI" sz="1600" kern="100" dirty="0">
                <a:effectLst/>
                <a:ea typeface="Aptos" panose="020B0004020202020204" pitchFamily="34" charset="0"/>
                <a:cs typeface="Times New Roman" panose="02020603050405020304" pitchFamily="18" charset="0"/>
              </a:rPr>
              <a:t>Toivottavasti saamme jossain vaiheessa jatkaa keskustelua!</a:t>
            </a:r>
            <a:br>
              <a:rPr lang="fi-FI" sz="1600" i="1" kern="100" dirty="0">
                <a:effectLst/>
                <a:ea typeface="Aptos" panose="020B0004020202020204" pitchFamily="34" charset="0"/>
                <a:cs typeface="Times New Roman" panose="02020603050405020304" pitchFamily="18" charset="0"/>
              </a:rPr>
            </a:br>
            <a:endParaRPr lang="fi-FI" sz="1600" kern="100" dirty="0">
              <a:effectLst/>
              <a:ea typeface="Aptos" panose="020B0004020202020204" pitchFamily="34" charset="0"/>
              <a:cs typeface="Times New Roman" panose="02020603050405020304" pitchFamily="18" charset="0"/>
            </a:endParaRPr>
          </a:p>
          <a:p>
            <a:pPr>
              <a:lnSpc>
                <a:spcPct val="107000"/>
              </a:lnSpc>
              <a:spcAft>
                <a:spcPts val="800"/>
              </a:spcAft>
            </a:pPr>
            <a:r>
              <a:rPr lang="fi-FI" sz="1600" kern="100" dirty="0">
                <a:effectLst/>
                <a:ea typeface="Aptos" panose="020B0004020202020204" pitchFamily="34" charset="0"/>
                <a:cs typeface="Times New Roman" panose="02020603050405020304" pitchFamily="18" charset="0"/>
              </a:rPr>
              <a:t>Voinko ottaa ryhmästämme kuvan ja jakaa sen sosiaalisessa mediassa?</a:t>
            </a:r>
          </a:p>
          <a:p>
            <a:pPr>
              <a:lnSpc>
                <a:spcPct val="107000"/>
              </a:lnSpc>
              <a:spcAft>
                <a:spcPts val="800"/>
              </a:spcAft>
            </a:pPr>
            <a:r>
              <a:rPr lang="fi-FI" sz="1600" kern="100" dirty="0">
                <a:effectLst/>
                <a:ea typeface="Aptos" panose="020B0004020202020204" pitchFamily="34" charset="0"/>
                <a:cs typeface="Times New Roman" panose="02020603050405020304" pitchFamily="18" charset="0"/>
              </a:rPr>
              <a:t>Voit myös itse kertoa muille, että olet osallistunut Erätauko-keskusteluun. Älä kuitenkaan jaa ilman lupaa mitään, mikä voi paljastaa toisten osallistujien henkilöllisyyden tai heidän ajatuksiaan. Omia ajatuksiasi ja näkemyksiäsi keskustelusta voit vapaasti jakaa. </a:t>
            </a:r>
          </a:p>
          <a:p>
            <a:pPr>
              <a:lnSpc>
                <a:spcPct val="107000"/>
              </a:lnSpc>
              <a:spcAft>
                <a:spcPts val="800"/>
              </a:spcAft>
            </a:pPr>
            <a:r>
              <a:rPr lang="fi-FI" sz="1600" kern="100" dirty="0">
                <a:effectLst/>
                <a:ea typeface="Aptos" panose="020B0004020202020204" pitchFamily="34" charset="0"/>
                <a:cs typeface="Times New Roman" panose="02020603050405020304" pitchFamily="18" charset="0"/>
              </a:rPr>
              <a:t>Kiitos vielä kerran ja hyvää päivän/viikon jatkoa!</a:t>
            </a:r>
          </a:p>
          <a:p>
            <a:pPr>
              <a:lnSpc>
                <a:spcPct val="107000"/>
              </a:lnSpc>
              <a:spcAft>
                <a:spcPts val="800"/>
              </a:spcAft>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 </a:t>
            </a:r>
          </a:p>
          <a:p>
            <a:pPr>
              <a:buClr>
                <a:srgbClr val="000000"/>
              </a:buClr>
              <a:buSzPts val="900"/>
            </a:pPr>
            <a:endParaRPr lang="sv-SE" sz="1600" i="1" dirty="0">
              <a:solidFill>
                <a:srgbClr val="000000"/>
              </a:solidFill>
              <a:highlight>
                <a:schemeClr val="lt1"/>
              </a:highlight>
              <a:ea typeface="Gill Sans"/>
              <a:cs typeface="Gill Sans"/>
              <a:sym typeface="Gill Sans"/>
            </a:endParaRPr>
          </a:p>
        </p:txBody>
      </p:sp>
    </p:spTree>
    <p:extLst>
      <p:ext uri="{BB962C8B-B14F-4D97-AF65-F5344CB8AC3E}">
        <p14:creationId xmlns:p14="http://schemas.microsoft.com/office/powerpoint/2010/main" val="1404229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BD03AB-7F45-A502-A3DF-76251B69A592}"/>
              </a:ext>
            </a:extLst>
          </p:cNvPr>
          <p:cNvSpPr>
            <a:spLocks noGrp="1"/>
          </p:cNvSpPr>
          <p:nvPr>
            <p:ph type="title"/>
          </p:nvPr>
        </p:nvSpPr>
        <p:spPr>
          <a:xfrm>
            <a:off x="838200" y="365126"/>
            <a:ext cx="10515600" cy="1196256"/>
          </a:xfrm>
        </p:spPr>
        <p:txBody>
          <a:bodyPr/>
          <a:lstStyle/>
          <a:p>
            <a:r>
              <a:rPr lang="fi-FI" dirty="0"/>
              <a:t>Erätauko-keskustelun ohjaajan tukimateriaali</a:t>
            </a:r>
          </a:p>
        </p:txBody>
      </p:sp>
      <p:sp>
        <p:nvSpPr>
          <p:cNvPr id="3" name="Sisällön paikkamerkki 2">
            <a:extLst>
              <a:ext uri="{FF2B5EF4-FFF2-40B4-BE49-F238E27FC236}">
                <a16:creationId xmlns:a16="http://schemas.microsoft.com/office/drawing/2014/main" id="{1298BFBB-70DA-A42A-D7A5-EC6982690B17}"/>
              </a:ext>
            </a:extLst>
          </p:cNvPr>
          <p:cNvSpPr>
            <a:spLocks noGrp="1"/>
          </p:cNvSpPr>
          <p:nvPr>
            <p:ph idx="1"/>
          </p:nvPr>
        </p:nvSpPr>
        <p:spPr/>
        <p:txBody>
          <a:bodyPr>
            <a:normAutofit/>
          </a:bodyPr>
          <a:lstStyle/>
          <a:p>
            <a:endParaRPr lang="fi-FI" sz="1800" dirty="0">
              <a:hlinkClick r:id="rId2"/>
            </a:endParaRPr>
          </a:p>
          <a:p>
            <a:endParaRPr lang="fi-FI" sz="1800" dirty="0">
              <a:hlinkClick r:id="rId2"/>
            </a:endParaRPr>
          </a:p>
          <a:p>
            <a:endParaRPr lang="fi-FI" sz="1800" dirty="0">
              <a:hlinkClick r:id="rId2"/>
            </a:endParaRPr>
          </a:p>
          <a:p>
            <a:endParaRPr lang="fi-FI" sz="1800" dirty="0">
              <a:hlinkClick r:id="rId2"/>
            </a:endParaRPr>
          </a:p>
          <a:p>
            <a:endParaRPr lang="fi-FI" sz="1800" dirty="0">
              <a:hlinkClick r:id="rId2"/>
            </a:endParaRPr>
          </a:p>
          <a:p>
            <a:endParaRPr lang="fi-FI" sz="1800" dirty="0">
              <a:hlinkClick r:id="rId2"/>
            </a:endParaRPr>
          </a:p>
          <a:p>
            <a:endParaRPr lang="fi-FI" sz="1800" dirty="0"/>
          </a:p>
          <a:p>
            <a:endParaRPr lang="fi-FI" sz="1800" dirty="0"/>
          </a:p>
          <a:p>
            <a:endParaRPr lang="fi-FI" sz="1800" dirty="0"/>
          </a:p>
          <a:p>
            <a:endParaRPr lang="fi-FI" sz="1800" dirty="0"/>
          </a:p>
          <a:p>
            <a:r>
              <a:rPr lang="fi-FI" sz="1800" dirty="0"/>
              <a:t>https://www.eratauko.fi/tyokalu/ohjaajan-tukimateriaali/</a:t>
            </a:r>
          </a:p>
          <a:p>
            <a:pPr marL="0" indent="0">
              <a:buNone/>
            </a:pPr>
            <a:endParaRPr lang="fi-FI" sz="1800" dirty="0"/>
          </a:p>
        </p:txBody>
      </p:sp>
      <p:pic>
        <p:nvPicPr>
          <p:cNvPr id="4" name="Kuva 3">
            <a:extLst>
              <a:ext uri="{FF2B5EF4-FFF2-40B4-BE49-F238E27FC236}">
                <a16:creationId xmlns:a16="http://schemas.microsoft.com/office/drawing/2014/main" id="{D01DBD0A-2C22-7BC6-D81E-73CB25181B5E}"/>
              </a:ext>
            </a:extLst>
          </p:cNvPr>
          <p:cNvPicPr>
            <a:picLocks noChangeAspect="1"/>
          </p:cNvPicPr>
          <p:nvPr/>
        </p:nvPicPr>
        <p:blipFill>
          <a:blip r:embed="rId3"/>
          <a:stretch>
            <a:fillRect/>
          </a:stretch>
        </p:blipFill>
        <p:spPr>
          <a:xfrm>
            <a:off x="2327679" y="1932466"/>
            <a:ext cx="6676845" cy="2993068"/>
          </a:xfrm>
          <a:prstGeom prst="rect">
            <a:avLst/>
          </a:prstGeom>
        </p:spPr>
      </p:pic>
      <p:sp>
        <p:nvSpPr>
          <p:cNvPr id="5" name="Tekstiruutu 4">
            <a:extLst>
              <a:ext uri="{FF2B5EF4-FFF2-40B4-BE49-F238E27FC236}">
                <a16:creationId xmlns:a16="http://schemas.microsoft.com/office/drawing/2014/main" id="{CE6D591E-2DB5-0E31-097B-8A3480C9CDD3}"/>
              </a:ext>
            </a:extLst>
          </p:cNvPr>
          <p:cNvSpPr txBox="1"/>
          <p:nvPr/>
        </p:nvSpPr>
        <p:spPr>
          <a:xfrm>
            <a:off x="4426873" y="4974333"/>
            <a:ext cx="2900931" cy="215444"/>
          </a:xfrm>
          <a:prstGeom prst="rect">
            <a:avLst/>
          </a:prstGeom>
          <a:noFill/>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Clr>
                <a:srgbClr val="000000"/>
              </a:buClr>
              <a:buSzPts val="1400"/>
              <a:defRPr/>
            </a:pPr>
            <a:r>
              <a:rPr kumimoji="0" lang="da-DK" sz="800" b="0" i="0" u="none" strike="noStrike" kern="1200" cap="none" spc="0" normalizeH="0" baseline="0" noProof="0" dirty="0">
                <a:ln>
                  <a:noFill/>
                </a:ln>
                <a:solidFill>
                  <a:srgbClr val="000000"/>
                </a:solidFill>
                <a:effectLst/>
                <a:uLnTx/>
                <a:uFillTx/>
                <a:ea typeface="Gill Sans"/>
                <a:cs typeface="Gill Sans"/>
                <a:sym typeface="Gill Sans"/>
              </a:rPr>
              <a:t>Kuva: Erätauko-säätiö</a:t>
            </a:r>
            <a:r>
              <a:rPr lang="da-DK" sz="800" dirty="0">
                <a:solidFill>
                  <a:srgbClr val="000000"/>
                </a:solidFill>
                <a:ea typeface="Gill Sans"/>
                <a:cs typeface="Gill Sans"/>
                <a:sym typeface="Gill Sans"/>
              </a:rPr>
              <a:t>, www.eratauko.fi </a:t>
            </a:r>
            <a:endParaRPr kumimoji="0" lang="sv-SE" sz="800" b="0" i="1" u="none" strike="noStrike" kern="1200" cap="none" spc="0" normalizeH="0" baseline="0" noProof="0" dirty="0">
              <a:ln>
                <a:noFill/>
              </a:ln>
              <a:solidFill>
                <a:srgbClr val="000000"/>
              </a:solidFill>
              <a:effectLst/>
              <a:uLnTx/>
              <a:uFillTx/>
              <a:ea typeface="Gill Sans"/>
              <a:cs typeface="Gill Sans"/>
              <a:sym typeface="Gill Sans"/>
            </a:endParaRPr>
          </a:p>
        </p:txBody>
      </p:sp>
    </p:spTree>
    <p:extLst>
      <p:ext uri="{BB962C8B-B14F-4D97-AF65-F5344CB8AC3E}">
        <p14:creationId xmlns:p14="http://schemas.microsoft.com/office/powerpoint/2010/main" val="4165068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7BE596D8-DA2C-9A8C-7293-42BEE454D204}"/>
              </a:ext>
            </a:extLst>
          </p:cNvPr>
          <p:cNvSpPr>
            <a:spLocks noGrp="1"/>
          </p:cNvSpPr>
          <p:nvPr>
            <p:ph idx="1"/>
          </p:nvPr>
        </p:nvSpPr>
        <p:spPr>
          <a:xfrm>
            <a:off x="707366" y="1561382"/>
            <a:ext cx="10646434" cy="4602911"/>
          </a:xfrm>
        </p:spPr>
        <p:txBody>
          <a:bodyPr>
            <a:normAutofit fontScale="85000" lnSpcReduction="10000"/>
          </a:bodyPr>
          <a:lstStyle/>
          <a:p>
            <a:pPr marL="0" marR="0" lvl="0" indent="0" algn="l" rtl="0">
              <a:lnSpc>
                <a:spcPct val="150000"/>
              </a:lnSpc>
              <a:spcBef>
                <a:spcPts val="0"/>
              </a:spcBef>
              <a:spcAft>
                <a:spcPts val="0"/>
              </a:spcAft>
              <a:buClr>
                <a:srgbClr val="000000"/>
              </a:buClr>
              <a:buSzPts val="1300"/>
              <a:buFont typeface="Merriweather Sans"/>
              <a:buNone/>
            </a:pPr>
            <a:endParaRPr lang="fi-FI" sz="1400" b="1" dirty="0">
              <a:solidFill>
                <a:schemeClr val="dk1"/>
              </a:solidFill>
              <a:ea typeface="Gill Sans"/>
              <a:cs typeface="Gill Sans"/>
              <a:sym typeface="Gill Sans"/>
            </a:endParaRPr>
          </a:p>
          <a:p>
            <a:pPr marL="488950" lvl="0" indent="-342900" algn="l" rtl="0">
              <a:lnSpc>
                <a:spcPct val="150000"/>
              </a:lnSpc>
              <a:spcBef>
                <a:spcPts val="0"/>
              </a:spcBef>
              <a:spcAft>
                <a:spcPts val="0"/>
              </a:spcAft>
              <a:buClr>
                <a:schemeClr val="dk1"/>
              </a:buClr>
              <a:buSzPts val="1300"/>
            </a:pPr>
            <a:r>
              <a:rPr lang="fi-FI" sz="1400" dirty="0">
                <a:solidFill>
                  <a:schemeClr val="dk1"/>
                </a:solidFill>
                <a:ea typeface="Gill Sans"/>
                <a:cs typeface="Gill Sans"/>
                <a:sym typeface="Gill Sans"/>
              </a:rPr>
              <a:t>Harjoittelin dialogia etukäteen</a:t>
            </a:r>
          </a:p>
          <a:p>
            <a:pPr marL="488950" lvl="0" indent="-342900" algn="l" rtl="0">
              <a:lnSpc>
                <a:spcPct val="150000"/>
              </a:lnSpc>
              <a:spcBef>
                <a:spcPts val="0"/>
              </a:spcBef>
              <a:spcAft>
                <a:spcPts val="0"/>
              </a:spcAft>
              <a:buClr>
                <a:schemeClr val="dk1"/>
              </a:buClr>
              <a:buSzPts val="1300"/>
            </a:pPr>
            <a:r>
              <a:rPr lang="fi-FI" sz="1400" dirty="0">
                <a:solidFill>
                  <a:schemeClr val="dk1"/>
                </a:solidFill>
                <a:ea typeface="Gill Sans"/>
                <a:cs typeface="Gill Sans"/>
                <a:sym typeface="Gill Sans"/>
              </a:rPr>
              <a:t>Kutsuin mukaan osallistujia eri taustoista</a:t>
            </a:r>
          </a:p>
          <a:p>
            <a:pPr marL="488950" lvl="0" indent="-342900" algn="l" rtl="0">
              <a:lnSpc>
                <a:spcPct val="150000"/>
              </a:lnSpc>
              <a:spcBef>
                <a:spcPts val="0"/>
              </a:spcBef>
              <a:spcAft>
                <a:spcPts val="0"/>
              </a:spcAft>
              <a:buClr>
                <a:schemeClr val="dk1"/>
              </a:buClr>
              <a:buSzPts val="1300"/>
            </a:pPr>
            <a:r>
              <a:rPr lang="fi-FI" sz="1400" dirty="0">
                <a:solidFill>
                  <a:schemeClr val="dk1"/>
                </a:solidFill>
                <a:ea typeface="Gill Sans"/>
                <a:cs typeface="Gill Sans"/>
                <a:sym typeface="Gill Sans"/>
              </a:rPr>
              <a:t>Valmistelin keskustelutilan</a:t>
            </a:r>
          </a:p>
          <a:p>
            <a:pPr marL="488950" lvl="0" indent="-342900" algn="l" rtl="0">
              <a:lnSpc>
                <a:spcPct val="150000"/>
              </a:lnSpc>
              <a:spcBef>
                <a:spcPts val="0"/>
              </a:spcBef>
              <a:spcAft>
                <a:spcPts val="0"/>
              </a:spcAft>
              <a:buClr>
                <a:schemeClr val="dk1"/>
              </a:buClr>
              <a:buSzPts val="1300"/>
            </a:pPr>
            <a:r>
              <a:rPr lang="fi-FI" sz="1400" dirty="0">
                <a:solidFill>
                  <a:schemeClr val="dk1"/>
                </a:solidFill>
                <a:ea typeface="Gill Sans"/>
                <a:cs typeface="Gill Sans"/>
                <a:sym typeface="Gill Sans"/>
              </a:rPr>
              <a:t>Harjoittelimme ennen keskustelua hyödyntämällä aktiviteetteja</a:t>
            </a:r>
          </a:p>
          <a:p>
            <a:pPr marL="0" lvl="0" indent="0" algn="l" rtl="0">
              <a:lnSpc>
                <a:spcPct val="150000"/>
              </a:lnSpc>
              <a:spcBef>
                <a:spcPts val="1000"/>
              </a:spcBef>
              <a:spcAft>
                <a:spcPts val="0"/>
              </a:spcAft>
              <a:buNone/>
            </a:pPr>
            <a:r>
              <a:rPr lang="fi-FI" sz="1400" dirty="0">
                <a:solidFill>
                  <a:schemeClr val="dk1"/>
                </a:solidFill>
                <a:ea typeface="Gill Sans"/>
                <a:cs typeface="Gill Sans"/>
                <a:sym typeface="Gill Sans"/>
              </a:rPr>
              <a:t>Keskustelussa</a:t>
            </a:r>
          </a:p>
          <a:p>
            <a:pPr marL="488950" indent="-342900">
              <a:lnSpc>
                <a:spcPct val="150000"/>
              </a:lnSpc>
              <a:buClr>
                <a:schemeClr val="dk1"/>
              </a:buClr>
              <a:buSzPts val="1300"/>
            </a:pPr>
            <a:r>
              <a:rPr lang="fi-FI" sz="1400" b="1" dirty="0">
                <a:solidFill>
                  <a:schemeClr val="dk1"/>
                </a:solidFill>
                <a:ea typeface="Gill Sans"/>
                <a:cs typeface="Gill Sans"/>
                <a:sym typeface="Gill Sans"/>
              </a:rPr>
              <a:t>Kävimme yhdessä läpi rakentavan keskustelun pelisäännöt</a:t>
            </a:r>
          </a:p>
          <a:p>
            <a:pPr marL="488950" indent="-342900">
              <a:lnSpc>
                <a:spcPct val="150000"/>
              </a:lnSpc>
              <a:spcBef>
                <a:spcPts val="0"/>
              </a:spcBef>
              <a:buClr>
                <a:schemeClr val="dk1"/>
              </a:buClr>
              <a:buSzPts val="1300"/>
            </a:pPr>
            <a:r>
              <a:rPr lang="fi-FI" sz="1400" b="1" dirty="0">
                <a:solidFill>
                  <a:schemeClr val="dk1"/>
                </a:solidFill>
                <a:ea typeface="Gill Sans"/>
                <a:cs typeface="Gill Sans"/>
                <a:sym typeface="Gill Sans"/>
              </a:rPr>
              <a:t>Pidin huolta, että rakentavan keskustelun pelisääntöjä noudatettiin</a:t>
            </a:r>
          </a:p>
          <a:p>
            <a:pPr marL="488950" indent="-342900">
              <a:lnSpc>
                <a:spcPct val="150000"/>
              </a:lnSpc>
              <a:spcBef>
                <a:spcPts val="0"/>
              </a:spcBef>
              <a:buClr>
                <a:schemeClr val="dk1"/>
              </a:buClr>
              <a:buSzPts val="1300"/>
            </a:pPr>
            <a:r>
              <a:rPr lang="fi-FI" sz="1400" dirty="0">
                <a:solidFill>
                  <a:schemeClr val="dk1"/>
                </a:solidFill>
                <a:ea typeface="Gill Sans"/>
                <a:cs typeface="Gill Sans"/>
                <a:sym typeface="Gill Sans"/>
              </a:rPr>
              <a:t>Kerroin, että keskustelu on luottamuksellinen</a:t>
            </a:r>
          </a:p>
          <a:p>
            <a:pPr marL="488950" indent="-342900">
              <a:lnSpc>
                <a:spcPct val="150000"/>
              </a:lnSpc>
              <a:spcBef>
                <a:spcPts val="0"/>
              </a:spcBef>
              <a:buClr>
                <a:schemeClr val="dk1"/>
              </a:buClr>
              <a:buSzPts val="1300"/>
            </a:pPr>
            <a:r>
              <a:rPr lang="fi-FI" sz="1400" dirty="0">
                <a:solidFill>
                  <a:schemeClr val="dk1"/>
                </a:solidFill>
                <a:ea typeface="Gill Sans"/>
                <a:cs typeface="Gill Sans"/>
                <a:sym typeface="Gill Sans"/>
              </a:rPr>
              <a:t>Käytin “puhe-esinettä” sen selkeyttämiseen, että kenen vuoro on puhua</a:t>
            </a:r>
          </a:p>
          <a:p>
            <a:pPr marL="488950" indent="-342900">
              <a:lnSpc>
                <a:spcPct val="150000"/>
              </a:lnSpc>
              <a:spcBef>
                <a:spcPts val="0"/>
              </a:spcBef>
              <a:buClr>
                <a:schemeClr val="dk1"/>
              </a:buClr>
              <a:buSzPts val="1300"/>
            </a:pPr>
            <a:r>
              <a:rPr lang="fi-FI" sz="1400" dirty="0">
                <a:solidFill>
                  <a:schemeClr val="dk1"/>
                </a:solidFill>
                <a:ea typeface="Gill Sans"/>
                <a:cs typeface="Gill Sans"/>
                <a:sym typeface="Gill Sans"/>
              </a:rPr>
              <a:t>Seurasin puheenvuorojen määrää ja kiitin heitä, jotka jakoivat ajatuksiaan</a:t>
            </a:r>
          </a:p>
          <a:p>
            <a:pPr marL="488950" indent="-342900">
              <a:lnSpc>
                <a:spcPct val="150000"/>
              </a:lnSpc>
              <a:spcBef>
                <a:spcPts val="0"/>
              </a:spcBef>
              <a:buClr>
                <a:schemeClr val="dk1"/>
              </a:buClr>
              <a:buSzPts val="1300"/>
            </a:pPr>
            <a:r>
              <a:rPr lang="fi-FI" sz="1400" dirty="0">
                <a:solidFill>
                  <a:schemeClr val="dk1"/>
                </a:solidFill>
                <a:ea typeface="Gill Sans"/>
                <a:cs typeface="Gill Sans"/>
                <a:sym typeface="Gill Sans"/>
              </a:rPr>
              <a:t>Kehuin ja kannustin osallistumaan keskusteluun</a:t>
            </a:r>
          </a:p>
          <a:p>
            <a:pPr marL="488950" indent="-342900">
              <a:lnSpc>
                <a:spcPct val="150000"/>
              </a:lnSpc>
              <a:spcBef>
                <a:spcPts val="0"/>
              </a:spcBef>
              <a:buClr>
                <a:schemeClr val="dk1"/>
              </a:buClr>
              <a:buSzPts val="1300"/>
            </a:pPr>
            <a:r>
              <a:rPr lang="fi-FI" sz="1400" b="1" dirty="0">
                <a:solidFill>
                  <a:schemeClr val="dk1"/>
                </a:solidFill>
                <a:ea typeface="Gill Sans"/>
                <a:cs typeface="Gill Sans"/>
                <a:sym typeface="Gill Sans"/>
              </a:rPr>
              <a:t>Pidin huolta, että kaikilla on halutessaan tilaa ja mahdollisuus osallistua </a:t>
            </a:r>
            <a:endParaRPr lang="fi-FI" sz="1400" b="1" dirty="0">
              <a:solidFill>
                <a:schemeClr val="dk1"/>
              </a:solidFill>
            </a:endParaRPr>
          </a:p>
          <a:p>
            <a:pPr marL="0" lvl="0" indent="0" algn="l" rtl="0">
              <a:lnSpc>
                <a:spcPct val="150000"/>
              </a:lnSpc>
              <a:spcBef>
                <a:spcPts val="1000"/>
              </a:spcBef>
              <a:spcAft>
                <a:spcPts val="0"/>
              </a:spcAft>
              <a:buNone/>
            </a:pPr>
            <a:endParaRPr lang="fi-FI" sz="1400" dirty="0">
              <a:solidFill>
                <a:schemeClr val="dk1"/>
              </a:solidFill>
              <a:ea typeface="Gill Sans"/>
              <a:cs typeface="Gill Sans"/>
              <a:sym typeface="Gill Sans"/>
            </a:endParaRPr>
          </a:p>
          <a:p>
            <a:pPr marL="0" lvl="0" indent="0" algn="l" rtl="0">
              <a:lnSpc>
                <a:spcPct val="150000"/>
              </a:lnSpc>
              <a:spcBef>
                <a:spcPts val="1000"/>
              </a:spcBef>
              <a:spcAft>
                <a:spcPts val="0"/>
              </a:spcAft>
              <a:buNone/>
            </a:pPr>
            <a:r>
              <a:rPr lang="fi-FI" sz="1400" dirty="0" err="1">
                <a:solidFill>
                  <a:schemeClr val="dk1"/>
                </a:solidFill>
                <a:ea typeface="Gill Sans"/>
                <a:cs typeface="Gill Sans"/>
                <a:sym typeface="Gill Sans"/>
              </a:rPr>
              <a:t>Huom</a:t>
            </a:r>
            <a:r>
              <a:rPr lang="fi-FI" sz="1400" dirty="0">
                <a:solidFill>
                  <a:schemeClr val="dk1"/>
                </a:solidFill>
                <a:ea typeface="Gill Sans"/>
                <a:cs typeface="Gill Sans"/>
                <a:sym typeface="Gill Sans"/>
              </a:rPr>
              <a:t>! Jokainen keskustelu on erilainen, eikä kaikissa tarvita kaikkia ohjauskeinoja. On kuitenkin tärkeää, että </a:t>
            </a:r>
            <a:r>
              <a:rPr lang="fi-FI" sz="1400" b="1" dirty="0">
                <a:solidFill>
                  <a:schemeClr val="dk1"/>
                </a:solidFill>
                <a:ea typeface="Gill Sans"/>
                <a:cs typeface="Gill Sans"/>
                <a:sym typeface="Gill Sans"/>
              </a:rPr>
              <a:t>lihavoidut</a:t>
            </a:r>
            <a:r>
              <a:rPr lang="fi-FI" sz="1400" dirty="0">
                <a:solidFill>
                  <a:schemeClr val="dk1"/>
                </a:solidFill>
                <a:ea typeface="Gill Sans"/>
                <a:cs typeface="Gill Sans"/>
                <a:sym typeface="Gill Sans"/>
              </a:rPr>
              <a:t> kohdat tulee tehtyä.</a:t>
            </a:r>
          </a:p>
        </p:txBody>
      </p:sp>
      <p:sp>
        <p:nvSpPr>
          <p:cNvPr id="4" name="Otsikko 1">
            <a:extLst>
              <a:ext uri="{FF2B5EF4-FFF2-40B4-BE49-F238E27FC236}">
                <a16:creationId xmlns:a16="http://schemas.microsoft.com/office/drawing/2014/main" id="{6A9B77CC-3F30-16D5-3208-86AD33571E05}"/>
              </a:ext>
            </a:extLst>
          </p:cNvPr>
          <p:cNvSpPr>
            <a:spLocks noGrp="1"/>
          </p:cNvSpPr>
          <p:nvPr>
            <p:ph type="title"/>
          </p:nvPr>
        </p:nvSpPr>
        <p:spPr>
          <a:xfrm>
            <a:off x="707366" y="600076"/>
            <a:ext cx="10515600" cy="1196256"/>
          </a:xfrm>
        </p:spPr>
        <p:txBody>
          <a:bodyPr>
            <a:normAutofit/>
          </a:bodyPr>
          <a:lstStyle/>
          <a:p>
            <a:pPr lvl="0">
              <a:lnSpc>
                <a:spcPct val="100000"/>
              </a:lnSpc>
              <a:spcBef>
                <a:spcPts val="0"/>
              </a:spcBef>
              <a:buClr>
                <a:srgbClr val="000000"/>
              </a:buClr>
              <a:buSzPts val="1300"/>
            </a:pPr>
            <a:r>
              <a:rPr lang="fi-FI" sz="2800" b="1" dirty="0">
                <a:solidFill>
                  <a:schemeClr val="dk1"/>
                </a:solidFill>
                <a:ea typeface="Gill Sans"/>
                <a:cs typeface="Gill Sans"/>
                <a:sym typeface="Gill Sans"/>
              </a:rPr>
              <a:t>Hurraa! Ohjasit juuri Erätauko-keskustelun. Mahtavaa! Miten tänään sujui?</a:t>
            </a:r>
          </a:p>
        </p:txBody>
      </p:sp>
    </p:spTree>
    <p:extLst>
      <p:ext uri="{BB962C8B-B14F-4D97-AF65-F5344CB8AC3E}">
        <p14:creationId xmlns:p14="http://schemas.microsoft.com/office/powerpoint/2010/main" val="3311240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8CEF86-20AF-41B8-B005-41AF9AD9B85C}"/>
              </a:ext>
            </a:extLst>
          </p:cNvPr>
          <p:cNvSpPr>
            <a:spLocks noGrp="1"/>
          </p:cNvSpPr>
          <p:nvPr>
            <p:ph type="title"/>
          </p:nvPr>
        </p:nvSpPr>
        <p:spPr>
          <a:xfrm>
            <a:off x="707366" y="365125"/>
            <a:ext cx="10646434" cy="2758219"/>
          </a:xfrm>
        </p:spPr>
        <p:txBody>
          <a:bodyPr>
            <a:normAutofit/>
          </a:bodyPr>
          <a:lstStyle/>
          <a:p>
            <a:r>
              <a:rPr lang="sv-SE" b="1" dirty="0" err="1">
                <a:solidFill>
                  <a:srgbClr val="000000"/>
                </a:solidFill>
                <a:highlight>
                  <a:srgbClr val="FFFFFF"/>
                </a:highlight>
                <a:ea typeface="Gill Sans"/>
                <a:cs typeface="Gill Sans"/>
                <a:sym typeface="Gill Sans"/>
              </a:rPr>
              <a:t>TEeMA</a:t>
            </a:r>
            <a:r>
              <a:rPr lang="sv-SE" b="1" dirty="0">
                <a:solidFill>
                  <a:srgbClr val="000000"/>
                </a:solidFill>
                <a:highlight>
                  <a:srgbClr val="FFFFFF"/>
                </a:highlight>
                <a:ea typeface="Gill Sans"/>
                <a:cs typeface="Gill Sans"/>
                <a:sym typeface="Gill Sans"/>
              </a:rPr>
              <a:t>: </a:t>
            </a:r>
            <a:r>
              <a:rPr lang="sv-SE" b="1" dirty="0" err="1">
                <a:solidFill>
                  <a:srgbClr val="000000"/>
                </a:solidFill>
                <a:highlight>
                  <a:srgbClr val="FFFFFF"/>
                </a:highlight>
                <a:ea typeface="Gill Sans"/>
                <a:cs typeface="Gill Sans"/>
                <a:sym typeface="Gill Sans"/>
              </a:rPr>
              <a:t>vesi</a:t>
            </a:r>
            <a:br>
              <a:rPr lang="sv-SE" b="1" dirty="0">
                <a:solidFill>
                  <a:srgbClr val="000000"/>
                </a:solidFill>
                <a:latin typeface="Gill Sans"/>
                <a:ea typeface="Gill Sans"/>
                <a:cs typeface="Gill Sans"/>
                <a:sym typeface="Gill Sans"/>
              </a:rPr>
            </a:br>
            <a:endParaRPr lang="fi-FI" dirty="0"/>
          </a:p>
        </p:txBody>
      </p:sp>
      <p:sp>
        <p:nvSpPr>
          <p:cNvPr id="3" name="Sisällön paikkamerkki 2">
            <a:extLst>
              <a:ext uri="{FF2B5EF4-FFF2-40B4-BE49-F238E27FC236}">
                <a16:creationId xmlns:a16="http://schemas.microsoft.com/office/drawing/2014/main" id="{014CF09D-61D6-3D63-F912-806967865DBA}"/>
              </a:ext>
            </a:extLst>
          </p:cNvPr>
          <p:cNvSpPr>
            <a:spLocks noGrp="1"/>
          </p:cNvSpPr>
          <p:nvPr>
            <p:ph idx="1"/>
          </p:nvPr>
        </p:nvSpPr>
        <p:spPr>
          <a:xfrm>
            <a:off x="707366" y="2334165"/>
            <a:ext cx="7674634" cy="3228435"/>
          </a:xfrm>
        </p:spPr>
        <p:txBody>
          <a:bodyPr>
            <a:normAutofit fontScale="92500" lnSpcReduction="10000"/>
          </a:bodyPr>
          <a:lstStyle/>
          <a:p>
            <a:pPr marL="0" indent="0">
              <a:lnSpc>
                <a:spcPct val="115000"/>
              </a:lnSpc>
              <a:buClr>
                <a:srgbClr val="000000"/>
              </a:buClr>
              <a:buSzPts val="1600"/>
              <a:buNone/>
            </a:pPr>
            <a:r>
              <a:rPr lang="fi-FI" sz="1600" dirty="0">
                <a:solidFill>
                  <a:schemeClr val="dk1"/>
                </a:solidFill>
                <a:ea typeface="Gill Sans"/>
                <a:cs typeface="Gill Sans"/>
                <a:sym typeface="Gill Sans"/>
              </a:rPr>
              <a:t>Tämän oppimateriaalin teema on vesi. </a:t>
            </a:r>
          </a:p>
          <a:p>
            <a:pPr marL="0" indent="0">
              <a:lnSpc>
                <a:spcPct val="115000"/>
              </a:lnSpc>
              <a:buClr>
                <a:srgbClr val="000000"/>
              </a:buClr>
              <a:buSzPts val="1600"/>
              <a:buNone/>
            </a:pPr>
            <a:r>
              <a:rPr lang="fi-FI" sz="1600" dirty="0">
                <a:solidFill>
                  <a:schemeClr val="dk1"/>
                </a:solidFill>
                <a:ea typeface="Gill Sans"/>
                <a:cs typeface="Gill Sans"/>
                <a:sym typeface="Gill Sans"/>
              </a:rPr>
              <a:t>Kokonaisuuteen kuuluu käytännön tutkimustehtävä, käsikirjoitus Erätauko-keskustelulle aiheesta vesi, sekä kilpailu, jonka tavoitteena on löytää keinoja säästää puhdasta vettä.</a:t>
            </a:r>
          </a:p>
          <a:p>
            <a:pPr>
              <a:lnSpc>
                <a:spcPct val="115000"/>
              </a:lnSpc>
              <a:buClr>
                <a:srgbClr val="000000"/>
              </a:buClr>
              <a:buSzPts val="1600"/>
            </a:pPr>
            <a:r>
              <a:rPr lang="fi-FI" sz="1600" dirty="0">
                <a:solidFill>
                  <a:schemeClr val="dk1"/>
                </a:solidFill>
                <a:ea typeface="Gill Sans"/>
                <a:cs typeface="Gill Sans"/>
                <a:sym typeface="Gill Sans"/>
              </a:rPr>
              <a:t>Kohderyhmä 6-luokka (12-13 vuotiaat)</a:t>
            </a:r>
          </a:p>
          <a:p>
            <a:pPr>
              <a:lnSpc>
                <a:spcPct val="115000"/>
              </a:lnSpc>
              <a:buClr>
                <a:srgbClr val="000000"/>
              </a:buClr>
              <a:buSzPts val="1600"/>
            </a:pPr>
            <a:r>
              <a:rPr lang="fi-FI" sz="1600" dirty="0">
                <a:solidFill>
                  <a:schemeClr val="dk1"/>
                </a:solidFill>
                <a:ea typeface="Gill Sans"/>
                <a:cs typeface="Gill Sans"/>
                <a:sym typeface="Gill Sans"/>
              </a:rPr>
              <a:t>Laajuus 4 x 45/75 min oppituntia (projektityöskentelyä)</a:t>
            </a:r>
          </a:p>
          <a:p>
            <a:pPr>
              <a:lnSpc>
                <a:spcPct val="115000"/>
              </a:lnSpc>
              <a:buClr>
                <a:srgbClr val="000000"/>
              </a:buClr>
              <a:buSzPts val="1600"/>
            </a:pPr>
            <a:r>
              <a:rPr lang="fi-FI" sz="1600" dirty="0">
                <a:solidFill>
                  <a:schemeClr val="dk1"/>
                </a:solidFill>
                <a:ea typeface="Gill Sans"/>
                <a:cs typeface="Gill Sans"/>
                <a:sym typeface="Gill Sans"/>
              </a:rPr>
              <a:t>Oppiaineet: ympäristökasvatus / luonnontieteet </a:t>
            </a:r>
            <a:br>
              <a:rPr lang="fi-FI" sz="1600" dirty="0">
                <a:solidFill>
                  <a:schemeClr val="dk1"/>
                </a:solidFill>
                <a:ea typeface="Gill Sans"/>
                <a:cs typeface="Gill Sans"/>
                <a:sym typeface="Gill Sans"/>
              </a:rPr>
            </a:br>
            <a:endParaRPr lang="fi-FI" sz="1600" dirty="0">
              <a:solidFill>
                <a:schemeClr val="dk1"/>
              </a:solidFill>
              <a:ea typeface="Gill Sans"/>
              <a:cs typeface="Gill Sans"/>
              <a:sym typeface="Gill Sans"/>
            </a:endParaRPr>
          </a:p>
          <a:p>
            <a:pPr>
              <a:lnSpc>
                <a:spcPct val="115000"/>
              </a:lnSpc>
              <a:buClr>
                <a:srgbClr val="000000"/>
              </a:buClr>
              <a:buSzPts val="1600"/>
            </a:pPr>
            <a:r>
              <a:rPr lang="fi-FI" sz="1600" b="0" i="0" dirty="0">
                <a:effectLst/>
                <a:highlight>
                  <a:srgbClr val="FFFFFF"/>
                </a:highlight>
              </a:rPr>
              <a:t>YK:n kestävän kehityksen tavoite 6: Varmistaa veden saanti ja kestävä käyttö sekä </a:t>
            </a:r>
            <a:r>
              <a:rPr lang="fi-FI" sz="1600" b="0" i="0" dirty="0" err="1">
                <a:effectLst/>
                <a:highlight>
                  <a:srgbClr val="FFFFFF"/>
                </a:highlight>
              </a:rPr>
              <a:t>sanitaatio</a:t>
            </a:r>
            <a:r>
              <a:rPr lang="fi-FI" sz="1600" b="0" i="0" dirty="0">
                <a:effectLst/>
                <a:highlight>
                  <a:srgbClr val="FFFFFF"/>
                </a:highlight>
              </a:rPr>
              <a:t> kaikille.</a:t>
            </a:r>
          </a:p>
        </p:txBody>
      </p:sp>
      <p:pic>
        <p:nvPicPr>
          <p:cNvPr id="6" name="Kuva 5">
            <a:extLst>
              <a:ext uri="{FF2B5EF4-FFF2-40B4-BE49-F238E27FC236}">
                <a16:creationId xmlns:a16="http://schemas.microsoft.com/office/drawing/2014/main" id="{E47F41A6-FFB7-E8BC-CC16-244A05B5EF05}"/>
              </a:ext>
            </a:extLst>
          </p:cNvPr>
          <p:cNvPicPr>
            <a:picLocks noChangeAspect="1"/>
          </p:cNvPicPr>
          <p:nvPr/>
        </p:nvPicPr>
        <p:blipFill>
          <a:blip r:embed="rId2"/>
          <a:stretch>
            <a:fillRect/>
          </a:stretch>
        </p:blipFill>
        <p:spPr>
          <a:xfrm>
            <a:off x="8620662" y="881783"/>
            <a:ext cx="2254370" cy="2241561"/>
          </a:xfrm>
          <a:prstGeom prst="rect">
            <a:avLst/>
          </a:prstGeom>
        </p:spPr>
      </p:pic>
      <p:pic>
        <p:nvPicPr>
          <p:cNvPr id="4" name="Kuva 3">
            <a:extLst>
              <a:ext uri="{FF2B5EF4-FFF2-40B4-BE49-F238E27FC236}">
                <a16:creationId xmlns:a16="http://schemas.microsoft.com/office/drawing/2014/main" id="{E17DBE17-D67A-C3B2-EEC2-243D7B46299E}"/>
              </a:ext>
            </a:extLst>
          </p:cNvPr>
          <p:cNvPicPr>
            <a:picLocks noChangeAspect="1"/>
          </p:cNvPicPr>
          <p:nvPr/>
        </p:nvPicPr>
        <p:blipFill>
          <a:blip r:embed="rId3"/>
          <a:stretch>
            <a:fillRect/>
          </a:stretch>
        </p:blipFill>
        <p:spPr>
          <a:xfrm>
            <a:off x="8620662" y="3630448"/>
            <a:ext cx="2254370" cy="2254370"/>
          </a:xfrm>
          <a:prstGeom prst="rect">
            <a:avLst/>
          </a:prstGeom>
        </p:spPr>
      </p:pic>
    </p:spTree>
    <p:extLst>
      <p:ext uri="{BB962C8B-B14F-4D97-AF65-F5344CB8AC3E}">
        <p14:creationId xmlns:p14="http://schemas.microsoft.com/office/powerpoint/2010/main" val="2505920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A02DE4-41A7-21AB-130B-9D025061794B}"/>
              </a:ext>
            </a:extLst>
          </p:cNvPr>
          <p:cNvSpPr>
            <a:spLocks noGrp="1"/>
          </p:cNvSpPr>
          <p:nvPr>
            <p:ph type="title"/>
          </p:nvPr>
        </p:nvSpPr>
        <p:spPr/>
        <p:txBody>
          <a:bodyPr/>
          <a:lstStyle/>
          <a:p>
            <a:endParaRPr lang="fi-FI"/>
          </a:p>
        </p:txBody>
      </p:sp>
      <p:pic>
        <p:nvPicPr>
          <p:cNvPr id="4" name="Sisällön paikkamerkki 3">
            <a:extLst>
              <a:ext uri="{FF2B5EF4-FFF2-40B4-BE49-F238E27FC236}">
                <a16:creationId xmlns:a16="http://schemas.microsoft.com/office/drawing/2014/main" id="{AD08C93F-F40B-45DF-51C9-DD021FE7723C}"/>
              </a:ext>
            </a:extLst>
          </p:cNvPr>
          <p:cNvPicPr>
            <a:picLocks noGrp="1" noChangeAspect="1"/>
          </p:cNvPicPr>
          <p:nvPr>
            <p:ph idx="1"/>
          </p:nvPr>
        </p:nvPicPr>
        <p:blipFill>
          <a:blip r:embed="rId2"/>
          <a:stretch>
            <a:fillRect/>
          </a:stretch>
        </p:blipFill>
        <p:spPr>
          <a:xfrm>
            <a:off x="301375" y="169523"/>
            <a:ext cx="11589250" cy="6518953"/>
          </a:xfrm>
          <a:prstGeom prst="rect">
            <a:avLst/>
          </a:prstGeom>
        </p:spPr>
      </p:pic>
    </p:spTree>
    <p:extLst>
      <p:ext uri="{BB962C8B-B14F-4D97-AF65-F5344CB8AC3E}">
        <p14:creationId xmlns:p14="http://schemas.microsoft.com/office/powerpoint/2010/main" val="3255714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3B44A8-DE8C-4910-7B92-ADF15E920E8E}"/>
              </a:ext>
            </a:extLst>
          </p:cNvPr>
          <p:cNvSpPr>
            <a:spLocks noGrp="1"/>
          </p:cNvSpPr>
          <p:nvPr>
            <p:ph type="title"/>
          </p:nvPr>
        </p:nvSpPr>
        <p:spPr/>
        <p:txBody>
          <a:bodyPr/>
          <a:lstStyle/>
          <a:p>
            <a:r>
              <a:rPr lang="fi-FI" dirty="0"/>
              <a:t>oppitunti 3 ja 4: </a:t>
            </a:r>
            <a:br>
              <a:rPr lang="fi-FI" dirty="0"/>
            </a:br>
            <a:r>
              <a:rPr lang="fi-FI" dirty="0"/>
              <a:t>kilpailu vedenkulutuksen vähentämiseksi</a:t>
            </a:r>
          </a:p>
        </p:txBody>
      </p:sp>
      <p:sp>
        <p:nvSpPr>
          <p:cNvPr id="3" name="Sisällön paikkamerkki 2">
            <a:extLst>
              <a:ext uri="{FF2B5EF4-FFF2-40B4-BE49-F238E27FC236}">
                <a16:creationId xmlns:a16="http://schemas.microsoft.com/office/drawing/2014/main" id="{9C66576E-7133-619E-E0D3-DF07F88EA957}"/>
              </a:ext>
            </a:extLst>
          </p:cNvPr>
          <p:cNvSpPr>
            <a:spLocks noGrp="1"/>
          </p:cNvSpPr>
          <p:nvPr>
            <p:ph idx="1"/>
          </p:nvPr>
        </p:nvSpPr>
        <p:spPr/>
        <p:txBody>
          <a:bodyPr>
            <a:normAutofit/>
          </a:bodyPr>
          <a:lstStyle/>
          <a:p>
            <a:pPr>
              <a:lnSpc>
                <a:spcPct val="107000"/>
              </a:lnSpc>
              <a:spcAft>
                <a:spcPts val="800"/>
              </a:spcAft>
            </a:pPr>
            <a:r>
              <a:rPr lang="da-DK" b="1" dirty="0">
                <a:solidFill>
                  <a:srgbClr val="0D0D0D"/>
                </a:solidFill>
                <a:highlight>
                  <a:srgbClr val="FFFFFF"/>
                </a:highlight>
                <a:ea typeface="Times New Roman"/>
                <a:cs typeface="Times New Roman"/>
                <a:sym typeface="Times New Roman"/>
              </a:rPr>
              <a:t>Oppitunti 3</a:t>
            </a:r>
            <a:r>
              <a:rPr lang="da-DK" dirty="0">
                <a:solidFill>
                  <a:srgbClr val="0D0D0D"/>
                </a:solidFill>
                <a:highlight>
                  <a:srgbClr val="FFFFFF"/>
                </a:highlight>
                <a:ea typeface="Times New Roman"/>
                <a:cs typeface="Times New Roman"/>
                <a:sym typeface="Times New Roman"/>
              </a:rPr>
              <a:t>: </a:t>
            </a:r>
            <a:br>
              <a:rPr lang="da-DK" dirty="0">
                <a:solidFill>
                  <a:srgbClr val="0D0D0D"/>
                </a:solidFill>
                <a:highlight>
                  <a:srgbClr val="FFFFFF"/>
                </a:highlight>
                <a:ea typeface="Times New Roman"/>
                <a:cs typeface="Times New Roman"/>
                <a:sym typeface="Times New Roman"/>
              </a:rPr>
            </a:br>
            <a:r>
              <a:rPr lang="fi-FI" sz="1800" kern="100" dirty="0">
                <a:effectLst/>
                <a:ea typeface="Aptos" panose="020B0004020202020204" pitchFamily="34" charset="0"/>
                <a:cs typeface="Times New Roman" panose="02020603050405020304" pitchFamily="18" charset="0"/>
              </a:rPr>
              <a:t>Oppilaat tutkivat vedenkulutuksen merkitystä ja oppivat soveltamaan kestäviä käytänteitä jokapäiväisessä elämässään.</a:t>
            </a:r>
          </a:p>
          <a:p>
            <a:pPr>
              <a:lnSpc>
                <a:spcPct val="107000"/>
              </a:lnSpc>
              <a:spcAft>
                <a:spcPts val="800"/>
              </a:spcAft>
            </a:pPr>
            <a:r>
              <a:rPr lang="fi-FI" sz="1800" kern="100" dirty="0">
                <a:effectLst/>
                <a:ea typeface="Aptos" panose="020B0004020202020204" pitchFamily="34" charset="0"/>
                <a:cs typeface="Times New Roman" panose="02020603050405020304" pitchFamily="18" charset="0"/>
              </a:rPr>
              <a:t>Tavoitteena on, että oppilaat kehittävät itsenäisesti innovatiivisia tapoja säästää vettä ja osallistuvat kilpailuun vedenkulutuksen vähentämiseksi omassa arjessaan.</a:t>
            </a:r>
          </a:p>
          <a:p>
            <a:pPr marL="0" indent="0">
              <a:buNone/>
            </a:pPr>
            <a:r>
              <a:rPr lang="da-DK" b="1" dirty="0">
                <a:solidFill>
                  <a:srgbClr val="0D0D0D"/>
                </a:solidFill>
                <a:highlight>
                  <a:srgbClr val="FFFFFF"/>
                </a:highlight>
                <a:ea typeface="Times New Roman"/>
                <a:cs typeface="Times New Roman"/>
                <a:sym typeface="Times New Roman"/>
              </a:rPr>
              <a:t>Oppintunti </a:t>
            </a:r>
            <a:r>
              <a:rPr lang="da-DK" sz="2800" b="1" dirty="0">
                <a:solidFill>
                  <a:srgbClr val="0D0D0D"/>
                </a:solidFill>
                <a:highlight>
                  <a:srgbClr val="FFFFFF"/>
                </a:highlight>
                <a:ea typeface="Times New Roman"/>
                <a:cs typeface="Times New Roman"/>
                <a:sym typeface="Times New Roman"/>
              </a:rPr>
              <a:t>4:</a:t>
            </a:r>
            <a:r>
              <a:rPr lang="sv-SE" sz="2800" b="1" dirty="0">
                <a:solidFill>
                  <a:srgbClr val="0D0D0D"/>
                </a:solidFill>
                <a:highlight>
                  <a:srgbClr val="FFFFFF"/>
                </a:highlight>
                <a:ea typeface="Times New Roman"/>
                <a:cs typeface="Times New Roman"/>
                <a:sym typeface="Times New Roman"/>
              </a:rPr>
              <a:t> </a:t>
            </a:r>
            <a:br>
              <a:rPr lang="sv-SE" sz="2800" b="1" dirty="0">
                <a:solidFill>
                  <a:srgbClr val="0D0D0D"/>
                </a:solidFill>
                <a:highlight>
                  <a:srgbClr val="FFFFFF"/>
                </a:highlight>
                <a:ea typeface="Times New Roman"/>
                <a:cs typeface="Times New Roman"/>
                <a:sym typeface="Times New Roman"/>
              </a:rPr>
            </a:br>
            <a:r>
              <a:rPr lang="fi-FI" sz="2000" dirty="0">
                <a:solidFill>
                  <a:srgbClr val="0D0D0D"/>
                </a:solidFill>
                <a:highlight>
                  <a:srgbClr val="FFFFFF"/>
                </a:highlight>
                <a:ea typeface="Times New Roman"/>
                <a:cs typeface="Times New Roman"/>
                <a:sym typeface="Times New Roman"/>
              </a:rPr>
              <a:t>Oppilaat esittelevät luokalle strategiansa ja tuloksensa käytännön toimista vedenkulutuksen vähentämiseksi. </a:t>
            </a:r>
            <a:br>
              <a:rPr lang="fi-FI" sz="2000" dirty="0">
                <a:solidFill>
                  <a:srgbClr val="0D0D0D"/>
                </a:solidFill>
                <a:highlight>
                  <a:srgbClr val="FFFFFF"/>
                </a:highlight>
                <a:ea typeface="Times New Roman"/>
                <a:cs typeface="Times New Roman"/>
                <a:sym typeface="Times New Roman"/>
              </a:rPr>
            </a:br>
            <a:endParaRPr lang="fi-FI" sz="2000" dirty="0">
              <a:solidFill>
                <a:srgbClr val="0D0D0D"/>
              </a:solidFill>
              <a:highlight>
                <a:srgbClr val="FFFFFF"/>
              </a:highlight>
              <a:ea typeface="Times New Roman"/>
              <a:cs typeface="Times New Roman"/>
              <a:sym typeface="Times New Roman"/>
            </a:endParaRPr>
          </a:p>
          <a:p>
            <a:pPr marL="0" indent="0">
              <a:buNone/>
            </a:pPr>
            <a:r>
              <a:rPr lang="fi-FI" sz="2000" dirty="0">
                <a:solidFill>
                  <a:srgbClr val="0D0D0D"/>
                </a:solidFill>
                <a:highlight>
                  <a:srgbClr val="FFFFFF"/>
                </a:highlight>
                <a:ea typeface="Times New Roman"/>
                <a:cs typeface="Times New Roman"/>
                <a:sym typeface="Times New Roman"/>
              </a:rPr>
              <a:t>Projektin lopuksi luokassa äänestetään parhaasta kilpailuehdotuksesta.. </a:t>
            </a:r>
            <a:endParaRPr lang="fi-FI" sz="2000" dirty="0"/>
          </a:p>
        </p:txBody>
      </p:sp>
    </p:spTree>
    <p:extLst>
      <p:ext uri="{BB962C8B-B14F-4D97-AF65-F5344CB8AC3E}">
        <p14:creationId xmlns:p14="http://schemas.microsoft.com/office/powerpoint/2010/main" val="2641050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D03B0C-188E-E13B-9AEB-485520EFDD17}"/>
              </a:ext>
            </a:extLst>
          </p:cNvPr>
          <p:cNvSpPr>
            <a:spLocks noGrp="1"/>
          </p:cNvSpPr>
          <p:nvPr>
            <p:ph type="title"/>
          </p:nvPr>
        </p:nvSpPr>
        <p:spPr>
          <a:xfrm>
            <a:off x="838200" y="1302589"/>
            <a:ext cx="10515600" cy="388099"/>
          </a:xfrm>
        </p:spPr>
        <p:txBody>
          <a:bodyPr>
            <a:normAutofit fontScale="90000"/>
          </a:bodyPr>
          <a:lstStyle/>
          <a:p>
            <a:r>
              <a:rPr lang="da-DK" b="1" dirty="0">
                <a:solidFill>
                  <a:srgbClr val="0D0D0D"/>
                </a:solidFill>
                <a:highlight>
                  <a:srgbClr val="FFFFFF"/>
                </a:highlight>
                <a:ea typeface="Times New Roman"/>
                <a:cs typeface="Times New Roman"/>
                <a:sym typeface="Times New Roman"/>
              </a:rPr>
              <a:t> kilpailuohjeet: </a:t>
            </a:r>
            <a:br>
              <a:rPr lang="da-DK" b="1" dirty="0">
                <a:solidFill>
                  <a:srgbClr val="0D0D0D"/>
                </a:solidFill>
                <a:highlight>
                  <a:srgbClr val="FFFFFF"/>
                </a:highlight>
                <a:latin typeface="Times New Roman"/>
                <a:ea typeface="Times New Roman"/>
                <a:cs typeface="Times New Roman"/>
                <a:sym typeface="Times New Roman"/>
              </a:rPr>
            </a:br>
            <a:endParaRPr lang="fi-FI" dirty="0"/>
          </a:p>
        </p:txBody>
      </p:sp>
      <p:sp>
        <p:nvSpPr>
          <p:cNvPr id="3" name="Sisällön paikkamerkki 2">
            <a:extLst>
              <a:ext uri="{FF2B5EF4-FFF2-40B4-BE49-F238E27FC236}">
                <a16:creationId xmlns:a16="http://schemas.microsoft.com/office/drawing/2014/main" id="{A2AFDAAA-672B-71C6-F1EF-36E3CCD44C89}"/>
              </a:ext>
            </a:extLst>
          </p:cNvPr>
          <p:cNvSpPr>
            <a:spLocks noGrp="1"/>
          </p:cNvSpPr>
          <p:nvPr>
            <p:ph idx="1"/>
          </p:nvPr>
        </p:nvSpPr>
        <p:spPr>
          <a:xfrm>
            <a:off x="838200" y="1897811"/>
            <a:ext cx="10515600" cy="3976778"/>
          </a:xfrm>
        </p:spPr>
        <p:txBody>
          <a:bodyPr>
            <a:normAutofit fontScale="92500" lnSpcReduction="20000"/>
          </a:bodyPr>
          <a:lstStyle/>
          <a:p>
            <a:pPr>
              <a:lnSpc>
                <a:spcPct val="107000"/>
              </a:lnSpc>
              <a:spcAft>
                <a:spcPts val="800"/>
              </a:spcAft>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Opettajan rooli kilpailussa on tarjota opiskelijoille riittävä ohjaus ja tuki suunnittelu- ja toteutusprosessissa.</a:t>
            </a:r>
          </a:p>
          <a:p>
            <a:pPr>
              <a:lnSpc>
                <a:spcPct val="107000"/>
              </a:lnSpc>
              <a:spcAft>
                <a:spcPts val="800"/>
              </a:spcAft>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Oppilaat jaetaan 3-4 hengen ryhmiin.</a:t>
            </a:r>
          </a:p>
          <a:p>
            <a:pPr>
              <a:lnSpc>
                <a:spcPct val="107000"/>
              </a:lnSpc>
              <a:spcAft>
                <a:spcPts val="800"/>
              </a:spcAft>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Projekti toteutetaan kolmen päivän aikana (myös vapaa-ajalla).</a:t>
            </a:r>
          </a:p>
          <a:p>
            <a:pPr>
              <a:lnSpc>
                <a:spcPct val="107000"/>
              </a:lnSpc>
              <a:spcAft>
                <a:spcPts val="800"/>
              </a:spcAft>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Jokainen ryhmä laatii suunnitelman vedenkulutuksen vähentämiseksi omassa kotitaloudessaan. Suunnitelman tulee olla realistinen ja sisältää konkreettisia toimenpiteitä.</a:t>
            </a:r>
          </a:p>
          <a:p>
            <a:pPr>
              <a:lnSpc>
                <a:spcPct val="107000"/>
              </a:lnSpc>
              <a:spcAft>
                <a:spcPts val="800"/>
              </a:spcAft>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Oppilaat  mittaavat vedenkulutustaan ennen suunnitelmansa toteuttamista, seurantajakson aikana ja sen jälkeen. Dokumentointiin voi käyttää vesimittaria tai muita havaintoja.  </a:t>
            </a:r>
          </a:p>
          <a:p>
            <a:pPr>
              <a:lnSpc>
                <a:spcPct val="107000"/>
              </a:lnSpc>
              <a:spcAft>
                <a:spcPts val="800"/>
              </a:spcAft>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Jokainen ryhmä esittelee luokalle strategiansa ja sen tulokset.</a:t>
            </a:r>
          </a:p>
          <a:p>
            <a:pPr>
              <a:lnSpc>
                <a:spcPct val="107000"/>
              </a:lnSpc>
              <a:spcAft>
                <a:spcPts val="800"/>
              </a:spcAft>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Lopuksi esitelmien jälkeen luokassa äänestetään parhaasta kilpailuehdotuksesta. Tehokkain ja käytännöllisin tapa vähentää vedenkulutusta palkitaan maineella ja kunnialla. (Ja otetaan käyttöön).</a:t>
            </a:r>
          </a:p>
          <a:p>
            <a:endParaRPr lang="fi-FI" dirty="0"/>
          </a:p>
        </p:txBody>
      </p:sp>
    </p:spTree>
    <p:extLst>
      <p:ext uri="{BB962C8B-B14F-4D97-AF65-F5344CB8AC3E}">
        <p14:creationId xmlns:p14="http://schemas.microsoft.com/office/powerpoint/2010/main" val="1004149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523DE2-FCE1-50B5-C8A2-6584ADF98B2E}"/>
              </a:ext>
            </a:extLst>
          </p:cNvPr>
          <p:cNvSpPr>
            <a:spLocks noGrp="1"/>
          </p:cNvSpPr>
          <p:nvPr>
            <p:ph type="title"/>
          </p:nvPr>
        </p:nvSpPr>
        <p:spPr>
          <a:xfrm>
            <a:off x="838199" y="1190445"/>
            <a:ext cx="10660811" cy="1009291"/>
          </a:xfrm>
        </p:spPr>
        <p:txBody>
          <a:bodyPr>
            <a:noAutofit/>
          </a:bodyPr>
          <a:lstStyle/>
          <a:p>
            <a:br>
              <a:rPr lang="da-DK" sz="2800" b="1" dirty="0">
                <a:solidFill>
                  <a:srgbClr val="0D0D0D"/>
                </a:solidFill>
                <a:highlight>
                  <a:srgbClr val="FFFFFF"/>
                </a:highlight>
                <a:ea typeface="Times New Roman"/>
                <a:cs typeface="Times New Roman"/>
                <a:sym typeface="Times New Roman"/>
              </a:rPr>
            </a:br>
            <a:r>
              <a:rPr lang="da-DK" sz="2800" b="1" dirty="0">
                <a:solidFill>
                  <a:srgbClr val="0D0D0D"/>
                </a:solidFill>
                <a:highlight>
                  <a:srgbClr val="FFFFFF"/>
                </a:highlight>
                <a:ea typeface="Times New Roman"/>
                <a:cs typeface="Times New Roman"/>
                <a:sym typeface="Times New Roman"/>
              </a:rPr>
              <a:t>Esimerkkejä helpoista toimenpiteistä, joiden avulla voi vähentää vedenkulutusta:</a:t>
            </a:r>
            <a:br>
              <a:rPr lang="da-DK" sz="2800" b="1" dirty="0">
                <a:solidFill>
                  <a:srgbClr val="0D0D0D"/>
                </a:solidFill>
                <a:highlight>
                  <a:srgbClr val="FFFFFF"/>
                </a:highlight>
                <a:latin typeface="Times New Roman"/>
                <a:ea typeface="Times New Roman"/>
                <a:cs typeface="Times New Roman"/>
                <a:sym typeface="Times New Roman"/>
              </a:rPr>
            </a:br>
            <a:endParaRPr lang="fi-FI" sz="2800" dirty="0"/>
          </a:p>
        </p:txBody>
      </p:sp>
      <p:sp>
        <p:nvSpPr>
          <p:cNvPr id="3" name="Sisällön paikkamerkki 2">
            <a:extLst>
              <a:ext uri="{FF2B5EF4-FFF2-40B4-BE49-F238E27FC236}">
                <a16:creationId xmlns:a16="http://schemas.microsoft.com/office/drawing/2014/main" id="{D13D0945-632B-C999-A57D-AA2C870ED704}"/>
              </a:ext>
            </a:extLst>
          </p:cNvPr>
          <p:cNvSpPr>
            <a:spLocks noGrp="1"/>
          </p:cNvSpPr>
          <p:nvPr>
            <p:ph idx="1"/>
          </p:nvPr>
        </p:nvSpPr>
        <p:spPr>
          <a:xfrm>
            <a:off x="838200" y="2997079"/>
            <a:ext cx="10515600" cy="3554533"/>
          </a:xfrm>
        </p:spPr>
        <p:txBody>
          <a:bodyPr>
            <a:normAutofit/>
          </a:bodyPr>
          <a:lstStyle/>
          <a:p>
            <a:pPr marL="609585" indent="-397923">
              <a:lnSpc>
                <a:spcPct val="115000"/>
              </a:lnSpc>
              <a:spcBef>
                <a:spcPts val="2000"/>
              </a:spcBef>
              <a:buClr>
                <a:srgbClr val="0D0D0D"/>
              </a:buClr>
              <a:buSzPts val="1100"/>
              <a:buFont typeface="Times New Roman"/>
              <a:buChar char="●"/>
            </a:pPr>
            <a:r>
              <a:rPr lang="da-DK" sz="1400" dirty="0">
                <a:solidFill>
                  <a:srgbClr val="0D0D0D"/>
                </a:solidFill>
                <a:highlight>
                  <a:srgbClr val="FFFFFF"/>
                </a:highlight>
                <a:ea typeface="Times New Roman"/>
                <a:cs typeface="Times New Roman"/>
                <a:sym typeface="Times New Roman"/>
              </a:rPr>
              <a:t>Kellota aikaa, kun käyt suihkusssa / peset kätesi / harjaat hampaasi</a:t>
            </a:r>
          </a:p>
          <a:p>
            <a:pPr marL="609585" indent="-397923">
              <a:lnSpc>
                <a:spcPct val="115000"/>
              </a:lnSpc>
              <a:buClr>
                <a:srgbClr val="0D0D0D"/>
              </a:buClr>
              <a:buSzPts val="1100"/>
              <a:buFont typeface="Times New Roman"/>
              <a:buChar char="●"/>
            </a:pPr>
            <a:r>
              <a:rPr lang="da-DK" sz="1400" dirty="0">
                <a:solidFill>
                  <a:srgbClr val="0D0D0D"/>
                </a:solidFill>
                <a:highlight>
                  <a:srgbClr val="FFFFFF"/>
                </a:highlight>
                <a:ea typeface="Times New Roman"/>
                <a:cs typeface="Times New Roman"/>
                <a:sym typeface="Times New Roman"/>
              </a:rPr>
              <a:t>Kerää talteen sadevesi ja käytä se puutarhan kasteluun</a:t>
            </a:r>
          </a:p>
          <a:p>
            <a:pPr marL="609585" indent="-397923">
              <a:lnSpc>
                <a:spcPct val="115000"/>
              </a:lnSpc>
              <a:buClr>
                <a:srgbClr val="0D0D0D"/>
              </a:buClr>
              <a:buSzPts val="1100"/>
              <a:buFont typeface="Times New Roman"/>
              <a:buChar char="●"/>
            </a:pPr>
            <a:r>
              <a:rPr lang="da-DK" sz="1400" dirty="0">
                <a:solidFill>
                  <a:srgbClr val="0D0D0D"/>
                </a:solidFill>
                <a:highlight>
                  <a:srgbClr val="FFFFFF"/>
                </a:highlight>
                <a:ea typeface="Times New Roman"/>
                <a:cs typeface="Times New Roman"/>
                <a:sym typeface="Times New Roman"/>
              </a:rPr>
              <a:t>Käynnistä tiski- ja pesukone vasta kun se on täynnä astioita tai pyykkiä.</a:t>
            </a:r>
          </a:p>
          <a:p>
            <a:endParaRPr lang="fi-FI" sz="1400" dirty="0"/>
          </a:p>
        </p:txBody>
      </p:sp>
    </p:spTree>
    <p:extLst>
      <p:ext uri="{BB962C8B-B14F-4D97-AF65-F5344CB8AC3E}">
        <p14:creationId xmlns:p14="http://schemas.microsoft.com/office/powerpoint/2010/main" val="854604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 kuvakaappaus, Fontti, graafinen suunnittelu&#10;&#10;Kuvaus luotu automaattisesti">
            <a:extLst>
              <a:ext uri="{FF2B5EF4-FFF2-40B4-BE49-F238E27FC236}">
                <a16:creationId xmlns:a16="http://schemas.microsoft.com/office/drawing/2014/main" id="{EE94EE1D-6B00-8D60-B75F-A94F528DB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508" y="1362591"/>
            <a:ext cx="10158984" cy="3810000"/>
          </a:xfrm>
          <a:prstGeom prst="rect">
            <a:avLst/>
          </a:prstGeom>
        </p:spPr>
      </p:pic>
    </p:spTree>
    <p:extLst>
      <p:ext uri="{BB962C8B-B14F-4D97-AF65-F5344CB8AC3E}">
        <p14:creationId xmlns:p14="http://schemas.microsoft.com/office/powerpoint/2010/main" val="4283382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4BA939-66FE-586B-DC0A-934507942AC4}"/>
              </a:ext>
            </a:extLst>
          </p:cNvPr>
          <p:cNvSpPr>
            <a:spLocks noGrp="1"/>
          </p:cNvSpPr>
          <p:nvPr>
            <p:ph type="title"/>
          </p:nvPr>
        </p:nvSpPr>
        <p:spPr>
          <a:xfrm>
            <a:off x="838200" y="714375"/>
            <a:ext cx="10515600" cy="1753797"/>
          </a:xfrm>
        </p:spPr>
        <p:txBody>
          <a:bodyPr>
            <a:normAutofit/>
          </a:bodyPr>
          <a:lstStyle/>
          <a:p>
            <a:r>
              <a:rPr lang="fi-FI" dirty="0"/>
              <a:t>Oppitunti1 </a:t>
            </a:r>
            <a:br>
              <a:rPr lang="fi-FI" dirty="0"/>
            </a:br>
            <a:r>
              <a:rPr lang="fi-FI" sz="2700" dirty="0"/>
              <a:t>Johdattelu aiheeseen: taustatiedon hankkiminen</a:t>
            </a:r>
          </a:p>
        </p:txBody>
      </p:sp>
      <p:sp>
        <p:nvSpPr>
          <p:cNvPr id="3" name="Sisällön paikkamerkki 2">
            <a:extLst>
              <a:ext uri="{FF2B5EF4-FFF2-40B4-BE49-F238E27FC236}">
                <a16:creationId xmlns:a16="http://schemas.microsoft.com/office/drawing/2014/main" id="{A481462D-F380-3E02-C8FD-CEF0259DABD9}"/>
              </a:ext>
            </a:extLst>
          </p:cNvPr>
          <p:cNvSpPr>
            <a:spLocks noGrp="1"/>
          </p:cNvSpPr>
          <p:nvPr>
            <p:ph idx="1"/>
          </p:nvPr>
        </p:nvSpPr>
        <p:spPr>
          <a:xfrm>
            <a:off x="838200" y="2826469"/>
            <a:ext cx="10515600" cy="2228131"/>
          </a:xfrm>
        </p:spPr>
        <p:txBody>
          <a:bodyPr>
            <a:normAutofit/>
          </a:bodyPr>
          <a:lstStyle/>
          <a:p>
            <a:r>
              <a:rPr lang="sv-SE" sz="1600" dirty="0" err="1">
                <a:ea typeface="Times New Roman"/>
                <a:cs typeface="Times New Roman"/>
                <a:sym typeface="Times New Roman"/>
              </a:rPr>
              <a:t>Johdantona</a:t>
            </a:r>
            <a:r>
              <a:rPr lang="sv-SE" sz="1600" dirty="0">
                <a:ea typeface="Times New Roman"/>
                <a:cs typeface="Times New Roman"/>
                <a:sym typeface="Times New Roman"/>
              </a:rPr>
              <a:t> </a:t>
            </a:r>
            <a:r>
              <a:rPr lang="sv-SE" sz="1600" dirty="0" err="1">
                <a:ea typeface="Times New Roman"/>
                <a:cs typeface="Times New Roman"/>
                <a:sym typeface="Times New Roman"/>
              </a:rPr>
              <a:t>teemaan</a:t>
            </a:r>
            <a:r>
              <a:rPr lang="sv-SE" sz="1600" dirty="0">
                <a:ea typeface="Times New Roman"/>
                <a:cs typeface="Times New Roman"/>
                <a:sym typeface="Times New Roman"/>
              </a:rPr>
              <a:t> ja </a:t>
            </a:r>
            <a:r>
              <a:rPr lang="sv-SE" sz="1600" dirty="0" err="1">
                <a:ea typeface="Times New Roman"/>
                <a:cs typeface="Times New Roman"/>
                <a:sym typeface="Times New Roman"/>
              </a:rPr>
              <a:t>jotta</a:t>
            </a:r>
            <a:r>
              <a:rPr lang="sv-SE" sz="1600" dirty="0">
                <a:ea typeface="Times New Roman"/>
                <a:cs typeface="Times New Roman"/>
                <a:sym typeface="Times New Roman"/>
              </a:rPr>
              <a:t> </a:t>
            </a:r>
            <a:r>
              <a:rPr lang="sv-SE" sz="1600" dirty="0" err="1">
                <a:ea typeface="Times New Roman"/>
                <a:cs typeface="Times New Roman"/>
                <a:sym typeface="Times New Roman"/>
              </a:rPr>
              <a:t>oppilailla</a:t>
            </a:r>
            <a:r>
              <a:rPr lang="sv-SE" sz="1600" dirty="0">
                <a:ea typeface="Times New Roman"/>
                <a:cs typeface="Times New Roman"/>
                <a:sym typeface="Times New Roman"/>
              </a:rPr>
              <a:t> </a:t>
            </a:r>
            <a:r>
              <a:rPr lang="sv-SE" sz="1600" dirty="0" err="1">
                <a:ea typeface="Times New Roman"/>
                <a:cs typeface="Times New Roman"/>
                <a:sym typeface="Times New Roman"/>
              </a:rPr>
              <a:t>olisi</a:t>
            </a:r>
            <a:r>
              <a:rPr lang="sv-SE" sz="1600" dirty="0">
                <a:ea typeface="Times New Roman"/>
                <a:cs typeface="Times New Roman"/>
                <a:sym typeface="Times New Roman"/>
              </a:rPr>
              <a:t> </a:t>
            </a:r>
            <a:r>
              <a:rPr lang="sv-SE" sz="1600" dirty="0" err="1">
                <a:ea typeface="Times New Roman"/>
                <a:cs typeface="Times New Roman"/>
                <a:sym typeface="Times New Roman"/>
              </a:rPr>
              <a:t>samat</a:t>
            </a:r>
            <a:r>
              <a:rPr lang="sv-SE" sz="1600" dirty="0">
                <a:ea typeface="Times New Roman"/>
                <a:cs typeface="Times New Roman"/>
                <a:sym typeface="Times New Roman"/>
              </a:rPr>
              <a:t> </a:t>
            </a:r>
            <a:r>
              <a:rPr lang="sv-SE" sz="1600" dirty="0" err="1">
                <a:ea typeface="Times New Roman"/>
                <a:cs typeface="Times New Roman"/>
                <a:sym typeface="Times New Roman"/>
              </a:rPr>
              <a:t>taustatiedot</a:t>
            </a:r>
            <a:r>
              <a:rPr lang="sv-SE" sz="1600" dirty="0">
                <a:ea typeface="Times New Roman"/>
                <a:cs typeface="Times New Roman"/>
                <a:sym typeface="Times New Roman"/>
              </a:rPr>
              <a:t> ja </a:t>
            </a:r>
            <a:r>
              <a:rPr lang="sv-SE" sz="1600" dirty="0" err="1">
                <a:ea typeface="Times New Roman"/>
                <a:cs typeface="Times New Roman"/>
                <a:sym typeface="Times New Roman"/>
              </a:rPr>
              <a:t>edellytykset</a:t>
            </a:r>
            <a:r>
              <a:rPr lang="sv-SE" sz="1600" dirty="0">
                <a:ea typeface="Times New Roman"/>
                <a:cs typeface="Times New Roman"/>
                <a:sym typeface="Times New Roman"/>
              </a:rPr>
              <a:t> </a:t>
            </a:r>
            <a:r>
              <a:rPr lang="sv-SE" sz="1600" dirty="0" err="1">
                <a:ea typeface="Times New Roman"/>
                <a:cs typeface="Times New Roman"/>
                <a:sym typeface="Times New Roman"/>
              </a:rPr>
              <a:t>osallistua</a:t>
            </a:r>
            <a:r>
              <a:rPr lang="sv-SE" sz="1600" dirty="0">
                <a:ea typeface="Times New Roman"/>
                <a:cs typeface="Times New Roman"/>
                <a:sym typeface="Times New Roman"/>
              </a:rPr>
              <a:t> </a:t>
            </a:r>
            <a:r>
              <a:rPr lang="sv-SE" sz="1600" dirty="0" err="1">
                <a:ea typeface="Times New Roman"/>
                <a:cs typeface="Times New Roman"/>
                <a:sym typeface="Times New Roman"/>
              </a:rPr>
              <a:t>keskusteluun</a:t>
            </a:r>
            <a:r>
              <a:rPr lang="sv-SE" sz="1600" dirty="0">
                <a:ea typeface="Times New Roman"/>
                <a:cs typeface="Times New Roman"/>
                <a:sym typeface="Times New Roman"/>
              </a:rPr>
              <a:t>, </a:t>
            </a:r>
            <a:r>
              <a:rPr lang="sv-SE" sz="1600" dirty="0" err="1">
                <a:ea typeface="Times New Roman"/>
                <a:cs typeface="Times New Roman"/>
                <a:sym typeface="Times New Roman"/>
              </a:rPr>
              <a:t>luokassa</a:t>
            </a:r>
            <a:r>
              <a:rPr lang="sv-SE" sz="1600" dirty="0">
                <a:ea typeface="Times New Roman"/>
                <a:cs typeface="Times New Roman"/>
                <a:sym typeface="Times New Roman"/>
              </a:rPr>
              <a:t> </a:t>
            </a:r>
            <a:r>
              <a:rPr lang="sv-SE" sz="1600" dirty="0" err="1">
                <a:ea typeface="Times New Roman"/>
                <a:cs typeface="Times New Roman"/>
                <a:sym typeface="Times New Roman"/>
              </a:rPr>
              <a:t>katsotaan</a:t>
            </a:r>
            <a:r>
              <a:rPr lang="sv-SE" sz="1600" dirty="0">
                <a:ea typeface="Times New Roman"/>
                <a:cs typeface="Times New Roman"/>
                <a:sym typeface="Times New Roman"/>
              </a:rPr>
              <a:t> </a:t>
            </a:r>
            <a:r>
              <a:rPr lang="sv-SE" sz="1600" dirty="0" err="1">
                <a:ea typeface="Times New Roman"/>
                <a:cs typeface="Times New Roman"/>
                <a:sym typeface="Times New Roman"/>
              </a:rPr>
              <a:t>yhdessä</a:t>
            </a:r>
            <a:r>
              <a:rPr lang="sv-SE" sz="1600" dirty="0">
                <a:ea typeface="Times New Roman"/>
                <a:cs typeface="Times New Roman"/>
                <a:sym typeface="Times New Roman"/>
              </a:rPr>
              <a:t> </a:t>
            </a:r>
            <a:r>
              <a:rPr lang="sv-SE" sz="1600" dirty="0" err="1">
                <a:ea typeface="Times New Roman"/>
                <a:cs typeface="Times New Roman"/>
                <a:sym typeface="Times New Roman"/>
              </a:rPr>
              <a:t>aihetta</a:t>
            </a:r>
            <a:r>
              <a:rPr lang="sv-SE" sz="1600" dirty="0">
                <a:ea typeface="Times New Roman"/>
                <a:cs typeface="Times New Roman"/>
                <a:sym typeface="Times New Roman"/>
              </a:rPr>
              <a:t> </a:t>
            </a:r>
            <a:r>
              <a:rPr lang="sv-SE" sz="1600" dirty="0" err="1">
                <a:ea typeface="Times New Roman"/>
                <a:cs typeface="Times New Roman"/>
                <a:sym typeface="Times New Roman"/>
              </a:rPr>
              <a:t>käsittelevä</a:t>
            </a:r>
            <a:r>
              <a:rPr lang="sv-SE" sz="1600" dirty="0">
                <a:ea typeface="Times New Roman"/>
                <a:cs typeface="Times New Roman"/>
                <a:sym typeface="Times New Roman"/>
              </a:rPr>
              <a:t> video ja </a:t>
            </a:r>
            <a:r>
              <a:rPr lang="sv-SE" sz="1600" dirty="0" err="1">
                <a:ea typeface="Times New Roman"/>
                <a:cs typeface="Times New Roman"/>
                <a:sym typeface="Times New Roman"/>
              </a:rPr>
              <a:t>perehdytään</a:t>
            </a:r>
            <a:r>
              <a:rPr lang="sv-SE" sz="1600" dirty="0">
                <a:ea typeface="Times New Roman"/>
                <a:cs typeface="Times New Roman"/>
                <a:sym typeface="Times New Roman"/>
              </a:rPr>
              <a:t> </a:t>
            </a:r>
            <a:r>
              <a:rPr lang="sv-SE" sz="1600" dirty="0" err="1">
                <a:ea typeface="Times New Roman"/>
                <a:cs typeface="Times New Roman"/>
                <a:sym typeface="Times New Roman"/>
              </a:rPr>
              <a:t>aiheeseen</a:t>
            </a:r>
            <a:r>
              <a:rPr lang="sv-SE" sz="1600" dirty="0">
                <a:ea typeface="Times New Roman"/>
                <a:cs typeface="Times New Roman"/>
                <a:sym typeface="Times New Roman"/>
              </a:rPr>
              <a:t>.</a:t>
            </a:r>
          </a:p>
          <a:p>
            <a:r>
              <a:rPr lang="da-DK" sz="1600" dirty="0">
                <a:solidFill>
                  <a:schemeClr val="dk2"/>
                </a:solidFill>
                <a:ea typeface="Times New Roman"/>
                <a:cs typeface="Times New Roman"/>
                <a:sym typeface="Times New Roman"/>
                <a:hlinkClick r:id="rId2"/>
              </a:rPr>
              <a:t>https://www.youtube.com/watch?v=AMX2kAvogZ0</a:t>
            </a:r>
            <a:endParaRPr lang="da-DK" sz="1600" dirty="0">
              <a:solidFill>
                <a:schemeClr val="dk2"/>
              </a:solidFill>
              <a:ea typeface="Times New Roman"/>
              <a:cs typeface="Times New Roman"/>
              <a:sym typeface="Times New Roman"/>
            </a:endParaRPr>
          </a:p>
          <a:p>
            <a:r>
              <a:rPr lang="da-DK" sz="1600" dirty="0">
                <a:solidFill>
                  <a:schemeClr val="dk2"/>
                </a:solidFill>
                <a:ea typeface="Times New Roman"/>
                <a:cs typeface="Times New Roman"/>
                <a:sym typeface="Times New Roman"/>
                <a:hlinkClick r:id="rId3"/>
              </a:rPr>
              <a:t>https://www.youtube.com/watch?v=ZIF5i8zDTqQ</a:t>
            </a:r>
            <a:endParaRPr lang="da-DK" sz="1600" dirty="0">
              <a:solidFill>
                <a:schemeClr val="dk2"/>
              </a:solidFill>
              <a:ea typeface="Times New Roman"/>
              <a:cs typeface="Times New Roman"/>
              <a:sym typeface="Times New Roman"/>
            </a:endParaRPr>
          </a:p>
          <a:p>
            <a:r>
              <a:rPr lang="da-DK" sz="1600" dirty="0">
                <a:solidFill>
                  <a:schemeClr val="dk2"/>
                </a:solidFill>
                <a:ea typeface="Times New Roman"/>
                <a:cs typeface="Times New Roman"/>
                <a:sym typeface="Times New Roman"/>
                <a:hlinkClick r:id="rId4"/>
              </a:rPr>
              <a:t>https://www.youtube.com/watch?v=dUUUYCB7I-Y</a:t>
            </a:r>
            <a:r>
              <a:rPr lang="da-DK" sz="1600" dirty="0">
                <a:solidFill>
                  <a:schemeClr val="dk2"/>
                </a:solidFill>
                <a:ea typeface="Times New Roman"/>
                <a:cs typeface="Times New Roman"/>
                <a:sym typeface="Times New Roman"/>
              </a:rPr>
              <a:t> </a:t>
            </a:r>
          </a:p>
          <a:p>
            <a:r>
              <a:rPr lang="fi-FI" sz="1600" dirty="0"/>
              <a:t>https://www.unicef.fi/tyomme/lapsen-oikeudet/kestavan-kehityksen-tavoitteet-agenda-2030/tavoite-6/</a:t>
            </a:r>
          </a:p>
          <a:p>
            <a:endParaRPr lang="da-DK" sz="1600" dirty="0">
              <a:solidFill>
                <a:schemeClr val="dk2"/>
              </a:solidFill>
              <a:ea typeface="Times New Roman"/>
              <a:cs typeface="Times New Roman"/>
              <a:sym typeface="Times New Roman"/>
            </a:endParaRPr>
          </a:p>
        </p:txBody>
      </p:sp>
    </p:spTree>
    <p:extLst>
      <p:ext uri="{BB962C8B-B14F-4D97-AF65-F5344CB8AC3E}">
        <p14:creationId xmlns:p14="http://schemas.microsoft.com/office/powerpoint/2010/main" val="3776881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A5E0FE-525A-059E-7BE4-B391F2DF717B}"/>
              </a:ext>
            </a:extLst>
          </p:cNvPr>
          <p:cNvSpPr>
            <a:spLocks noGrp="1"/>
          </p:cNvSpPr>
          <p:nvPr>
            <p:ph type="title"/>
          </p:nvPr>
        </p:nvSpPr>
        <p:spPr>
          <a:xfrm>
            <a:off x="774700" y="1047592"/>
            <a:ext cx="10515600" cy="1325563"/>
          </a:xfrm>
        </p:spPr>
        <p:txBody>
          <a:bodyPr/>
          <a:lstStyle/>
          <a:p>
            <a:r>
              <a:rPr lang="fi-FI" dirty="0"/>
              <a:t>OPPITUNTI 1 – tutkimustehtävä</a:t>
            </a:r>
          </a:p>
        </p:txBody>
      </p:sp>
      <p:sp>
        <p:nvSpPr>
          <p:cNvPr id="3" name="Sisällön paikkamerkki 2">
            <a:extLst>
              <a:ext uri="{FF2B5EF4-FFF2-40B4-BE49-F238E27FC236}">
                <a16:creationId xmlns:a16="http://schemas.microsoft.com/office/drawing/2014/main" id="{718C4ED2-919D-2D95-53FA-545BE99EA8DF}"/>
              </a:ext>
            </a:extLst>
          </p:cNvPr>
          <p:cNvSpPr>
            <a:spLocks noGrp="1"/>
          </p:cNvSpPr>
          <p:nvPr>
            <p:ph idx="1"/>
          </p:nvPr>
        </p:nvSpPr>
        <p:spPr>
          <a:xfrm>
            <a:off x="495300" y="2232025"/>
            <a:ext cx="6800850" cy="4351338"/>
          </a:xfrm>
        </p:spPr>
        <p:txBody>
          <a:bodyPr>
            <a:normAutofit/>
          </a:bodyPr>
          <a:lstStyle/>
          <a:p>
            <a:pPr marL="0" indent="0">
              <a:buNone/>
            </a:pPr>
            <a:endParaRPr lang="da-DK" sz="1600" dirty="0">
              <a:solidFill>
                <a:schemeClr val="dk2"/>
              </a:solidFill>
              <a:ea typeface="Times New Roman"/>
              <a:cs typeface="Times New Roman"/>
              <a:sym typeface="Times New Roman"/>
            </a:endParaRPr>
          </a:p>
          <a:p>
            <a:pPr marL="609585">
              <a:lnSpc>
                <a:spcPct val="115000"/>
              </a:lnSpc>
              <a:spcBef>
                <a:spcPts val="1600"/>
              </a:spcBef>
            </a:pPr>
            <a:r>
              <a:rPr lang="da-DK" sz="1600" dirty="0"/>
              <a:t>Ryhmätyö: </a:t>
            </a:r>
            <a:br>
              <a:rPr lang="da-DK" sz="1600" dirty="0"/>
            </a:br>
            <a:r>
              <a:rPr lang="da-DK" sz="1600" dirty="0"/>
              <a:t>Rakenna oma vedenpuhdistamo. </a:t>
            </a:r>
          </a:p>
          <a:p>
            <a:pPr marL="609585">
              <a:lnSpc>
                <a:spcPct val="115000"/>
              </a:lnSpc>
              <a:spcBef>
                <a:spcPts val="1600"/>
              </a:spcBef>
            </a:pPr>
            <a:r>
              <a:rPr lang="da-DK" sz="1600" dirty="0"/>
              <a:t>Ohjeet löytyvät täältä:</a:t>
            </a:r>
            <a:br>
              <a:rPr lang="da-DK" sz="1600" dirty="0"/>
            </a:br>
            <a:r>
              <a:rPr lang="da-DK" sz="1600" dirty="0"/>
              <a:t>https://tiedepolku.info/tehtava/oma-vedenpuhdistamo/</a:t>
            </a:r>
            <a:endParaRPr lang="da-DK" sz="1600" dirty="0">
              <a:solidFill>
                <a:schemeClr val="dk2"/>
              </a:solidFill>
              <a:ea typeface="Times New Roman"/>
              <a:cs typeface="Times New Roman"/>
              <a:sym typeface="Times New Roman"/>
            </a:endParaRPr>
          </a:p>
          <a:p>
            <a:endParaRPr lang="fi-FI" sz="1600" dirty="0"/>
          </a:p>
        </p:txBody>
      </p:sp>
      <p:pic>
        <p:nvPicPr>
          <p:cNvPr id="4" name="Kuva 3">
            <a:extLst>
              <a:ext uri="{FF2B5EF4-FFF2-40B4-BE49-F238E27FC236}">
                <a16:creationId xmlns:a16="http://schemas.microsoft.com/office/drawing/2014/main" id="{DCAC8FFF-B3EB-1736-712D-65A1785BF7E9}"/>
              </a:ext>
            </a:extLst>
          </p:cNvPr>
          <p:cNvPicPr>
            <a:picLocks noChangeAspect="1"/>
          </p:cNvPicPr>
          <p:nvPr/>
        </p:nvPicPr>
        <p:blipFill>
          <a:blip r:embed="rId2"/>
          <a:stretch>
            <a:fillRect/>
          </a:stretch>
        </p:blipFill>
        <p:spPr>
          <a:xfrm>
            <a:off x="6916446" y="2514286"/>
            <a:ext cx="4323482" cy="2974016"/>
          </a:xfrm>
          <a:prstGeom prst="rect">
            <a:avLst/>
          </a:prstGeom>
        </p:spPr>
      </p:pic>
    </p:spTree>
    <p:extLst>
      <p:ext uri="{BB962C8B-B14F-4D97-AF65-F5344CB8AC3E}">
        <p14:creationId xmlns:p14="http://schemas.microsoft.com/office/powerpoint/2010/main" val="4104860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26704A-3CCC-6483-2B8B-0D13FD39773B}"/>
              </a:ext>
            </a:extLst>
          </p:cNvPr>
          <p:cNvSpPr>
            <a:spLocks noGrp="1"/>
          </p:cNvSpPr>
          <p:nvPr>
            <p:ph type="title"/>
          </p:nvPr>
        </p:nvSpPr>
        <p:spPr>
          <a:xfrm>
            <a:off x="660400" y="815975"/>
            <a:ext cx="10515600" cy="1325563"/>
          </a:xfrm>
        </p:spPr>
        <p:txBody>
          <a:bodyPr/>
          <a:lstStyle/>
          <a:p>
            <a:r>
              <a:rPr lang="fi-FI" dirty="0"/>
              <a:t>Oppitunti 2 – teema: vesi </a:t>
            </a:r>
          </a:p>
        </p:txBody>
      </p:sp>
      <p:sp>
        <p:nvSpPr>
          <p:cNvPr id="3" name="Sisällön paikkamerkki 2">
            <a:extLst>
              <a:ext uri="{FF2B5EF4-FFF2-40B4-BE49-F238E27FC236}">
                <a16:creationId xmlns:a16="http://schemas.microsoft.com/office/drawing/2014/main" id="{95333B21-7558-41DE-FCC6-4BDC24C65E15}"/>
              </a:ext>
            </a:extLst>
          </p:cNvPr>
          <p:cNvSpPr>
            <a:spLocks noGrp="1"/>
          </p:cNvSpPr>
          <p:nvPr>
            <p:ph idx="1"/>
          </p:nvPr>
        </p:nvSpPr>
        <p:spPr>
          <a:xfrm>
            <a:off x="660400" y="2141538"/>
            <a:ext cx="10515600" cy="4351338"/>
          </a:xfrm>
        </p:spPr>
        <p:txBody>
          <a:bodyPr>
            <a:normAutofit/>
          </a:bodyPr>
          <a:lstStyle/>
          <a:p>
            <a:pPr marL="0" indent="0">
              <a:buNone/>
            </a:pPr>
            <a:r>
              <a:rPr lang="sv-SE" sz="1600" dirty="0" err="1">
                <a:solidFill>
                  <a:schemeClr val="dk1"/>
                </a:solidFill>
              </a:rPr>
              <a:t>Kaikkialla</a:t>
            </a:r>
            <a:r>
              <a:rPr lang="sv-SE" sz="1600" dirty="0">
                <a:solidFill>
                  <a:schemeClr val="dk1"/>
                </a:solidFill>
              </a:rPr>
              <a:t> </a:t>
            </a:r>
            <a:r>
              <a:rPr lang="sv-SE" sz="1600" dirty="0" err="1">
                <a:solidFill>
                  <a:schemeClr val="dk1"/>
                </a:solidFill>
              </a:rPr>
              <a:t>maailmassa</a:t>
            </a:r>
            <a:r>
              <a:rPr lang="sv-SE" sz="1600" dirty="0">
                <a:solidFill>
                  <a:schemeClr val="dk1"/>
                </a:solidFill>
              </a:rPr>
              <a:t> </a:t>
            </a:r>
            <a:r>
              <a:rPr lang="sv-SE" sz="1600" dirty="0" err="1">
                <a:solidFill>
                  <a:schemeClr val="dk1"/>
                </a:solidFill>
              </a:rPr>
              <a:t>vesijohtovesi</a:t>
            </a:r>
            <a:r>
              <a:rPr lang="sv-SE" sz="1600" dirty="0">
                <a:solidFill>
                  <a:schemeClr val="dk1"/>
                </a:solidFill>
              </a:rPr>
              <a:t> </a:t>
            </a:r>
            <a:r>
              <a:rPr lang="sv-SE" sz="1600" dirty="0" err="1">
                <a:solidFill>
                  <a:schemeClr val="dk1"/>
                </a:solidFill>
              </a:rPr>
              <a:t>ei</a:t>
            </a:r>
            <a:r>
              <a:rPr lang="sv-SE" sz="1600" dirty="0">
                <a:solidFill>
                  <a:schemeClr val="dk1"/>
                </a:solidFill>
              </a:rPr>
              <a:t> </a:t>
            </a:r>
            <a:r>
              <a:rPr lang="sv-SE" sz="1600" dirty="0" err="1">
                <a:solidFill>
                  <a:schemeClr val="dk1"/>
                </a:solidFill>
              </a:rPr>
              <a:t>ole</a:t>
            </a:r>
            <a:r>
              <a:rPr lang="sv-SE" sz="1600" dirty="0">
                <a:solidFill>
                  <a:schemeClr val="dk1"/>
                </a:solidFill>
              </a:rPr>
              <a:t> </a:t>
            </a:r>
            <a:r>
              <a:rPr lang="sv-SE" sz="1600" dirty="0" err="1">
                <a:solidFill>
                  <a:schemeClr val="dk1"/>
                </a:solidFill>
              </a:rPr>
              <a:t>juomakelpoista</a:t>
            </a:r>
            <a:r>
              <a:rPr lang="sv-SE" sz="1600" dirty="0">
                <a:solidFill>
                  <a:schemeClr val="dk1"/>
                </a:solidFill>
              </a:rPr>
              <a:t>, </a:t>
            </a:r>
            <a:r>
              <a:rPr lang="sv-SE" sz="1600" dirty="0" err="1">
                <a:solidFill>
                  <a:schemeClr val="dk1"/>
                </a:solidFill>
              </a:rPr>
              <a:t>vaan</a:t>
            </a:r>
            <a:r>
              <a:rPr lang="sv-SE" sz="1600" dirty="0">
                <a:solidFill>
                  <a:schemeClr val="dk1"/>
                </a:solidFill>
              </a:rPr>
              <a:t> </a:t>
            </a:r>
            <a:r>
              <a:rPr lang="sv-SE" sz="1600" dirty="0" err="1">
                <a:solidFill>
                  <a:schemeClr val="dk1"/>
                </a:solidFill>
              </a:rPr>
              <a:t>talousvesi</a:t>
            </a:r>
            <a:r>
              <a:rPr lang="sv-SE" sz="1600" dirty="0">
                <a:solidFill>
                  <a:schemeClr val="dk1"/>
                </a:solidFill>
              </a:rPr>
              <a:t> </a:t>
            </a:r>
            <a:r>
              <a:rPr lang="sv-SE" sz="1600" dirty="0" err="1">
                <a:solidFill>
                  <a:schemeClr val="dk1"/>
                </a:solidFill>
              </a:rPr>
              <a:t>joudutaan</a:t>
            </a:r>
            <a:r>
              <a:rPr lang="sv-SE" sz="1600" dirty="0">
                <a:solidFill>
                  <a:schemeClr val="dk1"/>
                </a:solidFill>
              </a:rPr>
              <a:t> </a:t>
            </a:r>
            <a:r>
              <a:rPr lang="sv-SE" sz="1600" dirty="0" err="1">
                <a:solidFill>
                  <a:schemeClr val="dk1"/>
                </a:solidFill>
              </a:rPr>
              <a:t>ostamaan</a:t>
            </a:r>
            <a:r>
              <a:rPr lang="sv-SE" sz="1600" dirty="0">
                <a:solidFill>
                  <a:schemeClr val="dk1"/>
                </a:solidFill>
              </a:rPr>
              <a:t> </a:t>
            </a:r>
            <a:r>
              <a:rPr lang="sv-SE" sz="1600" dirty="0" err="1">
                <a:solidFill>
                  <a:schemeClr val="dk1"/>
                </a:solidFill>
              </a:rPr>
              <a:t>pullotettuna</a:t>
            </a:r>
            <a:r>
              <a:rPr lang="sv-SE" sz="1600" dirty="0">
                <a:solidFill>
                  <a:schemeClr val="dk1"/>
                </a:solidFill>
              </a:rPr>
              <a:t> tai </a:t>
            </a:r>
            <a:r>
              <a:rPr lang="sv-SE" sz="1600" dirty="0" err="1">
                <a:solidFill>
                  <a:schemeClr val="dk1"/>
                </a:solidFill>
              </a:rPr>
              <a:t>hankkimaan</a:t>
            </a:r>
            <a:r>
              <a:rPr lang="sv-SE" sz="1600" dirty="0">
                <a:solidFill>
                  <a:schemeClr val="dk1"/>
                </a:solidFill>
              </a:rPr>
              <a:t> </a:t>
            </a:r>
            <a:r>
              <a:rPr lang="sv-SE" sz="1600" dirty="0" err="1">
                <a:solidFill>
                  <a:schemeClr val="dk1"/>
                </a:solidFill>
              </a:rPr>
              <a:t>kaivosta</a:t>
            </a:r>
            <a:r>
              <a:rPr lang="sv-SE" sz="1600" dirty="0">
                <a:solidFill>
                  <a:schemeClr val="dk1"/>
                </a:solidFill>
              </a:rPr>
              <a:t> tai </a:t>
            </a:r>
            <a:r>
              <a:rPr lang="sv-SE" sz="1600" dirty="0" err="1">
                <a:solidFill>
                  <a:schemeClr val="dk1"/>
                </a:solidFill>
              </a:rPr>
              <a:t>jakelupisteestä</a:t>
            </a:r>
            <a:r>
              <a:rPr lang="sv-SE" sz="1600" dirty="0">
                <a:solidFill>
                  <a:schemeClr val="dk1"/>
                </a:solidFill>
              </a:rPr>
              <a:t> </a:t>
            </a:r>
            <a:r>
              <a:rPr lang="sv-SE" sz="1600" dirty="0" err="1">
                <a:solidFill>
                  <a:schemeClr val="dk1"/>
                </a:solidFill>
              </a:rPr>
              <a:t>pitkän</a:t>
            </a:r>
            <a:r>
              <a:rPr lang="sv-SE" sz="1600" dirty="0">
                <a:solidFill>
                  <a:schemeClr val="dk1"/>
                </a:solidFill>
              </a:rPr>
              <a:t> </a:t>
            </a:r>
            <a:r>
              <a:rPr lang="sv-SE" sz="1600" dirty="0" err="1">
                <a:solidFill>
                  <a:schemeClr val="dk1"/>
                </a:solidFill>
              </a:rPr>
              <a:t>noutomatkan</a:t>
            </a:r>
            <a:r>
              <a:rPr lang="sv-SE" sz="1600" dirty="0">
                <a:solidFill>
                  <a:schemeClr val="dk1"/>
                </a:solidFill>
              </a:rPr>
              <a:t> </a:t>
            </a:r>
            <a:r>
              <a:rPr lang="sv-SE" sz="1600" dirty="0" err="1">
                <a:solidFill>
                  <a:schemeClr val="dk1"/>
                </a:solidFill>
              </a:rPr>
              <a:t>päästä</a:t>
            </a:r>
            <a:r>
              <a:rPr lang="sv-SE" sz="1600" dirty="0">
                <a:solidFill>
                  <a:schemeClr val="dk1"/>
                </a:solidFill>
              </a:rPr>
              <a:t>. </a:t>
            </a:r>
            <a:r>
              <a:rPr lang="sv-SE" sz="1600" dirty="0" err="1">
                <a:solidFill>
                  <a:schemeClr val="dk1"/>
                </a:solidFill>
              </a:rPr>
              <a:t>Toisaalla</a:t>
            </a:r>
            <a:r>
              <a:rPr lang="sv-SE" sz="1600" dirty="0">
                <a:solidFill>
                  <a:schemeClr val="dk1"/>
                </a:solidFill>
              </a:rPr>
              <a:t> </a:t>
            </a:r>
            <a:r>
              <a:rPr lang="sv-SE" sz="1600" dirty="0" err="1">
                <a:solidFill>
                  <a:schemeClr val="dk1"/>
                </a:solidFill>
              </a:rPr>
              <a:t>puhdasta</a:t>
            </a:r>
            <a:r>
              <a:rPr lang="sv-SE" sz="1600" dirty="0">
                <a:solidFill>
                  <a:schemeClr val="dk1"/>
                </a:solidFill>
              </a:rPr>
              <a:t> </a:t>
            </a:r>
            <a:r>
              <a:rPr lang="sv-SE" sz="1600" dirty="0" err="1">
                <a:solidFill>
                  <a:schemeClr val="dk1"/>
                </a:solidFill>
              </a:rPr>
              <a:t>vettä</a:t>
            </a:r>
            <a:r>
              <a:rPr lang="sv-SE" sz="1600" dirty="0">
                <a:solidFill>
                  <a:schemeClr val="dk1"/>
                </a:solidFill>
              </a:rPr>
              <a:t> </a:t>
            </a:r>
            <a:r>
              <a:rPr lang="sv-SE" sz="1600" dirty="0" err="1">
                <a:solidFill>
                  <a:schemeClr val="dk1"/>
                </a:solidFill>
              </a:rPr>
              <a:t>käytetään</a:t>
            </a:r>
            <a:r>
              <a:rPr lang="sv-SE" sz="1600" dirty="0">
                <a:solidFill>
                  <a:schemeClr val="dk1"/>
                </a:solidFill>
              </a:rPr>
              <a:t> </a:t>
            </a:r>
            <a:r>
              <a:rPr lang="sv-SE" sz="1600" dirty="0" err="1">
                <a:solidFill>
                  <a:schemeClr val="dk1"/>
                </a:solidFill>
              </a:rPr>
              <a:t>myös</a:t>
            </a:r>
            <a:r>
              <a:rPr lang="sv-SE" sz="1600" dirty="0">
                <a:solidFill>
                  <a:schemeClr val="dk1"/>
                </a:solidFill>
              </a:rPr>
              <a:t> wc:n </a:t>
            </a:r>
            <a:r>
              <a:rPr lang="sv-SE" sz="1600" dirty="0" err="1">
                <a:solidFill>
                  <a:schemeClr val="dk1"/>
                </a:solidFill>
              </a:rPr>
              <a:t>huuhteluun</a:t>
            </a:r>
            <a:r>
              <a:rPr lang="sv-SE" sz="1600" dirty="0">
                <a:solidFill>
                  <a:schemeClr val="dk1"/>
                </a:solidFill>
              </a:rPr>
              <a:t> ja </a:t>
            </a:r>
            <a:r>
              <a:rPr lang="sv-SE" sz="1600" dirty="0" err="1">
                <a:solidFill>
                  <a:schemeClr val="dk1"/>
                </a:solidFill>
              </a:rPr>
              <a:t>pyykin</a:t>
            </a:r>
            <a:r>
              <a:rPr lang="sv-SE" sz="1600" dirty="0">
                <a:solidFill>
                  <a:schemeClr val="dk1"/>
                </a:solidFill>
              </a:rPr>
              <a:t> </a:t>
            </a:r>
            <a:r>
              <a:rPr lang="sv-SE" sz="1600" dirty="0" err="1">
                <a:solidFill>
                  <a:schemeClr val="dk1"/>
                </a:solidFill>
              </a:rPr>
              <a:t>pesuun</a:t>
            </a:r>
            <a:r>
              <a:rPr lang="sv-SE" sz="1600" dirty="0">
                <a:solidFill>
                  <a:schemeClr val="dk1"/>
                </a:solidFill>
              </a:rPr>
              <a:t>. </a:t>
            </a:r>
          </a:p>
          <a:p>
            <a:pPr marL="0" indent="0">
              <a:buNone/>
            </a:pPr>
            <a:endParaRPr lang="sv-SE" sz="1600" dirty="0">
              <a:solidFill>
                <a:schemeClr val="dk1"/>
              </a:solidFill>
            </a:endParaRPr>
          </a:p>
          <a:p>
            <a:r>
              <a:rPr lang="sv-SE" sz="1600" dirty="0" err="1">
                <a:solidFill>
                  <a:schemeClr val="dk1"/>
                </a:solidFill>
              </a:rPr>
              <a:t>Miten</a:t>
            </a:r>
            <a:r>
              <a:rPr lang="sv-SE" sz="1600" dirty="0">
                <a:solidFill>
                  <a:schemeClr val="dk1"/>
                </a:solidFill>
              </a:rPr>
              <a:t> </a:t>
            </a:r>
            <a:r>
              <a:rPr lang="sv-SE" sz="1600" dirty="0" err="1">
                <a:solidFill>
                  <a:schemeClr val="dk1"/>
                </a:solidFill>
              </a:rPr>
              <a:t>sinä</a:t>
            </a:r>
            <a:r>
              <a:rPr lang="sv-SE" sz="1600" dirty="0">
                <a:solidFill>
                  <a:schemeClr val="dk1"/>
                </a:solidFill>
              </a:rPr>
              <a:t> </a:t>
            </a:r>
            <a:r>
              <a:rPr lang="sv-SE" sz="1600" dirty="0" err="1">
                <a:solidFill>
                  <a:schemeClr val="dk1"/>
                </a:solidFill>
              </a:rPr>
              <a:t>käytät</a:t>
            </a:r>
            <a:r>
              <a:rPr lang="sv-SE" sz="1600" dirty="0">
                <a:solidFill>
                  <a:schemeClr val="dk1"/>
                </a:solidFill>
              </a:rPr>
              <a:t> </a:t>
            </a:r>
            <a:r>
              <a:rPr lang="sv-SE" sz="1600" dirty="0" err="1">
                <a:solidFill>
                  <a:schemeClr val="dk1"/>
                </a:solidFill>
              </a:rPr>
              <a:t>vettä</a:t>
            </a:r>
            <a:r>
              <a:rPr lang="sv-SE" sz="1600" dirty="0">
                <a:solidFill>
                  <a:schemeClr val="dk1"/>
                </a:solidFill>
              </a:rPr>
              <a:t> </a:t>
            </a:r>
            <a:r>
              <a:rPr lang="sv-SE" sz="1600" dirty="0" err="1">
                <a:solidFill>
                  <a:schemeClr val="dk1"/>
                </a:solidFill>
              </a:rPr>
              <a:t>omassa</a:t>
            </a:r>
            <a:r>
              <a:rPr lang="sv-SE" sz="1600" dirty="0">
                <a:solidFill>
                  <a:schemeClr val="dk1"/>
                </a:solidFill>
              </a:rPr>
              <a:t> </a:t>
            </a:r>
            <a:r>
              <a:rPr lang="sv-SE" sz="1600" dirty="0" err="1">
                <a:solidFill>
                  <a:schemeClr val="dk1"/>
                </a:solidFill>
              </a:rPr>
              <a:t>arjessasi</a:t>
            </a:r>
            <a:r>
              <a:rPr lang="sv-SE" sz="1600" dirty="0">
                <a:solidFill>
                  <a:schemeClr val="dk1"/>
                </a:solidFill>
              </a:rPr>
              <a:t>?</a:t>
            </a:r>
          </a:p>
          <a:p>
            <a:r>
              <a:rPr lang="sv-SE" sz="1600" dirty="0" err="1">
                <a:solidFill>
                  <a:schemeClr val="dk1"/>
                </a:solidFill>
              </a:rPr>
              <a:t>Voitko</a:t>
            </a:r>
            <a:r>
              <a:rPr lang="sv-SE" sz="1600" dirty="0">
                <a:solidFill>
                  <a:schemeClr val="dk1"/>
                </a:solidFill>
              </a:rPr>
              <a:t> </a:t>
            </a:r>
            <a:r>
              <a:rPr lang="sv-SE" sz="1600" dirty="0" err="1">
                <a:solidFill>
                  <a:schemeClr val="dk1"/>
                </a:solidFill>
              </a:rPr>
              <a:t>muttaa</a:t>
            </a:r>
            <a:r>
              <a:rPr lang="sv-SE" sz="1600" dirty="0">
                <a:solidFill>
                  <a:schemeClr val="dk1"/>
                </a:solidFill>
              </a:rPr>
              <a:t> </a:t>
            </a:r>
            <a:r>
              <a:rPr lang="sv-SE" sz="1600" dirty="0" err="1">
                <a:solidFill>
                  <a:schemeClr val="dk1"/>
                </a:solidFill>
              </a:rPr>
              <a:t>vedenkäyttötapojasi</a:t>
            </a:r>
            <a:r>
              <a:rPr lang="sv-SE" sz="1600" dirty="0">
                <a:solidFill>
                  <a:schemeClr val="dk1"/>
                </a:solidFill>
              </a:rPr>
              <a:t>?</a:t>
            </a:r>
          </a:p>
          <a:p>
            <a:r>
              <a:rPr lang="sv-SE" sz="1600" dirty="0" err="1">
                <a:solidFill>
                  <a:schemeClr val="dk1"/>
                </a:solidFill>
              </a:rPr>
              <a:t>Voimmeko</a:t>
            </a:r>
            <a:r>
              <a:rPr lang="sv-SE" sz="1600" dirty="0">
                <a:solidFill>
                  <a:schemeClr val="dk1"/>
                </a:solidFill>
              </a:rPr>
              <a:t> </a:t>
            </a:r>
            <a:r>
              <a:rPr lang="sv-SE" sz="1600" dirty="0" err="1">
                <a:solidFill>
                  <a:schemeClr val="dk1"/>
                </a:solidFill>
              </a:rPr>
              <a:t>yhdessä</a:t>
            </a:r>
            <a:r>
              <a:rPr lang="sv-SE" sz="1600" dirty="0">
                <a:solidFill>
                  <a:schemeClr val="dk1"/>
                </a:solidFill>
              </a:rPr>
              <a:t> </a:t>
            </a:r>
            <a:r>
              <a:rPr lang="sv-SE" sz="1600" dirty="0" err="1">
                <a:solidFill>
                  <a:schemeClr val="dk1"/>
                </a:solidFill>
              </a:rPr>
              <a:t>muuttaa</a:t>
            </a:r>
            <a:r>
              <a:rPr lang="sv-SE" sz="1600" dirty="0">
                <a:solidFill>
                  <a:schemeClr val="dk1"/>
                </a:solidFill>
              </a:rPr>
              <a:t> </a:t>
            </a:r>
            <a:r>
              <a:rPr lang="sv-SE" sz="1600" dirty="0" err="1">
                <a:solidFill>
                  <a:schemeClr val="dk1"/>
                </a:solidFill>
              </a:rPr>
              <a:t>tapojamme</a:t>
            </a:r>
            <a:r>
              <a:rPr lang="sv-SE" sz="1600" dirty="0">
                <a:solidFill>
                  <a:schemeClr val="dk1"/>
                </a:solidFill>
              </a:rPr>
              <a:t> </a:t>
            </a:r>
            <a:r>
              <a:rPr lang="sv-SE" sz="1600" dirty="0" err="1">
                <a:solidFill>
                  <a:schemeClr val="dk1"/>
                </a:solidFill>
              </a:rPr>
              <a:t>käyttää</a:t>
            </a:r>
            <a:r>
              <a:rPr lang="sv-SE" sz="1600" dirty="0">
                <a:solidFill>
                  <a:schemeClr val="dk1"/>
                </a:solidFill>
              </a:rPr>
              <a:t> </a:t>
            </a:r>
            <a:r>
              <a:rPr lang="sv-SE" sz="1600" dirty="0" err="1">
                <a:solidFill>
                  <a:schemeClr val="dk1"/>
                </a:solidFill>
              </a:rPr>
              <a:t>puhdasta</a:t>
            </a:r>
            <a:r>
              <a:rPr lang="sv-SE" sz="1600" dirty="0">
                <a:solidFill>
                  <a:schemeClr val="dk1"/>
                </a:solidFill>
              </a:rPr>
              <a:t> </a:t>
            </a:r>
            <a:r>
              <a:rPr lang="sv-SE" sz="1600" dirty="0" err="1">
                <a:solidFill>
                  <a:schemeClr val="dk1"/>
                </a:solidFill>
              </a:rPr>
              <a:t>vettä</a:t>
            </a:r>
            <a:r>
              <a:rPr lang="sv-SE" sz="1600" dirty="0">
                <a:solidFill>
                  <a:schemeClr val="dk1"/>
                </a:solidFill>
              </a:rPr>
              <a:t> </a:t>
            </a:r>
            <a:r>
              <a:rPr lang="sv-SE" sz="1600" dirty="0" err="1">
                <a:solidFill>
                  <a:schemeClr val="dk1"/>
                </a:solidFill>
              </a:rPr>
              <a:t>sellaisiin</a:t>
            </a:r>
            <a:r>
              <a:rPr lang="sv-SE" sz="1600" dirty="0">
                <a:solidFill>
                  <a:schemeClr val="dk1"/>
                </a:solidFill>
              </a:rPr>
              <a:t> </a:t>
            </a:r>
            <a:r>
              <a:rPr lang="sv-SE" sz="1600" dirty="0" err="1">
                <a:solidFill>
                  <a:schemeClr val="dk1"/>
                </a:solidFill>
              </a:rPr>
              <a:t>toimiin</a:t>
            </a:r>
            <a:r>
              <a:rPr lang="sv-SE" sz="1600" dirty="0">
                <a:solidFill>
                  <a:schemeClr val="dk1"/>
                </a:solidFill>
              </a:rPr>
              <a:t>, </a:t>
            </a:r>
            <a:r>
              <a:rPr lang="sv-SE" sz="1600" dirty="0" err="1">
                <a:solidFill>
                  <a:schemeClr val="dk1"/>
                </a:solidFill>
              </a:rPr>
              <a:t>joissa</a:t>
            </a:r>
            <a:r>
              <a:rPr lang="sv-SE" sz="1600" dirty="0">
                <a:solidFill>
                  <a:schemeClr val="dk1"/>
                </a:solidFill>
              </a:rPr>
              <a:t> veden </a:t>
            </a:r>
            <a:r>
              <a:rPr lang="sv-SE" sz="1600" dirty="0" err="1">
                <a:solidFill>
                  <a:schemeClr val="dk1"/>
                </a:solidFill>
              </a:rPr>
              <a:t>ei</a:t>
            </a:r>
            <a:r>
              <a:rPr lang="sv-SE" sz="1600" dirty="0">
                <a:solidFill>
                  <a:schemeClr val="dk1"/>
                </a:solidFill>
              </a:rPr>
              <a:t> </a:t>
            </a:r>
            <a:r>
              <a:rPr lang="sv-SE" sz="1600" dirty="0" err="1">
                <a:solidFill>
                  <a:schemeClr val="dk1"/>
                </a:solidFill>
              </a:rPr>
              <a:t>välttämättä</a:t>
            </a:r>
            <a:r>
              <a:rPr lang="sv-SE" sz="1600" dirty="0">
                <a:solidFill>
                  <a:schemeClr val="dk1"/>
                </a:solidFill>
              </a:rPr>
              <a:t> </a:t>
            </a:r>
            <a:r>
              <a:rPr lang="sv-SE" sz="1600" dirty="0" err="1">
                <a:solidFill>
                  <a:schemeClr val="dk1"/>
                </a:solidFill>
              </a:rPr>
              <a:t>tarvitsisi</a:t>
            </a:r>
            <a:r>
              <a:rPr lang="sv-SE" sz="1600" dirty="0">
                <a:solidFill>
                  <a:schemeClr val="dk1"/>
                </a:solidFill>
              </a:rPr>
              <a:t> olla </a:t>
            </a:r>
            <a:r>
              <a:rPr lang="sv-SE" sz="1600" dirty="0" err="1">
                <a:solidFill>
                  <a:schemeClr val="dk1"/>
                </a:solidFill>
              </a:rPr>
              <a:t>puhdistettua</a:t>
            </a:r>
            <a:r>
              <a:rPr lang="sv-SE" sz="1600" dirty="0">
                <a:solidFill>
                  <a:schemeClr val="dk1"/>
                </a:solidFill>
              </a:rPr>
              <a:t>?</a:t>
            </a:r>
          </a:p>
          <a:p>
            <a:endParaRPr lang="fi-FI" sz="1600" dirty="0"/>
          </a:p>
        </p:txBody>
      </p:sp>
    </p:spTree>
    <p:extLst>
      <p:ext uri="{BB962C8B-B14F-4D97-AF65-F5344CB8AC3E}">
        <p14:creationId xmlns:p14="http://schemas.microsoft.com/office/powerpoint/2010/main" val="4150769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26704A-3CCC-6483-2B8B-0D13FD39773B}"/>
              </a:ext>
            </a:extLst>
          </p:cNvPr>
          <p:cNvSpPr>
            <a:spLocks noGrp="1"/>
          </p:cNvSpPr>
          <p:nvPr>
            <p:ph type="title"/>
          </p:nvPr>
        </p:nvSpPr>
        <p:spPr>
          <a:xfrm>
            <a:off x="838200" y="631825"/>
            <a:ext cx="10515600" cy="1325563"/>
          </a:xfrm>
        </p:spPr>
        <p:txBody>
          <a:bodyPr/>
          <a:lstStyle/>
          <a:p>
            <a:r>
              <a:rPr lang="fi-FI" dirty="0"/>
              <a:t>Oppitunti 2 – Erätauko-keskustelu </a:t>
            </a:r>
          </a:p>
        </p:txBody>
      </p:sp>
      <p:sp>
        <p:nvSpPr>
          <p:cNvPr id="3" name="Sisällön paikkamerkki 2">
            <a:extLst>
              <a:ext uri="{FF2B5EF4-FFF2-40B4-BE49-F238E27FC236}">
                <a16:creationId xmlns:a16="http://schemas.microsoft.com/office/drawing/2014/main" id="{95333B21-7558-41DE-FCC6-4BDC24C65E15}"/>
              </a:ext>
            </a:extLst>
          </p:cNvPr>
          <p:cNvSpPr>
            <a:spLocks noGrp="1"/>
          </p:cNvSpPr>
          <p:nvPr>
            <p:ph idx="1"/>
          </p:nvPr>
        </p:nvSpPr>
        <p:spPr>
          <a:xfrm>
            <a:off x="838200" y="1653006"/>
            <a:ext cx="10515600" cy="4839869"/>
          </a:xfrm>
        </p:spPr>
        <p:txBody>
          <a:bodyPr>
            <a:normAutofit/>
          </a:bodyPr>
          <a:lstStyle/>
          <a:p>
            <a:pPr marL="0" indent="0">
              <a:buNone/>
            </a:pPr>
            <a:endParaRPr lang="da-DK" sz="1500" dirty="0">
              <a:solidFill>
                <a:schemeClr val="dk1"/>
              </a:solidFill>
            </a:endParaRPr>
          </a:p>
          <a:p>
            <a:pPr marL="0" indent="0">
              <a:lnSpc>
                <a:spcPct val="115000"/>
              </a:lnSpc>
              <a:buClr>
                <a:schemeClr val="dk1"/>
              </a:buClr>
              <a:buSzPts val="1100"/>
              <a:buNone/>
            </a:pPr>
            <a:r>
              <a:rPr lang="fi-FI" sz="1500" b="1" dirty="0"/>
              <a:t>Keskustelun ohjaajalle</a:t>
            </a:r>
            <a:br>
              <a:rPr lang="fi-FI" sz="1500" b="1" dirty="0"/>
            </a:br>
            <a:endParaRPr lang="fi-FI" sz="1500" b="1" dirty="0"/>
          </a:p>
          <a:p>
            <a:pPr>
              <a:lnSpc>
                <a:spcPct val="115000"/>
              </a:lnSpc>
              <a:buClr>
                <a:schemeClr val="dk1"/>
              </a:buClr>
              <a:buSzPts val="1100"/>
            </a:pPr>
            <a:r>
              <a:rPr lang="fi-FI" sz="1500" b="0" i="0" dirty="0">
                <a:solidFill>
                  <a:srgbClr val="000000"/>
                </a:solidFill>
                <a:effectLst/>
                <a:highlight>
                  <a:srgbClr val="FFFFFF"/>
                </a:highlight>
              </a:rPr>
              <a:t>Erätauko –menetelmä kehittää ryhmän keskustelu- ja kuuntelutaitoja.</a:t>
            </a:r>
            <a:endParaRPr lang="sv-SE" sz="1500" i="1" dirty="0">
              <a:solidFill>
                <a:schemeClr val="dk1"/>
              </a:solidFill>
              <a:ea typeface="Arial"/>
              <a:cs typeface="Arial"/>
              <a:sym typeface="Arial"/>
            </a:endParaRPr>
          </a:p>
          <a:p>
            <a:pPr>
              <a:lnSpc>
                <a:spcPct val="115000"/>
              </a:lnSpc>
              <a:spcBef>
                <a:spcPts val="1333"/>
              </a:spcBef>
              <a:buClr>
                <a:schemeClr val="dk1"/>
              </a:buClr>
              <a:buSzPts val="1100"/>
            </a:pPr>
            <a:r>
              <a:rPr lang="fi-FI" sz="1500" b="0" i="0" dirty="0">
                <a:solidFill>
                  <a:srgbClr val="000000"/>
                </a:solidFill>
                <a:effectLst/>
                <a:highlight>
                  <a:srgbClr val="FFFFFF"/>
                </a:highlight>
              </a:rPr>
              <a:t>Erätauko-keskustelussa jaetaan omia kokemuksia ja ajatuksia. Sen aikana ei tarvitse tehdä ratkaisuja, eikä sen jälkeen tarvitse olla samaa mieltä kaikesta. Tavoitteena on ajatella ja pohtia erilaisia asioita yhdessä siten, että kaikilla on halutessaan mahdollisuus osallistua keskusteluun.</a:t>
            </a:r>
            <a:endParaRPr lang="sv-SE" sz="1500" i="1" dirty="0">
              <a:solidFill>
                <a:schemeClr val="dk1"/>
              </a:solidFill>
              <a:ea typeface="Arial"/>
              <a:cs typeface="Arial"/>
              <a:sym typeface="Arial"/>
            </a:endParaRPr>
          </a:p>
          <a:p>
            <a:pPr>
              <a:lnSpc>
                <a:spcPct val="115000"/>
              </a:lnSpc>
              <a:spcBef>
                <a:spcPts val="1333"/>
              </a:spcBef>
              <a:buClr>
                <a:schemeClr val="dk1"/>
              </a:buClr>
              <a:buSzPts val="1100"/>
            </a:pPr>
            <a:r>
              <a:rPr lang="fi-FI" sz="1500" b="0" i="0" dirty="0">
                <a:solidFill>
                  <a:srgbClr val="000000"/>
                </a:solidFill>
                <a:effectLst/>
                <a:highlight>
                  <a:srgbClr val="FFFFFF"/>
                </a:highlight>
              </a:rPr>
              <a:t>Erätauko-keskusteluun voi virittäytyä erilaisten harjoitusten avulla. </a:t>
            </a:r>
            <a:r>
              <a:rPr lang="fi-FI" sz="1500" b="0" i="0" dirty="0">
                <a:solidFill>
                  <a:srgbClr val="000000"/>
                </a:solidFill>
                <a:effectLst/>
                <a:highlight>
                  <a:srgbClr val="FFFFFF"/>
                </a:highlight>
                <a:hlinkClick r:id="rId2"/>
              </a:rPr>
              <a:t>https://www.eratauko.fi/tyokalut/</a:t>
            </a:r>
            <a:endParaRPr lang="fi-FI" sz="1500" b="0" i="0" dirty="0">
              <a:solidFill>
                <a:srgbClr val="000000"/>
              </a:solidFill>
              <a:effectLst/>
              <a:highlight>
                <a:srgbClr val="FFFFFF"/>
              </a:highlight>
            </a:endParaRPr>
          </a:p>
          <a:p>
            <a:pPr>
              <a:lnSpc>
                <a:spcPct val="115000"/>
              </a:lnSpc>
              <a:spcBef>
                <a:spcPts val="1333"/>
              </a:spcBef>
              <a:buClr>
                <a:schemeClr val="dk1"/>
              </a:buClr>
              <a:buSzPts val="1100"/>
            </a:pPr>
            <a:r>
              <a:rPr lang="fi-FI" sz="1500" dirty="0"/>
              <a:t>Jokainen Erätauko-keskustelu  on oppimiskokemus, ja seuraava keskustelu on mahdollisuus kehittyä edelleen. Mitä enemmän Erätauko-keskusteluja johdat, sitä enemmän opit. Et ole koskaan valmis, ja se on OK.</a:t>
            </a:r>
            <a:br>
              <a:rPr lang="fi-FI" sz="1500" dirty="0"/>
            </a:br>
            <a:r>
              <a:rPr lang="fi-FI" sz="1500" dirty="0">
                <a:hlinkClick r:id="rId3"/>
              </a:rPr>
              <a:t>https://www.eratauko.fi/nuoret/</a:t>
            </a:r>
            <a:r>
              <a:rPr lang="fi-FI" sz="1500" dirty="0"/>
              <a:t> </a:t>
            </a:r>
          </a:p>
        </p:txBody>
      </p:sp>
    </p:spTree>
    <p:extLst>
      <p:ext uri="{BB962C8B-B14F-4D97-AF65-F5344CB8AC3E}">
        <p14:creationId xmlns:p14="http://schemas.microsoft.com/office/powerpoint/2010/main" val="3210566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EA35AF-4054-4447-2B9F-0AC4C0A46A87}"/>
              </a:ext>
            </a:extLst>
          </p:cNvPr>
          <p:cNvSpPr>
            <a:spLocks noGrp="1"/>
          </p:cNvSpPr>
          <p:nvPr>
            <p:ph type="title"/>
          </p:nvPr>
        </p:nvSpPr>
        <p:spPr>
          <a:xfrm>
            <a:off x="838200" y="1434778"/>
            <a:ext cx="10515600" cy="272854"/>
          </a:xfrm>
        </p:spPr>
        <p:txBody>
          <a:bodyPr>
            <a:normAutofit fontScale="90000"/>
          </a:bodyPr>
          <a:lstStyle/>
          <a:p>
            <a:r>
              <a:rPr lang="sv-SE" b="1" dirty="0" err="1">
                <a:solidFill>
                  <a:schemeClr val="dk1"/>
                </a:solidFill>
                <a:ea typeface="Gill Sans"/>
                <a:cs typeface="Gill Sans"/>
                <a:sym typeface="Gill Sans"/>
              </a:rPr>
              <a:t>Keskustelun</a:t>
            </a:r>
            <a:r>
              <a:rPr lang="sv-SE" b="1" dirty="0">
                <a:solidFill>
                  <a:schemeClr val="dk1"/>
                </a:solidFill>
                <a:ea typeface="Gill Sans"/>
                <a:cs typeface="Gill Sans"/>
                <a:sym typeface="Gill Sans"/>
              </a:rPr>
              <a:t> </a:t>
            </a:r>
            <a:r>
              <a:rPr lang="sv-SE" b="1" dirty="0" err="1">
                <a:solidFill>
                  <a:schemeClr val="dk1"/>
                </a:solidFill>
                <a:ea typeface="Gill Sans"/>
                <a:cs typeface="Gill Sans"/>
                <a:sym typeface="Gill Sans"/>
              </a:rPr>
              <a:t>ohjaajalle</a:t>
            </a:r>
            <a:br>
              <a:rPr lang="sv-SE" b="1" dirty="0">
                <a:solidFill>
                  <a:schemeClr val="dk1"/>
                </a:solidFill>
                <a:ea typeface="Gill Sans"/>
                <a:cs typeface="Gill Sans"/>
                <a:sym typeface="Gill Sans"/>
              </a:rPr>
            </a:br>
            <a:endParaRPr lang="fi-FI" dirty="0"/>
          </a:p>
        </p:txBody>
      </p:sp>
      <p:sp>
        <p:nvSpPr>
          <p:cNvPr id="3" name="Sisällön paikkamerkki 2">
            <a:extLst>
              <a:ext uri="{FF2B5EF4-FFF2-40B4-BE49-F238E27FC236}">
                <a16:creationId xmlns:a16="http://schemas.microsoft.com/office/drawing/2014/main" id="{6AF3E172-F5C4-50D5-E207-04DDDD553721}"/>
              </a:ext>
            </a:extLst>
          </p:cNvPr>
          <p:cNvSpPr>
            <a:spLocks noGrp="1"/>
          </p:cNvSpPr>
          <p:nvPr>
            <p:ph idx="1"/>
          </p:nvPr>
        </p:nvSpPr>
        <p:spPr>
          <a:xfrm>
            <a:off x="838200" y="3128962"/>
            <a:ext cx="10515600" cy="4351338"/>
          </a:xfrm>
        </p:spPr>
        <p:txBody>
          <a:bodyPr>
            <a:normAutofit/>
          </a:bodyPr>
          <a:lstStyle/>
          <a:p>
            <a:pPr marL="0" indent="0">
              <a:spcBef>
                <a:spcPts val="1333"/>
              </a:spcBef>
              <a:buClr>
                <a:schemeClr val="dk1"/>
              </a:buClr>
              <a:buSzPts val="1100"/>
              <a:buNone/>
            </a:pPr>
            <a:endParaRPr lang="fi-FI" sz="1600" b="0" dirty="0">
              <a:solidFill>
                <a:srgbClr val="000000"/>
              </a:solidFill>
              <a:effectLst/>
              <a:highlight>
                <a:srgbClr val="FFFFFF"/>
              </a:highlight>
            </a:endParaRPr>
          </a:p>
          <a:p>
            <a:pPr>
              <a:spcBef>
                <a:spcPts val="1333"/>
              </a:spcBef>
              <a:buClr>
                <a:schemeClr val="dk1"/>
              </a:buClr>
              <a:buSzPts val="1100"/>
            </a:pPr>
            <a:r>
              <a:rPr lang="fi-FI" sz="1600" b="0" dirty="0">
                <a:solidFill>
                  <a:srgbClr val="000000"/>
                </a:solidFill>
                <a:effectLst/>
                <a:highlight>
                  <a:srgbClr val="FFFFFF"/>
                </a:highlight>
              </a:rPr>
              <a:t>Jokaisen Erätauko-keskustelun alussa käydään läpi keskustelun pelisäännöt, joiden noudattamiseen sitoudutaan yhdessä. </a:t>
            </a:r>
            <a:br>
              <a:rPr lang="fi-FI" sz="1600" b="0" dirty="0">
                <a:solidFill>
                  <a:srgbClr val="000000"/>
                </a:solidFill>
                <a:effectLst/>
                <a:highlight>
                  <a:srgbClr val="FFFFFF"/>
                </a:highlight>
              </a:rPr>
            </a:br>
            <a:r>
              <a:rPr lang="fi-FI" sz="1600" b="0" dirty="0">
                <a:solidFill>
                  <a:srgbClr val="000000"/>
                </a:solidFill>
                <a:effectLst/>
                <a:highlight>
                  <a:srgbClr val="FFFFFF"/>
                </a:highlight>
              </a:rPr>
              <a:t>https://www.eratauko.fi/tyokalu/rakentavan-keskustelun-pelisaannot/</a:t>
            </a:r>
            <a:br>
              <a:rPr lang="fi-FI" sz="1600" b="0" dirty="0">
                <a:solidFill>
                  <a:srgbClr val="000000"/>
                </a:solidFill>
                <a:effectLst/>
                <a:highlight>
                  <a:srgbClr val="FFFFFF"/>
                </a:highlight>
              </a:rPr>
            </a:br>
            <a:endParaRPr lang="fi-FI" sz="1600" b="0" dirty="0">
              <a:solidFill>
                <a:srgbClr val="000000"/>
              </a:solidFill>
              <a:effectLst/>
              <a:highlight>
                <a:srgbClr val="FFFFFF"/>
              </a:highlight>
            </a:endParaRPr>
          </a:p>
          <a:p>
            <a:pPr>
              <a:spcBef>
                <a:spcPts val="1333"/>
              </a:spcBef>
              <a:buClr>
                <a:schemeClr val="dk1"/>
              </a:buClr>
              <a:buSzPts val="1100"/>
            </a:pPr>
            <a:r>
              <a:rPr lang="fi-FI" sz="1600" dirty="0">
                <a:solidFill>
                  <a:srgbClr val="000000"/>
                </a:solidFill>
                <a:highlight>
                  <a:srgbClr val="FFFFFF"/>
                </a:highlight>
              </a:rPr>
              <a:t>Varmista, että k</a:t>
            </a:r>
            <a:r>
              <a:rPr lang="fi-FI" sz="1600" b="0" dirty="0">
                <a:solidFill>
                  <a:srgbClr val="000000"/>
                </a:solidFill>
                <a:effectLst/>
                <a:highlight>
                  <a:srgbClr val="FFFFFF"/>
                </a:highlight>
              </a:rPr>
              <a:t>aikilla osallistujilla on mahdollisuus osallistua. Pyri jakamaan puheenvuoroja tasaisesti ja pyydä aktiivisempia tarvittaessa odottamaan ennen uutta puheenvuoroa ja kysy välillä muilta. </a:t>
            </a:r>
            <a:br>
              <a:rPr lang="fi-FI" sz="1600" b="0" dirty="0">
                <a:solidFill>
                  <a:srgbClr val="000000"/>
                </a:solidFill>
                <a:effectLst/>
                <a:highlight>
                  <a:srgbClr val="FFFFFF"/>
                </a:highlight>
              </a:rPr>
            </a:br>
            <a:endParaRPr lang="fi-FI" sz="1600" b="0" dirty="0">
              <a:solidFill>
                <a:srgbClr val="000000"/>
              </a:solidFill>
              <a:effectLst/>
              <a:highlight>
                <a:srgbClr val="FFFFFF"/>
              </a:highlight>
            </a:endParaRPr>
          </a:p>
          <a:p>
            <a:pPr>
              <a:spcBef>
                <a:spcPts val="1333"/>
              </a:spcBef>
              <a:buClr>
                <a:schemeClr val="dk1"/>
              </a:buClr>
              <a:buSzPts val="1100"/>
            </a:pPr>
            <a:r>
              <a:rPr lang="fi-FI" sz="1600" dirty="0">
                <a:solidFill>
                  <a:schemeClr val="dk1"/>
                </a:solidFill>
                <a:ea typeface="Arial"/>
                <a:cs typeface="Arial"/>
                <a:sym typeface="Arial"/>
              </a:rPr>
              <a:t>Anna osallistujille kynä ja paperia, jotta he voivat kirjoittaa ajatuksensa ja näkemyksensä muistiin.</a:t>
            </a:r>
            <a:endParaRPr lang="sv-SE" sz="1600" dirty="0">
              <a:solidFill>
                <a:schemeClr val="dk1"/>
              </a:solidFill>
              <a:ea typeface="Arial"/>
              <a:cs typeface="Arial"/>
              <a:sym typeface="Arial"/>
            </a:endParaRPr>
          </a:p>
          <a:p>
            <a:pPr marL="0" indent="0">
              <a:buNone/>
            </a:pPr>
            <a:endParaRPr lang="fi-FI" sz="1600" dirty="0"/>
          </a:p>
        </p:txBody>
      </p:sp>
      <p:pic>
        <p:nvPicPr>
          <p:cNvPr id="4" name="Kuva 3">
            <a:extLst>
              <a:ext uri="{FF2B5EF4-FFF2-40B4-BE49-F238E27FC236}">
                <a16:creationId xmlns:a16="http://schemas.microsoft.com/office/drawing/2014/main" id="{BDFB7C92-C46B-126D-E373-983A68384C1E}"/>
              </a:ext>
            </a:extLst>
          </p:cNvPr>
          <p:cNvPicPr>
            <a:picLocks noChangeAspect="1"/>
          </p:cNvPicPr>
          <p:nvPr/>
        </p:nvPicPr>
        <p:blipFill>
          <a:blip r:embed="rId2"/>
          <a:stretch>
            <a:fillRect/>
          </a:stretch>
        </p:blipFill>
        <p:spPr>
          <a:xfrm>
            <a:off x="6504317" y="1071070"/>
            <a:ext cx="4256126" cy="1908124"/>
          </a:xfrm>
          <a:prstGeom prst="rect">
            <a:avLst/>
          </a:prstGeom>
        </p:spPr>
      </p:pic>
      <p:sp>
        <p:nvSpPr>
          <p:cNvPr id="5" name="Tekstiruutu 4">
            <a:extLst>
              <a:ext uri="{FF2B5EF4-FFF2-40B4-BE49-F238E27FC236}">
                <a16:creationId xmlns:a16="http://schemas.microsoft.com/office/drawing/2014/main" id="{CE6D591E-2DB5-0E31-097B-8A3480C9CDD3}"/>
              </a:ext>
            </a:extLst>
          </p:cNvPr>
          <p:cNvSpPr txBox="1"/>
          <p:nvPr/>
        </p:nvSpPr>
        <p:spPr>
          <a:xfrm>
            <a:off x="7617334" y="3021240"/>
            <a:ext cx="2900931" cy="215444"/>
          </a:xfrm>
          <a:prstGeom prst="rect">
            <a:avLst/>
          </a:prstGeom>
          <a:noFill/>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Clr>
                <a:srgbClr val="000000"/>
              </a:buClr>
              <a:buSzPts val="1400"/>
              <a:defRPr/>
            </a:pPr>
            <a:r>
              <a:rPr kumimoji="0" lang="da-DK" sz="800" b="0" i="0" u="none" strike="noStrike" kern="1200" cap="none" spc="0" normalizeH="0" baseline="0" noProof="0" dirty="0">
                <a:ln>
                  <a:noFill/>
                </a:ln>
                <a:solidFill>
                  <a:srgbClr val="000000"/>
                </a:solidFill>
                <a:effectLst/>
                <a:uLnTx/>
                <a:uFillTx/>
                <a:ea typeface="Gill Sans"/>
                <a:cs typeface="Gill Sans"/>
                <a:sym typeface="Gill Sans"/>
              </a:rPr>
              <a:t>Kuva: Erätauko-säätiö</a:t>
            </a:r>
            <a:r>
              <a:rPr lang="da-DK" sz="800" dirty="0">
                <a:solidFill>
                  <a:srgbClr val="000000"/>
                </a:solidFill>
                <a:ea typeface="Gill Sans"/>
                <a:cs typeface="Gill Sans"/>
                <a:sym typeface="Gill Sans"/>
              </a:rPr>
              <a:t>, www.eratauko.fi </a:t>
            </a:r>
            <a:endParaRPr kumimoji="0" lang="sv-SE" sz="800" b="0" i="1" u="none" strike="noStrike" kern="1200" cap="none" spc="0" normalizeH="0" baseline="0" noProof="0" dirty="0">
              <a:ln>
                <a:noFill/>
              </a:ln>
              <a:solidFill>
                <a:srgbClr val="000000"/>
              </a:solidFill>
              <a:effectLst/>
              <a:uLnTx/>
              <a:uFillTx/>
              <a:ea typeface="Gill Sans"/>
              <a:cs typeface="Gill Sans"/>
              <a:sym typeface="Gill Sans"/>
            </a:endParaRPr>
          </a:p>
        </p:txBody>
      </p:sp>
    </p:spTree>
    <p:extLst>
      <p:ext uri="{BB962C8B-B14F-4D97-AF65-F5344CB8AC3E}">
        <p14:creationId xmlns:p14="http://schemas.microsoft.com/office/powerpoint/2010/main" val="2234094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8B0F72-AD5D-45AF-83BB-FEB3B53109CA}"/>
              </a:ext>
            </a:extLst>
          </p:cNvPr>
          <p:cNvSpPr>
            <a:spLocks noGrp="1"/>
          </p:cNvSpPr>
          <p:nvPr>
            <p:ph type="title"/>
          </p:nvPr>
        </p:nvSpPr>
        <p:spPr/>
        <p:txBody>
          <a:bodyPr/>
          <a:lstStyle/>
          <a:p>
            <a:r>
              <a:rPr lang="fi-FI" dirty="0"/>
              <a:t>Eri pituisia keskusteluja</a:t>
            </a:r>
          </a:p>
        </p:txBody>
      </p:sp>
      <p:sp>
        <p:nvSpPr>
          <p:cNvPr id="3" name="Sisällön paikkamerkki 2">
            <a:extLst>
              <a:ext uri="{FF2B5EF4-FFF2-40B4-BE49-F238E27FC236}">
                <a16:creationId xmlns:a16="http://schemas.microsoft.com/office/drawing/2014/main" id="{1630D6FA-355A-2680-0643-F130F99F4367}"/>
              </a:ext>
            </a:extLst>
          </p:cNvPr>
          <p:cNvSpPr>
            <a:spLocks noGrp="1"/>
          </p:cNvSpPr>
          <p:nvPr>
            <p:ph idx="1"/>
          </p:nvPr>
        </p:nvSpPr>
        <p:spPr>
          <a:xfrm>
            <a:off x="656327" y="1544084"/>
            <a:ext cx="9686026" cy="1431986"/>
          </a:xfrm>
        </p:spPr>
        <p:txBody>
          <a:bodyPr>
            <a:normAutofit fontScale="85000" lnSpcReduction="10000"/>
          </a:bodyPr>
          <a:lstStyle/>
          <a:p>
            <a:pPr>
              <a:lnSpc>
                <a:spcPct val="120000"/>
              </a:lnSpc>
            </a:pPr>
            <a:r>
              <a:rPr lang="fi-FI" sz="1800" kern="100" dirty="0">
                <a:effectLst/>
                <a:ea typeface="Aptos" panose="020B0004020202020204" pitchFamily="34" charset="0"/>
                <a:cs typeface="Times New Roman" panose="02020603050405020304" pitchFamily="18" charset="0"/>
              </a:rPr>
              <a:t>Ehdotetut ajat ovat viitteellisiä ja niiden tarkoituksena on antaa käsitys kuhunkin keskustelun vaiheeseen käytetystä ajasta. Vain aloitus- ja lopetusaikoja tarvitsee noudattaa, muutoin aikataulua voi soveltaa käytettävissä olevan ajan mukaan.  Ohessa näet kaksi erilaista aikataulutettua käsikirjoitusta, toinen 45 minuutin ja toinen 75 minuutin keskustelulle. Jos haluat pidentää keskustelun 90 minuuttiin, voit lisätä aikaa keskustelun käsittelyyn, yhteenvetoon ja päättämiseen.</a:t>
            </a:r>
          </a:p>
          <a:p>
            <a:endParaRPr lang="fi-FI" dirty="0"/>
          </a:p>
        </p:txBody>
      </p:sp>
      <p:sp>
        <p:nvSpPr>
          <p:cNvPr id="4" name="Google Shape;123;p3">
            <a:extLst>
              <a:ext uri="{FF2B5EF4-FFF2-40B4-BE49-F238E27FC236}">
                <a16:creationId xmlns:a16="http://schemas.microsoft.com/office/drawing/2014/main" id="{CEAAB162-DD98-8A1B-92FE-74E235976109}"/>
              </a:ext>
            </a:extLst>
          </p:cNvPr>
          <p:cNvSpPr txBox="1"/>
          <p:nvPr/>
        </p:nvSpPr>
        <p:spPr>
          <a:xfrm>
            <a:off x="838200" y="3075944"/>
            <a:ext cx="4260010" cy="2462214"/>
          </a:xfrm>
          <a:prstGeom prst="rect">
            <a:avLst/>
          </a:prstGeom>
          <a:noFill/>
          <a:ln>
            <a:noFill/>
          </a:ln>
        </p:spPr>
        <p:txBody>
          <a:bodyPr spcFirstLastPara="1" wrap="square" lIns="193533" tIns="96733" rIns="193533" bIns="96733" anchor="t" anchorCtr="0">
            <a:noAutofit/>
          </a:bodyPr>
          <a:lstStyle/>
          <a:p>
            <a:pPr>
              <a:buClr>
                <a:srgbClr val="000000"/>
              </a:buClr>
              <a:buSzPts val="1100"/>
            </a:pPr>
            <a:r>
              <a:rPr lang="fi" sz="1400" b="1" dirty="0">
                <a:solidFill>
                  <a:srgbClr val="000000"/>
                </a:solidFill>
                <a:ea typeface="Gill Sans"/>
                <a:cs typeface="Gill Sans"/>
                <a:sym typeface="Gill Sans"/>
              </a:rPr>
              <a:t>45min</a:t>
            </a:r>
            <a:r>
              <a:rPr lang="fi" sz="1400" dirty="0">
                <a:solidFill>
                  <a:srgbClr val="000000"/>
                </a:solidFill>
                <a:ea typeface="Gill Sans"/>
                <a:cs typeface="Gill Sans"/>
                <a:sym typeface="Gill Sans"/>
              </a:rPr>
              <a:t>	</a:t>
            </a:r>
            <a:endParaRPr sz="1400" dirty="0">
              <a:solidFill>
                <a:srgbClr val="000000"/>
              </a:solidFill>
              <a:ea typeface="Gill Sans"/>
              <a:cs typeface="Gill Sans"/>
              <a:sym typeface="Gill Sans"/>
            </a:endParaRPr>
          </a:p>
          <a:p>
            <a:pPr>
              <a:buClr>
                <a:srgbClr val="000000"/>
              </a:buClr>
              <a:buSzPts val="1100"/>
            </a:pPr>
            <a:r>
              <a:rPr lang="fi" sz="1400" dirty="0">
                <a:solidFill>
                  <a:srgbClr val="000000"/>
                </a:solidFill>
                <a:ea typeface="Gill Sans"/>
                <a:cs typeface="Gill Sans"/>
                <a:sym typeface="Gill Sans"/>
              </a:rPr>
              <a:t>min	osa</a:t>
            </a:r>
          </a:p>
          <a:p>
            <a:pPr>
              <a:buClr>
                <a:srgbClr val="000000"/>
              </a:buClr>
              <a:buSzPts val="1100"/>
            </a:pPr>
            <a:r>
              <a:rPr lang="fi" sz="1400" dirty="0">
                <a:solidFill>
                  <a:srgbClr val="000000"/>
                </a:solidFill>
                <a:ea typeface="Gill Sans"/>
                <a:cs typeface="Gill Sans"/>
                <a:sym typeface="Gill Sans"/>
              </a:rPr>
              <a:t>8	Aloitus</a:t>
            </a:r>
            <a:br>
              <a:rPr lang="fi" sz="1400" dirty="0">
                <a:solidFill>
                  <a:srgbClr val="000000"/>
                </a:solidFill>
                <a:ea typeface="Gill Sans"/>
                <a:cs typeface="Gill Sans"/>
                <a:sym typeface="Gill Sans"/>
              </a:rPr>
            </a:br>
            <a:r>
              <a:rPr lang="fi" sz="1400" dirty="0">
                <a:solidFill>
                  <a:srgbClr val="000000"/>
                </a:solidFill>
                <a:ea typeface="Gill Sans"/>
                <a:cs typeface="Gill Sans"/>
                <a:sym typeface="Gill Sans"/>
              </a:rPr>
              <a:t>5 	Alustus ja pariporina</a:t>
            </a:r>
          </a:p>
          <a:p>
            <a:pPr>
              <a:buClr>
                <a:srgbClr val="000000"/>
              </a:buClr>
              <a:buSzPts val="1100"/>
            </a:pPr>
            <a:r>
              <a:rPr lang="fi" sz="1400" dirty="0">
                <a:solidFill>
                  <a:srgbClr val="000000"/>
                </a:solidFill>
                <a:ea typeface="Gill Sans"/>
                <a:cs typeface="Gill Sans"/>
                <a:sym typeface="Gill Sans"/>
              </a:rPr>
              <a:t>25 	Yhteinen keskustelu</a:t>
            </a:r>
          </a:p>
          <a:p>
            <a:pPr>
              <a:buClr>
                <a:srgbClr val="000000"/>
              </a:buClr>
              <a:buSzPts val="1100"/>
            </a:pPr>
            <a:r>
              <a:rPr lang="fi" sz="1400" dirty="0">
                <a:solidFill>
                  <a:srgbClr val="000000"/>
                </a:solidFill>
                <a:ea typeface="Gill Sans"/>
                <a:cs typeface="Gill Sans"/>
                <a:sym typeface="Gill Sans"/>
              </a:rPr>
              <a:t>2 	Oivallusten kirjoittaminen</a:t>
            </a:r>
            <a:endParaRPr sz="1400" dirty="0">
              <a:solidFill>
                <a:srgbClr val="000000"/>
              </a:solidFill>
              <a:ea typeface="Gill Sans"/>
              <a:cs typeface="Gill Sans"/>
              <a:sym typeface="Gill Sans"/>
            </a:endParaRPr>
          </a:p>
          <a:p>
            <a:pPr>
              <a:buClr>
                <a:srgbClr val="000000"/>
              </a:buClr>
              <a:buSzPts val="1100"/>
            </a:pPr>
            <a:r>
              <a:rPr lang="fi" sz="1400" dirty="0">
                <a:solidFill>
                  <a:srgbClr val="000000"/>
                </a:solidFill>
                <a:ea typeface="Gill Sans"/>
                <a:cs typeface="Gill Sans"/>
                <a:sym typeface="Gill Sans"/>
              </a:rPr>
              <a:t>3	Oivallusten jakaminen</a:t>
            </a:r>
            <a:endParaRPr sz="1400" dirty="0">
              <a:solidFill>
                <a:srgbClr val="000000"/>
              </a:solidFill>
              <a:ea typeface="Gill Sans"/>
              <a:cs typeface="Gill Sans"/>
              <a:sym typeface="Gill Sans"/>
            </a:endParaRPr>
          </a:p>
          <a:p>
            <a:pPr>
              <a:buClr>
                <a:srgbClr val="000000"/>
              </a:buClr>
              <a:buSzPts val="1100"/>
            </a:pPr>
            <a:r>
              <a:rPr lang="fi" sz="1400" dirty="0">
                <a:solidFill>
                  <a:srgbClr val="000000"/>
                </a:solidFill>
                <a:ea typeface="Gill Sans"/>
                <a:cs typeface="Gill Sans"/>
                <a:sym typeface="Gill Sans"/>
              </a:rPr>
              <a:t>2	Kiitos ja lopetus</a:t>
            </a:r>
            <a:endParaRPr sz="1400" dirty="0">
              <a:solidFill>
                <a:srgbClr val="000000"/>
              </a:solidFill>
              <a:ea typeface="Gill Sans"/>
              <a:cs typeface="Gill Sans"/>
              <a:sym typeface="Gill Sans"/>
            </a:endParaRPr>
          </a:p>
          <a:p>
            <a:pPr>
              <a:buClr>
                <a:srgbClr val="000000"/>
              </a:buClr>
              <a:buSzPts val="1100"/>
            </a:pPr>
            <a:endParaRPr sz="1400" dirty="0">
              <a:solidFill>
                <a:srgbClr val="000000"/>
              </a:solidFill>
              <a:ea typeface="Gill Sans"/>
              <a:cs typeface="Gill Sans"/>
              <a:sym typeface="Gill Sans"/>
            </a:endParaRPr>
          </a:p>
          <a:p>
            <a:pPr>
              <a:buClr>
                <a:srgbClr val="000000"/>
              </a:buClr>
              <a:buSzPts val="1100"/>
            </a:pPr>
            <a:r>
              <a:rPr lang="fi" sz="1400" i="1" dirty="0">
                <a:solidFill>
                  <a:srgbClr val="000000"/>
                </a:solidFill>
                <a:ea typeface="Gill Sans"/>
                <a:cs typeface="Gill Sans"/>
                <a:sym typeface="Gill Sans"/>
              </a:rPr>
              <a:t>Yhteensä 45 min	</a:t>
            </a:r>
          </a:p>
          <a:p>
            <a:pPr>
              <a:buClr>
                <a:srgbClr val="000000"/>
              </a:buClr>
              <a:buSzPts val="1100"/>
            </a:pPr>
            <a:r>
              <a:rPr lang="fi" sz="1400" dirty="0">
                <a:solidFill>
                  <a:srgbClr val="000000"/>
                </a:solidFill>
                <a:ea typeface="Gill Sans"/>
                <a:cs typeface="Gill Sans"/>
                <a:sym typeface="Gill Sans"/>
              </a:rPr>
              <a:t>	</a:t>
            </a:r>
            <a:r>
              <a:rPr lang="fi" sz="1600" dirty="0">
                <a:solidFill>
                  <a:srgbClr val="000000"/>
                </a:solidFill>
                <a:latin typeface="Gill Sans"/>
                <a:ea typeface="Gill Sans"/>
                <a:cs typeface="Gill Sans"/>
                <a:sym typeface="Gill Sans"/>
              </a:rPr>
              <a:t>		       					</a:t>
            </a:r>
            <a:endParaRPr sz="1733" dirty="0">
              <a:solidFill>
                <a:srgbClr val="000000"/>
              </a:solidFill>
              <a:latin typeface="Arial"/>
              <a:ea typeface="Arial"/>
              <a:cs typeface="Arial"/>
              <a:sym typeface="Arial"/>
            </a:endParaRPr>
          </a:p>
        </p:txBody>
      </p:sp>
      <p:sp>
        <p:nvSpPr>
          <p:cNvPr id="7" name="Tekstiruutu 6">
            <a:extLst>
              <a:ext uri="{FF2B5EF4-FFF2-40B4-BE49-F238E27FC236}">
                <a16:creationId xmlns:a16="http://schemas.microsoft.com/office/drawing/2014/main" id="{B6C40DAF-7541-DF63-0293-5842E72E273A}"/>
              </a:ext>
            </a:extLst>
          </p:cNvPr>
          <p:cNvSpPr txBox="1"/>
          <p:nvPr/>
        </p:nvSpPr>
        <p:spPr>
          <a:xfrm>
            <a:off x="5900467" y="3075944"/>
            <a:ext cx="4468484" cy="2462213"/>
          </a:xfrm>
          <a:prstGeom prst="rect">
            <a:avLst/>
          </a:prstGeom>
          <a:noFill/>
        </p:spPr>
        <p:txBody>
          <a:bodyPr wrap="square">
            <a:spAutoFit/>
          </a:bodyPr>
          <a:lstStyle/>
          <a:p>
            <a:r>
              <a:rPr lang="sv-SE" sz="1400" b="1" dirty="0"/>
              <a:t>75min</a:t>
            </a:r>
            <a:r>
              <a:rPr lang="sv-SE" sz="1400" dirty="0"/>
              <a:t>	</a:t>
            </a:r>
          </a:p>
          <a:p>
            <a:r>
              <a:rPr lang="sv-SE" sz="1400" dirty="0"/>
              <a:t>min	osa</a:t>
            </a:r>
          </a:p>
          <a:p>
            <a:r>
              <a:rPr lang="sv-SE" sz="1400" dirty="0"/>
              <a:t>5	</a:t>
            </a:r>
            <a:r>
              <a:rPr lang="sv-SE" sz="1400" dirty="0" err="1"/>
              <a:t>Aloitus</a:t>
            </a:r>
            <a:endParaRPr lang="sv-SE" sz="1400" dirty="0"/>
          </a:p>
          <a:p>
            <a:r>
              <a:rPr lang="sv-SE" sz="1400" dirty="0"/>
              <a:t>5	</a:t>
            </a:r>
            <a:r>
              <a:rPr lang="sv-SE" sz="1400" dirty="0" err="1"/>
              <a:t>Alustus</a:t>
            </a:r>
            <a:endParaRPr lang="sv-SE" sz="1400" dirty="0"/>
          </a:p>
          <a:p>
            <a:r>
              <a:rPr lang="sv-SE" sz="1400" dirty="0"/>
              <a:t>5 	</a:t>
            </a:r>
            <a:r>
              <a:rPr lang="sv-SE" sz="1400" dirty="0" err="1"/>
              <a:t>Pariporina</a:t>
            </a:r>
            <a:endParaRPr lang="sv-SE" sz="1400" dirty="0"/>
          </a:p>
          <a:p>
            <a:r>
              <a:rPr lang="sv-SE" sz="1400" dirty="0"/>
              <a:t>40	</a:t>
            </a:r>
            <a:r>
              <a:rPr lang="sv-SE" sz="1400" dirty="0" err="1"/>
              <a:t>Yhteinen</a:t>
            </a:r>
            <a:r>
              <a:rPr lang="sv-SE" sz="1400" dirty="0"/>
              <a:t> </a:t>
            </a:r>
            <a:r>
              <a:rPr lang="sv-SE" sz="1400" dirty="0" err="1"/>
              <a:t>keskustelu</a:t>
            </a:r>
            <a:endParaRPr lang="sv-SE" sz="1400" dirty="0"/>
          </a:p>
          <a:p>
            <a:r>
              <a:rPr lang="sv-SE" sz="1400" dirty="0"/>
              <a:t>5	</a:t>
            </a:r>
            <a:r>
              <a:rPr lang="fi-FI" sz="1400" dirty="0">
                <a:solidFill>
                  <a:srgbClr val="000000"/>
                </a:solidFill>
                <a:ea typeface="Gill Sans"/>
                <a:cs typeface="Gill Sans"/>
                <a:sym typeface="Gill Sans"/>
              </a:rPr>
              <a:t>Oivallusten kirjoittaminen</a:t>
            </a:r>
          </a:p>
          <a:p>
            <a:r>
              <a:rPr lang="sv-SE" sz="1400" dirty="0"/>
              <a:t>10	</a:t>
            </a:r>
            <a:r>
              <a:rPr lang="fi-FI" sz="1400" dirty="0">
                <a:solidFill>
                  <a:srgbClr val="000000"/>
                </a:solidFill>
                <a:ea typeface="Gill Sans"/>
                <a:cs typeface="Gill Sans"/>
                <a:sym typeface="Gill Sans"/>
              </a:rPr>
              <a:t>Oivallusten jakaminen</a:t>
            </a:r>
          </a:p>
          <a:p>
            <a:pPr>
              <a:buClr>
                <a:srgbClr val="000000"/>
              </a:buClr>
              <a:buSzPts val="1100"/>
            </a:pPr>
            <a:r>
              <a:rPr lang="sv-SE" sz="1400" dirty="0"/>
              <a:t>5	</a:t>
            </a:r>
            <a:r>
              <a:rPr lang="fi-FI" sz="1400" dirty="0">
                <a:solidFill>
                  <a:srgbClr val="000000"/>
                </a:solidFill>
                <a:ea typeface="Gill Sans"/>
                <a:cs typeface="Gill Sans"/>
                <a:sym typeface="Gill Sans"/>
              </a:rPr>
              <a:t>Kiitos ja lopetus</a:t>
            </a:r>
          </a:p>
          <a:p>
            <a:endParaRPr lang="sv-SE" sz="1400" dirty="0"/>
          </a:p>
          <a:p>
            <a:r>
              <a:rPr lang="sv-SE" sz="1400" i="1" dirty="0" err="1"/>
              <a:t>Yhteensä</a:t>
            </a:r>
            <a:r>
              <a:rPr lang="sv-SE" sz="1400" i="1" dirty="0"/>
              <a:t> 75 min</a:t>
            </a:r>
          </a:p>
        </p:txBody>
      </p:sp>
      <p:sp>
        <p:nvSpPr>
          <p:cNvPr id="8" name="Tekstiruutu 7">
            <a:extLst>
              <a:ext uri="{FF2B5EF4-FFF2-40B4-BE49-F238E27FC236}">
                <a16:creationId xmlns:a16="http://schemas.microsoft.com/office/drawing/2014/main" id="{23FAEEA4-A4E4-D812-41A1-7DFDD32031CC}"/>
              </a:ext>
            </a:extLst>
          </p:cNvPr>
          <p:cNvSpPr txBox="1"/>
          <p:nvPr/>
        </p:nvSpPr>
        <p:spPr>
          <a:xfrm>
            <a:off x="838200" y="5709608"/>
            <a:ext cx="10140097" cy="523220"/>
          </a:xfrm>
          <a:prstGeom prst="rect">
            <a:avLst/>
          </a:prstGeom>
          <a:noFill/>
        </p:spPr>
        <p:txBody>
          <a:bodyPr wrap="square" rtlCol="0">
            <a:spAutoFit/>
          </a:bodyPr>
          <a:lstStyle/>
          <a:p>
            <a:r>
              <a:rPr lang="sv-SE" sz="1400" dirty="0" err="1">
                <a:solidFill>
                  <a:srgbClr val="000000"/>
                </a:solidFill>
                <a:ea typeface="Gill Sans"/>
                <a:cs typeface="Gill Sans"/>
                <a:sym typeface="Gill Sans"/>
              </a:rPr>
              <a:t>Seuraavassa</a:t>
            </a:r>
            <a:r>
              <a:rPr lang="sv-SE" sz="1400" dirty="0">
                <a:solidFill>
                  <a:srgbClr val="000000"/>
                </a:solidFill>
                <a:ea typeface="Gill Sans"/>
                <a:cs typeface="Gill Sans"/>
                <a:sym typeface="Gill Sans"/>
              </a:rPr>
              <a:t> </a:t>
            </a:r>
            <a:r>
              <a:rPr lang="sv-SE" sz="1400" dirty="0" err="1">
                <a:solidFill>
                  <a:srgbClr val="000000"/>
                </a:solidFill>
                <a:ea typeface="Gill Sans"/>
                <a:cs typeface="Gill Sans"/>
                <a:sym typeface="Gill Sans"/>
              </a:rPr>
              <a:t>käsikirjoituksessa</a:t>
            </a:r>
            <a:r>
              <a:rPr lang="sv-SE" sz="1400" dirty="0">
                <a:solidFill>
                  <a:srgbClr val="000000"/>
                </a:solidFill>
                <a:ea typeface="Gill Sans"/>
                <a:cs typeface="Gill Sans"/>
                <a:sym typeface="Gill Sans"/>
              </a:rPr>
              <a:t> </a:t>
            </a:r>
            <a:r>
              <a:rPr lang="sv-SE" sz="1400" dirty="0" err="1">
                <a:solidFill>
                  <a:srgbClr val="000000"/>
                </a:solidFill>
                <a:ea typeface="Gill Sans"/>
                <a:cs typeface="Gill Sans"/>
                <a:sym typeface="Gill Sans"/>
              </a:rPr>
              <a:t>noudatetaan</a:t>
            </a:r>
            <a:r>
              <a:rPr lang="sv-SE" sz="1400" dirty="0">
                <a:solidFill>
                  <a:srgbClr val="000000"/>
                </a:solidFill>
                <a:ea typeface="Gill Sans"/>
                <a:cs typeface="Gill Sans"/>
                <a:sym typeface="Gill Sans"/>
              </a:rPr>
              <a:t> 45-minuutin </a:t>
            </a:r>
            <a:r>
              <a:rPr lang="sv-SE" sz="1400" dirty="0" err="1">
                <a:solidFill>
                  <a:srgbClr val="000000"/>
                </a:solidFill>
                <a:ea typeface="Gill Sans"/>
                <a:cs typeface="Gill Sans"/>
                <a:sym typeface="Gill Sans"/>
              </a:rPr>
              <a:t>kestoa</a:t>
            </a:r>
            <a:r>
              <a:rPr lang="sv-SE" sz="1400" dirty="0">
                <a:solidFill>
                  <a:srgbClr val="000000"/>
                </a:solidFill>
                <a:ea typeface="Gill Sans"/>
                <a:cs typeface="Gill Sans"/>
                <a:sym typeface="Gill Sans"/>
              </a:rPr>
              <a:t>. </a:t>
            </a:r>
          </a:p>
          <a:p>
            <a:r>
              <a:rPr lang="sv-SE" sz="1400" dirty="0" err="1">
                <a:solidFill>
                  <a:srgbClr val="000000"/>
                </a:solidFill>
                <a:ea typeface="Gill Sans"/>
                <a:cs typeface="Gill Sans"/>
                <a:sym typeface="Gill Sans"/>
              </a:rPr>
              <a:t>Halutessasi</a:t>
            </a:r>
            <a:r>
              <a:rPr lang="sv-SE" sz="1400" dirty="0">
                <a:solidFill>
                  <a:srgbClr val="000000"/>
                </a:solidFill>
                <a:ea typeface="Gill Sans"/>
                <a:cs typeface="Gill Sans"/>
                <a:sym typeface="Gill Sans"/>
              </a:rPr>
              <a:t> </a:t>
            </a:r>
            <a:r>
              <a:rPr lang="sv-SE" sz="1400" dirty="0" err="1">
                <a:solidFill>
                  <a:srgbClr val="000000"/>
                </a:solidFill>
                <a:ea typeface="Gill Sans"/>
                <a:cs typeface="Gill Sans"/>
                <a:sym typeface="Gill Sans"/>
              </a:rPr>
              <a:t>voit</a:t>
            </a:r>
            <a:r>
              <a:rPr lang="sv-SE" sz="1400" dirty="0">
                <a:solidFill>
                  <a:srgbClr val="000000"/>
                </a:solidFill>
                <a:ea typeface="Gill Sans"/>
                <a:cs typeface="Gill Sans"/>
                <a:sym typeface="Gill Sans"/>
              </a:rPr>
              <a:t> </a:t>
            </a:r>
            <a:r>
              <a:rPr lang="sv-SE" sz="1400" dirty="0" err="1">
                <a:solidFill>
                  <a:srgbClr val="000000"/>
                </a:solidFill>
                <a:ea typeface="Gill Sans"/>
                <a:cs typeface="Gill Sans"/>
                <a:sym typeface="Gill Sans"/>
              </a:rPr>
              <a:t>pidentää</a:t>
            </a:r>
            <a:r>
              <a:rPr lang="sv-SE" sz="1400" dirty="0">
                <a:solidFill>
                  <a:srgbClr val="000000"/>
                </a:solidFill>
                <a:ea typeface="Gill Sans"/>
                <a:cs typeface="Gill Sans"/>
                <a:sym typeface="Gill Sans"/>
              </a:rPr>
              <a:t> </a:t>
            </a:r>
            <a:r>
              <a:rPr lang="sv-SE" sz="1400" dirty="0" err="1">
                <a:solidFill>
                  <a:srgbClr val="000000"/>
                </a:solidFill>
                <a:ea typeface="Gill Sans"/>
                <a:cs typeface="Gill Sans"/>
                <a:sym typeface="Gill Sans"/>
              </a:rPr>
              <a:t>keksutelun</a:t>
            </a:r>
            <a:r>
              <a:rPr lang="sv-SE" sz="1400" dirty="0">
                <a:solidFill>
                  <a:srgbClr val="000000"/>
                </a:solidFill>
                <a:ea typeface="Gill Sans"/>
                <a:cs typeface="Gill Sans"/>
                <a:sym typeface="Gill Sans"/>
              </a:rPr>
              <a:t> </a:t>
            </a:r>
            <a:r>
              <a:rPr lang="sv-SE" sz="1400" dirty="0" err="1">
                <a:solidFill>
                  <a:srgbClr val="000000"/>
                </a:solidFill>
                <a:ea typeface="Gill Sans"/>
                <a:cs typeface="Gill Sans"/>
                <a:sym typeface="Gill Sans"/>
              </a:rPr>
              <a:t>kestoa</a:t>
            </a:r>
            <a:r>
              <a:rPr lang="sv-SE" sz="1400" dirty="0">
                <a:solidFill>
                  <a:srgbClr val="000000"/>
                </a:solidFill>
                <a:ea typeface="Gill Sans"/>
                <a:cs typeface="Gill Sans"/>
                <a:sym typeface="Gill Sans"/>
              </a:rPr>
              <a:t> </a:t>
            </a:r>
            <a:r>
              <a:rPr lang="sv-SE" sz="1400" dirty="0" err="1">
                <a:solidFill>
                  <a:srgbClr val="000000"/>
                </a:solidFill>
                <a:ea typeface="Gill Sans"/>
                <a:cs typeface="Gill Sans"/>
                <a:sym typeface="Gill Sans"/>
              </a:rPr>
              <a:t>edellä</a:t>
            </a:r>
            <a:r>
              <a:rPr lang="sv-SE" sz="1400" dirty="0">
                <a:solidFill>
                  <a:srgbClr val="000000"/>
                </a:solidFill>
                <a:ea typeface="Gill Sans"/>
                <a:cs typeface="Gill Sans"/>
                <a:sym typeface="Gill Sans"/>
              </a:rPr>
              <a:t> </a:t>
            </a:r>
            <a:r>
              <a:rPr lang="sv-SE" sz="1400" dirty="0" err="1">
                <a:solidFill>
                  <a:srgbClr val="000000"/>
                </a:solidFill>
                <a:ea typeface="Gill Sans"/>
                <a:cs typeface="Gill Sans"/>
                <a:sym typeface="Gill Sans"/>
              </a:rPr>
              <a:t>mainitun</a:t>
            </a:r>
            <a:r>
              <a:rPr lang="sv-SE" sz="1400" dirty="0">
                <a:solidFill>
                  <a:srgbClr val="000000"/>
                </a:solidFill>
                <a:ea typeface="Gill Sans"/>
                <a:cs typeface="Gill Sans"/>
                <a:sym typeface="Gill Sans"/>
              </a:rPr>
              <a:t> </a:t>
            </a:r>
            <a:r>
              <a:rPr lang="sv-SE" sz="1400" dirty="0" err="1">
                <a:solidFill>
                  <a:srgbClr val="000000"/>
                </a:solidFill>
                <a:ea typeface="Gill Sans"/>
                <a:cs typeface="Gill Sans"/>
                <a:sym typeface="Gill Sans"/>
              </a:rPr>
              <a:t>ehdotuksen</a:t>
            </a:r>
            <a:r>
              <a:rPr lang="sv-SE" sz="1400" dirty="0">
                <a:solidFill>
                  <a:srgbClr val="000000"/>
                </a:solidFill>
                <a:ea typeface="Gill Sans"/>
                <a:cs typeface="Gill Sans"/>
                <a:sym typeface="Gill Sans"/>
              </a:rPr>
              <a:t> </a:t>
            </a:r>
            <a:r>
              <a:rPr lang="sv-SE" sz="1400" dirty="0" err="1">
                <a:solidFill>
                  <a:srgbClr val="000000"/>
                </a:solidFill>
                <a:ea typeface="Gill Sans"/>
                <a:cs typeface="Gill Sans"/>
                <a:sym typeface="Gill Sans"/>
              </a:rPr>
              <a:t>mukaan</a:t>
            </a:r>
            <a:r>
              <a:rPr lang="sv-SE" sz="1400" dirty="0">
                <a:solidFill>
                  <a:srgbClr val="000000"/>
                </a:solidFill>
                <a:ea typeface="Gill Sans"/>
                <a:cs typeface="Gill Sans"/>
                <a:sym typeface="Gill Sans"/>
              </a:rPr>
              <a:t>. </a:t>
            </a:r>
            <a:endParaRPr lang="fi-FI" dirty="0"/>
          </a:p>
        </p:txBody>
      </p:sp>
    </p:spTree>
    <p:extLst>
      <p:ext uri="{BB962C8B-B14F-4D97-AF65-F5344CB8AC3E}">
        <p14:creationId xmlns:p14="http://schemas.microsoft.com/office/powerpoint/2010/main" val="2069216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AC7C2C-AC1F-1E75-084D-498268C17AEA}"/>
              </a:ext>
            </a:extLst>
          </p:cNvPr>
          <p:cNvSpPr>
            <a:spLocks noGrp="1"/>
          </p:cNvSpPr>
          <p:nvPr>
            <p:ph type="title"/>
          </p:nvPr>
        </p:nvSpPr>
        <p:spPr>
          <a:xfrm>
            <a:off x="715992" y="744537"/>
            <a:ext cx="10532853" cy="624277"/>
          </a:xfrm>
        </p:spPr>
        <p:txBody>
          <a:bodyPr>
            <a:noAutofit/>
          </a:bodyPr>
          <a:lstStyle/>
          <a:p>
            <a:r>
              <a:rPr lang="da-DK" sz="2800" b="1" dirty="0">
                <a:solidFill>
                  <a:srgbClr val="000000"/>
                </a:solidFill>
                <a:highlight>
                  <a:srgbClr val="FFFFFF"/>
                </a:highlight>
                <a:ea typeface="Gill Sans"/>
                <a:cs typeface="Gill Sans"/>
                <a:sym typeface="Gill Sans"/>
              </a:rPr>
              <a:t>Erätauko-keskustelu: vesi </a:t>
            </a:r>
            <a:r>
              <a:rPr lang="sv-SE" sz="2800" b="1" dirty="0">
                <a:highlight>
                  <a:srgbClr val="FFFFFF"/>
                </a:highlight>
                <a:ea typeface="Gill Sans"/>
                <a:cs typeface="Gill Sans"/>
                <a:sym typeface="Gill Sans"/>
              </a:rPr>
              <a:t>(45 min) </a:t>
            </a:r>
            <a:br>
              <a:rPr lang="sv-SE" sz="2800" b="1" dirty="0">
                <a:highlight>
                  <a:srgbClr val="FFFFFF"/>
                </a:highlight>
                <a:ea typeface="Gill Sans"/>
                <a:cs typeface="Gill Sans"/>
                <a:sym typeface="Gill Sans"/>
              </a:rPr>
            </a:br>
            <a:r>
              <a:rPr lang="sv-SE" sz="2800" b="1" dirty="0">
                <a:highlight>
                  <a:srgbClr val="FFFFFF"/>
                </a:highlight>
                <a:ea typeface="Gill Sans"/>
                <a:cs typeface="Gill Sans"/>
                <a:sym typeface="Gill Sans"/>
              </a:rPr>
              <a:t>8 min	</a:t>
            </a:r>
            <a:r>
              <a:rPr lang="sv-SE" sz="2800" b="1" dirty="0" err="1">
                <a:highlight>
                  <a:srgbClr val="FFFFFF"/>
                </a:highlight>
                <a:ea typeface="Gill Sans"/>
                <a:cs typeface="Gill Sans"/>
                <a:sym typeface="Gill Sans"/>
              </a:rPr>
              <a:t>Aloitus</a:t>
            </a:r>
            <a:endParaRPr lang="fi-FI" sz="3600" dirty="0"/>
          </a:p>
        </p:txBody>
      </p:sp>
      <p:sp>
        <p:nvSpPr>
          <p:cNvPr id="3" name="Sisällön paikkamerkki 2">
            <a:extLst>
              <a:ext uri="{FF2B5EF4-FFF2-40B4-BE49-F238E27FC236}">
                <a16:creationId xmlns:a16="http://schemas.microsoft.com/office/drawing/2014/main" id="{1B887223-82AC-6A87-F2B5-AD374F86A6DF}"/>
              </a:ext>
            </a:extLst>
          </p:cNvPr>
          <p:cNvSpPr>
            <a:spLocks noGrp="1"/>
          </p:cNvSpPr>
          <p:nvPr>
            <p:ph idx="1"/>
          </p:nvPr>
        </p:nvSpPr>
        <p:spPr>
          <a:xfrm>
            <a:off x="715992" y="1685370"/>
            <a:ext cx="10722634" cy="759126"/>
          </a:xfrm>
          <a:ln w="3175">
            <a:solidFill>
              <a:schemeClr val="tx1"/>
            </a:solidFill>
          </a:ln>
        </p:spPr>
        <p:txBody>
          <a:bodyPr>
            <a:normAutofit/>
          </a:bodyPr>
          <a:lstStyle/>
          <a:p>
            <a:pPr marL="0" indent="0">
              <a:lnSpc>
                <a:spcPct val="100000"/>
              </a:lnSpc>
              <a:buClr>
                <a:srgbClr val="000000"/>
              </a:buClr>
              <a:buSzPts val="1400"/>
              <a:buNone/>
            </a:pPr>
            <a:r>
              <a:rPr lang="sv-SE" sz="1300" b="1" dirty="0" err="1">
                <a:solidFill>
                  <a:schemeClr val="dk1"/>
                </a:solidFill>
                <a:ea typeface="Gill Sans"/>
                <a:cs typeface="Gill Sans"/>
                <a:sym typeface="Gill Sans"/>
              </a:rPr>
              <a:t>Ohjeita</a:t>
            </a:r>
            <a:r>
              <a:rPr lang="sv-SE" sz="1300" b="1" dirty="0">
                <a:solidFill>
                  <a:schemeClr val="dk1"/>
                </a:solidFill>
                <a:ea typeface="Gill Sans"/>
                <a:cs typeface="Gill Sans"/>
                <a:sym typeface="Gill Sans"/>
              </a:rPr>
              <a:t> </a:t>
            </a:r>
            <a:r>
              <a:rPr lang="sv-SE" sz="1300" b="1" dirty="0" err="1">
                <a:solidFill>
                  <a:schemeClr val="dk1"/>
                </a:solidFill>
                <a:ea typeface="Gill Sans"/>
                <a:cs typeface="Gill Sans"/>
                <a:sym typeface="Gill Sans"/>
              </a:rPr>
              <a:t>keskustelun</a:t>
            </a:r>
            <a:r>
              <a:rPr lang="sv-SE" sz="1300" b="1" dirty="0">
                <a:solidFill>
                  <a:schemeClr val="dk1"/>
                </a:solidFill>
                <a:ea typeface="Gill Sans"/>
                <a:cs typeface="Gill Sans"/>
                <a:sym typeface="Gill Sans"/>
              </a:rPr>
              <a:t> </a:t>
            </a:r>
            <a:r>
              <a:rPr lang="sv-SE" sz="1300" b="1" dirty="0" err="1">
                <a:solidFill>
                  <a:schemeClr val="dk1"/>
                </a:solidFill>
                <a:ea typeface="Gill Sans"/>
                <a:cs typeface="Gill Sans"/>
                <a:sym typeface="Gill Sans"/>
              </a:rPr>
              <a:t>ohjaajalle</a:t>
            </a:r>
            <a:endParaRPr lang="sv-SE" sz="1300" b="1" dirty="0">
              <a:solidFill>
                <a:schemeClr val="dk1"/>
              </a:solidFill>
              <a:ea typeface="Gill Sans"/>
              <a:cs typeface="Gill Sans"/>
              <a:sym typeface="Gill Sans"/>
            </a:endParaRPr>
          </a:p>
          <a:p>
            <a:pPr marL="0" indent="0">
              <a:lnSpc>
                <a:spcPct val="100000"/>
              </a:lnSpc>
              <a:buClr>
                <a:schemeClr val="dk1"/>
              </a:buClr>
              <a:buSzPts val="1100"/>
              <a:buNone/>
            </a:pPr>
            <a:r>
              <a:rPr lang="sv-SE" sz="1300" dirty="0" err="1">
                <a:solidFill>
                  <a:schemeClr val="dk1"/>
                </a:solidFill>
                <a:ea typeface="Gill Sans"/>
                <a:cs typeface="Gill Sans"/>
                <a:sym typeface="Gill Sans"/>
              </a:rPr>
              <a:t>Normaali</a:t>
            </a:r>
            <a:r>
              <a:rPr lang="sv-SE" sz="1300" dirty="0">
                <a:solidFill>
                  <a:schemeClr val="dk1"/>
                </a:solidFill>
                <a:ea typeface="Gill Sans"/>
                <a:cs typeface="Gill Sans"/>
                <a:sym typeface="Gill Sans"/>
              </a:rPr>
              <a:t> </a:t>
            </a:r>
            <a:r>
              <a:rPr lang="sv-SE" sz="1300" dirty="0" err="1">
                <a:solidFill>
                  <a:schemeClr val="dk1"/>
                </a:solidFill>
                <a:ea typeface="Gill Sans"/>
                <a:cs typeface="Gill Sans"/>
                <a:sym typeface="Gill Sans"/>
              </a:rPr>
              <a:t>teksti</a:t>
            </a:r>
            <a:r>
              <a:rPr lang="sv-SE" sz="1300" dirty="0">
                <a:solidFill>
                  <a:schemeClr val="dk1"/>
                </a:solidFill>
                <a:ea typeface="Gill Sans"/>
                <a:cs typeface="Gill Sans"/>
                <a:sym typeface="Gill Sans"/>
              </a:rPr>
              <a:t> – </a:t>
            </a:r>
            <a:r>
              <a:rPr lang="sv-SE" sz="1300" dirty="0" err="1">
                <a:solidFill>
                  <a:schemeClr val="dk1"/>
                </a:solidFill>
                <a:ea typeface="Gill Sans"/>
                <a:cs typeface="Gill Sans"/>
                <a:sym typeface="Gill Sans"/>
              </a:rPr>
              <a:t>voit</a:t>
            </a:r>
            <a:r>
              <a:rPr lang="sv-SE" sz="1300" dirty="0">
                <a:solidFill>
                  <a:schemeClr val="dk1"/>
                </a:solidFill>
                <a:ea typeface="Gill Sans"/>
                <a:cs typeface="Gill Sans"/>
                <a:sym typeface="Gill Sans"/>
              </a:rPr>
              <a:t> </a:t>
            </a:r>
            <a:r>
              <a:rPr lang="sv-SE" sz="1300" dirty="0" err="1">
                <a:solidFill>
                  <a:schemeClr val="dk1"/>
                </a:solidFill>
                <a:ea typeface="Gill Sans"/>
                <a:cs typeface="Gill Sans"/>
                <a:sym typeface="Gill Sans"/>
              </a:rPr>
              <a:t>sanoa</a:t>
            </a:r>
            <a:r>
              <a:rPr lang="sv-SE" sz="1300" dirty="0">
                <a:solidFill>
                  <a:schemeClr val="dk1"/>
                </a:solidFill>
                <a:ea typeface="Gill Sans"/>
                <a:cs typeface="Gill Sans"/>
                <a:sym typeface="Gill Sans"/>
              </a:rPr>
              <a:t> </a:t>
            </a:r>
            <a:r>
              <a:rPr lang="sv-SE" sz="1300" dirty="0" err="1">
                <a:solidFill>
                  <a:schemeClr val="dk1"/>
                </a:solidFill>
                <a:ea typeface="Gill Sans"/>
                <a:cs typeface="Gill Sans"/>
                <a:sym typeface="Gill Sans"/>
              </a:rPr>
              <a:t>näin</a:t>
            </a:r>
            <a:r>
              <a:rPr lang="sv-SE" sz="1300" dirty="0">
                <a:solidFill>
                  <a:schemeClr val="dk1"/>
                </a:solidFill>
                <a:ea typeface="Gill Sans"/>
                <a:cs typeface="Gill Sans"/>
                <a:sym typeface="Gill Sans"/>
              </a:rPr>
              <a:t> – </a:t>
            </a:r>
            <a:r>
              <a:rPr lang="sv-SE" sz="1300" i="1" dirty="0" err="1">
                <a:solidFill>
                  <a:schemeClr val="dk1"/>
                </a:solidFill>
                <a:ea typeface="Gill Sans"/>
                <a:cs typeface="Gill Sans"/>
                <a:sym typeface="Gill Sans"/>
              </a:rPr>
              <a:t>Kursivoitu</a:t>
            </a:r>
            <a:r>
              <a:rPr lang="sv-SE" sz="1300" i="1" dirty="0">
                <a:solidFill>
                  <a:schemeClr val="dk1"/>
                </a:solidFill>
                <a:ea typeface="Gill Sans"/>
                <a:cs typeface="Gill Sans"/>
                <a:sym typeface="Gill Sans"/>
              </a:rPr>
              <a:t> </a:t>
            </a:r>
            <a:r>
              <a:rPr lang="sv-SE" sz="1300" i="1" dirty="0" err="1">
                <a:solidFill>
                  <a:schemeClr val="dk1"/>
                </a:solidFill>
                <a:ea typeface="Gill Sans"/>
                <a:cs typeface="Gill Sans"/>
                <a:sym typeface="Gill Sans"/>
              </a:rPr>
              <a:t>teksti</a:t>
            </a:r>
            <a:r>
              <a:rPr lang="sv-SE" sz="1300" i="1" dirty="0">
                <a:solidFill>
                  <a:schemeClr val="dk1"/>
                </a:solidFill>
                <a:ea typeface="Gill Sans"/>
                <a:cs typeface="Gill Sans"/>
                <a:sym typeface="Gill Sans"/>
              </a:rPr>
              <a:t> – </a:t>
            </a:r>
            <a:r>
              <a:rPr lang="sv-SE" sz="1300" i="1" dirty="0" err="1">
                <a:solidFill>
                  <a:schemeClr val="dk1"/>
                </a:solidFill>
                <a:ea typeface="Gill Sans"/>
                <a:cs typeface="Gill Sans"/>
                <a:sym typeface="Gill Sans"/>
              </a:rPr>
              <a:t>ohjeita</a:t>
            </a:r>
            <a:r>
              <a:rPr lang="sv-SE" sz="1300" i="1" dirty="0">
                <a:solidFill>
                  <a:schemeClr val="dk1"/>
                </a:solidFill>
                <a:ea typeface="Gill Sans"/>
                <a:cs typeface="Gill Sans"/>
                <a:sym typeface="Gill Sans"/>
              </a:rPr>
              <a:t> </a:t>
            </a:r>
            <a:r>
              <a:rPr lang="sv-SE" sz="1300" i="1" dirty="0" err="1">
                <a:solidFill>
                  <a:schemeClr val="dk1"/>
                </a:solidFill>
                <a:ea typeface="Gill Sans"/>
                <a:cs typeface="Gill Sans"/>
                <a:sym typeface="Gill Sans"/>
              </a:rPr>
              <a:t>keskustelun</a:t>
            </a:r>
            <a:r>
              <a:rPr lang="sv-SE" sz="1300" i="1" dirty="0">
                <a:solidFill>
                  <a:schemeClr val="dk1"/>
                </a:solidFill>
                <a:ea typeface="Gill Sans"/>
                <a:cs typeface="Gill Sans"/>
                <a:sym typeface="Gill Sans"/>
              </a:rPr>
              <a:t> </a:t>
            </a:r>
            <a:r>
              <a:rPr lang="sv-SE" sz="1300" i="1" dirty="0" err="1">
                <a:solidFill>
                  <a:schemeClr val="dk1"/>
                </a:solidFill>
                <a:ea typeface="Gill Sans"/>
                <a:cs typeface="Gill Sans"/>
                <a:sym typeface="Gill Sans"/>
              </a:rPr>
              <a:t>vetäjälle</a:t>
            </a:r>
            <a:endParaRPr lang="sv-SE" sz="1300" i="1" dirty="0">
              <a:solidFill>
                <a:schemeClr val="dk1"/>
              </a:solidFill>
              <a:ea typeface="Gill Sans"/>
              <a:cs typeface="Gill Sans"/>
              <a:sym typeface="Gill Sans"/>
            </a:endParaRPr>
          </a:p>
          <a:p>
            <a:pPr marL="0" indent="0">
              <a:lnSpc>
                <a:spcPct val="100000"/>
              </a:lnSpc>
              <a:buClr>
                <a:schemeClr val="dk1"/>
              </a:buClr>
              <a:buSzPts val="600"/>
              <a:buNone/>
            </a:pPr>
            <a:endParaRPr lang="sv-SE" sz="1300" dirty="0">
              <a:solidFill>
                <a:schemeClr val="dk1"/>
              </a:solidFill>
              <a:ea typeface="Gill Sans"/>
              <a:cs typeface="Gill Sans"/>
              <a:sym typeface="Gill Sans"/>
            </a:endParaRPr>
          </a:p>
          <a:p>
            <a:pPr>
              <a:buClr>
                <a:schemeClr val="dk1"/>
              </a:buClr>
              <a:buSzPts val="1100"/>
            </a:pPr>
            <a:endParaRPr lang="sv-SE" sz="1300" b="1" dirty="0">
              <a:solidFill>
                <a:schemeClr val="dk1"/>
              </a:solidFill>
              <a:latin typeface="Gill Sans"/>
              <a:ea typeface="Gill Sans"/>
              <a:cs typeface="Gill Sans"/>
              <a:sym typeface="Gill Sans"/>
            </a:endParaRPr>
          </a:p>
          <a:p>
            <a:endParaRPr lang="fi-FI" sz="1300" dirty="0"/>
          </a:p>
        </p:txBody>
      </p:sp>
      <p:sp>
        <p:nvSpPr>
          <p:cNvPr id="7" name="Tekstiruutu 6">
            <a:extLst>
              <a:ext uri="{FF2B5EF4-FFF2-40B4-BE49-F238E27FC236}">
                <a16:creationId xmlns:a16="http://schemas.microsoft.com/office/drawing/2014/main" id="{0D125468-E6C5-3ED9-254F-A4D6EE791E6A}"/>
              </a:ext>
            </a:extLst>
          </p:cNvPr>
          <p:cNvSpPr txBox="1"/>
          <p:nvPr/>
        </p:nvSpPr>
        <p:spPr>
          <a:xfrm>
            <a:off x="715992" y="2653103"/>
            <a:ext cx="10955547" cy="3824317"/>
          </a:xfrm>
          <a:prstGeom prst="rect">
            <a:avLst/>
          </a:prstGeom>
          <a:noFill/>
        </p:spPr>
        <p:txBody>
          <a:bodyPr wrap="square">
            <a:spAutoFit/>
          </a:bodyPr>
          <a:lstStyle/>
          <a:p>
            <a:pPr>
              <a:lnSpc>
                <a:spcPct val="107000"/>
              </a:lnSpc>
              <a:spcAft>
                <a:spcPts val="800"/>
              </a:spcAft>
            </a:pPr>
            <a:r>
              <a:rPr lang="fi-FI" sz="1300" kern="100" dirty="0">
                <a:effectLst/>
                <a:ea typeface="Aptos" panose="020B0004020202020204" pitchFamily="34" charset="0"/>
                <a:cs typeface="Times New Roman" panose="02020603050405020304" pitchFamily="18" charset="0"/>
              </a:rPr>
              <a:t>Tervetuloa osallistumaan Erätauko-keskusteluun, jonka aiheena on puhdas vesi kestävän kehityksen näkökulmasta. Kiva, että olet täällä. Nimeni on N.N. ja minä johdan keskustelua.</a:t>
            </a:r>
          </a:p>
          <a:p>
            <a:pPr>
              <a:lnSpc>
                <a:spcPct val="107000"/>
              </a:lnSpc>
              <a:spcAft>
                <a:spcPts val="800"/>
              </a:spcAft>
            </a:pPr>
            <a:r>
              <a:rPr lang="fi-FI" sz="1300" kern="100" dirty="0">
                <a:effectLst/>
                <a:ea typeface="Aptos" panose="020B0004020202020204" pitchFamily="34" charset="0"/>
                <a:cs typeface="Times New Roman" panose="02020603050405020304" pitchFamily="18" charset="0"/>
              </a:rPr>
              <a:t>Tänään yritämme syventää ymmärrystämme vedestä, sen merkityksestä ja kokemuksista ja ajatuksista, joita meillä kaikilla on aiheesta. </a:t>
            </a:r>
            <a:br>
              <a:rPr lang="fi-FI" sz="1300" kern="100" dirty="0">
                <a:effectLst/>
                <a:ea typeface="Aptos" panose="020B0004020202020204" pitchFamily="34" charset="0"/>
                <a:cs typeface="Times New Roman" panose="02020603050405020304" pitchFamily="18" charset="0"/>
              </a:rPr>
            </a:br>
            <a:r>
              <a:rPr lang="fi-FI" sz="1300" kern="100" dirty="0">
                <a:effectLst/>
                <a:ea typeface="Aptos" panose="020B0004020202020204" pitchFamily="34" charset="0"/>
                <a:cs typeface="Times New Roman" panose="02020603050405020304" pitchFamily="18" charset="0"/>
              </a:rPr>
              <a:t>Minä jaan puheenvuorot tässä keskustelussa.</a:t>
            </a:r>
          </a:p>
          <a:p>
            <a:pPr>
              <a:lnSpc>
                <a:spcPct val="107000"/>
              </a:lnSpc>
              <a:spcAft>
                <a:spcPts val="800"/>
              </a:spcAft>
            </a:pPr>
            <a:r>
              <a:rPr lang="fi-FI" sz="1300" kern="100" dirty="0">
                <a:effectLst/>
                <a:ea typeface="Aptos" panose="020B0004020202020204" pitchFamily="34" charset="0"/>
                <a:cs typeface="Times New Roman" panose="02020603050405020304" pitchFamily="18" charset="0"/>
              </a:rPr>
              <a:t>Toivon, että mahdollisimman monet teistä osallistuvat tämän päivän keskusteluun. Tehdään tilaa toisillemme. Joskus saatan kysyä suoraan, mitä ajatuksia tai kokemuksia sinulla on aiheeseen liittyen.</a:t>
            </a:r>
            <a:br>
              <a:rPr lang="fi-FI" sz="1300" kern="100" dirty="0">
                <a:effectLst/>
                <a:ea typeface="Aptos" panose="020B0004020202020204" pitchFamily="34" charset="0"/>
                <a:cs typeface="Times New Roman" panose="02020603050405020304" pitchFamily="18" charset="0"/>
              </a:rPr>
            </a:br>
            <a:br>
              <a:rPr lang="fi-FI" sz="1300" kern="100" dirty="0">
                <a:effectLst/>
                <a:ea typeface="Aptos" panose="020B0004020202020204" pitchFamily="34" charset="0"/>
                <a:cs typeface="Times New Roman" panose="02020603050405020304" pitchFamily="18" charset="0"/>
              </a:rPr>
            </a:br>
            <a:r>
              <a:rPr lang="fi-FI" sz="1300" kern="100" dirty="0">
                <a:effectLst/>
                <a:ea typeface="Aptos" panose="020B0004020202020204" pitchFamily="34" charset="0"/>
                <a:cs typeface="Times New Roman" panose="02020603050405020304" pitchFamily="18" charset="0"/>
              </a:rPr>
              <a:t>Keskustelu on luottamuksellista. Voit halutessasi kertoa, että osallistuit keskusteluun, mutta älä jaa tai kerro edelleen mitä joku muu sanoi keskustelussa kysymättä ensin heidän lupaansa. On tärkeää, että jokainen voi turvallisin mielin osallistua keskusteluun.</a:t>
            </a:r>
          </a:p>
          <a:p>
            <a:pPr>
              <a:lnSpc>
                <a:spcPct val="107000"/>
              </a:lnSpc>
              <a:spcAft>
                <a:spcPts val="800"/>
              </a:spcAft>
            </a:pPr>
            <a:r>
              <a:rPr lang="fi-FI" sz="1300" kern="100" dirty="0">
                <a:effectLst/>
                <a:ea typeface="Aptos" panose="020B0004020202020204" pitchFamily="34" charset="0"/>
                <a:cs typeface="Times New Roman" panose="02020603050405020304" pitchFamily="18" charset="0"/>
              </a:rPr>
              <a:t>Olisi kiva kuulla kuka täällä tänään on. Pidetään esittelykierros. Esittelemme itsemme etunimillämme, se riittää. Kerro samalla muisto tai ikimuistoinen ajatus, joka liittyy puhtaaseen veteen.</a:t>
            </a:r>
          </a:p>
          <a:p>
            <a:pPr>
              <a:lnSpc>
                <a:spcPct val="107000"/>
              </a:lnSpc>
              <a:spcAft>
                <a:spcPts val="800"/>
              </a:spcAft>
            </a:pPr>
            <a:br>
              <a:rPr lang="fi-FI" sz="1300" i="1" kern="100" dirty="0">
                <a:effectLst/>
                <a:ea typeface="Aptos" panose="020B0004020202020204" pitchFamily="34" charset="0"/>
                <a:cs typeface="Times New Roman" panose="02020603050405020304" pitchFamily="18" charset="0"/>
              </a:rPr>
            </a:br>
            <a:r>
              <a:rPr lang="fi-FI" sz="1300" i="1" kern="100" dirty="0">
                <a:effectLst/>
                <a:ea typeface="Aptos" panose="020B0004020202020204" pitchFamily="34" charset="0"/>
                <a:cs typeface="Times New Roman" panose="02020603050405020304" pitchFamily="18" charset="0"/>
              </a:rPr>
              <a:t>-&gt; Käytä seuraavalla sivulla olevaa kuvaa kirjoittaaksesi itsellesi osallistujien nimet</a:t>
            </a:r>
          </a:p>
          <a:p>
            <a:pPr marL="0" marR="0" lvl="0" indent="0" algn="l" defTabSz="914400" rtl="0" eaLnBrk="1" fontAlgn="auto" latinLnBrk="0" hangingPunct="1">
              <a:lnSpc>
                <a:spcPct val="115000"/>
              </a:lnSpc>
              <a:spcBef>
                <a:spcPts val="0"/>
              </a:spcBef>
              <a:spcAft>
                <a:spcPts val="0"/>
              </a:spcAft>
              <a:buClr>
                <a:prstClr val="black"/>
              </a:buClr>
              <a:buSzPts val="600"/>
              <a:buFontTx/>
              <a:buNone/>
              <a:tabLst/>
              <a:defRPr/>
            </a:pPr>
            <a:endParaRPr kumimoji="0" lang="sv-SE" sz="1300" b="0" i="0" u="none" strike="noStrike" kern="1200" cap="none" spc="0" normalizeH="0" baseline="0" noProof="0" dirty="0">
              <a:ln>
                <a:noFill/>
              </a:ln>
              <a:solidFill>
                <a:srgbClr val="000000"/>
              </a:solidFill>
              <a:effectLst/>
              <a:uLnTx/>
              <a:uFillTx/>
              <a:ea typeface="Gill Sans"/>
              <a:cs typeface="Gill Sans"/>
              <a:sym typeface="Gill Sans"/>
            </a:endParaRPr>
          </a:p>
        </p:txBody>
      </p:sp>
    </p:spTree>
    <p:extLst>
      <p:ext uri="{BB962C8B-B14F-4D97-AF65-F5344CB8AC3E}">
        <p14:creationId xmlns:p14="http://schemas.microsoft.com/office/powerpoint/2010/main" val="163038452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imeout">
      <a:majorFont>
        <a:latin typeface="Bebas Neue"/>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1055</TotalTime>
  <Words>2180</Words>
  <Application>Microsoft Office PowerPoint</Application>
  <PresentationFormat>Laajakuva</PresentationFormat>
  <Paragraphs>198</Paragraphs>
  <Slides>24</Slides>
  <Notes>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24</vt:i4>
      </vt:variant>
    </vt:vector>
  </HeadingPairs>
  <TitlesOfParts>
    <vt:vector size="33" baseType="lpstr">
      <vt:lpstr>Aptos</vt:lpstr>
      <vt:lpstr>Arial</vt:lpstr>
      <vt:lpstr>Bebas Neue</vt:lpstr>
      <vt:lpstr>Calibri</vt:lpstr>
      <vt:lpstr>Gill Sans</vt:lpstr>
      <vt:lpstr>Merriweather Sans</vt:lpstr>
      <vt:lpstr>Montserrat Light</vt:lpstr>
      <vt:lpstr>Times New Roman</vt:lpstr>
      <vt:lpstr>Office-teema</vt:lpstr>
      <vt:lpstr>PowerPoint-esitys</vt:lpstr>
      <vt:lpstr>TEeMA: vesi </vt:lpstr>
      <vt:lpstr>Oppitunti1  Johdattelu aiheeseen: taustatiedon hankkiminen</vt:lpstr>
      <vt:lpstr>OPPITUNTI 1 – tutkimustehtävä</vt:lpstr>
      <vt:lpstr>Oppitunti 2 – teema: vesi </vt:lpstr>
      <vt:lpstr>Oppitunti 2 – Erätauko-keskustelu </vt:lpstr>
      <vt:lpstr>Keskustelun ohjaajalle </vt:lpstr>
      <vt:lpstr>Eri pituisia keskusteluja</vt:lpstr>
      <vt:lpstr>Erätauko-keskustelu: vesi (45 min)  8 min Aloitus</vt:lpstr>
      <vt:lpstr>PowerPoint-esitys</vt:lpstr>
      <vt:lpstr>Erätauko-Keskustelun pelisäännöt</vt:lpstr>
      <vt:lpstr>Erätauko-keskustelu: vesi (45 min)  5 min Alustus ja pariporina </vt:lpstr>
      <vt:lpstr>Erätaukokeskustelu: vesi (45 min) 25  min Yhteinen keskustelu </vt:lpstr>
      <vt:lpstr>Erätauko-keskustelu: vesi (45 min)  Yhteinen keskustelu jatkuu...  </vt:lpstr>
      <vt:lpstr>Erätauko-keskustelu: vesi (45 min) 2 MIN Oivallusten kirjoittaminen </vt:lpstr>
      <vt:lpstr>Erätauko-keskustelu: vesi (45 min)  3 MIN Oivallusten jakaminen   </vt:lpstr>
      <vt:lpstr>Erätauko-keskustelu: vesi (45 min) 2 MIN Kiitos ja lopetus </vt:lpstr>
      <vt:lpstr>Erätauko-keskustelun ohjaajan tukimateriaali</vt:lpstr>
      <vt:lpstr>Hurraa! Ohjasit juuri Erätauko-keskustelun. Mahtavaa! Miten tänään sujui?</vt:lpstr>
      <vt:lpstr>PowerPoint-esitys</vt:lpstr>
      <vt:lpstr>oppitunti 3 ja 4:  kilpailu vedenkulutuksen vähentämiseksi</vt:lpstr>
      <vt:lpstr> kilpailuohjeet:  </vt:lpstr>
      <vt:lpstr> Esimerkkejä helpoista toimenpiteistä, joiden avulla voi vähentää vedenkulutusta: </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Jessica Mukkala</dc:creator>
  <cp:lastModifiedBy>Oona Mertoniemi</cp:lastModifiedBy>
  <cp:revision>35</cp:revision>
  <dcterms:created xsi:type="dcterms:W3CDTF">2024-05-06T12:17:41Z</dcterms:created>
  <dcterms:modified xsi:type="dcterms:W3CDTF">2025-08-21T13:15:15Z</dcterms:modified>
</cp:coreProperties>
</file>