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12192000" cy="6858000"/>
  <p:notesSz cx="6858000" cy="9144000"/>
  <p:embeddedFontLst>
    <p:embeddedFont>
      <p:font typeface="Bebas Neue" panose="020B0606020202050201" pitchFamily="34" charset="0"/>
      <p:regular r:id="rId20"/>
    </p:embeddedFont>
    <p:embeddedFont>
      <p:font typeface="Lato" panose="020F0502020204030203" pitchFamily="34" charset="0"/>
      <p:regular r:id="rId21"/>
      <p:bold r:id="rId22"/>
      <p:italic r:id="rId23"/>
      <p:boldItalic r:id="rId24"/>
    </p:embeddedFont>
    <p:embeddedFont>
      <p:font typeface="Montserrat" panose="00000500000000000000" pitchFamily="50" charset="0"/>
      <p:regular r:id="rId25"/>
      <p:bold r:id="rId26"/>
      <p:italic r:id="rId27"/>
      <p:boldItalic r:id="rId28"/>
    </p:embeddedFont>
    <p:embeddedFont>
      <p:font typeface="Montserrat Light" panose="00000400000000000000" pitchFamily="50"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xCUZApwd7bXhuomyv8QH6S5J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0176410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0176410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01764105c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01764105c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01764105c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01764105c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01764105c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01764105c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01764105c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01764105c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01764105c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01764105c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01764105c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01764105c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01764105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01764105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01764105c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01764105c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01764105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01764105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1764105c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01764105c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01764105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01764105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01764105c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01764105c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01764105c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01764105c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01764105c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01764105c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01764105c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01764105c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01764105c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01764105c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23" name="Google Shape;23;p6" descr="Kuva, joka sisältää kohteen Värikkyys, kuvio, keltainen, appelsiini&#10;&#10;Kuvaus luotu automaattisesti"/>
          <p:cNvPicPr preferRelativeResize="0"/>
          <p:nvPr/>
        </p:nvPicPr>
        <p:blipFill rotWithShape="1">
          <a:blip r:embed="rId2">
            <a:alphaModFix/>
          </a:blip>
          <a:srcRect t="10000"/>
          <a:stretch/>
        </p:blipFill>
        <p:spPr>
          <a:xfrm>
            <a:off x="0" y="0"/>
            <a:ext cx="12192000" cy="6858000"/>
          </a:xfrm>
          <a:prstGeom prst="rect">
            <a:avLst/>
          </a:prstGeom>
          <a:noFill/>
          <a:ln>
            <a:noFill/>
          </a:ln>
        </p:spPr>
      </p:pic>
      <p:sp>
        <p:nvSpPr>
          <p:cNvPr id="24" name="Google Shape;24;p6"/>
          <p:cNvSpPr/>
          <p:nvPr/>
        </p:nvSpPr>
        <p:spPr>
          <a:xfrm>
            <a:off x="326858" y="365125"/>
            <a:ext cx="11538284" cy="6216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25"/>
        <p:cNvGrpSpPr/>
        <p:nvPr/>
      </p:nvGrpSpPr>
      <p:grpSpPr>
        <a:xfrm>
          <a:off x="0" y="0"/>
          <a:ext cx="0" cy="0"/>
          <a:chOff x="0" y="0"/>
          <a:chExt cx="0" cy="0"/>
        </a:xfrm>
      </p:grpSpPr>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2" name="Google Shape;3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a:spLocks noGrp="1"/>
          </p:cNvSpPr>
          <p:nvPr>
            <p:ph type="pic" idx="2"/>
          </p:nvPr>
        </p:nvSpPr>
        <p:spPr>
          <a:xfrm>
            <a:off x="5183188" y="987425"/>
            <a:ext cx="6172200" cy="4873625"/>
          </a:xfrm>
          <a:prstGeom prst="rect">
            <a:avLst/>
          </a:prstGeom>
          <a:noFill/>
          <a:ln>
            <a:noFill/>
          </a:ln>
        </p:spPr>
      </p:sp>
      <p:sp>
        <p:nvSpPr>
          <p:cNvPr id="66" name="Google Shape;6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bas Neue"/>
              <a:buNone/>
              <a:defRPr sz="4400" b="0"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1pPr>
            <a:lvl2pPr marL="0" marR="0" lvl="1"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2pPr>
            <a:lvl3pPr marL="0" marR="0" lvl="2"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3pPr>
            <a:lvl4pPr marL="0" marR="0" lvl="3"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4pPr>
            <a:lvl5pPr marL="0" marR="0" lvl="4"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5pPr>
            <a:lvl6pPr marL="0" marR="0" lvl="5"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6pPr>
            <a:lvl7pPr marL="0" marR="0" lvl="6"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7pPr>
            <a:lvl8pPr marL="0" marR="0" lvl="7"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8pPr>
            <a:lvl9pPr marL="0" marR="0" lvl="8"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ltasatu.org/lue-selaimessa/?id=740"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youtube.com/watch?v=d9SPayPA0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3501764105c_0_29" descr="Kuva, joka sisältää kohteen teksti, Grafiikka, graafinen suunnittelu, juliste&#10;&#10;Kuvaus luotu automaattisesti"/>
          <p:cNvPicPr preferRelativeResize="0"/>
          <p:nvPr/>
        </p:nvPicPr>
        <p:blipFill rotWithShape="1">
          <a:blip r:embed="rId3">
            <a:alphaModFix/>
          </a:blip>
          <a:srcRect/>
          <a:stretch/>
        </p:blipFill>
        <p:spPr>
          <a:xfrm>
            <a:off x="314463" y="0"/>
            <a:ext cx="11563076" cy="6858002"/>
          </a:xfrm>
          <a:prstGeom prst="rect">
            <a:avLst/>
          </a:prstGeom>
          <a:noFill/>
          <a:ln>
            <a:noFill/>
          </a:ln>
        </p:spPr>
      </p:pic>
      <p:pic>
        <p:nvPicPr>
          <p:cNvPr id="226" name="Google Shape;226;g3501764105c_0_29"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3501764105c_1_9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Reflektoivia kysymyksiä</a:t>
            </a:r>
            <a:endParaRPr dirty="0"/>
          </a:p>
        </p:txBody>
      </p:sp>
      <p:sp>
        <p:nvSpPr>
          <p:cNvPr id="300" name="Google Shape;300;g3501764105c_1_9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buNone/>
            </a:pPr>
            <a:r>
              <a:rPr lang="fi-FI" sz="2000" dirty="0"/>
              <a:t>Olet nyt nähnyt elokuvan, jossa nuoret antavat esimerkkejä siitä, miltä nälkä voi tuntua. Miten voit asettaa oman elämäsi tai alueesi perspektiiviin?</a:t>
            </a:r>
          </a:p>
          <a:p>
            <a:pPr marL="0" lvl="0" indent="0">
              <a:buNone/>
            </a:pPr>
            <a:endParaRPr sz="2000" dirty="0"/>
          </a:p>
          <a:p>
            <a:pPr marL="0" lvl="0" indent="0">
              <a:buNone/>
            </a:pPr>
            <a:r>
              <a:rPr lang="fi-FI" sz="2000" dirty="0"/>
              <a:t>Onko jotain, mitä voisit itse tehdä vaikuttaaksesi?</a:t>
            </a:r>
          </a:p>
          <a:p>
            <a:pPr marL="0" lvl="0" indent="0" algn="l" rtl="0">
              <a:spcBef>
                <a:spcPts val="1000"/>
              </a:spcBef>
              <a:spcAft>
                <a:spcPts val="0"/>
              </a:spcAft>
              <a:buNone/>
            </a:pPr>
            <a:endParaRPr sz="2000" dirty="0"/>
          </a:p>
          <a:p>
            <a:pPr marL="0" lvl="0" indent="0">
              <a:buNone/>
            </a:pPr>
            <a:r>
              <a:rPr lang="fi-FI" sz="2000" dirty="0"/>
              <a:t>Tavoite 13 liittyy läheisesti tavoitteeseen 2. Mitkä muut globaalit tavoitteet voidaan yhdistää tavoitteeseen 2?</a:t>
            </a:r>
          </a:p>
          <a:p>
            <a:pPr marL="0" lvl="0" indent="0" algn="l" rtl="0">
              <a:spcBef>
                <a:spcPts val="1000"/>
              </a:spcBef>
              <a:spcAft>
                <a:spcPts val="0"/>
              </a:spcAft>
              <a:buNone/>
            </a:pPr>
            <a:endParaRPr sz="2000" dirty="0"/>
          </a:p>
          <a:p>
            <a:pPr marL="0" lvl="0" indent="0">
              <a:buNone/>
            </a:pPr>
            <a:r>
              <a:rPr lang="fi-FI" sz="2000" dirty="0"/>
              <a:t>Voit tutkia maailman tavoitteita myös verkossa: https://www.ykliitto.fi/kestava-kehitys</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g3501764105c_1_138" title="Skærmbillede 2025-04-25 kl. 13.11.53.png"/>
          <p:cNvPicPr preferRelativeResize="0"/>
          <p:nvPr/>
        </p:nvPicPr>
        <p:blipFill rotWithShape="1">
          <a:blip r:embed="rId3">
            <a:alphaModFix/>
          </a:blip>
          <a:srcRect l="934" r="669"/>
          <a:stretch/>
        </p:blipFill>
        <p:spPr>
          <a:xfrm>
            <a:off x="2999400" y="570200"/>
            <a:ext cx="6209699" cy="5717599"/>
          </a:xfrm>
          <a:prstGeom prst="rect">
            <a:avLst/>
          </a:prstGeom>
          <a:noFill/>
          <a:ln>
            <a:noFill/>
          </a:ln>
        </p:spPr>
      </p:pic>
      <p:pic>
        <p:nvPicPr>
          <p:cNvPr id="307" name="Google Shape;307;g3501764105c_1_138"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pic>
        <p:nvPicPr>
          <p:cNvPr id="308" name="Google Shape;308;g3501764105c_1_138" title="Skærmbillede 2025-04-25 kl. 13.09.06.png"/>
          <p:cNvPicPr preferRelativeResize="0"/>
          <p:nvPr/>
        </p:nvPicPr>
        <p:blipFill>
          <a:blip r:embed="rId5">
            <a:alphaModFix/>
          </a:blip>
          <a:stretch>
            <a:fillRect/>
          </a:stretch>
        </p:blipFill>
        <p:spPr>
          <a:xfrm>
            <a:off x="1712800" y="916050"/>
            <a:ext cx="1192200" cy="115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3501764105c_1_9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Kotitalous</a:t>
            </a:r>
            <a:endParaRPr dirty="0"/>
          </a:p>
          <a:p>
            <a:pPr marL="0" lvl="0" indent="0" algn="l" rtl="0">
              <a:spcBef>
                <a:spcPts val="0"/>
              </a:spcBef>
              <a:spcAft>
                <a:spcPts val="0"/>
              </a:spcAft>
              <a:buNone/>
            </a:pPr>
            <a:r>
              <a:rPr lang="fi-FI" sz="3200" dirty="0"/>
              <a:t>Oppitunnit 3-6</a:t>
            </a:r>
            <a:endParaRPr sz="3200" dirty="0"/>
          </a:p>
        </p:txBody>
      </p:sp>
      <p:sp>
        <p:nvSpPr>
          <p:cNvPr id="314" name="Google Shape;314;g3501764105c_1_95"/>
          <p:cNvSpPr txBox="1">
            <a:spLocks noGrp="1"/>
          </p:cNvSpPr>
          <p:nvPr>
            <p:ph type="body" idx="1"/>
          </p:nvPr>
        </p:nvSpPr>
        <p:spPr>
          <a:xfrm>
            <a:off x="838200" y="1825624"/>
            <a:ext cx="10730948" cy="4505601"/>
          </a:xfrm>
          <a:prstGeom prst="rect">
            <a:avLst/>
          </a:prstGeom>
        </p:spPr>
        <p:txBody>
          <a:bodyPr spcFirstLastPara="1" wrap="square" lIns="91425" tIns="45700" rIns="91425" bIns="45700" anchor="t" anchorCtr="0">
            <a:noAutofit/>
          </a:bodyPr>
          <a:lstStyle/>
          <a:p>
            <a:pPr marL="0" lvl="0" indent="0">
              <a:buNone/>
            </a:pPr>
            <a:r>
              <a:rPr lang="fi-FI" sz="1400" b="1" dirty="0">
                <a:latin typeface="Montserrat Light" panose="00000400000000000000" pitchFamily="50" charset="0"/>
                <a:ea typeface="Montserrat"/>
                <a:cs typeface="Montserrat"/>
                <a:sym typeface="Montserrat"/>
              </a:rPr>
              <a:t>Päivän johdanto luokassa</a:t>
            </a:r>
          </a:p>
          <a:p>
            <a:pPr marL="0" lvl="0" indent="0">
              <a:buNone/>
            </a:pPr>
            <a:r>
              <a:rPr lang="fi-FI" sz="1400" dirty="0">
                <a:latin typeface="Montserrat Light" panose="00000400000000000000" pitchFamily="50" charset="0"/>
              </a:rPr>
              <a:t>Työskennellään </a:t>
            </a:r>
            <a:r>
              <a:rPr lang="fi-FI" sz="1400" dirty="0" err="1">
                <a:latin typeface="Montserrat Light" panose="00000400000000000000" pitchFamily="50" charset="0"/>
              </a:rPr>
              <a:t>seruaavien</a:t>
            </a:r>
            <a:r>
              <a:rPr lang="fi-FI" sz="1400" dirty="0">
                <a:latin typeface="Montserrat Light" panose="00000400000000000000" pitchFamily="50" charset="0"/>
              </a:rPr>
              <a:t> raaka-aineiden parissa: porkkana, peruna, kananmuna.</a:t>
            </a:r>
          </a:p>
          <a:p>
            <a:pPr marL="0" lvl="0" indent="0">
              <a:buNone/>
            </a:pPr>
            <a:endParaRPr sz="1400" dirty="0">
              <a:latin typeface="Montserrat Light" panose="00000400000000000000" pitchFamily="50" charset="0"/>
            </a:endParaRPr>
          </a:p>
          <a:p>
            <a:pPr marL="0" lvl="0" indent="0">
              <a:buNone/>
            </a:pPr>
            <a:r>
              <a:rPr lang="fi-FI" sz="1400" dirty="0">
                <a:latin typeface="Montserrat Light" panose="00000400000000000000" pitchFamily="50" charset="0"/>
              </a:rPr>
              <a:t>Suunnitelkaa ja laatikaa kysymyksiä omiin tutkimuksiinne: miten voitte hyödyntää koko raaka-aineen?</a:t>
            </a:r>
            <a:br>
              <a:rPr lang="fi-FI" sz="1400" dirty="0">
                <a:latin typeface="Montserrat Light" panose="00000400000000000000" pitchFamily="50" charset="0"/>
              </a:rPr>
            </a:br>
            <a:r>
              <a:rPr lang="fi-FI" sz="1400" dirty="0">
                <a:latin typeface="Montserrat Light" panose="00000400000000000000" pitchFamily="50" charset="0"/>
              </a:rPr>
              <a:t>Suunnitelkaa, mitä erilaisia välineitä ja menetelmiä aiotte käyttää.</a:t>
            </a:r>
          </a:p>
          <a:p>
            <a:pPr marL="0" lvl="0" indent="0" algn="l" rtl="0">
              <a:spcBef>
                <a:spcPts val="1000"/>
              </a:spcBef>
              <a:spcAft>
                <a:spcPts val="0"/>
              </a:spcAft>
              <a:buNone/>
            </a:pPr>
            <a:endParaRPr sz="1400" dirty="0">
              <a:latin typeface="Montserrat Light" panose="00000400000000000000" pitchFamily="50" charset="0"/>
            </a:endParaRPr>
          </a:p>
          <a:p>
            <a:pPr marL="0" lvl="0" indent="0">
              <a:buNone/>
            </a:pPr>
            <a:r>
              <a:rPr lang="fi-FI" sz="1400" dirty="0">
                <a:latin typeface="Montserrat Light" panose="00000400000000000000" pitchFamily="50" charset="0"/>
              </a:rPr>
              <a:t>Selvittäkää raaka-aineiden hinta.</a:t>
            </a:r>
          </a:p>
          <a:p>
            <a:pPr marL="0" lvl="0" indent="0">
              <a:buNone/>
            </a:pPr>
            <a:endParaRPr lang="fi-FI" sz="1400" b="1" dirty="0">
              <a:latin typeface="Montserrat Light" panose="00000400000000000000" pitchFamily="50" charset="0"/>
              <a:ea typeface="Montserrat"/>
              <a:cs typeface="Montserrat"/>
              <a:sym typeface="Montserrat"/>
            </a:endParaRPr>
          </a:p>
          <a:p>
            <a:pPr marL="0" lvl="0" indent="0">
              <a:buNone/>
            </a:pPr>
            <a:r>
              <a:rPr lang="fi-FI" sz="1400" b="1" dirty="0">
                <a:latin typeface="Montserrat Light" panose="00000400000000000000" pitchFamily="50" charset="0"/>
                <a:ea typeface="Montserrat"/>
                <a:cs typeface="Montserrat"/>
                <a:sym typeface="Montserrat"/>
              </a:rPr>
              <a:t>Esitelkää ideanne ja tuloksenne muulle luokalle.</a:t>
            </a:r>
          </a:p>
          <a:p>
            <a:pPr marL="0" lvl="0" indent="0" algn="l" rtl="0">
              <a:spcBef>
                <a:spcPts val="1000"/>
              </a:spcBef>
              <a:spcAft>
                <a:spcPts val="0"/>
              </a:spcAft>
              <a:buNone/>
            </a:pPr>
            <a:endParaRPr sz="1400" dirty="0">
              <a:latin typeface="Montserrat Light" panose="00000400000000000000" pitchFamily="50" charset="0"/>
            </a:endParaRPr>
          </a:p>
          <a:p>
            <a:pPr marL="0" lvl="0" indent="0" algn="l" rtl="0">
              <a:spcBef>
                <a:spcPts val="1000"/>
              </a:spcBef>
              <a:spcAft>
                <a:spcPts val="0"/>
              </a:spcAft>
              <a:buNone/>
            </a:pPr>
            <a:r>
              <a:rPr lang="fi-FI" sz="1400" b="1" dirty="0">
                <a:latin typeface="Montserrat Light" panose="00000400000000000000" pitchFamily="50" charset="0"/>
                <a:ea typeface="Montserrat"/>
                <a:cs typeface="Montserrat"/>
                <a:sym typeface="Montserrat"/>
              </a:rPr>
              <a:t>Kokoontuminen</a:t>
            </a:r>
          </a:p>
          <a:p>
            <a:pPr marL="0" lvl="0" indent="0">
              <a:buNone/>
            </a:pPr>
            <a:br>
              <a:rPr lang="fi-FI" sz="1400" b="1" dirty="0">
                <a:latin typeface="Montserrat Light" panose="00000400000000000000" pitchFamily="50" charset="0"/>
                <a:ea typeface="Montserrat"/>
                <a:cs typeface="Montserrat"/>
                <a:sym typeface="Montserrat"/>
              </a:rPr>
            </a:br>
            <a:r>
              <a:rPr lang="fi-FI" sz="1400" dirty="0">
                <a:latin typeface="Montserrat Light" panose="00000400000000000000" pitchFamily="50" charset="0"/>
              </a:rPr>
              <a:t>Miksi tämä harjoitus oli tärkeä?</a:t>
            </a:r>
          </a:p>
          <a:p>
            <a:pPr marL="0" lvl="0" indent="0">
              <a:buNone/>
            </a:pPr>
            <a:r>
              <a:rPr lang="fi-FI" sz="1400" dirty="0">
                <a:latin typeface="Montserrat Light" panose="00000400000000000000" pitchFamily="50" charset="0"/>
              </a:rPr>
              <a:t>Miten voitte yhdistää havaintosi teemaan ”pysäytä nälkä”?</a:t>
            </a:r>
            <a:endParaRPr sz="1400" dirty="0">
              <a:latin typeface="Montserrat Light" panose="00000400000000000000" pitchFamily="50" charset="0"/>
            </a:endParaRPr>
          </a:p>
        </p:txBody>
      </p:sp>
      <p:pic>
        <p:nvPicPr>
          <p:cNvPr id="315" name="Google Shape;315;g3501764105c_1_95" title="Skærmbillede 2025-04-25 kl. 13.09.06.png"/>
          <p:cNvPicPr preferRelativeResize="0"/>
          <p:nvPr/>
        </p:nvPicPr>
        <p:blipFill>
          <a:blip r:embed="rId3">
            <a:alphaModFix/>
          </a:blip>
          <a:stretch>
            <a:fillRect/>
          </a:stretch>
        </p:blipFill>
        <p:spPr>
          <a:xfrm>
            <a:off x="9342925" y="411975"/>
            <a:ext cx="2373499" cy="2181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501764105c_1_10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Kirjallisuus</a:t>
            </a:r>
            <a:endParaRPr dirty="0"/>
          </a:p>
          <a:p>
            <a:pPr marL="0" lvl="0" indent="0" algn="l" rtl="0">
              <a:spcBef>
                <a:spcPts val="0"/>
              </a:spcBef>
              <a:spcAft>
                <a:spcPts val="0"/>
              </a:spcAft>
              <a:buNone/>
            </a:pPr>
            <a:r>
              <a:rPr lang="fi-FI" sz="4000" dirty="0"/>
              <a:t>oppitunnit 7-8</a:t>
            </a:r>
            <a:endParaRPr sz="4000" dirty="0"/>
          </a:p>
        </p:txBody>
      </p:sp>
      <p:sp>
        <p:nvSpPr>
          <p:cNvPr id="322" name="Google Shape;322;g3501764105c_1_100"/>
          <p:cNvSpPr txBox="1">
            <a:spLocks noGrp="1"/>
          </p:cNvSpPr>
          <p:nvPr>
            <p:ph type="body" idx="1"/>
          </p:nvPr>
        </p:nvSpPr>
        <p:spPr>
          <a:xfrm>
            <a:off x="783525" y="18334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000" b="1" dirty="0">
                <a:latin typeface="Montserrat"/>
                <a:ea typeface="Montserrat"/>
                <a:cs typeface="Montserrat"/>
                <a:sym typeface="Montserrat"/>
              </a:rPr>
              <a:t>Johdanto</a:t>
            </a:r>
            <a:endParaRPr sz="2000" b="1" dirty="0">
              <a:latin typeface="Montserrat"/>
              <a:ea typeface="Montserrat"/>
              <a:cs typeface="Montserrat"/>
              <a:sym typeface="Montserrat"/>
            </a:endParaRPr>
          </a:p>
          <a:p>
            <a:pPr marL="0" lvl="0" indent="0" algn="l" rtl="0">
              <a:spcBef>
                <a:spcPts val="1000"/>
              </a:spcBef>
              <a:spcAft>
                <a:spcPts val="0"/>
              </a:spcAft>
              <a:buNone/>
            </a:pPr>
            <a:r>
              <a:rPr lang="fi-FI" sz="2000" dirty="0"/>
              <a:t>Pieni tulitikkutyttö, H C Andersen</a:t>
            </a:r>
            <a:endParaRPr sz="2000" dirty="0"/>
          </a:p>
          <a:p>
            <a:pPr marL="0" lvl="0" indent="0" algn="l" rtl="0">
              <a:spcBef>
                <a:spcPts val="1000"/>
              </a:spcBef>
              <a:spcAft>
                <a:spcPts val="0"/>
              </a:spcAft>
              <a:buNone/>
            </a:pPr>
            <a:endParaRPr sz="2000" b="1" dirty="0">
              <a:latin typeface="Montserrat"/>
              <a:ea typeface="Montserrat"/>
              <a:cs typeface="Montserrat"/>
              <a:sym typeface="Montserrat"/>
            </a:endParaRPr>
          </a:p>
          <a:p>
            <a:pPr marL="0" lvl="0" indent="0" algn="l" rtl="0">
              <a:spcBef>
                <a:spcPts val="1000"/>
              </a:spcBef>
              <a:spcAft>
                <a:spcPts val="0"/>
              </a:spcAft>
              <a:buNone/>
            </a:pPr>
            <a:r>
              <a:rPr lang="fi-FI" sz="2000" b="1" dirty="0">
                <a:latin typeface="Montserrat"/>
                <a:ea typeface="Montserrat"/>
                <a:cs typeface="Montserrat"/>
                <a:sym typeface="Montserrat"/>
              </a:rPr>
              <a:t>Lue/kuuntele</a:t>
            </a:r>
            <a:br>
              <a:rPr lang="fi-FI" sz="2000" b="1" dirty="0">
                <a:latin typeface="Montserrat"/>
                <a:ea typeface="Montserrat"/>
                <a:cs typeface="Montserrat"/>
                <a:sym typeface="Montserrat"/>
              </a:rPr>
            </a:br>
            <a:r>
              <a:rPr lang="fi-FI" sz="2000" dirty="0"/>
              <a:t>Lue tai kuuntele tekstiä yhdessä parin kanssa.</a:t>
            </a:r>
          </a:p>
          <a:p>
            <a:pPr marL="0" lvl="0" indent="0" algn="l" rtl="0">
              <a:spcBef>
                <a:spcPts val="1000"/>
              </a:spcBef>
              <a:spcAft>
                <a:spcPts val="0"/>
              </a:spcAft>
              <a:buNone/>
            </a:pPr>
            <a:endParaRPr sz="2000" dirty="0"/>
          </a:p>
          <a:p>
            <a:pPr marL="0" lvl="0" indent="0" algn="l" rtl="0">
              <a:spcBef>
                <a:spcPts val="1000"/>
              </a:spcBef>
              <a:spcAft>
                <a:spcPts val="0"/>
              </a:spcAft>
              <a:buNone/>
            </a:pPr>
            <a:r>
              <a:rPr lang="fi-FI" sz="2000" b="1" dirty="0">
                <a:latin typeface="Montserrat"/>
                <a:ea typeface="Montserrat"/>
                <a:cs typeface="Montserrat"/>
                <a:sym typeface="Montserrat"/>
              </a:rPr>
              <a:t>Pohdinta</a:t>
            </a:r>
            <a:endParaRPr sz="2000" b="1" dirty="0">
              <a:latin typeface="Montserrat"/>
              <a:ea typeface="Montserrat"/>
              <a:cs typeface="Montserrat"/>
              <a:sym typeface="Montserrat"/>
            </a:endParaRPr>
          </a:p>
          <a:p>
            <a:pPr marL="0" lvl="0" indent="0">
              <a:buNone/>
            </a:pPr>
            <a:r>
              <a:rPr lang="fi-FI" sz="2000" dirty="0"/>
              <a:t>Löytäkää kolme kohtaa, joissa teksti voidaan yhdistää tavoitteeseen.</a:t>
            </a:r>
          </a:p>
          <a:p>
            <a:pPr marL="0" lvl="0" indent="0">
              <a:buNone/>
            </a:pPr>
            <a:endParaRPr sz="2000" dirty="0"/>
          </a:p>
          <a:p>
            <a:pPr marL="0" lvl="0" indent="0">
              <a:buNone/>
            </a:pPr>
            <a:r>
              <a:rPr lang="fi-FI" sz="2000" i="1" dirty="0"/>
              <a:t>Jos lopetat aikaisin, voit alkaa tehdä julisteita teemailtaa varten.</a:t>
            </a:r>
            <a:endParaRPr sz="2000" i="1" dirty="0"/>
          </a:p>
        </p:txBody>
      </p:sp>
      <p:pic>
        <p:nvPicPr>
          <p:cNvPr id="324" name="Google Shape;324;g3501764105c_1_100"/>
          <p:cNvPicPr preferRelativeResize="0"/>
          <p:nvPr/>
        </p:nvPicPr>
        <p:blipFill>
          <a:blip r:embed="rId3">
            <a:alphaModFix/>
          </a:blip>
          <a:stretch>
            <a:fillRect/>
          </a:stretch>
        </p:blipFill>
        <p:spPr>
          <a:xfrm>
            <a:off x="8105775" y="781050"/>
            <a:ext cx="3019425" cy="3019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501764105c_1_2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Länk</a:t>
            </a:r>
            <a:r>
              <a:rPr lang="fi-FI" dirty="0"/>
              <a:t> </a:t>
            </a:r>
            <a:r>
              <a:rPr lang="fi-FI" dirty="0" err="1"/>
              <a:t>till</a:t>
            </a:r>
            <a:r>
              <a:rPr lang="fi-FI" dirty="0"/>
              <a:t> ‘</a:t>
            </a:r>
            <a:r>
              <a:rPr lang="fi-FI" dirty="0" err="1"/>
              <a:t>Flickan</a:t>
            </a:r>
            <a:r>
              <a:rPr lang="fi-FI" dirty="0"/>
              <a:t> </a:t>
            </a:r>
            <a:r>
              <a:rPr lang="fi-FI" dirty="0" err="1"/>
              <a:t>med</a:t>
            </a:r>
            <a:r>
              <a:rPr lang="fi-FI" dirty="0"/>
              <a:t> </a:t>
            </a:r>
            <a:r>
              <a:rPr lang="fi-FI" dirty="0" err="1"/>
              <a:t>svavelstickorna</a:t>
            </a:r>
            <a:r>
              <a:rPr lang="fi-FI" dirty="0"/>
              <a:t>’</a:t>
            </a:r>
            <a:endParaRPr dirty="0"/>
          </a:p>
        </p:txBody>
      </p:sp>
      <p:sp>
        <p:nvSpPr>
          <p:cNvPr id="330" name="Google Shape;330;g3501764105c_1_2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buNone/>
            </a:pPr>
            <a:r>
              <a:rPr lang="fi-FI" u="sng" dirty="0">
                <a:solidFill>
                  <a:schemeClr val="hlink"/>
                </a:solidFill>
                <a:hlinkClick r:id="rId3"/>
              </a:rPr>
              <a:t>https://iltasatu.org/lue-selaimessa/?id=740</a:t>
            </a:r>
            <a:endParaRPr lang="fi-FI" u="sng" dirty="0">
              <a:solidFill>
                <a:schemeClr val="hlin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501764105c_1_105"/>
          <p:cNvSpPr txBox="1">
            <a:spLocks noGrp="1"/>
          </p:cNvSpPr>
          <p:nvPr>
            <p:ph type="title"/>
          </p:nvPr>
        </p:nvSpPr>
        <p:spPr>
          <a:xfrm>
            <a:off x="838200" y="652809"/>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Ohjelma - Oppitunnit 9+10</a:t>
            </a:r>
            <a:endParaRPr dirty="0"/>
          </a:p>
          <a:p>
            <a:pPr marL="0" lvl="0" indent="0" algn="l" rtl="0">
              <a:spcBef>
                <a:spcPts val="0"/>
              </a:spcBef>
              <a:spcAft>
                <a:spcPts val="0"/>
              </a:spcAft>
              <a:buNone/>
            </a:pPr>
            <a:r>
              <a:rPr lang="fi-FI" dirty="0"/>
              <a:t>juliste – Mitä sen tulisi sisältää?</a:t>
            </a:r>
            <a:endParaRPr dirty="0"/>
          </a:p>
        </p:txBody>
      </p:sp>
      <p:sp>
        <p:nvSpPr>
          <p:cNvPr id="337" name="Google Shape;337;g3501764105c_1_105"/>
          <p:cNvSpPr txBox="1">
            <a:spLocks noGrp="1"/>
          </p:cNvSpPr>
          <p:nvPr>
            <p:ph type="body" idx="1"/>
          </p:nvPr>
        </p:nvSpPr>
        <p:spPr>
          <a:xfrm>
            <a:off x="838200" y="2506800"/>
            <a:ext cx="10515600" cy="4351200"/>
          </a:xfrm>
          <a:prstGeom prst="rect">
            <a:avLst/>
          </a:prstGeom>
        </p:spPr>
        <p:txBody>
          <a:bodyPr spcFirstLastPara="1" wrap="square" lIns="91425" tIns="45700" rIns="91425" bIns="45700" anchor="t" anchorCtr="0">
            <a:normAutofit/>
          </a:bodyPr>
          <a:lstStyle/>
          <a:p>
            <a:pPr marL="0" lvl="0" indent="0">
              <a:buNone/>
            </a:pPr>
            <a:r>
              <a:rPr lang="fi-FI" sz="2000" dirty="0">
                <a:latin typeface="Montserrat Light" panose="00000400000000000000" pitchFamily="50" charset="0"/>
              </a:rPr>
              <a:t>Tietoa globaalista tavoitteesta nro 2 – Ei nälkää</a:t>
            </a:r>
          </a:p>
          <a:p>
            <a:pPr marL="0" lvl="0" indent="0">
              <a:buNone/>
            </a:pPr>
            <a:r>
              <a:rPr lang="fi-FI" sz="2000" dirty="0">
                <a:latin typeface="Montserrat Light" panose="00000400000000000000" pitchFamily="50" charset="0"/>
              </a:rPr>
              <a:t>Kuvat kokeistanne ja linkki teemaan</a:t>
            </a:r>
          </a:p>
          <a:p>
            <a:pPr marL="0" lvl="0" indent="0">
              <a:buNone/>
            </a:pPr>
            <a:r>
              <a:rPr lang="fi-FI" sz="2000" dirty="0">
                <a:latin typeface="Montserrat Light" panose="00000400000000000000" pitchFamily="50" charset="0"/>
              </a:rPr>
              <a:t>Yhteys toiseen globaaliin tavoitteeseen</a:t>
            </a:r>
          </a:p>
          <a:p>
            <a:pPr marL="0" lvl="0" indent="0">
              <a:buNone/>
            </a:pPr>
            <a:r>
              <a:rPr lang="fi-FI" sz="2000" dirty="0">
                <a:latin typeface="Montserrat Light" panose="00000400000000000000" pitchFamily="50" charset="0"/>
              </a:rPr>
              <a:t>Yhteys tarinaan Pieni tulitikkutyttö</a:t>
            </a:r>
          </a:p>
          <a:p>
            <a:pPr marL="0" lvl="0" indent="0">
              <a:buNone/>
            </a:pPr>
            <a:r>
              <a:rPr lang="fi-FI" sz="2000" dirty="0">
                <a:latin typeface="Montserrat Light" panose="00000400000000000000" pitchFamily="50" charset="0"/>
              </a:rPr>
              <a:t>Mitä olet oppinut?</a:t>
            </a:r>
          </a:p>
          <a:p>
            <a:pPr marL="0" lvl="0" indent="0">
              <a:buNone/>
            </a:pPr>
            <a:r>
              <a:rPr lang="fi-FI" sz="2000" dirty="0">
                <a:latin typeface="Montserrat Light" panose="00000400000000000000" pitchFamily="50" charset="0"/>
              </a:rPr>
              <a:t>Mitä sinä voit tehdä </a:t>
            </a:r>
            <a:r>
              <a:rPr lang="fi-FI" sz="2000" dirty="0" err="1">
                <a:latin typeface="Montserrat Light" panose="00000400000000000000" pitchFamily="50" charset="0"/>
              </a:rPr>
              <a:t>vaikuttaaksensi</a:t>
            </a:r>
            <a:r>
              <a:rPr lang="fi-FI" sz="2000" dirty="0">
                <a:latin typeface="Montserrat Light" panose="00000400000000000000" pitchFamily="50" charset="0"/>
              </a:rPr>
              <a:t>?</a:t>
            </a:r>
          </a:p>
          <a:p>
            <a:pPr marL="0" lvl="0" indent="0" algn="l" rtl="0">
              <a:spcBef>
                <a:spcPts val="1000"/>
              </a:spcBef>
              <a:spcAft>
                <a:spcPts val="0"/>
              </a:spcAft>
              <a:buNone/>
            </a:pPr>
            <a:endParaRPr sz="2000" dirty="0">
              <a:latin typeface="Montserrat Light" panose="00000400000000000000" pitchFamily="50" charset="0"/>
            </a:endParaRPr>
          </a:p>
          <a:p>
            <a:pPr marL="114300" indent="0">
              <a:buNone/>
            </a:pPr>
            <a:r>
              <a:rPr lang="fi-FI" sz="2000" b="1" dirty="0"/>
              <a:t>Voit mielellään lisätä myös asioita, joiden ajattelet olevan olennaisia.</a:t>
            </a:r>
          </a:p>
          <a:p>
            <a:pPr marL="0" lvl="0" indent="0" algn="l" rtl="0">
              <a:spcBef>
                <a:spcPts val="1000"/>
              </a:spcBef>
              <a:spcAft>
                <a:spcPts val="0"/>
              </a:spcAft>
              <a:buNone/>
            </a:pPr>
            <a:endParaRPr sz="2000" dirty="0">
              <a:latin typeface="Montserrat Light" panose="00000400000000000000"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3501764105c_1_122"/>
          <p:cNvSpPr txBox="1">
            <a:spLocks noGrp="1"/>
          </p:cNvSpPr>
          <p:nvPr>
            <p:ph type="body" idx="1"/>
          </p:nvPr>
        </p:nvSpPr>
        <p:spPr>
          <a:xfrm>
            <a:off x="838200" y="787225"/>
            <a:ext cx="10515600" cy="5389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44" name="Google Shape;344;g3501764105c_1_122"/>
          <p:cNvSpPr/>
          <p:nvPr/>
        </p:nvSpPr>
        <p:spPr>
          <a:xfrm>
            <a:off x="2324125" y="2819400"/>
            <a:ext cx="7172673" cy="120643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9900"/>
                </a:solidFill>
                <a:latin typeface="Arial"/>
              </a:rPr>
              <a:t>Temakväll</a:t>
            </a:r>
          </a:p>
        </p:txBody>
      </p:sp>
      <p:pic>
        <p:nvPicPr>
          <p:cNvPr id="345" name="Google Shape;345;g3501764105c_1_122"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346" name="Google Shape;346;g3501764105c_1_122"/>
          <p:cNvPicPr preferRelativeResize="0"/>
          <p:nvPr/>
        </p:nvPicPr>
        <p:blipFill>
          <a:blip r:embed="rId4">
            <a:alphaModFix/>
          </a:blip>
          <a:stretch>
            <a:fillRect/>
          </a:stretch>
        </p:blipFill>
        <p:spPr>
          <a:xfrm flipH="1">
            <a:off x="-1905675" y="-419100"/>
            <a:ext cx="9182100" cy="3924300"/>
          </a:xfrm>
          <a:prstGeom prst="rect">
            <a:avLst/>
          </a:prstGeom>
          <a:noFill/>
          <a:ln>
            <a:noFill/>
          </a:ln>
        </p:spPr>
      </p:pic>
      <p:pic>
        <p:nvPicPr>
          <p:cNvPr id="347" name="Google Shape;347;g3501764105c_1_122"/>
          <p:cNvPicPr preferRelativeResize="0"/>
          <p:nvPr/>
        </p:nvPicPr>
        <p:blipFill>
          <a:blip r:embed="rId4">
            <a:alphaModFix/>
          </a:blip>
          <a:stretch>
            <a:fillRect/>
          </a:stretch>
        </p:blipFill>
        <p:spPr>
          <a:xfrm>
            <a:off x="4879275" y="-399975"/>
            <a:ext cx="9182100" cy="3924300"/>
          </a:xfrm>
          <a:prstGeom prst="rect">
            <a:avLst/>
          </a:prstGeom>
          <a:noFill/>
          <a:ln>
            <a:noFill/>
          </a:ln>
        </p:spPr>
      </p:pic>
      <p:pic>
        <p:nvPicPr>
          <p:cNvPr id="348" name="Google Shape;348;g3501764105c_1_122"/>
          <p:cNvPicPr preferRelativeResize="0"/>
          <p:nvPr/>
        </p:nvPicPr>
        <p:blipFill>
          <a:blip r:embed="rId5">
            <a:alphaModFix/>
          </a:blip>
          <a:stretch>
            <a:fillRect/>
          </a:stretch>
        </p:blipFill>
        <p:spPr>
          <a:xfrm rot="5400000">
            <a:off x="1152525" y="2673588"/>
            <a:ext cx="1447801" cy="1111623"/>
          </a:xfrm>
          <a:prstGeom prst="rect">
            <a:avLst/>
          </a:prstGeom>
          <a:noFill/>
          <a:ln>
            <a:noFill/>
          </a:ln>
        </p:spPr>
      </p:pic>
      <p:pic>
        <p:nvPicPr>
          <p:cNvPr id="349" name="Google Shape;349;g3501764105c_1_122"/>
          <p:cNvPicPr preferRelativeResize="0"/>
          <p:nvPr/>
        </p:nvPicPr>
        <p:blipFill>
          <a:blip r:embed="rId5">
            <a:alphaModFix/>
          </a:blip>
          <a:stretch>
            <a:fillRect/>
          </a:stretch>
        </p:blipFill>
        <p:spPr>
          <a:xfrm>
            <a:off x="133350" y="2984125"/>
            <a:ext cx="1447801" cy="1111624"/>
          </a:xfrm>
          <a:prstGeom prst="rect">
            <a:avLst/>
          </a:prstGeom>
          <a:noFill/>
          <a:ln>
            <a:noFill/>
          </a:ln>
        </p:spPr>
      </p:pic>
      <p:pic>
        <p:nvPicPr>
          <p:cNvPr id="350" name="Google Shape;350;g3501764105c_1_122"/>
          <p:cNvPicPr preferRelativeResize="0"/>
          <p:nvPr/>
        </p:nvPicPr>
        <p:blipFill>
          <a:blip r:embed="rId5">
            <a:alphaModFix/>
          </a:blip>
          <a:stretch>
            <a:fillRect/>
          </a:stretch>
        </p:blipFill>
        <p:spPr>
          <a:xfrm rot="3726166">
            <a:off x="438150" y="4041400"/>
            <a:ext cx="1447801" cy="1111624"/>
          </a:xfrm>
          <a:prstGeom prst="rect">
            <a:avLst/>
          </a:prstGeom>
          <a:noFill/>
          <a:ln>
            <a:noFill/>
          </a:ln>
        </p:spPr>
      </p:pic>
      <p:pic>
        <p:nvPicPr>
          <p:cNvPr id="351" name="Google Shape;351;g3501764105c_1_122"/>
          <p:cNvPicPr preferRelativeResize="0"/>
          <p:nvPr/>
        </p:nvPicPr>
        <p:blipFill>
          <a:blip r:embed="rId5">
            <a:alphaModFix/>
          </a:blip>
          <a:stretch>
            <a:fillRect/>
          </a:stretch>
        </p:blipFill>
        <p:spPr>
          <a:xfrm>
            <a:off x="9867625" y="2873188"/>
            <a:ext cx="1447801" cy="1111624"/>
          </a:xfrm>
          <a:prstGeom prst="rect">
            <a:avLst/>
          </a:prstGeom>
          <a:noFill/>
          <a:ln>
            <a:noFill/>
          </a:ln>
        </p:spPr>
      </p:pic>
      <p:pic>
        <p:nvPicPr>
          <p:cNvPr id="352" name="Google Shape;352;g3501764105c_1_122"/>
          <p:cNvPicPr preferRelativeResize="0"/>
          <p:nvPr/>
        </p:nvPicPr>
        <p:blipFill>
          <a:blip r:embed="rId5">
            <a:alphaModFix/>
          </a:blip>
          <a:stretch>
            <a:fillRect/>
          </a:stretch>
        </p:blipFill>
        <p:spPr>
          <a:xfrm rot="5069381">
            <a:off x="10553425" y="3647113"/>
            <a:ext cx="1447800" cy="1111624"/>
          </a:xfrm>
          <a:prstGeom prst="rect">
            <a:avLst/>
          </a:prstGeom>
          <a:noFill/>
          <a:ln>
            <a:noFill/>
          </a:ln>
        </p:spPr>
      </p:pic>
      <p:pic>
        <p:nvPicPr>
          <p:cNvPr id="353" name="Google Shape;353;g3501764105c_1_122"/>
          <p:cNvPicPr preferRelativeResize="0"/>
          <p:nvPr/>
        </p:nvPicPr>
        <p:blipFill>
          <a:blip r:embed="rId5">
            <a:alphaModFix/>
          </a:blip>
          <a:stretch>
            <a:fillRect/>
          </a:stretch>
        </p:blipFill>
        <p:spPr>
          <a:xfrm rot="2072164">
            <a:off x="9581875" y="4114788"/>
            <a:ext cx="1447801" cy="1111625"/>
          </a:xfrm>
          <a:prstGeom prst="rect">
            <a:avLst/>
          </a:prstGeom>
          <a:noFill/>
          <a:ln>
            <a:noFill/>
          </a:ln>
        </p:spPr>
      </p:pic>
      <p:pic>
        <p:nvPicPr>
          <p:cNvPr id="354" name="Google Shape;354;g3501764105c_1_122"/>
          <p:cNvPicPr preferRelativeResize="0"/>
          <p:nvPr/>
        </p:nvPicPr>
        <p:blipFill>
          <a:blip r:embed="rId5">
            <a:alphaModFix/>
          </a:blip>
          <a:stretch>
            <a:fillRect/>
          </a:stretch>
        </p:blipFill>
        <p:spPr>
          <a:xfrm rot="-3823783">
            <a:off x="10692325" y="4844862"/>
            <a:ext cx="1447801" cy="1111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3501764105c_4_7" descr="Kuva, joka sisältää kohteen teksti, kuvakaappaus, Fontti, graafinen suunnittelu&#10;&#10;Kuvaus luotu automaattisesti"/>
          <p:cNvPicPr preferRelativeResize="0"/>
          <p:nvPr/>
        </p:nvPicPr>
        <p:blipFill rotWithShape="1">
          <a:blip r:embed="rId3">
            <a:alphaModFix/>
          </a:blip>
          <a:srcRect/>
          <a:stretch/>
        </p:blipFill>
        <p:spPr>
          <a:xfrm>
            <a:off x="1016508" y="1524000"/>
            <a:ext cx="10158983" cy="3809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501764105c_1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Teema: ei nälkää</a:t>
            </a:r>
            <a:endParaRPr dirty="0"/>
          </a:p>
        </p:txBody>
      </p:sp>
      <p:sp>
        <p:nvSpPr>
          <p:cNvPr id="232" name="Google Shape;232;g3501764105c_1_42"/>
          <p:cNvSpPr txBox="1">
            <a:spLocks noGrp="1"/>
          </p:cNvSpPr>
          <p:nvPr>
            <p:ph type="body" idx="1"/>
          </p:nvPr>
        </p:nvSpPr>
        <p:spPr>
          <a:xfrm>
            <a:off x="838200" y="1825625"/>
            <a:ext cx="7460974" cy="43512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Clr>
                <a:schemeClr val="dk1"/>
              </a:buClr>
              <a:buSzPts val="1800"/>
              <a:buFont typeface="Arial"/>
              <a:buNone/>
            </a:pPr>
            <a:r>
              <a:rPr lang="fi-FI" sz="2060" b="1" dirty="0">
                <a:latin typeface="Montserrat Light" panose="00000400000000000000" pitchFamily="50" charset="0"/>
                <a:ea typeface="Montserrat"/>
                <a:cs typeface="Montserrat"/>
                <a:sym typeface="Montserrat"/>
              </a:rPr>
              <a:t>Kohderyhmä: lk.</a:t>
            </a:r>
            <a:r>
              <a:rPr lang="fi-FI" sz="2060" dirty="0">
                <a:latin typeface="Montserrat Light" panose="00000400000000000000" pitchFamily="50" charset="0"/>
                <a:ea typeface="Montserrat"/>
                <a:cs typeface="Montserrat"/>
                <a:sym typeface="Montserrat"/>
              </a:rPr>
              <a:t> 7-9</a:t>
            </a:r>
            <a:endParaRPr sz="2060" dirty="0">
              <a:latin typeface="Montserrat Light" panose="00000400000000000000" pitchFamily="50" charset="0"/>
            </a:endParaRPr>
          </a:p>
          <a:p>
            <a:pPr marL="0" lvl="0" indent="0" algn="l" rtl="0">
              <a:lnSpc>
                <a:spcPct val="70000"/>
              </a:lnSpc>
              <a:spcBef>
                <a:spcPts val="1000"/>
              </a:spcBef>
              <a:spcAft>
                <a:spcPts val="0"/>
              </a:spcAft>
              <a:buClr>
                <a:schemeClr val="dk1"/>
              </a:buClr>
              <a:buSzPts val="1800"/>
              <a:buFont typeface="Arial"/>
              <a:buNone/>
            </a:pPr>
            <a:r>
              <a:rPr lang="fi-FI" sz="2060" b="1" dirty="0">
                <a:latin typeface="Montserrat Light" panose="00000400000000000000" pitchFamily="50" charset="0"/>
                <a:ea typeface="Montserrat"/>
                <a:cs typeface="Montserrat"/>
                <a:sym typeface="Montserrat"/>
              </a:rPr>
              <a:t>Pituus:</a:t>
            </a:r>
            <a:r>
              <a:rPr lang="fi-FI" sz="2060" dirty="0">
                <a:latin typeface="Montserrat Light" panose="00000400000000000000" pitchFamily="50" charset="0"/>
              </a:rPr>
              <a:t> 10 oppituntia</a:t>
            </a:r>
            <a:endParaRPr sz="2060" dirty="0">
              <a:latin typeface="Montserrat Light" panose="00000400000000000000" pitchFamily="50" charset="0"/>
            </a:endParaRPr>
          </a:p>
          <a:p>
            <a:pPr marL="0" lvl="0" indent="0" algn="l" rtl="0">
              <a:lnSpc>
                <a:spcPct val="70000"/>
              </a:lnSpc>
              <a:spcBef>
                <a:spcPts val="1000"/>
              </a:spcBef>
              <a:spcAft>
                <a:spcPts val="0"/>
              </a:spcAft>
              <a:buClr>
                <a:schemeClr val="dk1"/>
              </a:buClr>
              <a:buSzPts val="1800"/>
              <a:buFont typeface="Arial"/>
              <a:buNone/>
            </a:pPr>
            <a:endParaRPr sz="2060" dirty="0">
              <a:latin typeface="Montserrat Light" panose="00000400000000000000" pitchFamily="50" charset="0"/>
            </a:endParaRPr>
          </a:p>
          <a:p>
            <a:pPr marL="0" lvl="0" indent="0">
              <a:lnSpc>
                <a:spcPct val="70000"/>
              </a:lnSpc>
              <a:buNone/>
            </a:pPr>
            <a:r>
              <a:rPr lang="fi-FI" sz="2060" dirty="0">
                <a:latin typeface="Montserrat Light" panose="00000400000000000000" pitchFamily="50" charset="0"/>
              </a:rPr>
              <a:t>Tämä on ainerajat ylittävä teemasuunnitelma, jossa tehdään aineiden välistä yhteistyötä yhteiskuntaopin, kotitalouden sekä äidinkielen (kirjallisuus) kanssa.</a:t>
            </a:r>
          </a:p>
          <a:p>
            <a:pPr marL="0" lvl="0" indent="0">
              <a:lnSpc>
                <a:spcPct val="70000"/>
              </a:lnSpc>
              <a:buNone/>
            </a:pPr>
            <a:endParaRPr sz="2060" b="1" dirty="0">
              <a:latin typeface="Montserrat Light" panose="00000400000000000000" pitchFamily="50" charset="0"/>
              <a:ea typeface="Montserrat"/>
              <a:cs typeface="Montserrat"/>
              <a:sym typeface="Montserrat"/>
            </a:endParaRPr>
          </a:p>
          <a:p>
            <a:pPr marL="0" lvl="0" indent="0">
              <a:lnSpc>
                <a:spcPct val="70000"/>
              </a:lnSpc>
              <a:buNone/>
            </a:pPr>
            <a:r>
              <a:rPr lang="fi-FI" sz="2060" b="1" dirty="0">
                <a:latin typeface="Montserrat Light" panose="00000400000000000000" pitchFamily="50" charset="0"/>
                <a:ea typeface="Montserrat"/>
                <a:cs typeface="Montserrat"/>
                <a:sym typeface="Montserrat"/>
              </a:rPr>
              <a:t>Keskeiset alueet/käsitteet</a:t>
            </a:r>
            <a:r>
              <a:rPr lang="fi-FI" sz="2060" dirty="0">
                <a:latin typeface="Montserrat Light" panose="00000400000000000000" pitchFamily="50" charset="0"/>
                <a:ea typeface="Montserrat"/>
                <a:cs typeface="Montserrat"/>
                <a:sym typeface="Montserrat"/>
              </a:rPr>
              <a:t>: Kulutus, Ruokahävikki</a:t>
            </a:r>
            <a:endParaRPr sz="2060" dirty="0">
              <a:latin typeface="Montserrat Light" panose="00000400000000000000" pitchFamily="50" charset="0"/>
            </a:endParaRPr>
          </a:p>
          <a:p>
            <a:pPr marL="0" lvl="0" indent="0" algn="l" rtl="0">
              <a:lnSpc>
                <a:spcPct val="70000"/>
              </a:lnSpc>
              <a:spcBef>
                <a:spcPts val="1000"/>
              </a:spcBef>
              <a:spcAft>
                <a:spcPts val="0"/>
              </a:spcAft>
              <a:buClr>
                <a:schemeClr val="dk1"/>
              </a:buClr>
              <a:buSzPts val="1800"/>
              <a:buFont typeface="Arial"/>
              <a:buNone/>
            </a:pPr>
            <a:endParaRPr sz="2060" dirty="0">
              <a:latin typeface="Montserrat Light" panose="00000400000000000000" pitchFamily="50" charset="0"/>
            </a:endParaRPr>
          </a:p>
          <a:p>
            <a:pPr marL="0" lvl="0" indent="0">
              <a:lnSpc>
                <a:spcPct val="70000"/>
              </a:lnSpc>
              <a:buNone/>
            </a:pPr>
            <a:r>
              <a:rPr lang="fi-FI" sz="2060" i="1" dirty="0">
                <a:latin typeface="Montserrat Light" panose="00000400000000000000" pitchFamily="50" charset="0"/>
              </a:rPr>
              <a:t>Työalue päätetään teemailtana, johon vanhemmat on kutsuttu ja jossa oppilaat esittelevät ja kokoavat teematyön tulokset.</a:t>
            </a:r>
            <a:endParaRPr i="1" dirty="0">
              <a:latin typeface="Montserrat Light" panose="00000400000000000000" pitchFamily="50" charset="0"/>
            </a:endParaRPr>
          </a:p>
        </p:txBody>
      </p:sp>
      <p:pic>
        <p:nvPicPr>
          <p:cNvPr id="3" name="Kuva 2" descr="Kuva, joka sisältää kohteen muotoilu, teksti, Fontti, logo&#10;&#10;Tekoälyllä luotu sisältö voi olla virheellistä.">
            <a:extLst>
              <a:ext uri="{FF2B5EF4-FFF2-40B4-BE49-F238E27FC236}">
                <a16:creationId xmlns:a16="http://schemas.microsoft.com/office/drawing/2014/main" id="{5FC9DD1B-7D6B-B430-A222-EC7B209E4759}"/>
              </a:ext>
            </a:extLst>
          </p:cNvPr>
          <p:cNvPicPr>
            <a:picLocks noChangeAspect="1"/>
          </p:cNvPicPr>
          <p:nvPr/>
        </p:nvPicPr>
        <p:blipFill>
          <a:blip r:embed="rId3"/>
          <a:stretch>
            <a:fillRect/>
          </a:stretch>
        </p:blipFill>
        <p:spPr>
          <a:xfrm>
            <a:off x="8584095" y="2687010"/>
            <a:ext cx="2769705" cy="27697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01764105c_4_1"/>
          <p:cNvSpPr txBox="1">
            <a:spLocks noGrp="1"/>
          </p:cNvSpPr>
          <p:nvPr>
            <p:ph type="title"/>
          </p:nvPr>
        </p:nvSpPr>
        <p:spPr>
          <a:xfrm>
            <a:off x="838200" y="677641"/>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sz="4800" dirty="0"/>
              <a:t>Tavoitteet</a:t>
            </a:r>
            <a:endParaRPr dirty="0"/>
          </a:p>
        </p:txBody>
      </p:sp>
      <p:sp>
        <p:nvSpPr>
          <p:cNvPr id="240" name="Google Shape;240;g3501764105c_4_1"/>
          <p:cNvSpPr txBox="1">
            <a:spLocks noGrp="1"/>
          </p:cNvSpPr>
          <p:nvPr>
            <p:ph type="body" idx="1"/>
          </p:nvPr>
        </p:nvSpPr>
        <p:spPr>
          <a:xfrm>
            <a:off x="838200" y="1825625"/>
            <a:ext cx="5747535"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400" dirty="0"/>
          </a:p>
          <a:p>
            <a:pPr marL="0" lvl="0" indent="0">
              <a:buNone/>
            </a:pPr>
            <a:r>
              <a:rPr lang="fi-FI" sz="2400" dirty="0"/>
              <a:t>Jotta voit…</a:t>
            </a:r>
          </a:p>
          <a:p>
            <a:pPr marL="0" lvl="0" indent="0">
              <a:buNone/>
            </a:pPr>
            <a:endParaRPr lang="fi-FI" sz="2400" dirty="0"/>
          </a:p>
          <a:p>
            <a:pPr marL="342900"/>
            <a:r>
              <a:rPr lang="fi-FI" sz="2400" dirty="0"/>
              <a:t>ymmärtää, että kaikilla ei ole tarpeeksi ruokaa</a:t>
            </a:r>
          </a:p>
          <a:p>
            <a:pPr marL="342900"/>
            <a:r>
              <a:rPr lang="fi-FI" sz="2400" dirty="0"/>
              <a:t> oppia, miten voimme yhdessä huolehtia ruoasta, auttaa muita ja kantaa vastuuta oikeudenmukaisemman ja kestävämmän maailman puolesta.</a:t>
            </a:r>
            <a:endParaRPr sz="2400" dirty="0"/>
          </a:p>
        </p:txBody>
      </p:sp>
      <p:pic>
        <p:nvPicPr>
          <p:cNvPr id="241" name="Google Shape;241;g3501764105c_4_1" title="Billede1.png"/>
          <p:cNvPicPr preferRelativeResize="0"/>
          <p:nvPr/>
        </p:nvPicPr>
        <p:blipFill rotWithShape="1">
          <a:blip r:embed="rId3">
            <a:alphaModFix/>
          </a:blip>
          <a:srcRect l="-1033" t="-14017" r="-8928" b="2856"/>
          <a:stretch/>
        </p:blipFill>
        <p:spPr>
          <a:xfrm>
            <a:off x="7349300" y="1084263"/>
            <a:ext cx="4639075" cy="468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501764105c_0_33"/>
          <p:cNvSpPr txBox="1">
            <a:spLocks noGrp="1"/>
          </p:cNvSpPr>
          <p:nvPr>
            <p:ph type="title"/>
          </p:nvPr>
        </p:nvSpPr>
        <p:spPr>
          <a:xfrm>
            <a:off x="838200" y="610650"/>
            <a:ext cx="10515600" cy="1325700"/>
          </a:xfrm>
          <a:prstGeom prst="rect">
            <a:avLst/>
          </a:prstGeom>
        </p:spPr>
        <p:txBody>
          <a:bodyPr spcFirstLastPara="1" wrap="square" lIns="91425" tIns="45700" rIns="91425" bIns="45700" anchor="ctr" anchorCtr="0">
            <a:normAutofit/>
          </a:bodyPr>
          <a:lstStyle/>
          <a:p>
            <a:pPr marL="0" marR="38100" lvl="0" indent="0" algn="l" rtl="0">
              <a:lnSpc>
                <a:spcPct val="128571"/>
              </a:lnSpc>
              <a:spcBef>
                <a:spcPts val="0"/>
              </a:spcBef>
              <a:spcAft>
                <a:spcPts val="0"/>
              </a:spcAft>
              <a:buNone/>
            </a:pPr>
            <a:r>
              <a:rPr lang="fi-FI" dirty="0">
                <a:solidFill>
                  <a:srgbClr val="1F1F1F"/>
                </a:solidFill>
              </a:rPr>
              <a:t>Miksi ”Ei nälkää”?</a:t>
            </a:r>
            <a:endParaRPr dirty="0"/>
          </a:p>
        </p:txBody>
      </p:sp>
      <p:sp>
        <p:nvSpPr>
          <p:cNvPr id="248" name="Google Shape;248;g3501764105c_0_33"/>
          <p:cNvSpPr txBox="1">
            <a:spLocks noGrp="1"/>
          </p:cNvSpPr>
          <p:nvPr>
            <p:ph type="body" idx="1"/>
          </p:nvPr>
        </p:nvSpPr>
        <p:spPr>
          <a:xfrm>
            <a:off x="838201" y="1973860"/>
            <a:ext cx="7668802" cy="3610640"/>
          </a:xfrm>
          <a:prstGeom prst="rect">
            <a:avLst/>
          </a:prstGeom>
        </p:spPr>
        <p:txBody>
          <a:bodyPr spcFirstLastPara="1" wrap="square" lIns="91425" tIns="45700" rIns="91425" bIns="45700" anchor="t" anchorCtr="0">
            <a:normAutofit fontScale="92500"/>
          </a:bodyPr>
          <a:lstStyle/>
          <a:p>
            <a:pPr marL="520700" lvl="0" indent="-457200">
              <a:lnSpc>
                <a:spcPct val="200000"/>
              </a:lnSpc>
              <a:buClr>
                <a:srgbClr val="1F1F1F"/>
              </a:buClr>
              <a:buSzPct val="100000"/>
              <a:buFont typeface="+mj-lt"/>
              <a:buAutoNum type="arabicPeriod"/>
            </a:pPr>
            <a:r>
              <a:rPr lang="fi-FI" sz="2000" dirty="0">
                <a:solidFill>
                  <a:srgbClr val="1F1F1F"/>
                </a:solidFill>
                <a:latin typeface="Montserrat Light" panose="00000400000000000000" pitchFamily="50" charset="0"/>
                <a:ea typeface="Montserrat"/>
                <a:cs typeface="Montserrat"/>
                <a:sym typeface="Montserrat"/>
              </a:rPr>
              <a:t>Sinun tulee hankkia tietoa yhdestä tai useammasta 17 globaalista tavoitteesta.</a:t>
            </a:r>
          </a:p>
          <a:p>
            <a:pPr marL="520700" lvl="0" indent="-457200">
              <a:lnSpc>
                <a:spcPct val="200000"/>
              </a:lnSpc>
              <a:buClr>
                <a:srgbClr val="1F1F1F"/>
              </a:buClr>
              <a:buSzPct val="100000"/>
              <a:buFont typeface="+mj-lt"/>
              <a:buAutoNum type="arabicPeriod"/>
            </a:pPr>
            <a:r>
              <a:rPr lang="fi-FI" sz="2000" dirty="0">
                <a:solidFill>
                  <a:srgbClr val="1F1F1F"/>
                </a:solidFill>
                <a:latin typeface="Montserrat Light" panose="00000400000000000000" pitchFamily="50" charset="0"/>
                <a:ea typeface="Montserrat"/>
                <a:cs typeface="Montserrat"/>
                <a:sym typeface="Montserrat"/>
              </a:rPr>
              <a:t>Sinun tulee saada ymmärrystä ympäröivästä maailmasta.</a:t>
            </a:r>
          </a:p>
          <a:p>
            <a:pPr marL="520700" lvl="0" indent="-457200">
              <a:lnSpc>
                <a:spcPct val="200000"/>
              </a:lnSpc>
              <a:buClr>
                <a:srgbClr val="1F1F1F"/>
              </a:buClr>
              <a:buSzPct val="100000"/>
              <a:buFont typeface="+mj-lt"/>
              <a:buAutoNum type="arabicPeriod"/>
            </a:pPr>
            <a:r>
              <a:rPr lang="fi-FI" sz="2000" dirty="0">
                <a:solidFill>
                  <a:srgbClr val="1F1F1F"/>
                </a:solidFill>
                <a:latin typeface="Montserrat Light" panose="00000400000000000000" pitchFamily="50" charset="0"/>
                <a:ea typeface="Montserrat"/>
                <a:cs typeface="Montserrat"/>
                <a:sym typeface="Montserrat"/>
              </a:rPr>
              <a:t>Sinun tulee hankkia tietoa siitä, miten työskennellään ruoan parissa käytännössä.</a:t>
            </a:r>
            <a:endParaRPr sz="2000" dirty="0">
              <a:latin typeface="Montserrat Light" panose="00000400000000000000" pitchFamily="50" charset="0"/>
            </a:endParaRPr>
          </a:p>
        </p:txBody>
      </p:sp>
      <p:pic>
        <p:nvPicPr>
          <p:cNvPr id="249" name="Google Shape;249;g3501764105c_0_33"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250" name="Google Shape;250;g3501764105c_0_33" title="Skærmbillede 2025-04-25 kl. 13.37.49.png"/>
          <p:cNvPicPr preferRelativeResize="0"/>
          <p:nvPr/>
        </p:nvPicPr>
        <p:blipFill>
          <a:blip r:embed="rId4">
            <a:alphaModFix/>
          </a:blip>
          <a:stretch>
            <a:fillRect/>
          </a:stretch>
        </p:blipFill>
        <p:spPr>
          <a:xfrm>
            <a:off x="9011400" y="4247950"/>
            <a:ext cx="2745550" cy="2227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501764105c_1_59"/>
          <p:cNvSpPr txBox="1">
            <a:spLocks noGrp="1"/>
          </p:cNvSpPr>
          <p:nvPr>
            <p:ph type="title"/>
          </p:nvPr>
        </p:nvSpPr>
        <p:spPr>
          <a:xfrm>
            <a:off x="838200" y="72472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sz="4800" dirty="0"/>
              <a:t>Rakenne</a:t>
            </a:r>
            <a:br>
              <a:rPr lang="fi-FI" sz="4800" dirty="0"/>
            </a:br>
            <a:r>
              <a:rPr lang="fi-FI" sz="3600" dirty="0"/>
              <a:t>Oppitunnit 1+2</a:t>
            </a:r>
            <a:endParaRPr sz="3600" dirty="0"/>
          </a:p>
        </p:txBody>
      </p:sp>
      <p:sp>
        <p:nvSpPr>
          <p:cNvPr id="256" name="Google Shape;256;g3501764105c_1_59"/>
          <p:cNvSpPr txBox="1">
            <a:spLocks noGrp="1"/>
          </p:cNvSpPr>
          <p:nvPr>
            <p:ph type="body" idx="1"/>
          </p:nvPr>
        </p:nvSpPr>
        <p:spPr>
          <a:xfrm>
            <a:off x="838200" y="2292485"/>
            <a:ext cx="10515600" cy="4351200"/>
          </a:xfrm>
          <a:prstGeom prst="rect">
            <a:avLst/>
          </a:prstGeom>
        </p:spPr>
        <p:txBody>
          <a:bodyPr spcFirstLastPara="1" wrap="square" lIns="91425" tIns="45700" rIns="91425" bIns="45700" anchor="t" anchorCtr="0">
            <a:normAutofit/>
          </a:bodyPr>
          <a:lstStyle/>
          <a:p>
            <a:pPr marL="0" lvl="0" indent="0">
              <a:buNone/>
            </a:pPr>
            <a:r>
              <a:rPr lang="fi-FI" sz="2000" b="1" dirty="0">
                <a:latin typeface="Montserrat Light" panose="00000400000000000000" pitchFamily="50" charset="0"/>
                <a:ea typeface="Montserrat"/>
                <a:cs typeface="Montserrat"/>
                <a:sym typeface="Montserrat"/>
              </a:rPr>
              <a:t>Johdanto</a:t>
            </a:r>
            <a:br>
              <a:rPr lang="fi-FI" sz="2000" dirty="0">
                <a:latin typeface="Montserrat Light" panose="00000400000000000000" pitchFamily="50" charset="0"/>
              </a:rPr>
            </a:br>
            <a:r>
              <a:rPr lang="fi-FI" sz="2000" dirty="0">
                <a:latin typeface="Montserrat Light" panose="00000400000000000000" pitchFamily="50" charset="0"/>
              </a:rPr>
              <a:t>Keskustelu luokassa siitä, mitä oppilaat jo tietävät.</a:t>
            </a:r>
          </a:p>
          <a:p>
            <a:pPr marL="0" lvl="0" indent="0">
              <a:buNone/>
            </a:pPr>
            <a:r>
              <a:rPr lang="fi-FI" sz="2000" dirty="0">
                <a:latin typeface="Montserrat Light" panose="00000400000000000000" pitchFamily="50" charset="0"/>
              </a:rPr>
              <a:t>Teeman päätös, kutsu vanhempainiltaan + julisteet</a:t>
            </a:r>
            <a:br>
              <a:rPr lang="fi-FI" sz="2000" dirty="0">
                <a:latin typeface="Montserrat Light" panose="00000400000000000000" pitchFamily="50" charset="0"/>
              </a:rPr>
            </a:br>
            <a:br>
              <a:rPr lang="fi-FI" sz="2000" dirty="0">
                <a:latin typeface="Montserrat Light" panose="00000400000000000000" pitchFamily="50" charset="0"/>
              </a:rPr>
            </a:br>
            <a:r>
              <a:rPr lang="fi-FI" sz="2000" b="1" dirty="0">
                <a:latin typeface="Montserrat Light" panose="00000400000000000000" pitchFamily="50" charset="0"/>
                <a:ea typeface="Montserrat"/>
                <a:cs typeface="Montserrat"/>
                <a:sym typeface="Montserrat"/>
              </a:rPr>
              <a:t>Video</a:t>
            </a:r>
            <a:endParaRPr sz="2000" dirty="0">
              <a:latin typeface="Montserrat Light" panose="00000400000000000000" pitchFamily="50" charset="0"/>
            </a:endParaRPr>
          </a:p>
          <a:p>
            <a:pPr marL="0" lvl="0" indent="0">
              <a:buNone/>
            </a:pPr>
            <a:r>
              <a:rPr lang="fi-FI" sz="2000" dirty="0">
                <a:latin typeface="Montserrat Light" panose="00000400000000000000" pitchFamily="50" charset="0"/>
              </a:rPr>
              <a:t>Globaalit tavoitteet 2 – Ei nälkää</a:t>
            </a:r>
          </a:p>
          <a:p>
            <a:pPr marL="0" lvl="0" indent="0" algn="l" rtl="0">
              <a:spcBef>
                <a:spcPts val="1000"/>
              </a:spcBef>
              <a:spcAft>
                <a:spcPts val="0"/>
              </a:spcAft>
              <a:buNone/>
            </a:pPr>
            <a:endParaRPr lang="fi-FI" sz="2000" b="1" dirty="0">
              <a:latin typeface="Montserrat Light" panose="00000400000000000000" pitchFamily="50" charset="0"/>
              <a:ea typeface="Montserrat"/>
              <a:cs typeface="Montserrat"/>
              <a:sym typeface="Montserrat"/>
            </a:endParaRPr>
          </a:p>
          <a:p>
            <a:pPr marL="0" lvl="0" indent="0" algn="l" rtl="0">
              <a:spcBef>
                <a:spcPts val="1000"/>
              </a:spcBef>
              <a:spcAft>
                <a:spcPts val="0"/>
              </a:spcAft>
              <a:buNone/>
            </a:pPr>
            <a:r>
              <a:rPr lang="fi-FI" sz="2000" b="1" dirty="0">
                <a:latin typeface="Montserrat Light" panose="00000400000000000000" pitchFamily="50" charset="0"/>
                <a:ea typeface="Montserrat"/>
                <a:cs typeface="Montserrat"/>
                <a:sym typeface="Montserrat"/>
              </a:rPr>
              <a:t>Erätaukokeskustelu</a:t>
            </a:r>
            <a:endParaRPr sz="2000" b="1" dirty="0">
              <a:latin typeface="Montserrat Light" panose="00000400000000000000" pitchFamily="50" charset="0"/>
              <a:ea typeface="Montserrat"/>
              <a:cs typeface="Montserrat"/>
              <a:sym typeface="Montserrat"/>
            </a:endParaRPr>
          </a:p>
          <a:p>
            <a:pPr marL="0" lvl="0" indent="0">
              <a:buNone/>
            </a:pPr>
            <a:r>
              <a:rPr lang="fi-FI" sz="2000" dirty="0">
                <a:latin typeface="Montserrat Light" panose="00000400000000000000" pitchFamily="50" charset="0"/>
              </a:rPr>
              <a:t>Käydään läpi erätaukokeskustelun säännöt</a:t>
            </a:r>
            <a:endParaRPr sz="2000" dirty="0">
              <a:latin typeface="Montserrat Light" panose="00000400000000000000" pitchFamily="50" charset="0"/>
            </a:endParaRPr>
          </a:p>
          <a:p>
            <a:pPr marL="0" lvl="0" indent="0" algn="l" rtl="0">
              <a:spcBef>
                <a:spcPts val="1000"/>
              </a:spcBef>
              <a:spcAft>
                <a:spcPts val="0"/>
              </a:spcAft>
              <a:buNone/>
            </a:pPr>
            <a:endParaRPr sz="2000" dirty="0">
              <a:latin typeface="Montserrat Light" panose="00000400000000000000" pitchFamily="50" charset="0"/>
            </a:endParaRPr>
          </a:p>
          <a:p>
            <a:pPr marL="0" lvl="0" indent="0" algn="l" rtl="0">
              <a:spcBef>
                <a:spcPts val="1000"/>
              </a:spcBef>
              <a:spcAft>
                <a:spcPts val="0"/>
              </a:spcAft>
              <a:buNone/>
            </a:pPr>
            <a:endParaRPr sz="2000" dirty="0">
              <a:latin typeface="Montserrat Light" panose="00000400000000000000" pitchFamily="50" charset="0"/>
            </a:endParaRPr>
          </a:p>
        </p:txBody>
      </p:sp>
      <p:pic>
        <p:nvPicPr>
          <p:cNvPr id="257" name="Google Shape;257;g3501764105c_1_59"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501764105c_1_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dirty="0"/>
          </a:p>
          <a:p>
            <a:pPr marL="0" lvl="0" indent="0" algn="ctr" rtl="0">
              <a:spcBef>
                <a:spcPts val="0"/>
              </a:spcBef>
              <a:spcAft>
                <a:spcPts val="0"/>
              </a:spcAft>
              <a:buNone/>
            </a:pPr>
            <a:r>
              <a:rPr lang="fi-FI" dirty="0"/>
              <a:t>Mitä tiedät jo?</a:t>
            </a:r>
            <a:endParaRPr dirty="0"/>
          </a:p>
        </p:txBody>
      </p:sp>
      <p:pic>
        <p:nvPicPr>
          <p:cNvPr id="263" name="Google Shape;263;g3501764105c_1_64"/>
          <p:cNvPicPr preferRelativeResize="0"/>
          <p:nvPr/>
        </p:nvPicPr>
        <p:blipFill>
          <a:blip r:embed="rId3">
            <a:alphaModFix/>
          </a:blip>
          <a:stretch>
            <a:fillRect/>
          </a:stretch>
        </p:blipFill>
        <p:spPr>
          <a:xfrm>
            <a:off x="3938025" y="1690825"/>
            <a:ext cx="4315950" cy="4315950"/>
          </a:xfrm>
          <a:prstGeom prst="rect">
            <a:avLst/>
          </a:prstGeom>
          <a:noFill/>
          <a:ln>
            <a:noFill/>
          </a:ln>
        </p:spPr>
      </p:pic>
      <p:pic>
        <p:nvPicPr>
          <p:cNvPr id="264" name="Google Shape;264;g3501764105c_1_64"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501764105c_1_6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70" name="Google Shape;270;g3501764105c_1_6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71" name="Google Shape;271;g3501764105c_1_69"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272" name="Google Shape;272;g3501764105c_1_69" descr="Det här är serien för och med ungdomar med FN:s globala mål “Agenda 2030” i fokus. 17 ungdomar har tagit sig an varsitt mål och tolkar det på sitt sätt genom en film. Vad innebär den mest ambitiösa agendan för hållbar utveckling som världens länder någonsin antagit för en vanlig ung vuxen i Sverige i dag? &#10;&#10;______________________________&#10;&#10;Gillar du videon? Prenumerera på EFN på YouTube: https://www.youtube.com/efnekonomikanalen?sub_confirmation=1&#10;&#10;Besök gärna http://www.efn.se för mer av vårt innehåll.&#10;&#10;Twitter: https://twitter.com/efntv och https://twitter.com/efnmarknad&#10;Facebook: https://www.facebook.com/EFNTV&#10;Instagram: https://www.instagram.com/efnekonomikoll/ och https://www.instagram.com/efnaktiekoll/&#10;Linkedin: https://www.linkedin.com/company/efn/" title="Mål 2. Ingen hunger – Peters film | 17 om 17">
            <a:hlinkClick r:id="rId4"/>
          </p:cNvPr>
          <p:cNvPicPr preferRelativeResize="0"/>
          <p:nvPr/>
        </p:nvPicPr>
        <p:blipFill>
          <a:blip r:embed="rId5">
            <a:alphaModFix/>
          </a:blip>
          <a:stretch>
            <a:fillRect/>
          </a:stretch>
        </p:blipFill>
        <p:spPr>
          <a:xfrm>
            <a:off x="306550" y="365125"/>
            <a:ext cx="11572325" cy="6214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501764105c_1_75"/>
          <p:cNvSpPr txBox="1">
            <a:spLocks noGrp="1"/>
          </p:cNvSpPr>
          <p:nvPr>
            <p:ph type="title"/>
          </p:nvPr>
        </p:nvSpPr>
        <p:spPr>
          <a:xfrm>
            <a:off x="809400" y="499925"/>
            <a:ext cx="6823852"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Erätaukokeskustelun pelisäännöt</a:t>
            </a:r>
            <a:endParaRPr dirty="0"/>
          </a:p>
        </p:txBody>
      </p:sp>
      <p:sp>
        <p:nvSpPr>
          <p:cNvPr id="278" name="Google Shape;278;g3501764105c_1_75"/>
          <p:cNvSpPr txBox="1">
            <a:spLocks noGrp="1"/>
          </p:cNvSpPr>
          <p:nvPr>
            <p:ph type="body" idx="1"/>
          </p:nvPr>
        </p:nvSpPr>
        <p:spPr>
          <a:xfrm>
            <a:off x="838200" y="1825625"/>
            <a:ext cx="6567300" cy="4351200"/>
          </a:xfrm>
          <a:prstGeom prst="rect">
            <a:avLst/>
          </a:prstGeom>
        </p:spPr>
        <p:txBody>
          <a:bodyPr spcFirstLastPara="1" wrap="square" lIns="91425" tIns="45700" rIns="91425" bIns="45700" anchor="t" anchorCtr="0">
            <a:normAutofit fontScale="92500" lnSpcReduction="10000"/>
          </a:bodyPr>
          <a:lstStyle/>
          <a:p>
            <a:pPr marL="0" lvl="0" indent="0">
              <a:lnSpc>
                <a:spcPct val="115000"/>
              </a:lnSpc>
              <a:spcBef>
                <a:spcPts val="1200"/>
              </a:spcBef>
              <a:buSzPct val="57894"/>
              <a:buNone/>
            </a:pPr>
            <a:r>
              <a:rPr lang="fi-FI" sz="1900" b="1" dirty="0">
                <a:latin typeface="Montserrat Light" panose="00000400000000000000" pitchFamily="50" charset="0"/>
                <a:ea typeface="Montserrat"/>
                <a:cs typeface="Montserrat"/>
                <a:sym typeface="Montserrat"/>
              </a:rPr>
              <a:t>Kuuntelen toisia ja keskityn.</a:t>
            </a:r>
            <a:br>
              <a:rPr lang="fi-FI" sz="1900" b="1" dirty="0">
                <a:latin typeface="Montserrat Light" panose="00000400000000000000" pitchFamily="50" charset="0"/>
                <a:ea typeface="Montserrat"/>
                <a:cs typeface="Montserrat"/>
                <a:sym typeface="Montserrat"/>
              </a:rPr>
            </a:br>
            <a:r>
              <a:rPr lang="fi-FI" sz="1900" dirty="0">
                <a:latin typeface="Montserrat Light" panose="00000400000000000000" pitchFamily="50" charset="0"/>
                <a:ea typeface="Montserrat"/>
                <a:cs typeface="Montserrat"/>
                <a:sym typeface="Montserrat"/>
              </a:rPr>
              <a:t>Puhumme yksi kerrallaan ja kun joku puhuu, kuuntelemme. Harjoittelemme keskittymistä jotta kaikki tuntevat olonsa mukavaksi puhuessaan ryhmässä. Vetäjä päättää, kuka saa puhua ja milloin. </a:t>
            </a:r>
            <a:br>
              <a:rPr lang="fi-FI" sz="1900" dirty="0">
                <a:latin typeface="Montserrat Light" panose="00000400000000000000" pitchFamily="50" charset="0"/>
                <a:ea typeface="Montserrat"/>
                <a:cs typeface="Montserrat"/>
                <a:sym typeface="Montserrat"/>
              </a:rPr>
            </a:br>
            <a:br>
              <a:rPr lang="fi-FI" sz="1900" dirty="0">
                <a:latin typeface="Montserrat Light" panose="00000400000000000000" pitchFamily="50" charset="0"/>
                <a:ea typeface="Montserrat"/>
                <a:cs typeface="Montserrat"/>
                <a:sym typeface="Montserrat"/>
              </a:rPr>
            </a:br>
            <a:r>
              <a:rPr lang="fi-FI" sz="1900" b="1" dirty="0">
                <a:latin typeface="Montserrat Light" panose="00000400000000000000" pitchFamily="50" charset="0"/>
                <a:ea typeface="Montserrat"/>
                <a:cs typeface="Montserrat"/>
                <a:sym typeface="Montserrat"/>
              </a:rPr>
              <a:t>Kerro omasta kokemuksesta ja omista ajatuksistani.</a:t>
            </a:r>
            <a:br>
              <a:rPr lang="fi-FI" sz="1900" b="1" dirty="0">
                <a:latin typeface="Montserrat Light" panose="00000400000000000000" pitchFamily="50" charset="0"/>
                <a:ea typeface="Montserrat"/>
                <a:cs typeface="Montserrat"/>
                <a:sym typeface="Montserrat"/>
              </a:rPr>
            </a:br>
            <a:r>
              <a:rPr lang="fi-FI" sz="1900" dirty="0">
                <a:latin typeface="Montserrat Light" panose="00000400000000000000" pitchFamily="50" charset="0"/>
                <a:ea typeface="Montserrat"/>
                <a:cs typeface="Montserrat"/>
                <a:sym typeface="Montserrat"/>
              </a:rPr>
              <a:t>Kaikkien ajatukset ovat tärkeitä ja niitä kuunnella. Ei ole oikeita ja vääriä vastauksia. </a:t>
            </a:r>
          </a:p>
          <a:p>
            <a:pPr marL="0" lvl="0" indent="0">
              <a:lnSpc>
                <a:spcPct val="115000"/>
              </a:lnSpc>
              <a:spcBef>
                <a:spcPts val="1200"/>
              </a:spcBef>
              <a:buSzPct val="57894"/>
              <a:buNone/>
            </a:pPr>
            <a:r>
              <a:rPr lang="fi-FI" sz="1900" b="1" dirty="0">
                <a:latin typeface="Montserrat Light" panose="00000400000000000000" pitchFamily="50" charset="0"/>
                <a:ea typeface="Montserrat"/>
                <a:cs typeface="Montserrat"/>
                <a:sym typeface="Montserrat"/>
              </a:rPr>
              <a:t>Olen ystävällinen ja kunnioitan toisia.</a:t>
            </a:r>
            <a:br>
              <a:rPr lang="fi-FI" sz="1900" b="1" dirty="0">
                <a:latin typeface="Montserrat Light" panose="00000400000000000000" pitchFamily="50" charset="0"/>
                <a:ea typeface="Montserrat"/>
                <a:cs typeface="Montserrat"/>
                <a:sym typeface="Montserrat"/>
              </a:rPr>
            </a:br>
            <a:r>
              <a:rPr lang="fi-FI" sz="1900" dirty="0">
                <a:latin typeface="Montserrat Light" panose="00000400000000000000" pitchFamily="50" charset="0"/>
                <a:ea typeface="Montserrat"/>
                <a:cs typeface="Montserrat"/>
                <a:sym typeface="Montserrat"/>
              </a:rPr>
              <a:t>Olemme uteliaita kuulemaan erilaisia ajatuksia ja on myös sallittua muuttaa mielipidettä ja ajatella samalla tavalla kuin muut.</a:t>
            </a:r>
            <a:endParaRPr dirty="0">
              <a:latin typeface="Montserrat Light" panose="00000400000000000000" pitchFamily="50" charset="0"/>
            </a:endParaRPr>
          </a:p>
        </p:txBody>
      </p:sp>
      <p:pic>
        <p:nvPicPr>
          <p:cNvPr id="279" name="Google Shape;279;g3501764105c_1_75" title="Skærmbillede 2025-04-25 kl. 10.17.57.png"/>
          <p:cNvPicPr preferRelativeResize="0"/>
          <p:nvPr/>
        </p:nvPicPr>
        <p:blipFill rotWithShape="1">
          <a:blip r:embed="rId3">
            <a:alphaModFix/>
          </a:blip>
          <a:srcRect l="3919" r="8391"/>
          <a:stretch/>
        </p:blipFill>
        <p:spPr>
          <a:xfrm>
            <a:off x="8212275" y="2120374"/>
            <a:ext cx="2559162" cy="4351200"/>
          </a:xfrm>
          <a:prstGeom prst="rect">
            <a:avLst/>
          </a:prstGeom>
          <a:noFill/>
          <a:ln>
            <a:noFill/>
          </a:ln>
        </p:spPr>
      </p:pic>
      <p:sp>
        <p:nvSpPr>
          <p:cNvPr id="280" name="Google Shape;280;g3501764105c_1_75"/>
          <p:cNvSpPr txBox="1"/>
          <p:nvPr/>
        </p:nvSpPr>
        <p:spPr>
          <a:xfrm>
            <a:off x="8564254" y="5286447"/>
            <a:ext cx="2405889" cy="400079"/>
          </a:xfrm>
          <a:prstGeom prst="rect">
            <a:avLst/>
          </a:prstGeom>
          <a:solidFill>
            <a:schemeClr val="bg1"/>
          </a:solidFill>
          <a:ln>
            <a:noFill/>
          </a:ln>
        </p:spPr>
        <p:txBody>
          <a:bodyPr spcFirstLastPara="1" wrap="square" lIns="91425" tIns="91425" rIns="91425" bIns="91425" anchor="t" anchorCtr="0">
            <a:spAutoFit/>
          </a:bodyPr>
          <a:lstStyle/>
          <a:p>
            <a:pPr lvl="0"/>
            <a:r>
              <a:rPr lang="fi-FI" sz="700" dirty="0">
                <a:solidFill>
                  <a:srgbClr val="595959"/>
                </a:solidFill>
                <a:latin typeface="Montserrat Light" panose="00000400000000000000" pitchFamily="50" charset="0"/>
                <a:ea typeface="Lato"/>
                <a:cs typeface="Lato"/>
                <a:sym typeface="Lato"/>
              </a:rPr>
              <a:t>Mustat ympyrät havainnollistavat oppilaita ja keltainen ympyrä keskustelun vetäjää.</a:t>
            </a:r>
            <a:endParaRPr sz="800" dirty="0">
              <a:latin typeface="Montserrat Light" panose="00000400000000000000" pitchFamily="50" charset="0"/>
            </a:endParaRPr>
          </a:p>
        </p:txBody>
      </p:sp>
      <p:sp>
        <p:nvSpPr>
          <p:cNvPr id="282" name="Google Shape;282;g3501764105c_1_75"/>
          <p:cNvSpPr/>
          <p:nvPr/>
        </p:nvSpPr>
        <p:spPr>
          <a:xfrm>
            <a:off x="8288900" y="2266275"/>
            <a:ext cx="1215216" cy="777276"/>
          </a:xfrm>
          <a:prstGeom prst="cloud">
            <a:avLst/>
          </a:prstGeom>
          <a:solidFill>
            <a:srgbClr val="ECB5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dirty="0">
                <a:latin typeface="Montserrat Light"/>
                <a:ea typeface="Montserrat Light"/>
                <a:cs typeface="Montserrat Light"/>
                <a:sym typeface="Montserrat Light"/>
              </a:rPr>
              <a:t>Mitä mieltä sinä olet?</a:t>
            </a:r>
            <a:endParaRPr sz="1000" dirty="0">
              <a:latin typeface="Montserrat Light"/>
              <a:ea typeface="Montserrat Light"/>
              <a:cs typeface="Montserrat Light"/>
              <a:sym typeface="Montserrat Light"/>
            </a:endParaRPr>
          </a:p>
        </p:txBody>
      </p:sp>
      <p:sp>
        <p:nvSpPr>
          <p:cNvPr id="283" name="Google Shape;283;g3501764105c_1_75"/>
          <p:cNvSpPr/>
          <p:nvPr/>
        </p:nvSpPr>
        <p:spPr>
          <a:xfrm>
            <a:off x="9717503" y="2531390"/>
            <a:ext cx="1001199" cy="512161"/>
          </a:xfrm>
          <a:prstGeom prst="rect">
            <a:avLst/>
          </a:prstGeom>
          <a:solidFill>
            <a:srgbClr val="ECB576"/>
          </a:solidFill>
          <a:ln w="9525" cap="flat" cmpd="sng">
            <a:solidFill>
              <a:srgbClr val="ECB5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1100" dirty="0">
                <a:latin typeface="Montserrat Light"/>
                <a:ea typeface="Montserrat Light"/>
                <a:cs typeface="Montserrat Light"/>
                <a:sym typeface="Montserrat Light"/>
              </a:rPr>
              <a:t>Mielestäni..</a:t>
            </a:r>
            <a:endParaRPr sz="1100" dirty="0">
              <a:latin typeface="Montserrat Light"/>
              <a:ea typeface="Montserrat Light"/>
              <a:cs typeface="Montserrat Light"/>
              <a:sym typeface="Montserrat Light"/>
            </a:endParaRPr>
          </a:p>
        </p:txBody>
      </p:sp>
      <p:sp>
        <p:nvSpPr>
          <p:cNvPr id="284" name="Google Shape;284;g3501764105c_1_75"/>
          <p:cNvSpPr/>
          <p:nvPr/>
        </p:nvSpPr>
        <p:spPr>
          <a:xfrm>
            <a:off x="9504116" y="5988700"/>
            <a:ext cx="830584" cy="350400"/>
          </a:xfrm>
          <a:prstGeom prst="rect">
            <a:avLst/>
          </a:prstGeom>
          <a:solidFill>
            <a:srgbClr val="ECB576"/>
          </a:solidFill>
          <a:ln w="9525" cap="flat" cmpd="sng">
            <a:solidFill>
              <a:srgbClr val="ECB576"/>
            </a:solidFill>
            <a:prstDash val="solid"/>
            <a:round/>
            <a:headEnd type="none" w="sm" len="sm"/>
            <a:tailEnd type="none" w="sm" len="sm"/>
          </a:ln>
        </p:spPr>
        <p:txBody>
          <a:bodyPr spcFirstLastPara="1" wrap="square" lIns="91425" tIns="91425" rIns="91425" bIns="91425" anchor="ctr" anchorCtr="0">
            <a:noAutofit/>
          </a:bodyPr>
          <a:lstStyle/>
          <a:p>
            <a:pPr lvl="0" algn="ctr"/>
            <a:r>
              <a:rPr lang="fi-FI" sz="900" dirty="0">
                <a:latin typeface="Montserrat Light"/>
                <a:ea typeface="Montserrat Light"/>
                <a:cs typeface="Montserrat Light"/>
                <a:sym typeface="Montserrat Light"/>
              </a:rPr>
              <a:t>Kuuntelen</a:t>
            </a:r>
            <a:endParaRPr sz="900" dirty="0">
              <a:latin typeface="Montserrat Light"/>
              <a:ea typeface="Montserrat Light"/>
              <a:cs typeface="Montserrat Light"/>
              <a:sym typeface="Montserrat Light"/>
            </a:endParaRPr>
          </a:p>
        </p:txBody>
      </p:sp>
      <p:sp>
        <p:nvSpPr>
          <p:cNvPr id="2" name="Google Shape;280;g3501764105c_1_75">
            <a:extLst>
              <a:ext uri="{FF2B5EF4-FFF2-40B4-BE49-F238E27FC236}">
                <a16:creationId xmlns:a16="http://schemas.microsoft.com/office/drawing/2014/main" id="{E04F7820-50A0-8036-DB21-E7653DB4A52D}"/>
              </a:ext>
            </a:extLst>
          </p:cNvPr>
          <p:cNvSpPr txBox="1"/>
          <p:nvPr/>
        </p:nvSpPr>
        <p:spPr>
          <a:xfrm>
            <a:off x="8162735" y="957877"/>
            <a:ext cx="3049200" cy="1046700"/>
          </a:xfrm>
          <a:prstGeom prst="rect">
            <a:avLst/>
          </a:prstGeom>
          <a:noFill/>
          <a:ln>
            <a:noFill/>
          </a:ln>
        </p:spPr>
        <p:txBody>
          <a:bodyPr spcFirstLastPara="1" wrap="square" lIns="91425" tIns="91425" rIns="91425" bIns="91425" anchor="t" anchorCtr="0">
            <a:spAutoFit/>
          </a:bodyPr>
          <a:lstStyle/>
          <a:p>
            <a:pPr lvl="0"/>
            <a:r>
              <a:rPr lang="fi-FI" dirty="0">
                <a:solidFill>
                  <a:srgbClr val="595959"/>
                </a:solidFill>
                <a:latin typeface="Lato"/>
                <a:ea typeface="Lato"/>
                <a:cs typeface="Lato"/>
                <a:sym typeface="Lato"/>
              </a:rPr>
              <a:t>Dialogitauon tarkoituksena on antaa kaikille oppilaille aikaa ja tilaa ilmaista omia mielipiteitään ja ajatuksiaan.</a:t>
            </a:r>
            <a:endParaRPr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501764105c_1_82"/>
          <p:cNvSpPr txBox="1">
            <a:spLocks noGrp="1"/>
          </p:cNvSpPr>
          <p:nvPr>
            <p:ph type="title"/>
          </p:nvPr>
        </p:nvSpPr>
        <p:spPr>
          <a:xfrm>
            <a:off x="593270" y="665259"/>
            <a:ext cx="6046069"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Erätaukokeskustelu: 45 min</a:t>
            </a:r>
            <a:endParaRPr dirty="0"/>
          </a:p>
        </p:txBody>
      </p:sp>
      <p:sp>
        <p:nvSpPr>
          <p:cNvPr id="290" name="Google Shape;290;g3501764105c_1_82"/>
          <p:cNvSpPr txBox="1">
            <a:spLocks noGrp="1"/>
          </p:cNvSpPr>
          <p:nvPr>
            <p:ph type="body" idx="1"/>
          </p:nvPr>
        </p:nvSpPr>
        <p:spPr>
          <a:xfrm>
            <a:off x="593280" y="2070472"/>
            <a:ext cx="10515600" cy="4351200"/>
          </a:xfrm>
          <a:prstGeom prst="rect">
            <a:avLst/>
          </a:prstGeom>
        </p:spPr>
        <p:txBody>
          <a:bodyPr spcFirstLastPara="1" wrap="square" lIns="91425" tIns="45700" rIns="91425" bIns="45700" anchor="t" anchorCtr="0">
            <a:normAutofit/>
          </a:bodyPr>
          <a:lstStyle/>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Johdanto: 4 min</a:t>
            </a:r>
          </a:p>
          <a:p>
            <a:pPr lvl="0" indent="-457200">
              <a:lnSpc>
                <a:spcPct val="100000"/>
              </a:lnSpc>
              <a:spcBef>
                <a:spcPts val="0"/>
              </a:spcBef>
              <a:buSzPct val="97000"/>
              <a:buFont typeface="+mj-lt"/>
              <a:buAutoNum type="arabicPeriod"/>
            </a:pPr>
            <a:endParaRPr lang="fi-FI" sz="2000" dirty="0">
              <a:latin typeface="Montserrat Light" panose="00000400000000000000" pitchFamily="50" charset="0"/>
              <a:ea typeface="Montserrat"/>
              <a:cs typeface="Montserrat"/>
              <a:sym typeface="Montserrat"/>
            </a:endParaRPr>
          </a:p>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Pelisäännöt: 4 min</a:t>
            </a:r>
          </a:p>
          <a:p>
            <a:pPr lvl="0" indent="-457200">
              <a:lnSpc>
                <a:spcPct val="100000"/>
              </a:lnSpc>
              <a:spcBef>
                <a:spcPts val="0"/>
              </a:spcBef>
              <a:buSzPct val="97000"/>
              <a:buFont typeface="+mj-lt"/>
              <a:buAutoNum type="arabicPeriod"/>
            </a:pPr>
            <a:endParaRPr lang="fi-FI" sz="2000" dirty="0">
              <a:latin typeface="Montserrat Light" panose="00000400000000000000" pitchFamily="50" charset="0"/>
              <a:ea typeface="Montserrat"/>
              <a:cs typeface="Montserrat"/>
              <a:sym typeface="Montserrat"/>
            </a:endParaRPr>
          </a:p>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Keskustelu pareittain: 5 min</a:t>
            </a:r>
          </a:p>
          <a:p>
            <a:pPr lvl="0" indent="-457200">
              <a:lnSpc>
                <a:spcPct val="100000"/>
              </a:lnSpc>
              <a:spcBef>
                <a:spcPts val="0"/>
              </a:spcBef>
              <a:buSzPct val="97000"/>
              <a:buFont typeface="+mj-lt"/>
              <a:buAutoNum type="arabicPeriod"/>
            </a:pPr>
            <a:endParaRPr lang="fi-FI" sz="2000" dirty="0">
              <a:latin typeface="Montserrat Light" panose="00000400000000000000" pitchFamily="50" charset="0"/>
              <a:ea typeface="Montserrat"/>
              <a:cs typeface="Montserrat"/>
              <a:sym typeface="Montserrat"/>
            </a:endParaRPr>
          </a:p>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Yhteinen keskustelu: 15 min</a:t>
            </a:r>
          </a:p>
          <a:p>
            <a:pPr lvl="0" indent="-457200">
              <a:lnSpc>
                <a:spcPct val="100000"/>
              </a:lnSpc>
              <a:spcBef>
                <a:spcPts val="0"/>
              </a:spcBef>
              <a:buSzPct val="97000"/>
              <a:buFont typeface="+mj-lt"/>
              <a:buAutoNum type="arabicPeriod"/>
            </a:pPr>
            <a:endParaRPr lang="fi-FI" sz="2000" dirty="0">
              <a:latin typeface="Montserrat Light" panose="00000400000000000000" pitchFamily="50" charset="0"/>
              <a:ea typeface="Montserrat"/>
              <a:cs typeface="Montserrat"/>
              <a:sym typeface="Montserrat"/>
            </a:endParaRPr>
          </a:p>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Kirjoita muistiin pohdinnat: 4 min</a:t>
            </a:r>
          </a:p>
          <a:p>
            <a:pPr lvl="0" indent="-457200">
              <a:lnSpc>
                <a:spcPct val="100000"/>
              </a:lnSpc>
              <a:spcBef>
                <a:spcPts val="0"/>
              </a:spcBef>
              <a:buSzPct val="97000"/>
              <a:buFont typeface="+mj-lt"/>
              <a:buAutoNum type="arabicPeriod"/>
            </a:pPr>
            <a:endParaRPr lang="fi-FI" sz="2000" dirty="0">
              <a:latin typeface="Montserrat Light" panose="00000400000000000000" pitchFamily="50" charset="0"/>
              <a:ea typeface="Montserrat"/>
              <a:cs typeface="Montserrat"/>
              <a:sym typeface="Montserrat"/>
            </a:endParaRPr>
          </a:p>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Jaa pohdinnat: 5 min</a:t>
            </a:r>
          </a:p>
          <a:p>
            <a:pPr lvl="0" indent="-457200">
              <a:lnSpc>
                <a:spcPct val="100000"/>
              </a:lnSpc>
              <a:spcBef>
                <a:spcPts val="0"/>
              </a:spcBef>
              <a:buSzPct val="97000"/>
              <a:buFont typeface="+mj-lt"/>
              <a:buAutoNum type="arabicPeriod"/>
            </a:pPr>
            <a:endParaRPr lang="fi-FI" sz="2000" dirty="0">
              <a:latin typeface="Montserrat Light" panose="00000400000000000000" pitchFamily="50" charset="0"/>
              <a:ea typeface="Montserrat"/>
              <a:cs typeface="Montserrat"/>
              <a:sym typeface="Montserrat"/>
            </a:endParaRPr>
          </a:p>
          <a:p>
            <a:pPr lvl="0" indent="-457200">
              <a:lnSpc>
                <a:spcPct val="100000"/>
              </a:lnSpc>
              <a:spcBef>
                <a:spcPts val="0"/>
              </a:spcBef>
              <a:buSzPct val="97000"/>
              <a:buFont typeface="+mj-lt"/>
              <a:buAutoNum type="arabicPeriod"/>
            </a:pPr>
            <a:r>
              <a:rPr lang="fi-FI" sz="2000" dirty="0">
                <a:latin typeface="Montserrat Light" panose="00000400000000000000" pitchFamily="50" charset="0"/>
                <a:ea typeface="Montserrat"/>
                <a:cs typeface="Montserrat"/>
                <a:sym typeface="Montserrat"/>
              </a:rPr>
              <a:t>Yhteinen kokoontuminen: 4 min</a:t>
            </a:r>
            <a:endParaRPr sz="2000" dirty="0">
              <a:latin typeface="Montserrat Light" panose="00000400000000000000" pitchFamily="50" charset="0"/>
              <a:ea typeface="Montserrat"/>
              <a:cs typeface="Montserrat"/>
              <a:sym typeface="Montserrat"/>
            </a:endParaRPr>
          </a:p>
        </p:txBody>
      </p:sp>
      <p:sp>
        <p:nvSpPr>
          <p:cNvPr id="291" name="Google Shape;291;g3501764105c_1_82"/>
          <p:cNvSpPr txBox="1"/>
          <p:nvPr/>
        </p:nvSpPr>
        <p:spPr>
          <a:xfrm>
            <a:off x="7362275" y="3011150"/>
            <a:ext cx="3485700" cy="1018454"/>
          </a:xfrm>
          <a:prstGeom prst="rect">
            <a:avLst/>
          </a:prstGeom>
          <a:no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r>
              <a:rPr lang="fi-FI" sz="2100" dirty="0">
                <a:solidFill>
                  <a:schemeClr val="accent2"/>
                </a:solidFill>
                <a:latin typeface="Montserrat"/>
                <a:ea typeface="Montserrat"/>
                <a:cs typeface="Montserrat"/>
                <a:sym typeface="Montserrat"/>
              </a:rPr>
              <a:t>Tässä on ehdotus siitä, miten voit jakaa ajan.</a:t>
            </a:r>
            <a:endParaRPr sz="2000" dirty="0">
              <a:solidFill>
                <a:schemeClr val="accent2"/>
              </a:solidFill>
              <a:latin typeface="Montserrat"/>
              <a:ea typeface="Montserrat"/>
              <a:cs typeface="Montserrat"/>
              <a:sym typeface="Montserrat"/>
            </a:endParaRPr>
          </a:p>
        </p:txBody>
      </p:sp>
      <p:sp>
        <p:nvSpPr>
          <p:cNvPr id="292" name="Google Shape;292;g3501764105c_1_82"/>
          <p:cNvSpPr txBox="1"/>
          <p:nvPr/>
        </p:nvSpPr>
        <p:spPr>
          <a:xfrm>
            <a:off x="6639339" y="884620"/>
            <a:ext cx="5503800" cy="14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2000" dirty="0">
                <a:solidFill>
                  <a:schemeClr val="dk1"/>
                </a:solidFill>
                <a:latin typeface="Montserrat Light"/>
                <a:ea typeface="Montserrat Light"/>
                <a:cs typeface="Montserrat Light"/>
                <a:sym typeface="Montserrat Light"/>
              </a:rPr>
              <a:t>Luokka jaetaan viiden hengen ryhmään joissa yksi oppilas on vetäjä.</a:t>
            </a:r>
            <a:endParaRPr sz="2000" dirty="0">
              <a:solidFill>
                <a:schemeClr val="dk1"/>
              </a:solidFill>
              <a:latin typeface="Montserrat Light"/>
              <a:ea typeface="Montserrat Light"/>
              <a:cs typeface="Montserrat Light"/>
              <a:sym typeface="Montserrat Light"/>
            </a:endParaRPr>
          </a:p>
        </p:txBody>
      </p:sp>
      <p:sp>
        <p:nvSpPr>
          <p:cNvPr id="294" name="Google Shape;294;g3501764105c_1_82"/>
          <p:cNvSpPr/>
          <p:nvPr/>
        </p:nvSpPr>
        <p:spPr>
          <a:xfrm>
            <a:off x="6911676" y="2419636"/>
            <a:ext cx="4197204" cy="2106432"/>
          </a:xfrm>
          <a:prstGeom prst="clou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598</Words>
  <Application>Microsoft Office PowerPoint</Application>
  <PresentationFormat>Laajakuva</PresentationFormat>
  <Paragraphs>98</Paragraphs>
  <Slides>17</Slides>
  <Notes>17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Montserrat Light</vt:lpstr>
      <vt:lpstr>Montserrat</vt:lpstr>
      <vt:lpstr>Lato</vt:lpstr>
      <vt:lpstr>Bebas Neue</vt:lpstr>
      <vt:lpstr>Arial</vt:lpstr>
      <vt:lpstr>Office-teema</vt:lpstr>
      <vt:lpstr>PowerPoint-esitys</vt:lpstr>
      <vt:lpstr>Teema: ei nälkää</vt:lpstr>
      <vt:lpstr>Tavoitteet</vt:lpstr>
      <vt:lpstr>Miksi ”Ei nälkää”?</vt:lpstr>
      <vt:lpstr>Rakenne Oppitunnit 1+2</vt:lpstr>
      <vt:lpstr> Mitä tiedät jo?</vt:lpstr>
      <vt:lpstr>PowerPoint-esitys</vt:lpstr>
      <vt:lpstr>Erätaukokeskustelun pelisäännöt</vt:lpstr>
      <vt:lpstr>Erätaukokeskustelu: 45 min</vt:lpstr>
      <vt:lpstr>Reflektoivia kysymyksiä</vt:lpstr>
      <vt:lpstr>PowerPoint-esitys</vt:lpstr>
      <vt:lpstr>Kotitalous Oppitunnit 3-6</vt:lpstr>
      <vt:lpstr>Kirjallisuus oppitunnit 7-8</vt:lpstr>
      <vt:lpstr>Länk till ‘Flickan med svavelstickorna’</vt:lpstr>
      <vt:lpstr>Ohjelma - Oppitunnit 9+10 juliste – Mitä sen tulisi sisältää?</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Mukkala</dc:creator>
  <cp:lastModifiedBy>Oona Mertoniemi</cp:lastModifiedBy>
  <cp:revision>5</cp:revision>
  <dcterms:created xsi:type="dcterms:W3CDTF">2024-05-06T12:17:41Z</dcterms:created>
  <dcterms:modified xsi:type="dcterms:W3CDTF">2025-08-21T13:11:15Z</dcterms:modified>
</cp:coreProperties>
</file>