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embeddedFontLst>
    <p:embeddedFont>
      <p:font typeface="Bebas Neue" panose="020B0606020202050201" pitchFamily="34" charset="0"/>
      <p:regular r:id="rId25"/>
    </p:embeddedFont>
    <p:embeddedFont>
      <p:font typeface="Montserrat" panose="00000500000000000000" pitchFamily="50" charset="0"/>
      <p:regular r:id="rId26"/>
      <p:bold r:id="rId27"/>
      <p:italic r:id="rId28"/>
      <p:boldItalic r:id="rId29"/>
    </p:embeddedFont>
    <p:embeddedFont>
      <p:font typeface="Montserrat Light" panose="00000400000000000000" pitchFamily="50"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iRG2g3dgyytNs5BmVTRn/HykSWy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6" d="100"/>
          <a:sy n="96" d="100"/>
        </p:scale>
        <p:origin x="105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viewProps" Target="viewProps.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 name="Google Shape;84;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501960729b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g3501960729b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501960729b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g3501960729b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501960729b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g3501960729b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3501960729b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g3501960729b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3501960729b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g3501960729b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3501960729b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 name="Google Shape;212;g3501960729b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3501960729b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1" name="Google Shape;221;g3501960729b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501960729b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9" name="Google Shape;229;g3501960729b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501960729b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7" name="Google Shape;237;g3501960729b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356a0be0e79_0_6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356a0be0e79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501960729b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g3501960729b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356a0be0e79_2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356a0be0e79_2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9" name="Google Shape;26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501960729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g3501960729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6a0be0e79_2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6a0be0e79_2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56a0be0e79_2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356a0be0e79_2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56a0be0e79_0_3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56a0be0e79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501960729b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g3501960729b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56a0be0e7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356a0be0e7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501960729b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g3501960729b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tsikkodia" type="title">
  <p:cSld name="TITLE">
    <p:spTree>
      <p:nvGrpSpPr>
        <p:cNvPr id="1" name="Shape 11"/>
        <p:cNvGrpSpPr/>
        <p:nvPr/>
      </p:nvGrpSpPr>
      <p:grpSpPr>
        <a:xfrm>
          <a:off x="0" y="0"/>
          <a:ext cx="0" cy="0"/>
          <a:chOff x="0" y="0"/>
          <a:chExt cx="0" cy="0"/>
        </a:xfrm>
      </p:grpSpPr>
      <p:sp>
        <p:nvSpPr>
          <p:cNvPr id="12" name="Google Shape;12;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Bebas Neue"/>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tsikko ja pystysuora teksti" type="vertTx">
  <p:cSld name="VERTICAL_TEXT">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ystysuora otsikko ja teksti" type="vertTitleAndTx">
  <p:cSld name="VERTICAL_TITLE_AND_VERTICAL_TEXT">
    <p:spTree>
      <p:nvGrpSpPr>
        <p:cNvPr id="1" name="Shape 76"/>
        <p:cNvGrpSpPr/>
        <p:nvPr/>
      </p:nvGrpSpPr>
      <p:grpSpPr>
        <a:xfrm>
          <a:off x="0" y="0"/>
          <a:ext cx="0" cy="0"/>
          <a:chOff x="0" y="0"/>
          <a:chExt cx="0" cy="0"/>
        </a:xfrm>
      </p:grpSpPr>
      <p:sp>
        <p:nvSpPr>
          <p:cNvPr id="77" name="Google Shape;77;p1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1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tsikko ja sisältö" type="obj">
  <p:cSld name="OBJECT">
    <p:spTree>
      <p:nvGrpSpPr>
        <p:cNvPr id="1" name="Shape 17"/>
        <p:cNvGrpSpPr/>
        <p:nvPr/>
      </p:nvGrpSpPr>
      <p:grpSpPr>
        <a:xfrm>
          <a:off x="0" y="0"/>
          <a:ext cx="0" cy="0"/>
          <a:chOff x="0" y="0"/>
          <a:chExt cx="0" cy="0"/>
        </a:xfrm>
      </p:grpSpPr>
      <p:sp>
        <p:nvSpPr>
          <p:cNvPr id="18" name="Google Shape;18;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Bebas Neue"/>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pic>
        <p:nvPicPr>
          <p:cNvPr id="23" name="Google Shape;23;p6" descr="Kuva, joka sisältää kohteen Värikkyys, kuvio, keltainen, appelsiini&#10;&#10;Kuvaus luotu automaattisesti"/>
          <p:cNvPicPr preferRelativeResize="0"/>
          <p:nvPr/>
        </p:nvPicPr>
        <p:blipFill rotWithShape="1">
          <a:blip r:embed="rId2">
            <a:alphaModFix/>
          </a:blip>
          <a:srcRect t="10000"/>
          <a:stretch/>
        </p:blipFill>
        <p:spPr>
          <a:xfrm>
            <a:off x="0" y="0"/>
            <a:ext cx="12192000" cy="6858000"/>
          </a:xfrm>
          <a:prstGeom prst="rect">
            <a:avLst/>
          </a:prstGeom>
          <a:noFill/>
          <a:ln>
            <a:noFill/>
          </a:ln>
        </p:spPr>
      </p:pic>
      <p:sp>
        <p:nvSpPr>
          <p:cNvPr id="24" name="Google Shape;24;p6"/>
          <p:cNvSpPr/>
          <p:nvPr/>
        </p:nvSpPr>
        <p:spPr>
          <a:xfrm>
            <a:off x="326858" y="365125"/>
            <a:ext cx="11538284" cy="621614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ontserrat Light"/>
              <a:ea typeface="Montserrat Light"/>
              <a:cs typeface="Montserrat Light"/>
              <a:sym typeface="Montserrat Light"/>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yhjä" type="blank">
  <p:cSld name="BLANK">
    <p:spTree>
      <p:nvGrpSpPr>
        <p:cNvPr id="1" name="Shape 25"/>
        <p:cNvGrpSpPr/>
        <p:nvPr/>
      </p:nvGrpSpPr>
      <p:grpSpPr>
        <a:xfrm>
          <a:off x="0" y="0"/>
          <a:ext cx="0" cy="0"/>
          <a:chOff x="0" y="0"/>
          <a:chExt cx="0" cy="0"/>
        </a:xfrm>
      </p:grpSpPr>
      <p:sp>
        <p:nvSpPr>
          <p:cNvPr id="26" name="Google Shape;2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san ylätunniste" type="secHead">
  <p:cSld name="SECTION_HEADER">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Bebas Neue"/>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32" name="Google Shape;32;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Kaksi sisältökohdetta" type="twoObj">
  <p:cSld name="TWO_OBJECTS">
    <p:spTree>
      <p:nvGrpSpPr>
        <p:cNvPr id="1" name="Shape 35"/>
        <p:cNvGrpSpPr/>
        <p:nvPr/>
      </p:nvGrpSpPr>
      <p:grpSpPr>
        <a:xfrm>
          <a:off x="0" y="0"/>
          <a:ext cx="0" cy="0"/>
          <a:chOff x="0" y="0"/>
          <a:chExt cx="0" cy="0"/>
        </a:xfrm>
      </p:grpSpPr>
      <p:sp>
        <p:nvSpPr>
          <p:cNvPr id="36" name="Google Shape;3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ailu" type="twoTxTwoObj">
  <p:cSld name="TWO_OBJECTS_WITH_TEXT">
    <p:spTree>
      <p:nvGrpSpPr>
        <p:cNvPr id="1" name="Shape 42"/>
        <p:cNvGrpSpPr/>
        <p:nvPr/>
      </p:nvGrpSpPr>
      <p:grpSpPr>
        <a:xfrm>
          <a:off x="0" y="0"/>
          <a:ext cx="0" cy="0"/>
          <a:chOff x="0" y="0"/>
          <a:chExt cx="0" cy="0"/>
        </a:xfrm>
      </p:grpSpPr>
      <p:sp>
        <p:nvSpPr>
          <p:cNvPr id="43" name="Google Shape;43;p1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1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ain otsikko" type="titleOnly">
  <p:cSld name="TITLE_ONLY">
    <p:spTree>
      <p:nvGrpSpPr>
        <p:cNvPr id="1" name="Shape 51"/>
        <p:cNvGrpSpPr/>
        <p:nvPr/>
      </p:nvGrpSpPr>
      <p:grpSpPr>
        <a:xfrm>
          <a:off x="0" y="0"/>
          <a:ext cx="0" cy="0"/>
          <a:chOff x="0" y="0"/>
          <a:chExt cx="0" cy="0"/>
        </a:xfrm>
      </p:grpSpPr>
      <p:sp>
        <p:nvSpPr>
          <p:cNvPr id="52" name="Google Shape;52;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Kuvatekstillinen sisältö" type="objTx">
  <p:cSld name="OBJECT_WITH_CAPTION_TEXT">
    <p:spTree>
      <p:nvGrpSpPr>
        <p:cNvPr id="1" name="Shape 56"/>
        <p:cNvGrpSpPr/>
        <p:nvPr/>
      </p:nvGrpSpPr>
      <p:grpSpPr>
        <a:xfrm>
          <a:off x="0" y="0"/>
          <a:ext cx="0" cy="0"/>
          <a:chOff x="0" y="0"/>
          <a:chExt cx="0" cy="0"/>
        </a:xfrm>
      </p:grpSpPr>
      <p:sp>
        <p:nvSpPr>
          <p:cNvPr id="57" name="Google Shape;57;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Bebas Neu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9" name="Google Shape;59;p1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0" name="Google Shape;60;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Kuvatekstillinen kuva" type="picTx">
  <p:cSld name="PICTURE_WITH_CAPTION_TEXT">
    <p:spTree>
      <p:nvGrpSpPr>
        <p:cNvPr id="1" name="Shape 63"/>
        <p:cNvGrpSpPr/>
        <p:nvPr/>
      </p:nvGrpSpPr>
      <p:grpSpPr>
        <a:xfrm>
          <a:off x="0" y="0"/>
          <a:ext cx="0" cy="0"/>
          <a:chOff x="0" y="0"/>
          <a:chExt cx="0" cy="0"/>
        </a:xfrm>
      </p:grpSpPr>
      <p:sp>
        <p:nvSpPr>
          <p:cNvPr id="64" name="Google Shape;64;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Bebas Neu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3"/>
          <p:cNvSpPr>
            <a:spLocks noGrp="1"/>
          </p:cNvSpPr>
          <p:nvPr>
            <p:ph type="pic" idx="2"/>
          </p:nvPr>
        </p:nvSpPr>
        <p:spPr>
          <a:xfrm>
            <a:off x="5183188" y="987425"/>
            <a:ext cx="6172200" cy="4873625"/>
          </a:xfrm>
          <a:prstGeom prst="rect">
            <a:avLst/>
          </a:prstGeom>
          <a:noFill/>
          <a:ln>
            <a:noFill/>
          </a:ln>
        </p:spPr>
      </p:sp>
      <p:sp>
        <p:nvSpPr>
          <p:cNvPr id="66" name="Google Shape;66;p1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Bebas Neue"/>
              <a:buNone/>
              <a:defRPr sz="4400" b="0" i="0" u="none" strike="noStrike" cap="none">
                <a:solidFill>
                  <a:schemeClr val="dk1"/>
                </a:solidFill>
                <a:latin typeface="Bebas Neue"/>
                <a:ea typeface="Bebas Neue"/>
                <a:cs typeface="Bebas Neue"/>
                <a:sym typeface="Bebas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Montserrat Light"/>
                <a:ea typeface="Montserrat Light"/>
                <a:cs typeface="Montserrat Light"/>
                <a:sym typeface="Montserrat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Light"/>
                <a:ea typeface="Montserrat Light"/>
                <a:cs typeface="Montserrat Light"/>
                <a:sym typeface="Montserrat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Light"/>
                <a:ea typeface="Montserrat Light"/>
                <a:cs typeface="Montserrat Light"/>
                <a:sym typeface="Montserrat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Light"/>
                <a:ea typeface="Montserrat Light"/>
                <a:cs typeface="Montserrat Light"/>
                <a:sym typeface="Montserrat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Light"/>
                <a:ea typeface="Montserrat Light"/>
                <a:cs typeface="Montserrat Light"/>
                <a:sym typeface="Montserrat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Light"/>
                <a:ea typeface="Montserrat Light"/>
                <a:cs typeface="Montserrat Light"/>
                <a:sym typeface="Montserrat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Light"/>
                <a:ea typeface="Montserrat Light"/>
                <a:cs typeface="Montserrat Light"/>
                <a:sym typeface="Montserrat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Light"/>
                <a:ea typeface="Montserrat Light"/>
                <a:cs typeface="Montserrat Light"/>
                <a:sym typeface="Montserrat Light"/>
              </a:defRPr>
            </a:lvl9pPr>
          </a:lstStyle>
          <a:p>
            <a:endParaRPr/>
          </a:p>
        </p:txBody>
      </p:sp>
      <p:sp>
        <p:nvSpPr>
          <p:cNvPr id="8" name="Google Shape;8;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Montserrat Light"/>
                <a:ea typeface="Montserrat Light"/>
                <a:cs typeface="Montserrat Light"/>
                <a:sym typeface="Montserrat Light"/>
              </a:defRPr>
            </a:lvl1pPr>
            <a:lvl2pPr marR="0" lvl="1" algn="l" rtl="0">
              <a:spcBef>
                <a:spcPts val="0"/>
              </a:spcBef>
              <a:spcAft>
                <a:spcPts val="0"/>
              </a:spcAft>
              <a:buSzPts val="1400"/>
              <a:buNone/>
              <a:defRPr sz="1800" b="0" i="0" u="none" strike="noStrike" cap="none">
                <a:solidFill>
                  <a:schemeClr val="dk1"/>
                </a:solidFill>
                <a:latin typeface="Montserrat Light"/>
                <a:ea typeface="Montserrat Light"/>
                <a:cs typeface="Montserrat Light"/>
                <a:sym typeface="Montserrat Light"/>
              </a:defRPr>
            </a:lvl2pPr>
            <a:lvl3pPr marR="0" lvl="2" algn="l" rtl="0">
              <a:spcBef>
                <a:spcPts val="0"/>
              </a:spcBef>
              <a:spcAft>
                <a:spcPts val="0"/>
              </a:spcAft>
              <a:buSzPts val="1400"/>
              <a:buNone/>
              <a:defRPr sz="1800" b="0" i="0" u="none" strike="noStrike" cap="none">
                <a:solidFill>
                  <a:schemeClr val="dk1"/>
                </a:solidFill>
                <a:latin typeface="Montserrat Light"/>
                <a:ea typeface="Montserrat Light"/>
                <a:cs typeface="Montserrat Light"/>
                <a:sym typeface="Montserrat Light"/>
              </a:defRPr>
            </a:lvl3pPr>
            <a:lvl4pPr marR="0" lvl="3" algn="l" rtl="0">
              <a:spcBef>
                <a:spcPts val="0"/>
              </a:spcBef>
              <a:spcAft>
                <a:spcPts val="0"/>
              </a:spcAft>
              <a:buSzPts val="1400"/>
              <a:buNone/>
              <a:defRPr sz="1800" b="0" i="0" u="none" strike="noStrike" cap="none">
                <a:solidFill>
                  <a:schemeClr val="dk1"/>
                </a:solidFill>
                <a:latin typeface="Montserrat Light"/>
                <a:ea typeface="Montserrat Light"/>
                <a:cs typeface="Montserrat Light"/>
                <a:sym typeface="Montserrat Light"/>
              </a:defRPr>
            </a:lvl4pPr>
            <a:lvl5pPr marR="0" lvl="4" algn="l" rtl="0">
              <a:spcBef>
                <a:spcPts val="0"/>
              </a:spcBef>
              <a:spcAft>
                <a:spcPts val="0"/>
              </a:spcAft>
              <a:buSzPts val="1400"/>
              <a:buNone/>
              <a:defRPr sz="1800" b="0" i="0" u="none" strike="noStrike" cap="none">
                <a:solidFill>
                  <a:schemeClr val="dk1"/>
                </a:solidFill>
                <a:latin typeface="Montserrat Light"/>
                <a:ea typeface="Montserrat Light"/>
                <a:cs typeface="Montserrat Light"/>
                <a:sym typeface="Montserrat Light"/>
              </a:defRPr>
            </a:lvl5pPr>
            <a:lvl6pPr marR="0" lvl="5" algn="l" rtl="0">
              <a:spcBef>
                <a:spcPts val="0"/>
              </a:spcBef>
              <a:spcAft>
                <a:spcPts val="0"/>
              </a:spcAft>
              <a:buSzPts val="1400"/>
              <a:buNone/>
              <a:defRPr sz="1800" b="0" i="0" u="none" strike="noStrike" cap="none">
                <a:solidFill>
                  <a:schemeClr val="dk1"/>
                </a:solidFill>
                <a:latin typeface="Montserrat Light"/>
                <a:ea typeface="Montserrat Light"/>
                <a:cs typeface="Montserrat Light"/>
                <a:sym typeface="Montserrat Light"/>
              </a:defRPr>
            </a:lvl6pPr>
            <a:lvl7pPr marR="0" lvl="6" algn="l" rtl="0">
              <a:spcBef>
                <a:spcPts val="0"/>
              </a:spcBef>
              <a:spcAft>
                <a:spcPts val="0"/>
              </a:spcAft>
              <a:buSzPts val="1400"/>
              <a:buNone/>
              <a:defRPr sz="1800" b="0" i="0" u="none" strike="noStrike" cap="none">
                <a:solidFill>
                  <a:schemeClr val="dk1"/>
                </a:solidFill>
                <a:latin typeface="Montserrat Light"/>
                <a:ea typeface="Montserrat Light"/>
                <a:cs typeface="Montserrat Light"/>
                <a:sym typeface="Montserrat Light"/>
              </a:defRPr>
            </a:lvl7pPr>
            <a:lvl8pPr marR="0" lvl="7" algn="l" rtl="0">
              <a:spcBef>
                <a:spcPts val="0"/>
              </a:spcBef>
              <a:spcAft>
                <a:spcPts val="0"/>
              </a:spcAft>
              <a:buSzPts val="1400"/>
              <a:buNone/>
              <a:defRPr sz="1800" b="0" i="0" u="none" strike="noStrike" cap="none">
                <a:solidFill>
                  <a:schemeClr val="dk1"/>
                </a:solidFill>
                <a:latin typeface="Montserrat Light"/>
                <a:ea typeface="Montserrat Light"/>
                <a:cs typeface="Montserrat Light"/>
                <a:sym typeface="Montserrat Light"/>
              </a:defRPr>
            </a:lvl8pPr>
            <a:lvl9pPr marR="0" lvl="8" algn="l" rtl="0">
              <a:spcBef>
                <a:spcPts val="0"/>
              </a:spcBef>
              <a:spcAft>
                <a:spcPts val="0"/>
              </a:spcAft>
              <a:buSzPts val="1400"/>
              <a:buNone/>
              <a:defRPr sz="1800" b="0" i="0" u="none" strike="noStrike" cap="none">
                <a:solidFill>
                  <a:schemeClr val="dk1"/>
                </a:solidFill>
                <a:latin typeface="Montserrat Light"/>
                <a:ea typeface="Montserrat Light"/>
                <a:cs typeface="Montserrat Light"/>
                <a:sym typeface="Montserrat Light"/>
              </a:defRPr>
            </a:lvl9pPr>
          </a:lstStyle>
          <a:p>
            <a:endParaRPr/>
          </a:p>
        </p:txBody>
      </p:sp>
      <p:sp>
        <p:nvSpPr>
          <p:cNvPr id="9" name="Google Shape;9;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Montserrat Light"/>
                <a:ea typeface="Montserrat Light"/>
                <a:cs typeface="Montserrat Light"/>
                <a:sym typeface="Montserrat Light"/>
              </a:defRPr>
            </a:lvl1pPr>
            <a:lvl2pPr marR="0" lvl="1" algn="l" rtl="0">
              <a:spcBef>
                <a:spcPts val="0"/>
              </a:spcBef>
              <a:spcAft>
                <a:spcPts val="0"/>
              </a:spcAft>
              <a:buSzPts val="1400"/>
              <a:buNone/>
              <a:defRPr sz="1800" b="0" i="0" u="none" strike="noStrike" cap="none">
                <a:solidFill>
                  <a:schemeClr val="dk1"/>
                </a:solidFill>
                <a:latin typeface="Montserrat Light"/>
                <a:ea typeface="Montserrat Light"/>
                <a:cs typeface="Montserrat Light"/>
                <a:sym typeface="Montserrat Light"/>
              </a:defRPr>
            </a:lvl2pPr>
            <a:lvl3pPr marR="0" lvl="2" algn="l" rtl="0">
              <a:spcBef>
                <a:spcPts val="0"/>
              </a:spcBef>
              <a:spcAft>
                <a:spcPts val="0"/>
              </a:spcAft>
              <a:buSzPts val="1400"/>
              <a:buNone/>
              <a:defRPr sz="1800" b="0" i="0" u="none" strike="noStrike" cap="none">
                <a:solidFill>
                  <a:schemeClr val="dk1"/>
                </a:solidFill>
                <a:latin typeface="Montserrat Light"/>
                <a:ea typeface="Montserrat Light"/>
                <a:cs typeface="Montserrat Light"/>
                <a:sym typeface="Montserrat Light"/>
              </a:defRPr>
            </a:lvl3pPr>
            <a:lvl4pPr marR="0" lvl="3" algn="l" rtl="0">
              <a:spcBef>
                <a:spcPts val="0"/>
              </a:spcBef>
              <a:spcAft>
                <a:spcPts val="0"/>
              </a:spcAft>
              <a:buSzPts val="1400"/>
              <a:buNone/>
              <a:defRPr sz="1800" b="0" i="0" u="none" strike="noStrike" cap="none">
                <a:solidFill>
                  <a:schemeClr val="dk1"/>
                </a:solidFill>
                <a:latin typeface="Montserrat Light"/>
                <a:ea typeface="Montserrat Light"/>
                <a:cs typeface="Montserrat Light"/>
                <a:sym typeface="Montserrat Light"/>
              </a:defRPr>
            </a:lvl4pPr>
            <a:lvl5pPr marR="0" lvl="4" algn="l" rtl="0">
              <a:spcBef>
                <a:spcPts val="0"/>
              </a:spcBef>
              <a:spcAft>
                <a:spcPts val="0"/>
              </a:spcAft>
              <a:buSzPts val="1400"/>
              <a:buNone/>
              <a:defRPr sz="1800" b="0" i="0" u="none" strike="noStrike" cap="none">
                <a:solidFill>
                  <a:schemeClr val="dk1"/>
                </a:solidFill>
                <a:latin typeface="Montserrat Light"/>
                <a:ea typeface="Montserrat Light"/>
                <a:cs typeface="Montserrat Light"/>
                <a:sym typeface="Montserrat Light"/>
              </a:defRPr>
            </a:lvl5pPr>
            <a:lvl6pPr marR="0" lvl="5" algn="l" rtl="0">
              <a:spcBef>
                <a:spcPts val="0"/>
              </a:spcBef>
              <a:spcAft>
                <a:spcPts val="0"/>
              </a:spcAft>
              <a:buSzPts val="1400"/>
              <a:buNone/>
              <a:defRPr sz="1800" b="0" i="0" u="none" strike="noStrike" cap="none">
                <a:solidFill>
                  <a:schemeClr val="dk1"/>
                </a:solidFill>
                <a:latin typeface="Montserrat Light"/>
                <a:ea typeface="Montserrat Light"/>
                <a:cs typeface="Montserrat Light"/>
                <a:sym typeface="Montserrat Light"/>
              </a:defRPr>
            </a:lvl6pPr>
            <a:lvl7pPr marR="0" lvl="6" algn="l" rtl="0">
              <a:spcBef>
                <a:spcPts val="0"/>
              </a:spcBef>
              <a:spcAft>
                <a:spcPts val="0"/>
              </a:spcAft>
              <a:buSzPts val="1400"/>
              <a:buNone/>
              <a:defRPr sz="1800" b="0" i="0" u="none" strike="noStrike" cap="none">
                <a:solidFill>
                  <a:schemeClr val="dk1"/>
                </a:solidFill>
                <a:latin typeface="Montserrat Light"/>
                <a:ea typeface="Montserrat Light"/>
                <a:cs typeface="Montserrat Light"/>
                <a:sym typeface="Montserrat Light"/>
              </a:defRPr>
            </a:lvl7pPr>
            <a:lvl8pPr marR="0" lvl="7" algn="l" rtl="0">
              <a:spcBef>
                <a:spcPts val="0"/>
              </a:spcBef>
              <a:spcAft>
                <a:spcPts val="0"/>
              </a:spcAft>
              <a:buSzPts val="1400"/>
              <a:buNone/>
              <a:defRPr sz="1800" b="0" i="0" u="none" strike="noStrike" cap="none">
                <a:solidFill>
                  <a:schemeClr val="dk1"/>
                </a:solidFill>
                <a:latin typeface="Montserrat Light"/>
                <a:ea typeface="Montserrat Light"/>
                <a:cs typeface="Montserrat Light"/>
                <a:sym typeface="Montserrat Light"/>
              </a:defRPr>
            </a:lvl8pPr>
            <a:lvl9pPr marR="0" lvl="8" algn="l" rtl="0">
              <a:spcBef>
                <a:spcPts val="0"/>
              </a:spcBef>
              <a:spcAft>
                <a:spcPts val="0"/>
              </a:spcAft>
              <a:buSzPts val="1400"/>
              <a:buNone/>
              <a:defRPr sz="1800" b="0" i="0" u="none" strike="noStrike" cap="none">
                <a:solidFill>
                  <a:schemeClr val="dk1"/>
                </a:solidFill>
                <a:latin typeface="Montserrat Light"/>
                <a:ea typeface="Montserrat Light"/>
                <a:cs typeface="Montserrat Light"/>
                <a:sym typeface="Montserrat Light"/>
              </a:defRPr>
            </a:lvl9pPr>
          </a:lstStyle>
          <a:p>
            <a:endParaRPr/>
          </a:p>
        </p:txBody>
      </p:sp>
      <p:sp>
        <p:nvSpPr>
          <p:cNvPr id="10" name="Google Shape;10;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Montserrat Light"/>
                <a:ea typeface="Montserrat Light"/>
                <a:cs typeface="Montserrat Light"/>
                <a:sym typeface="Montserrat Light"/>
              </a:defRPr>
            </a:lvl1pPr>
            <a:lvl2pPr marL="0" marR="0" lvl="1" indent="0" algn="r" rtl="0">
              <a:spcBef>
                <a:spcPts val="0"/>
              </a:spcBef>
              <a:buNone/>
              <a:defRPr sz="1200" b="0" i="0" u="none" strike="noStrike" cap="none">
                <a:solidFill>
                  <a:srgbClr val="757575"/>
                </a:solidFill>
                <a:latin typeface="Montserrat Light"/>
                <a:ea typeface="Montserrat Light"/>
                <a:cs typeface="Montserrat Light"/>
                <a:sym typeface="Montserrat Light"/>
              </a:defRPr>
            </a:lvl2pPr>
            <a:lvl3pPr marL="0" marR="0" lvl="2" indent="0" algn="r" rtl="0">
              <a:spcBef>
                <a:spcPts val="0"/>
              </a:spcBef>
              <a:buNone/>
              <a:defRPr sz="1200" b="0" i="0" u="none" strike="noStrike" cap="none">
                <a:solidFill>
                  <a:srgbClr val="757575"/>
                </a:solidFill>
                <a:latin typeface="Montserrat Light"/>
                <a:ea typeface="Montserrat Light"/>
                <a:cs typeface="Montserrat Light"/>
                <a:sym typeface="Montserrat Light"/>
              </a:defRPr>
            </a:lvl3pPr>
            <a:lvl4pPr marL="0" marR="0" lvl="3" indent="0" algn="r" rtl="0">
              <a:spcBef>
                <a:spcPts val="0"/>
              </a:spcBef>
              <a:buNone/>
              <a:defRPr sz="1200" b="0" i="0" u="none" strike="noStrike" cap="none">
                <a:solidFill>
                  <a:srgbClr val="757575"/>
                </a:solidFill>
                <a:latin typeface="Montserrat Light"/>
                <a:ea typeface="Montserrat Light"/>
                <a:cs typeface="Montserrat Light"/>
                <a:sym typeface="Montserrat Light"/>
              </a:defRPr>
            </a:lvl4pPr>
            <a:lvl5pPr marL="0" marR="0" lvl="4" indent="0" algn="r" rtl="0">
              <a:spcBef>
                <a:spcPts val="0"/>
              </a:spcBef>
              <a:buNone/>
              <a:defRPr sz="1200" b="0" i="0" u="none" strike="noStrike" cap="none">
                <a:solidFill>
                  <a:srgbClr val="757575"/>
                </a:solidFill>
                <a:latin typeface="Montserrat Light"/>
                <a:ea typeface="Montserrat Light"/>
                <a:cs typeface="Montserrat Light"/>
                <a:sym typeface="Montserrat Light"/>
              </a:defRPr>
            </a:lvl5pPr>
            <a:lvl6pPr marL="0" marR="0" lvl="5" indent="0" algn="r" rtl="0">
              <a:spcBef>
                <a:spcPts val="0"/>
              </a:spcBef>
              <a:buNone/>
              <a:defRPr sz="1200" b="0" i="0" u="none" strike="noStrike" cap="none">
                <a:solidFill>
                  <a:srgbClr val="757575"/>
                </a:solidFill>
                <a:latin typeface="Montserrat Light"/>
                <a:ea typeface="Montserrat Light"/>
                <a:cs typeface="Montserrat Light"/>
                <a:sym typeface="Montserrat Light"/>
              </a:defRPr>
            </a:lvl6pPr>
            <a:lvl7pPr marL="0" marR="0" lvl="6" indent="0" algn="r" rtl="0">
              <a:spcBef>
                <a:spcPts val="0"/>
              </a:spcBef>
              <a:buNone/>
              <a:defRPr sz="1200" b="0" i="0" u="none" strike="noStrike" cap="none">
                <a:solidFill>
                  <a:srgbClr val="757575"/>
                </a:solidFill>
                <a:latin typeface="Montserrat Light"/>
                <a:ea typeface="Montserrat Light"/>
                <a:cs typeface="Montserrat Light"/>
                <a:sym typeface="Montserrat Light"/>
              </a:defRPr>
            </a:lvl7pPr>
            <a:lvl8pPr marL="0" marR="0" lvl="7" indent="0" algn="r" rtl="0">
              <a:spcBef>
                <a:spcPts val="0"/>
              </a:spcBef>
              <a:buNone/>
              <a:defRPr sz="1200" b="0" i="0" u="none" strike="noStrike" cap="none">
                <a:solidFill>
                  <a:srgbClr val="757575"/>
                </a:solidFill>
                <a:latin typeface="Montserrat Light"/>
                <a:ea typeface="Montserrat Light"/>
                <a:cs typeface="Montserrat Light"/>
                <a:sym typeface="Montserrat Light"/>
              </a:defRPr>
            </a:lvl8pPr>
            <a:lvl9pPr marL="0" marR="0" lvl="8" indent="0" algn="r" rtl="0">
              <a:spcBef>
                <a:spcPts val="0"/>
              </a:spcBef>
              <a:buNone/>
              <a:defRPr sz="1200" b="0" i="0" u="none" strike="noStrike" cap="none">
                <a:solidFill>
                  <a:srgbClr val="757575"/>
                </a:solidFill>
                <a:latin typeface="Montserrat Light"/>
                <a:ea typeface="Montserrat Light"/>
                <a:cs typeface="Montserrat Light"/>
                <a:sym typeface="Montserrat Light"/>
              </a:defRPr>
            </a:lvl9pPr>
          </a:lstStyle>
          <a:p>
            <a:pPr marL="0" lvl="0" indent="0" algn="r" rtl="0">
              <a:spcBef>
                <a:spcPts val="0"/>
              </a:spcBef>
              <a:spcAft>
                <a:spcPts val="0"/>
              </a:spcAft>
              <a:buNone/>
            </a:pPr>
            <a:fld id="{00000000-1234-1234-1234-123412341234}" type="slidenum">
              <a:rPr lang="fi-FI"/>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FHyVwYbuMKY"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2ojNg2RZmWw"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hyperlink" Target="http://www.youtube.com/watch?v=czfQMYrcGZU" TargetMode="Externa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OmCL_GvfOXY"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uyHgY2O__fY"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Google Shape;86;p1" descr="Kuva, joka sisältää kohteen teksti, Grafiikka, graafinen suunnittelu, juliste&#10;&#10;Kuvaus luotu automaattisesti"/>
          <p:cNvPicPr preferRelativeResize="0"/>
          <p:nvPr/>
        </p:nvPicPr>
        <p:blipFill rotWithShape="1">
          <a:blip r:embed="rId3">
            <a:alphaModFix/>
          </a:blip>
          <a:srcRect/>
          <a:stretch/>
        </p:blipFill>
        <p:spPr>
          <a:xfrm>
            <a:off x="314463" y="0"/>
            <a:ext cx="11563076" cy="685800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7" name="Google Shape;167;g3501960729b_0_74"/>
          <p:cNvSpPr txBox="1">
            <a:spLocks noGrp="1"/>
          </p:cNvSpPr>
          <p:nvPr>
            <p:ph type="body" idx="1"/>
          </p:nvPr>
        </p:nvSpPr>
        <p:spPr>
          <a:xfrm>
            <a:off x="992268" y="2141675"/>
            <a:ext cx="9367884" cy="4351200"/>
          </a:xfrm>
          <a:prstGeom prst="rect">
            <a:avLst/>
          </a:prstGeom>
          <a:noFill/>
          <a:ln>
            <a:noFill/>
          </a:ln>
        </p:spPr>
        <p:txBody>
          <a:bodyPr spcFirstLastPara="1" wrap="square" lIns="91425" tIns="45700" rIns="91425" bIns="45700" anchor="t" anchorCtr="0">
            <a:noAutofit/>
          </a:bodyPr>
          <a:lstStyle/>
          <a:p>
            <a:pPr marL="457200" lvl="0" indent="-228600" rtl="0">
              <a:lnSpc>
                <a:spcPct val="115000"/>
              </a:lnSpc>
              <a:spcBef>
                <a:spcPts val="0"/>
              </a:spcBef>
              <a:spcAft>
                <a:spcPts val="0"/>
              </a:spcAft>
              <a:buSzPts val="2200"/>
              <a:buNone/>
            </a:pPr>
            <a:r>
              <a:rPr lang="fi-FI" sz="2200" b="1" dirty="0" err="1">
                <a:highlight>
                  <a:srgbClr val="FFFFFF"/>
                </a:highlight>
                <a:latin typeface="Montserrat"/>
                <a:ea typeface="Montserrat"/>
                <a:cs typeface="Montserrat"/>
                <a:sym typeface="Montserrat"/>
              </a:rPr>
              <a:t>Lyssna</a:t>
            </a:r>
            <a:r>
              <a:rPr lang="fi-FI" sz="2200" b="1" dirty="0">
                <a:highlight>
                  <a:srgbClr val="FFFFFF"/>
                </a:highlight>
                <a:latin typeface="Montserrat"/>
                <a:ea typeface="Montserrat"/>
                <a:cs typeface="Montserrat"/>
                <a:sym typeface="Montserrat"/>
              </a:rPr>
              <a:t> </a:t>
            </a:r>
            <a:r>
              <a:rPr lang="fi-FI" sz="2200" b="1" dirty="0" err="1">
                <a:highlight>
                  <a:srgbClr val="FFFFFF"/>
                </a:highlight>
                <a:latin typeface="Montserrat"/>
                <a:ea typeface="Montserrat"/>
                <a:cs typeface="Montserrat"/>
                <a:sym typeface="Montserrat"/>
              </a:rPr>
              <a:t>på</a:t>
            </a:r>
            <a:r>
              <a:rPr lang="fi-FI" sz="2200" b="1" dirty="0">
                <a:highlight>
                  <a:srgbClr val="FFFFFF"/>
                </a:highlight>
                <a:latin typeface="Montserrat"/>
                <a:ea typeface="Montserrat"/>
                <a:cs typeface="Montserrat"/>
                <a:sym typeface="Montserrat"/>
              </a:rPr>
              <a:t> </a:t>
            </a:r>
            <a:r>
              <a:rPr lang="fi-FI" sz="2200" b="1" dirty="0" err="1">
                <a:highlight>
                  <a:srgbClr val="FFFFFF"/>
                </a:highlight>
                <a:latin typeface="Montserrat"/>
                <a:ea typeface="Montserrat"/>
                <a:cs typeface="Montserrat"/>
                <a:sym typeface="Montserrat"/>
              </a:rPr>
              <a:t>andra</a:t>
            </a:r>
            <a:r>
              <a:rPr lang="fi-FI" sz="2200" b="1" dirty="0">
                <a:highlight>
                  <a:srgbClr val="FFFFFF"/>
                </a:highlight>
                <a:latin typeface="Montserrat"/>
                <a:ea typeface="Montserrat"/>
                <a:cs typeface="Montserrat"/>
                <a:sym typeface="Montserrat"/>
              </a:rPr>
              <a:t>, </a:t>
            </a:r>
            <a:r>
              <a:rPr lang="fi-FI" sz="2200" dirty="0" err="1">
                <a:highlight>
                  <a:srgbClr val="FFFFFF"/>
                </a:highlight>
                <a:latin typeface="Montserrat"/>
                <a:ea typeface="Montserrat"/>
                <a:cs typeface="Montserrat"/>
                <a:sym typeface="Montserrat"/>
              </a:rPr>
              <a:t>avbryt</a:t>
            </a:r>
            <a:r>
              <a:rPr lang="fi-FI" sz="2200" dirty="0">
                <a:highlight>
                  <a:srgbClr val="FFFFFF"/>
                </a:highlight>
                <a:latin typeface="Montserrat"/>
                <a:ea typeface="Montserrat"/>
                <a:cs typeface="Montserrat"/>
                <a:sym typeface="Montserrat"/>
              </a:rPr>
              <a:t> </a:t>
            </a:r>
            <a:r>
              <a:rPr lang="fi-FI" sz="2200" dirty="0" err="1">
                <a:highlight>
                  <a:srgbClr val="FFFFFF"/>
                </a:highlight>
                <a:latin typeface="Montserrat"/>
                <a:ea typeface="Montserrat"/>
                <a:cs typeface="Montserrat"/>
                <a:sym typeface="Montserrat"/>
              </a:rPr>
              <a:t>inte</a:t>
            </a:r>
            <a:r>
              <a:rPr lang="fi-FI" sz="2200" dirty="0">
                <a:highlight>
                  <a:srgbClr val="FFFFFF"/>
                </a:highlight>
                <a:latin typeface="Montserrat"/>
                <a:ea typeface="Montserrat"/>
                <a:cs typeface="Montserrat"/>
                <a:sym typeface="Montserrat"/>
              </a:rPr>
              <a:t> </a:t>
            </a:r>
            <a:r>
              <a:rPr lang="fi-FI" sz="2200" dirty="0" err="1">
                <a:highlight>
                  <a:srgbClr val="FFFFFF"/>
                </a:highlight>
                <a:latin typeface="Montserrat"/>
                <a:ea typeface="Montserrat"/>
                <a:cs typeface="Montserrat"/>
                <a:sym typeface="Montserrat"/>
              </a:rPr>
              <a:t>och</a:t>
            </a:r>
            <a:r>
              <a:rPr lang="fi-FI" sz="2200" dirty="0">
                <a:highlight>
                  <a:srgbClr val="FFFFFF"/>
                </a:highlight>
                <a:latin typeface="Montserrat"/>
                <a:ea typeface="Montserrat"/>
                <a:cs typeface="Montserrat"/>
                <a:sym typeface="Montserrat"/>
              </a:rPr>
              <a:t> </a:t>
            </a:r>
            <a:r>
              <a:rPr lang="fi-FI" sz="2200" dirty="0" err="1">
                <a:highlight>
                  <a:srgbClr val="FFFFFF"/>
                </a:highlight>
                <a:latin typeface="Montserrat"/>
                <a:ea typeface="Montserrat"/>
                <a:cs typeface="Montserrat"/>
                <a:sym typeface="Montserrat"/>
              </a:rPr>
              <a:t>inled</a:t>
            </a:r>
            <a:r>
              <a:rPr lang="fi-FI" sz="2200" dirty="0">
                <a:highlight>
                  <a:srgbClr val="FFFFFF"/>
                </a:highlight>
                <a:latin typeface="Montserrat"/>
                <a:ea typeface="Montserrat"/>
                <a:cs typeface="Montserrat"/>
                <a:sym typeface="Montserrat"/>
              </a:rPr>
              <a:t> </a:t>
            </a:r>
            <a:r>
              <a:rPr lang="fi-FI" sz="2200" dirty="0" err="1">
                <a:highlight>
                  <a:srgbClr val="FFFFFF"/>
                </a:highlight>
                <a:latin typeface="Montserrat"/>
                <a:ea typeface="Montserrat"/>
                <a:cs typeface="Montserrat"/>
                <a:sym typeface="Montserrat"/>
              </a:rPr>
              <a:t>inte</a:t>
            </a:r>
            <a:r>
              <a:rPr lang="fi-FI" sz="2200" dirty="0">
                <a:highlight>
                  <a:srgbClr val="FFFFFF"/>
                </a:highlight>
                <a:latin typeface="Montserrat"/>
                <a:ea typeface="Montserrat"/>
                <a:cs typeface="Montserrat"/>
                <a:sym typeface="Montserrat"/>
              </a:rPr>
              <a:t> </a:t>
            </a:r>
            <a:r>
              <a:rPr lang="fi-FI" sz="2200" dirty="0" err="1">
                <a:highlight>
                  <a:srgbClr val="FFFFFF"/>
                </a:highlight>
                <a:latin typeface="Montserrat"/>
                <a:ea typeface="Montserrat"/>
                <a:cs typeface="Montserrat"/>
                <a:sym typeface="Montserrat"/>
              </a:rPr>
              <a:t>diskussioner</a:t>
            </a:r>
            <a:r>
              <a:rPr lang="fi-FI" sz="2200" dirty="0">
                <a:highlight>
                  <a:srgbClr val="FFFFFF"/>
                </a:highlight>
                <a:latin typeface="Montserrat"/>
                <a:ea typeface="Montserrat"/>
                <a:cs typeface="Montserrat"/>
                <a:sym typeface="Montserrat"/>
              </a:rPr>
              <a:t> </a:t>
            </a:r>
            <a:r>
              <a:rPr lang="fi-FI" sz="2200" dirty="0" err="1">
                <a:highlight>
                  <a:srgbClr val="FFFFFF"/>
                </a:highlight>
                <a:latin typeface="Montserrat"/>
                <a:ea typeface="Montserrat"/>
                <a:cs typeface="Montserrat"/>
                <a:sym typeface="Montserrat"/>
              </a:rPr>
              <a:t>vid</a:t>
            </a:r>
            <a:r>
              <a:rPr lang="fi-FI" sz="2200" dirty="0">
                <a:highlight>
                  <a:srgbClr val="FFFFFF"/>
                </a:highlight>
                <a:latin typeface="Montserrat"/>
                <a:ea typeface="Montserrat"/>
                <a:cs typeface="Montserrat"/>
                <a:sym typeface="Montserrat"/>
              </a:rPr>
              <a:t> </a:t>
            </a:r>
            <a:r>
              <a:rPr lang="fi-FI" sz="2200" dirty="0" err="1">
                <a:highlight>
                  <a:srgbClr val="FFFFFF"/>
                </a:highlight>
                <a:latin typeface="Montserrat"/>
                <a:ea typeface="Montserrat"/>
                <a:cs typeface="Montserrat"/>
                <a:sym typeface="Montserrat"/>
              </a:rPr>
              <a:t>sidan</a:t>
            </a:r>
            <a:r>
              <a:rPr lang="fi-FI" sz="2200" dirty="0">
                <a:highlight>
                  <a:srgbClr val="FFFFFF"/>
                </a:highlight>
                <a:latin typeface="Montserrat"/>
                <a:ea typeface="Montserrat"/>
                <a:cs typeface="Montserrat"/>
                <a:sym typeface="Montserrat"/>
              </a:rPr>
              <a:t> om.</a:t>
            </a:r>
            <a:endParaRPr sz="2200" dirty="0">
              <a:highlight>
                <a:srgbClr val="FFFFFF"/>
              </a:highlight>
              <a:latin typeface="Montserrat"/>
              <a:ea typeface="Montserrat"/>
              <a:cs typeface="Montserrat"/>
              <a:sym typeface="Montserrat"/>
            </a:endParaRPr>
          </a:p>
          <a:p>
            <a:pPr marL="457200" lvl="0" indent="-228600" rtl="0">
              <a:lnSpc>
                <a:spcPct val="115000"/>
              </a:lnSpc>
              <a:spcBef>
                <a:spcPts val="0"/>
              </a:spcBef>
              <a:spcAft>
                <a:spcPts val="0"/>
              </a:spcAft>
              <a:buSzPts val="2200"/>
              <a:buFont typeface="Montserrat"/>
              <a:buNone/>
            </a:pPr>
            <a:br>
              <a:rPr lang="fi-FI" sz="2200" dirty="0">
                <a:highlight>
                  <a:srgbClr val="FFFFFF"/>
                </a:highlight>
                <a:latin typeface="Montserrat"/>
                <a:ea typeface="Montserrat"/>
                <a:cs typeface="Montserrat"/>
                <a:sym typeface="Montserrat"/>
              </a:rPr>
            </a:br>
            <a:r>
              <a:rPr lang="fi-FI" sz="2200" i="1" dirty="0">
                <a:highlight>
                  <a:srgbClr val="FFFFFF"/>
                </a:highlight>
                <a:latin typeface="Montserrat"/>
                <a:ea typeface="Montserrat"/>
                <a:cs typeface="Montserrat"/>
                <a:sym typeface="Montserrat"/>
              </a:rPr>
              <a:t>”</a:t>
            </a:r>
            <a:r>
              <a:rPr lang="fi-FI" sz="2200" i="1" dirty="0" err="1">
                <a:highlight>
                  <a:srgbClr val="FFFFFF"/>
                </a:highlight>
                <a:latin typeface="Montserrat"/>
                <a:ea typeface="Montserrat"/>
                <a:cs typeface="Montserrat"/>
                <a:sym typeface="Montserrat"/>
              </a:rPr>
              <a:t>Var</a:t>
            </a:r>
            <a:r>
              <a:rPr lang="fi-FI" sz="2200" i="1" dirty="0">
                <a:highlight>
                  <a:srgbClr val="FFFFFF"/>
                </a:highlight>
                <a:latin typeface="Montserrat"/>
                <a:ea typeface="Montserrat"/>
                <a:cs typeface="Montserrat"/>
                <a:sym typeface="Montserrat"/>
              </a:rPr>
              <a:t> </a:t>
            </a:r>
            <a:r>
              <a:rPr lang="fi-FI" sz="2200" i="1" dirty="0" err="1">
                <a:highlight>
                  <a:srgbClr val="FFFFFF"/>
                </a:highlight>
                <a:latin typeface="Montserrat"/>
                <a:ea typeface="Montserrat"/>
                <a:cs typeface="Montserrat"/>
                <a:sym typeface="Montserrat"/>
              </a:rPr>
              <a:t>och</a:t>
            </a:r>
            <a:r>
              <a:rPr lang="fi-FI" sz="2200" i="1" dirty="0">
                <a:highlight>
                  <a:srgbClr val="FFFFFF"/>
                </a:highlight>
                <a:latin typeface="Montserrat"/>
                <a:ea typeface="Montserrat"/>
                <a:cs typeface="Montserrat"/>
                <a:sym typeface="Montserrat"/>
              </a:rPr>
              <a:t> en </a:t>
            </a:r>
            <a:r>
              <a:rPr lang="fi-FI" sz="2200" i="1" dirty="0" err="1">
                <a:highlight>
                  <a:srgbClr val="FFFFFF"/>
                </a:highlight>
                <a:latin typeface="Montserrat"/>
                <a:ea typeface="Montserrat"/>
                <a:cs typeface="Montserrat"/>
                <a:sym typeface="Montserrat"/>
              </a:rPr>
              <a:t>måste</a:t>
            </a:r>
            <a:r>
              <a:rPr lang="fi-FI" sz="2200" i="1" dirty="0">
                <a:highlight>
                  <a:srgbClr val="FFFFFF"/>
                </a:highlight>
                <a:latin typeface="Montserrat"/>
                <a:ea typeface="Montserrat"/>
                <a:cs typeface="Montserrat"/>
                <a:sym typeface="Montserrat"/>
              </a:rPr>
              <a:t> ha </a:t>
            </a:r>
            <a:r>
              <a:rPr lang="fi-FI" sz="2200" i="1" dirty="0" err="1">
                <a:highlight>
                  <a:srgbClr val="FFFFFF"/>
                </a:highlight>
                <a:latin typeface="Montserrat"/>
                <a:ea typeface="Montserrat"/>
                <a:cs typeface="Montserrat"/>
                <a:sym typeface="Montserrat"/>
              </a:rPr>
              <a:t>rätt</a:t>
            </a:r>
            <a:r>
              <a:rPr lang="fi-FI" sz="2200" i="1" dirty="0">
                <a:highlight>
                  <a:srgbClr val="FFFFFF"/>
                </a:highlight>
                <a:latin typeface="Montserrat"/>
                <a:ea typeface="Montserrat"/>
                <a:cs typeface="Montserrat"/>
                <a:sym typeface="Montserrat"/>
              </a:rPr>
              <a:t> </a:t>
            </a:r>
            <a:r>
              <a:rPr lang="fi-FI" sz="2200" i="1" dirty="0" err="1">
                <a:highlight>
                  <a:srgbClr val="FFFFFF"/>
                </a:highlight>
                <a:latin typeface="Montserrat"/>
                <a:ea typeface="Montserrat"/>
                <a:cs typeface="Montserrat"/>
                <a:sym typeface="Montserrat"/>
              </a:rPr>
              <a:t>att</a:t>
            </a:r>
            <a:r>
              <a:rPr lang="fi-FI" sz="2200" i="1" dirty="0">
                <a:highlight>
                  <a:srgbClr val="FFFFFF"/>
                </a:highlight>
                <a:latin typeface="Montserrat"/>
                <a:ea typeface="Montserrat"/>
                <a:cs typeface="Montserrat"/>
                <a:sym typeface="Montserrat"/>
              </a:rPr>
              <a:t> i </a:t>
            </a:r>
            <a:r>
              <a:rPr lang="fi-FI" sz="2200" i="1" dirty="0" err="1">
                <a:highlight>
                  <a:srgbClr val="FFFFFF"/>
                </a:highlight>
                <a:latin typeface="Montserrat"/>
                <a:ea typeface="Montserrat"/>
                <a:cs typeface="Montserrat"/>
                <a:sym typeface="Montserrat"/>
              </a:rPr>
              <a:t>lugn</a:t>
            </a:r>
            <a:r>
              <a:rPr lang="fi-FI" sz="2200" i="1" dirty="0">
                <a:highlight>
                  <a:srgbClr val="FFFFFF"/>
                </a:highlight>
                <a:latin typeface="Montserrat"/>
                <a:ea typeface="Montserrat"/>
                <a:cs typeface="Montserrat"/>
                <a:sym typeface="Montserrat"/>
              </a:rPr>
              <a:t> </a:t>
            </a:r>
            <a:r>
              <a:rPr lang="fi-FI" sz="2200" i="1" dirty="0" err="1">
                <a:highlight>
                  <a:srgbClr val="FFFFFF"/>
                </a:highlight>
                <a:latin typeface="Montserrat"/>
                <a:ea typeface="Montserrat"/>
                <a:cs typeface="Montserrat"/>
                <a:sym typeface="Montserrat"/>
              </a:rPr>
              <a:t>och</a:t>
            </a:r>
            <a:r>
              <a:rPr lang="fi-FI" sz="2200" i="1" dirty="0">
                <a:highlight>
                  <a:srgbClr val="FFFFFF"/>
                </a:highlight>
                <a:latin typeface="Montserrat"/>
                <a:ea typeface="Montserrat"/>
                <a:cs typeface="Montserrat"/>
                <a:sym typeface="Montserrat"/>
              </a:rPr>
              <a:t> ro </a:t>
            </a:r>
            <a:r>
              <a:rPr lang="fi-FI" sz="2200" i="1" dirty="0" err="1">
                <a:highlight>
                  <a:srgbClr val="FFFFFF"/>
                </a:highlight>
                <a:latin typeface="Montserrat"/>
                <a:ea typeface="Montserrat"/>
                <a:cs typeface="Montserrat"/>
                <a:sym typeface="Montserrat"/>
              </a:rPr>
              <a:t>berätta</a:t>
            </a:r>
            <a:r>
              <a:rPr lang="fi-FI" sz="2200" i="1" dirty="0">
                <a:highlight>
                  <a:srgbClr val="FFFFFF"/>
                </a:highlight>
                <a:latin typeface="Montserrat"/>
                <a:ea typeface="Montserrat"/>
                <a:cs typeface="Montserrat"/>
                <a:sym typeface="Montserrat"/>
              </a:rPr>
              <a:t> </a:t>
            </a:r>
            <a:r>
              <a:rPr lang="fi-FI" sz="2200" i="1" dirty="0" err="1">
                <a:highlight>
                  <a:srgbClr val="FFFFFF"/>
                </a:highlight>
                <a:latin typeface="Montserrat"/>
                <a:ea typeface="Montserrat"/>
                <a:cs typeface="Montserrat"/>
                <a:sym typeface="Montserrat"/>
              </a:rPr>
              <a:t>om</a:t>
            </a:r>
            <a:r>
              <a:rPr lang="fi-FI" sz="2200" i="1" dirty="0">
                <a:highlight>
                  <a:srgbClr val="FFFFFF"/>
                </a:highlight>
                <a:latin typeface="Montserrat"/>
                <a:ea typeface="Montserrat"/>
                <a:cs typeface="Montserrat"/>
                <a:sym typeface="Montserrat"/>
              </a:rPr>
              <a:t> </a:t>
            </a:r>
            <a:r>
              <a:rPr lang="fi-FI" sz="2200" i="1" dirty="0" err="1">
                <a:highlight>
                  <a:srgbClr val="FFFFFF"/>
                </a:highlight>
                <a:latin typeface="Montserrat"/>
                <a:ea typeface="Montserrat"/>
                <a:cs typeface="Montserrat"/>
                <a:sym typeface="Montserrat"/>
              </a:rPr>
              <a:t>sina</a:t>
            </a:r>
            <a:r>
              <a:rPr lang="fi-FI" sz="2200" i="1" dirty="0">
                <a:highlight>
                  <a:srgbClr val="FFFFFF"/>
                </a:highlight>
                <a:latin typeface="Montserrat"/>
                <a:ea typeface="Montserrat"/>
                <a:cs typeface="Montserrat"/>
                <a:sym typeface="Montserrat"/>
              </a:rPr>
              <a:t> </a:t>
            </a:r>
            <a:r>
              <a:rPr lang="fi-FI" sz="2200" i="1" dirty="0" err="1">
                <a:highlight>
                  <a:srgbClr val="FFFFFF"/>
                </a:highlight>
                <a:latin typeface="Montserrat"/>
                <a:ea typeface="Montserrat"/>
                <a:cs typeface="Montserrat"/>
                <a:sym typeface="Montserrat"/>
              </a:rPr>
              <a:t>åsikter</a:t>
            </a:r>
            <a:r>
              <a:rPr lang="fi-FI" sz="2200" i="1" dirty="0">
                <a:highlight>
                  <a:srgbClr val="FFFFFF"/>
                </a:highlight>
                <a:latin typeface="Montserrat"/>
                <a:ea typeface="Montserrat"/>
                <a:cs typeface="Montserrat"/>
                <a:sym typeface="Montserrat"/>
              </a:rPr>
              <a:t>. </a:t>
            </a:r>
            <a:r>
              <a:rPr lang="fi-FI" sz="2200" i="1" dirty="0" err="1">
                <a:highlight>
                  <a:srgbClr val="FFFFFF"/>
                </a:highlight>
                <a:latin typeface="Montserrat"/>
                <a:ea typeface="Montserrat"/>
                <a:cs typeface="Montserrat"/>
                <a:sym typeface="Montserrat"/>
              </a:rPr>
              <a:t>Det</a:t>
            </a:r>
            <a:r>
              <a:rPr lang="fi-FI" sz="2200" i="1" dirty="0">
                <a:highlight>
                  <a:srgbClr val="FFFFFF"/>
                </a:highlight>
                <a:latin typeface="Montserrat"/>
                <a:ea typeface="Montserrat"/>
                <a:cs typeface="Montserrat"/>
                <a:sym typeface="Montserrat"/>
              </a:rPr>
              <a:t> </a:t>
            </a:r>
            <a:r>
              <a:rPr lang="fi-FI" sz="2200" i="1" dirty="0" err="1">
                <a:highlight>
                  <a:srgbClr val="FFFFFF"/>
                </a:highlight>
                <a:latin typeface="Montserrat"/>
                <a:ea typeface="Montserrat"/>
                <a:cs typeface="Montserrat"/>
                <a:sym typeface="Montserrat"/>
              </a:rPr>
              <a:t>är</a:t>
            </a:r>
            <a:r>
              <a:rPr lang="fi-FI" sz="2200" i="1" dirty="0">
                <a:highlight>
                  <a:srgbClr val="FFFFFF"/>
                </a:highlight>
                <a:latin typeface="Montserrat"/>
                <a:ea typeface="Montserrat"/>
                <a:cs typeface="Montserrat"/>
                <a:sym typeface="Montserrat"/>
              </a:rPr>
              <a:t> </a:t>
            </a:r>
            <a:r>
              <a:rPr lang="fi-FI" sz="2200" i="1" dirty="0" err="1">
                <a:highlight>
                  <a:srgbClr val="FFFFFF"/>
                </a:highlight>
                <a:latin typeface="Montserrat"/>
                <a:ea typeface="Montserrat"/>
                <a:cs typeface="Montserrat"/>
                <a:sym typeface="Montserrat"/>
              </a:rPr>
              <a:t>viktigt</a:t>
            </a:r>
            <a:r>
              <a:rPr lang="fi-FI" sz="2200" i="1" dirty="0">
                <a:highlight>
                  <a:srgbClr val="FFFFFF"/>
                </a:highlight>
                <a:latin typeface="Montserrat"/>
                <a:ea typeface="Montserrat"/>
                <a:cs typeface="Montserrat"/>
                <a:sym typeface="Montserrat"/>
              </a:rPr>
              <a:t> </a:t>
            </a:r>
            <a:r>
              <a:rPr lang="fi-FI" sz="2200" i="1" dirty="0" err="1">
                <a:highlight>
                  <a:srgbClr val="FFFFFF"/>
                </a:highlight>
                <a:latin typeface="Montserrat"/>
                <a:ea typeface="Montserrat"/>
                <a:cs typeface="Montserrat"/>
                <a:sym typeface="Montserrat"/>
              </a:rPr>
              <a:t>att</a:t>
            </a:r>
            <a:r>
              <a:rPr lang="fi-FI" sz="2200" i="1" dirty="0">
                <a:highlight>
                  <a:srgbClr val="FFFFFF"/>
                </a:highlight>
                <a:latin typeface="Montserrat"/>
                <a:ea typeface="Montserrat"/>
                <a:cs typeface="Montserrat"/>
                <a:sym typeface="Montserrat"/>
              </a:rPr>
              <a:t> vi </a:t>
            </a:r>
            <a:r>
              <a:rPr lang="fi-FI" sz="2200" i="1" dirty="0" err="1">
                <a:highlight>
                  <a:srgbClr val="FFFFFF"/>
                </a:highlight>
                <a:latin typeface="Montserrat"/>
                <a:ea typeface="Montserrat"/>
                <a:cs typeface="Montserrat"/>
                <a:sym typeface="Montserrat"/>
              </a:rPr>
              <a:t>inte</a:t>
            </a:r>
            <a:r>
              <a:rPr lang="fi-FI" sz="2200" i="1" dirty="0">
                <a:highlight>
                  <a:srgbClr val="FFFFFF"/>
                </a:highlight>
                <a:latin typeface="Montserrat"/>
                <a:ea typeface="Montserrat"/>
                <a:cs typeface="Montserrat"/>
                <a:sym typeface="Montserrat"/>
              </a:rPr>
              <a:t> </a:t>
            </a:r>
            <a:r>
              <a:rPr lang="fi-FI" sz="2200" i="1" dirty="0" err="1">
                <a:highlight>
                  <a:srgbClr val="FFFFFF"/>
                </a:highlight>
                <a:latin typeface="Montserrat"/>
                <a:ea typeface="Montserrat"/>
                <a:cs typeface="Montserrat"/>
                <a:sym typeface="Montserrat"/>
              </a:rPr>
              <a:t>avbryter</a:t>
            </a:r>
            <a:r>
              <a:rPr lang="fi-FI" sz="2200" i="1" dirty="0">
                <a:highlight>
                  <a:srgbClr val="FFFFFF"/>
                </a:highlight>
                <a:latin typeface="Montserrat"/>
                <a:ea typeface="Montserrat"/>
                <a:cs typeface="Montserrat"/>
                <a:sym typeface="Montserrat"/>
              </a:rPr>
              <a:t> </a:t>
            </a:r>
            <a:r>
              <a:rPr lang="fi-FI" sz="2200" i="1" dirty="0" err="1">
                <a:highlight>
                  <a:srgbClr val="FFFFFF"/>
                </a:highlight>
                <a:latin typeface="Montserrat"/>
                <a:ea typeface="Montserrat"/>
                <a:cs typeface="Montserrat"/>
                <a:sym typeface="Montserrat"/>
              </a:rPr>
              <a:t>varandra</a:t>
            </a:r>
            <a:r>
              <a:rPr lang="fi-FI" sz="2200" i="1" dirty="0">
                <a:highlight>
                  <a:srgbClr val="FFFFFF"/>
                </a:highlight>
                <a:latin typeface="Montserrat"/>
                <a:ea typeface="Montserrat"/>
                <a:cs typeface="Montserrat"/>
                <a:sym typeface="Montserrat"/>
              </a:rPr>
              <a:t> </a:t>
            </a:r>
            <a:r>
              <a:rPr lang="fi-FI" sz="2200" i="1" dirty="0" err="1">
                <a:highlight>
                  <a:srgbClr val="FFFFFF"/>
                </a:highlight>
                <a:latin typeface="Montserrat"/>
                <a:ea typeface="Montserrat"/>
                <a:cs typeface="Montserrat"/>
                <a:sym typeface="Montserrat"/>
              </a:rPr>
              <a:t>eller</a:t>
            </a:r>
            <a:r>
              <a:rPr lang="fi-FI" sz="2200" i="1" dirty="0">
                <a:highlight>
                  <a:srgbClr val="FFFFFF"/>
                </a:highlight>
                <a:latin typeface="Montserrat"/>
                <a:ea typeface="Montserrat"/>
                <a:cs typeface="Montserrat"/>
                <a:sym typeface="Montserrat"/>
              </a:rPr>
              <a:t> </a:t>
            </a:r>
            <a:r>
              <a:rPr lang="fi-FI" sz="2200" i="1" dirty="0" err="1">
                <a:highlight>
                  <a:srgbClr val="FFFFFF"/>
                </a:highlight>
                <a:latin typeface="Montserrat"/>
                <a:ea typeface="Montserrat"/>
                <a:cs typeface="Montserrat"/>
                <a:sym typeface="Montserrat"/>
              </a:rPr>
              <a:t>viskar</a:t>
            </a:r>
            <a:r>
              <a:rPr lang="fi-FI" sz="2200" i="1" dirty="0">
                <a:highlight>
                  <a:srgbClr val="FFFFFF"/>
                </a:highlight>
                <a:latin typeface="Montserrat"/>
                <a:ea typeface="Montserrat"/>
                <a:cs typeface="Montserrat"/>
                <a:sym typeface="Montserrat"/>
              </a:rPr>
              <a:t> </a:t>
            </a:r>
            <a:r>
              <a:rPr lang="fi-FI" sz="2200" i="1" dirty="0" err="1">
                <a:highlight>
                  <a:srgbClr val="FFFFFF"/>
                </a:highlight>
                <a:latin typeface="Montserrat"/>
                <a:ea typeface="Montserrat"/>
                <a:cs typeface="Montserrat"/>
                <a:sym typeface="Montserrat"/>
              </a:rPr>
              <a:t>med</a:t>
            </a:r>
            <a:r>
              <a:rPr lang="fi-FI" sz="2200" i="1" dirty="0">
                <a:highlight>
                  <a:srgbClr val="FFFFFF"/>
                </a:highlight>
                <a:latin typeface="Montserrat"/>
                <a:ea typeface="Montserrat"/>
                <a:cs typeface="Montserrat"/>
                <a:sym typeface="Montserrat"/>
              </a:rPr>
              <a:t> </a:t>
            </a:r>
            <a:r>
              <a:rPr lang="fi-FI" sz="2200" i="1" dirty="0" err="1">
                <a:highlight>
                  <a:srgbClr val="FFFFFF"/>
                </a:highlight>
                <a:latin typeface="Montserrat"/>
                <a:ea typeface="Montserrat"/>
                <a:cs typeface="Montserrat"/>
                <a:sym typeface="Montserrat"/>
              </a:rPr>
              <a:t>personen</a:t>
            </a:r>
            <a:r>
              <a:rPr lang="fi-FI" sz="2200" i="1" dirty="0">
                <a:highlight>
                  <a:srgbClr val="FFFFFF"/>
                </a:highlight>
                <a:latin typeface="Montserrat"/>
                <a:ea typeface="Montserrat"/>
                <a:cs typeface="Montserrat"/>
                <a:sym typeface="Montserrat"/>
              </a:rPr>
              <a:t> </a:t>
            </a:r>
            <a:r>
              <a:rPr lang="fi-FI" sz="2200" i="1" dirty="0" err="1">
                <a:highlight>
                  <a:srgbClr val="FFFFFF"/>
                </a:highlight>
                <a:latin typeface="Montserrat"/>
                <a:ea typeface="Montserrat"/>
                <a:cs typeface="Montserrat"/>
                <a:sym typeface="Montserrat"/>
              </a:rPr>
              <a:t>bredvid</a:t>
            </a:r>
            <a:r>
              <a:rPr lang="fi-FI" sz="2200" i="1" dirty="0">
                <a:highlight>
                  <a:srgbClr val="FFFFFF"/>
                </a:highlight>
                <a:latin typeface="Montserrat"/>
                <a:ea typeface="Montserrat"/>
                <a:cs typeface="Montserrat"/>
                <a:sym typeface="Montserrat"/>
              </a:rPr>
              <a:t>.”</a:t>
            </a:r>
            <a:endParaRPr sz="2200" i="1" dirty="0">
              <a:highlight>
                <a:srgbClr val="FFFFFF"/>
              </a:highlight>
              <a:latin typeface="Montserrat"/>
              <a:ea typeface="Montserrat"/>
              <a:cs typeface="Montserrat"/>
              <a:sym typeface="Montserrat"/>
            </a:endParaRPr>
          </a:p>
          <a:p>
            <a:pPr marL="228600" lvl="0" indent="-50800" rtl="0">
              <a:lnSpc>
                <a:spcPct val="90000"/>
              </a:lnSpc>
              <a:spcBef>
                <a:spcPts val="3600"/>
              </a:spcBef>
              <a:spcAft>
                <a:spcPts val="0"/>
              </a:spcAft>
              <a:buClr>
                <a:schemeClr val="dk1"/>
              </a:buClr>
              <a:buSzPts val="2800"/>
              <a:buNone/>
            </a:pPr>
            <a:endParaRPr sz="2200" dirty="0"/>
          </a:p>
        </p:txBody>
      </p:sp>
      <p:sp>
        <p:nvSpPr>
          <p:cNvPr id="168" name="Google Shape;168;g3501960729b_0_74"/>
          <p:cNvSpPr txBox="1">
            <a:spLocks noGrp="1"/>
          </p:cNvSpPr>
          <p:nvPr>
            <p:ph type="title"/>
          </p:nvPr>
        </p:nvSpPr>
        <p:spPr>
          <a:xfrm>
            <a:off x="1248300" y="566293"/>
            <a:ext cx="4847700" cy="1325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Bebas Neue"/>
              <a:buNone/>
            </a:pPr>
            <a:r>
              <a:rPr lang="fi-FI" dirty="0" err="1"/>
              <a:t>Spelregel</a:t>
            </a:r>
            <a:endParaRPr dirty="0"/>
          </a:p>
        </p:txBody>
      </p:sp>
      <p:pic>
        <p:nvPicPr>
          <p:cNvPr id="170" name="Google Shape;170;g3501960729b_0_74" title="Skærmbillede 2025-04-25 kl. 14.25.42.png"/>
          <p:cNvPicPr preferRelativeResize="0"/>
          <p:nvPr/>
        </p:nvPicPr>
        <p:blipFill>
          <a:blip r:embed="rId3">
            <a:alphaModFix/>
          </a:blip>
          <a:stretch>
            <a:fillRect/>
          </a:stretch>
        </p:blipFill>
        <p:spPr>
          <a:xfrm>
            <a:off x="3287772" y="775241"/>
            <a:ext cx="775075" cy="7614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7" name="Google Shape;177;g3501960729b_0_34"/>
          <p:cNvSpPr txBox="1">
            <a:spLocks noGrp="1"/>
          </p:cNvSpPr>
          <p:nvPr>
            <p:ph type="body" idx="1"/>
          </p:nvPr>
        </p:nvSpPr>
        <p:spPr>
          <a:xfrm>
            <a:off x="987552" y="2268862"/>
            <a:ext cx="10366248" cy="4351200"/>
          </a:xfrm>
          <a:prstGeom prst="rect">
            <a:avLst/>
          </a:prstGeom>
          <a:noFill/>
          <a:ln>
            <a:noFill/>
          </a:ln>
        </p:spPr>
        <p:txBody>
          <a:bodyPr spcFirstLastPara="1" wrap="square" lIns="91425" tIns="45700" rIns="91425" bIns="45700" anchor="t" anchorCtr="0">
            <a:normAutofit/>
          </a:bodyPr>
          <a:lstStyle/>
          <a:p>
            <a:pPr marL="457200" lvl="0" indent="-228600" algn="l" rtl="0">
              <a:lnSpc>
                <a:spcPct val="115000"/>
              </a:lnSpc>
              <a:spcBef>
                <a:spcPts val="0"/>
              </a:spcBef>
              <a:spcAft>
                <a:spcPts val="0"/>
              </a:spcAft>
              <a:buSzPts val="2200"/>
              <a:buNone/>
            </a:pPr>
            <a:r>
              <a:rPr lang="fi-FI" sz="2200" b="1" dirty="0">
                <a:highlight>
                  <a:srgbClr val="FFFFFF"/>
                </a:highlight>
                <a:latin typeface="Montserrat"/>
                <a:ea typeface="Montserrat"/>
                <a:cs typeface="Montserrat"/>
                <a:sym typeface="Montserrat"/>
              </a:rPr>
              <a:t>Delta</a:t>
            </a:r>
            <a:r>
              <a:rPr lang="fi-FI" sz="2200" dirty="0">
                <a:highlight>
                  <a:srgbClr val="FFFFFF"/>
                </a:highlight>
                <a:latin typeface="Montserrat"/>
                <a:ea typeface="Montserrat"/>
                <a:cs typeface="Montserrat"/>
                <a:sym typeface="Montserrat"/>
              </a:rPr>
              <a:t> i </a:t>
            </a:r>
            <a:r>
              <a:rPr lang="fi-FI" sz="2200" dirty="0" err="1">
                <a:highlight>
                  <a:srgbClr val="FFFFFF"/>
                </a:highlight>
                <a:latin typeface="Montserrat"/>
                <a:ea typeface="Montserrat"/>
                <a:cs typeface="Montserrat"/>
                <a:sym typeface="Montserrat"/>
              </a:rPr>
              <a:t>det</a:t>
            </a:r>
            <a:r>
              <a:rPr lang="fi-FI" sz="2200" dirty="0">
                <a:highlight>
                  <a:srgbClr val="FFFFFF"/>
                </a:highlight>
                <a:latin typeface="Montserrat"/>
                <a:ea typeface="Montserrat"/>
                <a:cs typeface="Montserrat"/>
                <a:sym typeface="Montserrat"/>
              </a:rPr>
              <a:t> </a:t>
            </a:r>
            <a:r>
              <a:rPr lang="fi-FI" sz="2200" dirty="0" err="1">
                <a:highlight>
                  <a:srgbClr val="FFFFFF"/>
                </a:highlight>
                <a:latin typeface="Montserrat"/>
                <a:ea typeface="Montserrat"/>
                <a:cs typeface="Montserrat"/>
                <a:sym typeface="Montserrat"/>
              </a:rPr>
              <a:t>som</a:t>
            </a:r>
            <a:r>
              <a:rPr lang="fi-FI" sz="2200" dirty="0">
                <a:highlight>
                  <a:srgbClr val="FFFFFF"/>
                </a:highlight>
                <a:latin typeface="Montserrat"/>
                <a:ea typeface="Montserrat"/>
                <a:cs typeface="Montserrat"/>
                <a:sym typeface="Montserrat"/>
              </a:rPr>
              <a:t> </a:t>
            </a:r>
            <a:r>
              <a:rPr lang="fi-FI" sz="2200" dirty="0" err="1">
                <a:highlight>
                  <a:srgbClr val="FFFFFF"/>
                </a:highlight>
                <a:latin typeface="Montserrat"/>
                <a:ea typeface="Montserrat"/>
                <a:cs typeface="Montserrat"/>
                <a:sym typeface="Montserrat"/>
              </a:rPr>
              <a:t>andra</a:t>
            </a:r>
            <a:r>
              <a:rPr lang="fi-FI" sz="2200" dirty="0">
                <a:highlight>
                  <a:srgbClr val="FFFFFF"/>
                </a:highlight>
                <a:latin typeface="Montserrat"/>
                <a:ea typeface="Montserrat"/>
                <a:cs typeface="Montserrat"/>
                <a:sym typeface="Montserrat"/>
              </a:rPr>
              <a:t> </a:t>
            </a:r>
            <a:r>
              <a:rPr lang="fi-FI" sz="2200" dirty="0" err="1">
                <a:highlight>
                  <a:srgbClr val="FFFFFF"/>
                </a:highlight>
                <a:latin typeface="Montserrat"/>
                <a:ea typeface="Montserrat"/>
                <a:cs typeface="Montserrat"/>
                <a:sym typeface="Montserrat"/>
              </a:rPr>
              <a:t>säger</a:t>
            </a:r>
            <a:r>
              <a:rPr lang="fi-FI" sz="2200" dirty="0">
                <a:highlight>
                  <a:srgbClr val="FFFFFF"/>
                </a:highlight>
                <a:latin typeface="Montserrat"/>
                <a:ea typeface="Montserrat"/>
                <a:cs typeface="Montserrat"/>
                <a:sym typeface="Montserrat"/>
              </a:rPr>
              <a:t> </a:t>
            </a:r>
            <a:r>
              <a:rPr lang="fi-FI" sz="2200" dirty="0" err="1">
                <a:highlight>
                  <a:srgbClr val="FFFFFF"/>
                </a:highlight>
                <a:latin typeface="Montserrat"/>
                <a:ea typeface="Montserrat"/>
                <a:cs typeface="Montserrat"/>
                <a:sym typeface="Montserrat"/>
              </a:rPr>
              <a:t>och</a:t>
            </a:r>
            <a:r>
              <a:rPr lang="fi-FI" sz="2200" dirty="0">
                <a:highlight>
                  <a:srgbClr val="FFFFFF"/>
                </a:highlight>
                <a:latin typeface="Montserrat"/>
                <a:ea typeface="Montserrat"/>
                <a:cs typeface="Montserrat"/>
                <a:sym typeface="Montserrat"/>
              </a:rPr>
              <a:t> </a:t>
            </a:r>
            <a:r>
              <a:rPr lang="fi-FI" sz="2200" dirty="0" err="1">
                <a:highlight>
                  <a:srgbClr val="FFFFFF"/>
                </a:highlight>
                <a:latin typeface="Montserrat"/>
                <a:ea typeface="Montserrat"/>
                <a:cs typeface="Montserrat"/>
                <a:sym typeface="Montserrat"/>
              </a:rPr>
              <a:t>använd</a:t>
            </a:r>
            <a:r>
              <a:rPr lang="fi-FI" sz="2200" dirty="0">
                <a:highlight>
                  <a:srgbClr val="FFFFFF"/>
                </a:highlight>
                <a:latin typeface="Montserrat"/>
                <a:ea typeface="Montserrat"/>
                <a:cs typeface="Montserrat"/>
                <a:sym typeface="Montserrat"/>
              </a:rPr>
              <a:t> </a:t>
            </a:r>
            <a:r>
              <a:rPr lang="fi-FI" sz="2200" dirty="0" err="1">
                <a:highlight>
                  <a:srgbClr val="FFFFFF"/>
                </a:highlight>
                <a:latin typeface="Montserrat"/>
                <a:ea typeface="Montserrat"/>
                <a:cs typeface="Montserrat"/>
                <a:sym typeface="Montserrat"/>
              </a:rPr>
              <a:t>vardagligt</a:t>
            </a:r>
            <a:r>
              <a:rPr lang="fi-FI" sz="2200" dirty="0">
                <a:highlight>
                  <a:srgbClr val="FFFFFF"/>
                </a:highlight>
                <a:latin typeface="Montserrat"/>
                <a:ea typeface="Montserrat"/>
                <a:cs typeface="Montserrat"/>
                <a:sym typeface="Montserrat"/>
              </a:rPr>
              <a:t> </a:t>
            </a:r>
            <a:r>
              <a:rPr lang="fi-FI" sz="2200" dirty="0" err="1">
                <a:highlight>
                  <a:srgbClr val="FFFFFF"/>
                </a:highlight>
                <a:latin typeface="Montserrat"/>
                <a:ea typeface="Montserrat"/>
                <a:cs typeface="Montserrat"/>
                <a:sym typeface="Montserrat"/>
              </a:rPr>
              <a:t>språk</a:t>
            </a:r>
            <a:r>
              <a:rPr lang="fi-FI" sz="2200" dirty="0">
                <a:highlight>
                  <a:srgbClr val="FFFFFF"/>
                </a:highlight>
                <a:latin typeface="Montserrat"/>
                <a:ea typeface="Montserrat"/>
                <a:cs typeface="Montserrat"/>
                <a:sym typeface="Montserrat"/>
              </a:rPr>
              <a:t>.</a:t>
            </a:r>
            <a:r>
              <a:rPr lang="fi-FI" sz="2200" i="1" dirty="0">
                <a:highlight>
                  <a:srgbClr val="FFFFFF"/>
                </a:highlight>
                <a:latin typeface="Montserrat"/>
                <a:ea typeface="Montserrat"/>
                <a:cs typeface="Montserrat"/>
                <a:sym typeface="Montserrat"/>
              </a:rPr>
              <a:t> </a:t>
            </a:r>
            <a:endParaRPr lang="sv-SE" sz="2200" i="1" dirty="0">
              <a:highlight>
                <a:srgbClr val="FFFFFF"/>
              </a:highlight>
              <a:latin typeface="Montserrat"/>
              <a:ea typeface="Montserrat"/>
              <a:cs typeface="Montserrat"/>
              <a:sym typeface="Montserrat"/>
            </a:endParaRPr>
          </a:p>
          <a:p>
            <a:pPr marL="457200" lvl="0" indent="-228600" algn="l" rtl="0">
              <a:lnSpc>
                <a:spcPct val="115000"/>
              </a:lnSpc>
              <a:spcBef>
                <a:spcPts val="0"/>
              </a:spcBef>
              <a:spcAft>
                <a:spcPts val="0"/>
              </a:spcAft>
              <a:buSzPts val="2200"/>
              <a:buFont typeface="Montserrat"/>
              <a:buNone/>
            </a:pPr>
            <a:endParaRPr lang="fi-FI" sz="2200" i="1" dirty="0">
              <a:highlight>
                <a:srgbClr val="FFFFFF"/>
              </a:highlight>
              <a:latin typeface="Montserrat"/>
              <a:ea typeface="Montserrat"/>
              <a:cs typeface="Montserrat"/>
              <a:sym typeface="Montserrat"/>
            </a:endParaRPr>
          </a:p>
          <a:p>
            <a:pPr marL="457200" lvl="0" indent="-228600" algn="l" rtl="0">
              <a:lnSpc>
                <a:spcPct val="115000"/>
              </a:lnSpc>
              <a:spcBef>
                <a:spcPts val="0"/>
              </a:spcBef>
              <a:spcAft>
                <a:spcPts val="0"/>
              </a:spcAft>
              <a:buSzPts val="2200"/>
              <a:buFont typeface="Montserrat"/>
              <a:buNone/>
            </a:pPr>
            <a:r>
              <a:rPr lang="fi-FI" sz="2200" i="1" dirty="0">
                <a:highlight>
                  <a:srgbClr val="FFFFFF"/>
                </a:highlight>
                <a:latin typeface="Montserrat"/>
                <a:ea typeface="Montserrat"/>
                <a:cs typeface="Montserrat"/>
                <a:sym typeface="Montserrat"/>
              </a:rPr>
              <a:t>”</a:t>
            </a:r>
            <a:r>
              <a:rPr lang="sv-SE" sz="2200" i="1" dirty="0">
                <a:highlight>
                  <a:srgbClr val="FFFFFF"/>
                </a:highlight>
                <a:latin typeface="Montserrat"/>
                <a:ea typeface="Montserrat"/>
                <a:cs typeface="Montserrat"/>
                <a:sym typeface="Montserrat"/>
              </a:rPr>
              <a:t>Syftet med dialogen är att vi ska försöka koppla det vi säger till vad andra lyft fram i diskussionen. Vi ska försöka använda vardagligt språk och undvika specialterminologi.”</a:t>
            </a:r>
            <a:endParaRPr lang="sv-SE" sz="2200" i="1" dirty="0">
              <a:latin typeface="Montserrat"/>
              <a:ea typeface="Montserrat"/>
              <a:cs typeface="Montserrat"/>
              <a:sym typeface="Montserrat"/>
            </a:endParaRPr>
          </a:p>
        </p:txBody>
      </p:sp>
      <p:sp>
        <p:nvSpPr>
          <p:cNvPr id="178" name="Google Shape;178;g3501960729b_0_34"/>
          <p:cNvSpPr txBox="1">
            <a:spLocks noGrp="1"/>
          </p:cNvSpPr>
          <p:nvPr>
            <p:ph type="title"/>
          </p:nvPr>
        </p:nvSpPr>
        <p:spPr>
          <a:xfrm>
            <a:off x="987552" y="681175"/>
            <a:ext cx="4847700" cy="1325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Bebas Neue"/>
              <a:buNone/>
            </a:pPr>
            <a:r>
              <a:rPr lang="fi-FI" dirty="0" err="1"/>
              <a:t>Spelregel</a:t>
            </a:r>
            <a:endParaRPr dirty="0"/>
          </a:p>
        </p:txBody>
      </p:sp>
      <p:pic>
        <p:nvPicPr>
          <p:cNvPr id="180" name="Google Shape;180;g3501960729b_0_34" title="Skærmbillede 2025-04-25 kl. 14.26.13.png"/>
          <p:cNvPicPr preferRelativeResize="0"/>
          <p:nvPr/>
        </p:nvPicPr>
        <p:blipFill>
          <a:blip r:embed="rId3">
            <a:alphaModFix/>
          </a:blip>
          <a:stretch>
            <a:fillRect/>
          </a:stretch>
        </p:blipFill>
        <p:spPr>
          <a:xfrm>
            <a:off x="2982414" y="943162"/>
            <a:ext cx="857975" cy="8017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7" name="Google Shape;187;g3501960729b_0_42"/>
          <p:cNvSpPr txBox="1">
            <a:spLocks noGrp="1"/>
          </p:cNvSpPr>
          <p:nvPr>
            <p:ph type="body" idx="1"/>
          </p:nvPr>
        </p:nvSpPr>
        <p:spPr>
          <a:xfrm>
            <a:off x="748284" y="2109363"/>
            <a:ext cx="10695432" cy="4351200"/>
          </a:xfrm>
          <a:prstGeom prst="rect">
            <a:avLst/>
          </a:prstGeom>
          <a:noFill/>
          <a:ln>
            <a:noFill/>
          </a:ln>
        </p:spPr>
        <p:txBody>
          <a:bodyPr spcFirstLastPara="1" wrap="square" lIns="91425" tIns="45700" rIns="91425" bIns="45700" anchor="t" anchorCtr="0">
            <a:normAutofit/>
          </a:bodyPr>
          <a:lstStyle/>
          <a:p>
            <a:pPr marL="457200" lvl="0" indent="-228600" algn="l" rtl="0">
              <a:lnSpc>
                <a:spcPct val="115000"/>
              </a:lnSpc>
              <a:spcBef>
                <a:spcPts val="0"/>
              </a:spcBef>
              <a:spcAft>
                <a:spcPts val="0"/>
              </a:spcAft>
              <a:buSzPts val="2200"/>
              <a:buNone/>
            </a:pPr>
            <a:r>
              <a:rPr lang="fi-FI" sz="2200" b="1" dirty="0" err="1">
                <a:highlight>
                  <a:srgbClr val="FFFFFF"/>
                </a:highlight>
                <a:latin typeface="Montserrat"/>
                <a:ea typeface="Montserrat"/>
                <a:cs typeface="Montserrat"/>
                <a:sym typeface="Montserrat"/>
              </a:rPr>
              <a:t>Berätta</a:t>
            </a:r>
            <a:r>
              <a:rPr lang="fi-FI" sz="2200" dirty="0">
                <a:highlight>
                  <a:srgbClr val="FFFFFF"/>
                </a:highlight>
                <a:latin typeface="Montserrat"/>
                <a:ea typeface="Montserrat"/>
                <a:cs typeface="Montserrat"/>
                <a:sym typeface="Montserrat"/>
              </a:rPr>
              <a:t> </a:t>
            </a:r>
            <a:r>
              <a:rPr lang="fi-FI" sz="2200" dirty="0" err="1">
                <a:highlight>
                  <a:srgbClr val="FFFFFF"/>
                </a:highlight>
                <a:latin typeface="Montserrat"/>
                <a:ea typeface="Montserrat"/>
                <a:cs typeface="Montserrat"/>
                <a:sym typeface="Montserrat"/>
              </a:rPr>
              <a:t>om</a:t>
            </a:r>
            <a:r>
              <a:rPr lang="fi-FI" sz="2200" dirty="0">
                <a:highlight>
                  <a:srgbClr val="FFFFFF"/>
                </a:highlight>
                <a:latin typeface="Montserrat"/>
                <a:ea typeface="Montserrat"/>
                <a:cs typeface="Montserrat"/>
                <a:sym typeface="Montserrat"/>
              </a:rPr>
              <a:t> </a:t>
            </a:r>
            <a:r>
              <a:rPr lang="fi-FI" sz="2200" dirty="0" err="1">
                <a:highlight>
                  <a:srgbClr val="FFFFFF"/>
                </a:highlight>
                <a:latin typeface="Montserrat"/>
                <a:ea typeface="Montserrat"/>
                <a:cs typeface="Montserrat"/>
                <a:sym typeface="Montserrat"/>
              </a:rPr>
              <a:t>dina</a:t>
            </a:r>
            <a:r>
              <a:rPr lang="fi-FI" sz="2200" dirty="0">
                <a:highlight>
                  <a:srgbClr val="FFFFFF"/>
                </a:highlight>
                <a:latin typeface="Montserrat"/>
                <a:ea typeface="Montserrat"/>
                <a:cs typeface="Montserrat"/>
                <a:sym typeface="Montserrat"/>
              </a:rPr>
              <a:t> </a:t>
            </a:r>
            <a:r>
              <a:rPr lang="fi-FI" sz="2200" dirty="0" err="1">
                <a:highlight>
                  <a:srgbClr val="FFFFFF"/>
                </a:highlight>
                <a:latin typeface="Montserrat"/>
                <a:ea typeface="Montserrat"/>
                <a:cs typeface="Montserrat"/>
                <a:sym typeface="Montserrat"/>
              </a:rPr>
              <a:t>egna</a:t>
            </a:r>
            <a:r>
              <a:rPr lang="fi-FI" sz="2200" dirty="0">
                <a:highlight>
                  <a:srgbClr val="FFFFFF"/>
                </a:highlight>
                <a:latin typeface="Montserrat"/>
                <a:ea typeface="Montserrat"/>
                <a:cs typeface="Montserrat"/>
                <a:sym typeface="Montserrat"/>
              </a:rPr>
              <a:t> </a:t>
            </a:r>
            <a:r>
              <a:rPr lang="fi-FI" sz="2200" dirty="0" err="1">
                <a:highlight>
                  <a:srgbClr val="FFFFFF"/>
                </a:highlight>
                <a:latin typeface="Montserrat"/>
                <a:ea typeface="Montserrat"/>
                <a:cs typeface="Montserrat"/>
                <a:sym typeface="Montserrat"/>
              </a:rPr>
              <a:t>erfarenheter</a:t>
            </a:r>
            <a:r>
              <a:rPr lang="fi-FI" sz="2200" dirty="0">
                <a:highlight>
                  <a:srgbClr val="FFFFFF"/>
                </a:highlight>
                <a:latin typeface="Montserrat"/>
                <a:ea typeface="Montserrat"/>
                <a:cs typeface="Montserrat"/>
                <a:sym typeface="Montserrat"/>
              </a:rPr>
              <a:t>.</a:t>
            </a:r>
            <a:endParaRPr sz="2200" dirty="0">
              <a:highlight>
                <a:srgbClr val="FFFFFF"/>
              </a:highlight>
              <a:latin typeface="Montserrat"/>
              <a:ea typeface="Montserrat"/>
              <a:cs typeface="Montserrat"/>
              <a:sym typeface="Montserrat"/>
            </a:endParaRPr>
          </a:p>
          <a:p>
            <a:pPr marL="457200" lvl="0" indent="-228600" algn="l" rtl="0">
              <a:lnSpc>
                <a:spcPct val="115000"/>
              </a:lnSpc>
              <a:spcBef>
                <a:spcPts val="0"/>
              </a:spcBef>
              <a:spcAft>
                <a:spcPts val="0"/>
              </a:spcAft>
              <a:buSzPts val="2200"/>
              <a:buFont typeface="Montserrat"/>
              <a:buNone/>
            </a:pPr>
            <a:br>
              <a:rPr lang="fi-FI" sz="2200" dirty="0">
                <a:highlight>
                  <a:srgbClr val="FFFFFF"/>
                </a:highlight>
                <a:latin typeface="Montserrat"/>
                <a:ea typeface="Montserrat"/>
                <a:cs typeface="Montserrat"/>
                <a:sym typeface="Montserrat"/>
              </a:rPr>
            </a:br>
            <a:r>
              <a:rPr lang="fi-FI" sz="2200" i="1" dirty="0">
                <a:highlight>
                  <a:srgbClr val="FFFFFF"/>
                </a:highlight>
                <a:latin typeface="Montserrat"/>
                <a:ea typeface="Montserrat"/>
                <a:cs typeface="Montserrat"/>
                <a:sym typeface="Montserrat"/>
              </a:rPr>
              <a:t>”För </a:t>
            </a:r>
            <a:r>
              <a:rPr lang="fi-FI" sz="2200" i="1" dirty="0" err="1">
                <a:highlight>
                  <a:srgbClr val="FFFFFF"/>
                </a:highlight>
                <a:latin typeface="Montserrat"/>
                <a:ea typeface="Montserrat"/>
                <a:cs typeface="Montserrat"/>
                <a:sym typeface="Montserrat"/>
              </a:rPr>
              <a:t>att</a:t>
            </a:r>
            <a:r>
              <a:rPr lang="fi-FI" sz="2200" i="1" dirty="0">
                <a:highlight>
                  <a:srgbClr val="FFFFFF"/>
                </a:highlight>
                <a:latin typeface="Montserrat"/>
                <a:ea typeface="Montserrat"/>
                <a:cs typeface="Montserrat"/>
                <a:sym typeface="Montserrat"/>
              </a:rPr>
              <a:t> vi </a:t>
            </a:r>
            <a:r>
              <a:rPr lang="fi-FI" sz="2200" i="1" dirty="0" err="1">
                <a:highlight>
                  <a:srgbClr val="FFFFFF"/>
                </a:highlight>
                <a:latin typeface="Montserrat"/>
                <a:ea typeface="Montserrat"/>
                <a:cs typeface="Montserrat"/>
                <a:sym typeface="Montserrat"/>
              </a:rPr>
              <a:t>bättre</a:t>
            </a:r>
            <a:r>
              <a:rPr lang="fi-FI" sz="2200" i="1" dirty="0">
                <a:highlight>
                  <a:srgbClr val="FFFFFF"/>
                </a:highlight>
                <a:latin typeface="Montserrat"/>
                <a:ea typeface="Montserrat"/>
                <a:cs typeface="Montserrat"/>
                <a:sym typeface="Montserrat"/>
              </a:rPr>
              <a:t> </a:t>
            </a:r>
            <a:r>
              <a:rPr lang="fi-FI" sz="2200" i="1" dirty="0" err="1">
                <a:highlight>
                  <a:srgbClr val="FFFFFF"/>
                </a:highlight>
                <a:latin typeface="Montserrat"/>
                <a:ea typeface="Montserrat"/>
                <a:cs typeface="Montserrat"/>
                <a:sym typeface="Montserrat"/>
              </a:rPr>
              <a:t>ska</a:t>
            </a:r>
            <a:r>
              <a:rPr lang="fi-FI" sz="2200" i="1" dirty="0">
                <a:highlight>
                  <a:srgbClr val="FFFFFF"/>
                </a:highlight>
                <a:latin typeface="Montserrat"/>
                <a:ea typeface="Montserrat"/>
                <a:cs typeface="Montserrat"/>
                <a:sym typeface="Montserrat"/>
              </a:rPr>
              <a:t> </a:t>
            </a:r>
            <a:r>
              <a:rPr lang="fi-FI" sz="2200" i="1" dirty="0" err="1">
                <a:highlight>
                  <a:srgbClr val="FFFFFF"/>
                </a:highlight>
                <a:latin typeface="Montserrat"/>
                <a:ea typeface="Montserrat"/>
                <a:cs typeface="Montserrat"/>
                <a:sym typeface="Montserrat"/>
              </a:rPr>
              <a:t>kunna</a:t>
            </a:r>
            <a:r>
              <a:rPr lang="fi-FI" sz="2200" i="1" dirty="0">
                <a:highlight>
                  <a:srgbClr val="FFFFFF"/>
                </a:highlight>
                <a:latin typeface="Montserrat"/>
                <a:ea typeface="Montserrat"/>
                <a:cs typeface="Montserrat"/>
                <a:sym typeface="Montserrat"/>
              </a:rPr>
              <a:t> </a:t>
            </a:r>
            <a:r>
              <a:rPr lang="fi-FI" sz="2200" i="1" dirty="0" err="1">
                <a:highlight>
                  <a:srgbClr val="FFFFFF"/>
                </a:highlight>
                <a:latin typeface="Montserrat"/>
                <a:ea typeface="Montserrat"/>
                <a:cs typeface="Montserrat"/>
                <a:sym typeface="Montserrat"/>
              </a:rPr>
              <a:t>förstå</a:t>
            </a:r>
            <a:r>
              <a:rPr lang="fi-FI" sz="2200" i="1" dirty="0">
                <a:highlight>
                  <a:srgbClr val="FFFFFF"/>
                </a:highlight>
                <a:latin typeface="Montserrat"/>
                <a:ea typeface="Montserrat"/>
                <a:cs typeface="Montserrat"/>
                <a:sym typeface="Montserrat"/>
              </a:rPr>
              <a:t> </a:t>
            </a:r>
            <a:r>
              <a:rPr lang="fi-FI" sz="2200" i="1" dirty="0" err="1">
                <a:highlight>
                  <a:srgbClr val="FFFFFF"/>
                </a:highlight>
                <a:latin typeface="Montserrat"/>
                <a:ea typeface="Montserrat"/>
                <a:cs typeface="Montserrat"/>
                <a:sym typeface="Montserrat"/>
              </a:rPr>
              <a:t>ämnet</a:t>
            </a:r>
            <a:r>
              <a:rPr lang="fi-FI" sz="2200" i="1" dirty="0">
                <a:highlight>
                  <a:srgbClr val="FFFFFF"/>
                </a:highlight>
                <a:latin typeface="Montserrat"/>
                <a:ea typeface="Montserrat"/>
                <a:cs typeface="Montserrat"/>
                <a:sym typeface="Montserrat"/>
              </a:rPr>
              <a:t> vi </a:t>
            </a:r>
            <a:r>
              <a:rPr lang="fi-FI" sz="2200" i="1" dirty="0" err="1">
                <a:highlight>
                  <a:srgbClr val="FFFFFF"/>
                </a:highlight>
                <a:latin typeface="Montserrat"/>
                <a:ea typeface="Montserrat"/>
                <a:cs typeface="Montserrat"/>
                <a:sym typeface="Montserrat"/>
              </a:rPr>
              <a:t>behandlar</a:t>
            </a:r>
            <a:r>
              <a:rPr lang="fi-FI" sz="2200" i="1" dirty="0">
                <a:highlight>
                  <a:srgbClr val="FFFFFF"/>
                </a:highlight>
                <a:latin typeface="Montserrat"/>
                <a:ea typeface="Montserrat"/>
                <a:cs typeface="Montserrat"/>
                <a:sym typeface="Montserrat"/>
              </a:rPr>
              <a:t> </a:t>
            </a:r>
            <a:r>
              <a:rPr lang="fi-FI" sz="2200" i="1" dirty="0" err="1">
                <a:highlight>
                  <a:srgbClr val="FFFFFF"/>
                </a:highlight>
                <a:latin typeface="Montserrat"/>
                <a:ea typeface="Montserrat"/>
                <a:cs typeface="Montserrat"/>
                <a:sym typeface="Montserrat"/>
              </a:rPr>
              <a:t>och</a:t>
            </a:r>
            <a:r>
              <a:rPr lang="fi-FI" sz="2200" i="1" dirty="0">
                <a:highlight>
                  <a:srgbClr val="FFFFFF"/>
                </a:highlight>
                <a:latin typeface="Montserrat"/>
                <a:ea typeface="Montserrat"/>
                <a:cs typeface="Montserrat"/>
                <a:sym typeface="Montserrat"/>
              </a:rPr>
              <a:t> </a:t>
            </a:r>
            <a:r>
              <a:rPr lang="fi-FI" sz="2200" i="1" dirty="0" err="1">
                <a:highlight>
                  <a:srgbClr val="FFFFFF"/>
                </a:highlight>
                <a:latin typeface="Montserrat"/>
                <a:ea typeface="Montserrat"/>
                <a:cs typeface="Montserrat"/>
                <a:sym typeface="Montserrat"/>
              </a:rPr>
              <a:t>varandra</a:t>
            </a:r>
            <a:r>
              <a:rPr lang="fi-FI" sz="2200" i="1" dirty="0">
                <a:highlight>
                  <a:srgbClr val="FFFFFF"/>
                </a:highlight>
                <a:latin typeface="Montserrat"/>
                <a:ea typeface="Montserrat"/>
                <a:cs typeface="Montserrat"/>
                <a:sym typeface="Montserrat"/>
              </a:rPr>
              <a:t> </a:t>
            </a:r>
            <a:r>
              <a:rPr lang="fi-FI" sz="2200" i="1" dirty="0" err="1">
                <a:highlight>
                  <a:srgbClr val="FFFFFF"/>
                </a:highlight>
                <a:latin typeface="Montserrat"/>
                <a:ea typeface="Montserrat"/>
                <a:cs typeface="Montserrat"/>
                <a:sym typeface="Montserrat"/>
              </a:rPr>
              <a:t>är</a:t>
            </a:r>
            <a:r>
              <a:rPr lang="fi-FI" sz="2200" i="1" dirty="0">
                <a:highlight>
                  <a:srgbClr val="FFFFFF"/>
                </a:highlight>
                <a:latin typeface="Montserrat"/>
                <a:ea typeface="Montserrat"/>
                <a:cs typeface="Montserrat"/>
                <a:sym typeface="Montserrat"/>
              </a:rPr>
              <a:t> </a:t>
            </a:r>
            <a:r>
              <a:rPr lang="fi-FI" sz="2200" i="1" dirty="0" err="1">
                <a:highlight>
                  <a:srgbClr val="FFFFFF"/>
                </a:highlight>
                <a:latin typeface="Montserrat"/>
                <a:ea typeface="Montserrat"/>
                <a:cs typeface="Montserrat"/>
                <a:sym typeface="Montserrat"/>
              </a:rPr>
              <a:t>det</a:t>
            </a:r>
            <a:r>
              <a:rPr lang="fi-FI" sz="2200" i="1" dirty="0">
                <a:highlight>
                  <a:srgbClr val="FFFFFF"/>
                </a:highlight>
                <a:latin typeface="Montserrat"/>
                <a:ea typeface="Montserrat"/>
                <a:cs typeface="Montserrat"/>
                <a:sym typeface="Montserrat"/>
              </a:rPr>
              <a:t> </a:t>
            </a:r>
            <a:r>
              <a:rPr lang="fi-FI" sz="2200" i="1" dirty="0" err="1">
                <a:highlight>
                  <a:srgbClr val="FFFFFF"/>
                </a:highlight>
                <a:latin typeface="Montserrat"/>
                <a:ea typeface="Montserrat"/>
                <a:cs typeface="Montserrat"/>
                <a:sym typeface="Montserrat"/>
              </a:rPr>
              <a:t>bra</a:t>
            </a:r>
            <a:r>
              <a:rPr lang="fi-FI" sz="2200" i="1" dirty="0">
                <a:highlight>
                  <a:srgbClr val="FFFFFF"/>
                </a:highlight>
                <a:latin typeface="Montserrat"/>
                <a:ea typeface="Montserrat"/>
                <a:cs typeface="Montserrat"/>
                <a:sym typeface="Montserrat"/>
              </a:rPr>
              <a:t> </a:t>
            </a:r>
            <a:r>
              <a:rPr lang="fi-FI" sz="2200" i="1" dirty="0" err="1">
                <a:highlight>
                  <a:srgbClr val="FFFFFF"/>
                </a:highlight>
                <a:latin typeface="Montserrat"/>
                <a:ea typeface="Montserrat"/>
                <a:cs typeface="Montserrat"/>
                <a:sym typeface="Montserrat"/>
              </a:rPr>
              <a:t>att</a:t>
            </a:r>
            <a:r>
              <a:rPr lang="fi-FI" sz="2200" i="1" dirty="0">
                <a:highlight>
                  <a:srgbClr val="FFFFFF"/>
                </a:highlight>
                <a:latin typeface="Montserrat"/>
                <a:ea typeface="Montserrat"/>
                <a:cs typeface="Montserrat"/>
                <a:sym typeface="Montserrat"/>
              </a:rPr>
              <a:t> </a:t>
            </a:r>
            <a:r>
              <a:rPr lang="fi-FI" sz="2200" i="1" dirty="0" err="1">
                <a:highlight>
                  <a:srgbClr val="FFFFFF"/>
                </a:highlight>
                <a:latin typeface="Montserrat"/>
                <a:ea typeface="Montserrat"/>
                <a:cs typeface="Montserrat"/>
                <a:sym typeface="Montserrat"/>
              </a:rPr>
              <a:t>tala</a:t>
            </a:r>
            <a:r>
              <a:rPr lang="fi-FI" sz="2200" i="1" dirty="0">
                <a:highlight>
                  <a:srgbClr val="FFFFFF"/>
                </a:highlight>
                <a:latin typeface="Montserrat"/>
                <a:ea typeface="Montserrat"/>
                <a:cs typeface="Montserrat"/>
                <a:sym typeface="Montserrat"/>
              </a:rPr>
              <a:t> </a:t>
            </a:r>
            <a:r>
              <a:rPr lang="fi-FI" sz="2200" i="1" dirty="0" err="1">
                <a:highlight>
                  <a:srgbClr val="FFFFFF"/>
                </a:highlight>
                <a:latin typeface="Montserrat"/>
                <a:ea typeface="Montserrat"/>
                <a:cs typeface="Montserrat"/>
                <a:sym typeface="Montserrat"/>
              </a:rPr>
              <a:t>om</a:t>
            </a:r>
            <a:r>
              <a:rPr lang="fi-FI" sz="2200" i="1" dirty="0">
                <a:highlight>
                  <a:srgbClr val="FFFFFF"/>
                </a:highlight>
                <a:latin typeface="Montserrat"/>
                <a:ea typeface="Montserrat"/>
                <a:cs typeface="Montserrat"/>
                <a:sym typeface="Montserrat"/>
              </a:rPr>
              <a:t> </a:t>
            </a:r>
            <a:r>
              <a:rPr lang="fi-FI" sz="2200" i="1" dirty="0" err="1">
                <a:highlight>
                  <a:srgbClr val="FFFFFF"/>
                </a:highlight>
                <a:latin typeface="Montserrat"/>
                <a:ea typeface="Montserrat"/>
                <a:cs typeface="Montserrat"/>
                <a:sym typeface="Montserrat"/>
              </a:rPr>
              <a:t>sina</a:t>
            </a:r>
            <a:r>
              <a:rPr lang="fi-FI" sz="2200" i="1" dirty="0">
                <a:highlight>
                  <a:srgbClr val="FFFFFF"/>
                </a:highlight>
                <a:latin typeface="Montserrat"/>
                <a:ea typeface="Montserrat"/>
                <a:cs typeface="Montserrat"/>
                <a:sym typeface="Montserrat"/>
              </a:rPr>
              <a:t> </a:t>
            </a:r>
            <a:r>
              <a:rPr lang="fi-FI" sz="2200" i="1" dirty="0" err="1">
                <a:highlight>
                  <a:srgbClr val="FFFFFF"/>
                </a:highlight>
                <a:latin typeface="Montserrat"/>
                <a:ea typeface="Montserrat"/>
                <a:cs typeface="Montserrat"/>
                <a:sym typeface="Montserrat"/>
              </a:rPr>
              <a:t>egna</a:t>
            </a:r>
            <a:r>
              <a:rPr lang="fi-FI" sz="2200" i="1" dirty="0">
                <a:highlight>
                  <a:srgbClr val="FFFFFF"/>
                </a:highlight>
                <a:latin typeface="Montserrat"/>
                <a:ea typeface="Montserrat"/>
                <a:cs typeface="Montserrat"/>
                <a:sym typeface="Montserrat"/>
              </a:rPr>
              <a:t> </a:t>
            </a:r>
            <a:r>
              <a:rPr lang="fi-FI" sz="2200" i="1" dirty="0" err="1">
                <a:highlight>
                  <a:srgbClr val="FFFFFF"/>
                </a:highlight>
                <a:latin typeface="Montserrat"/>
                <a:ea typeface="Montserrat"/>
                <a:cs typeface="Montserrat"/>
                <a:sym typeface="Montserrat"/>
              </a:rPr>
              <a:t>erfarenheter</a:t>
            </a:r>
            <a:r>
              <a:rPr lang="fi-FI" sz="2200" i="1" dirty="0">
                <a:highlight>
                  <a:srgbClr val="FFFFFF"/>
                </a:highlight>
                <a:latin typeface="Montserrat"/>
                <a:ea typeface="Montserrat"/>
                <a:cs typeface="Montserrat"/>
                <a:sym typeface="Montserrat"/>
              </a:rPr>
              <a:t>. </a:t>
            </a:r>
            <a:r>
              <a:rPr lang="fi-FI" sz="2200" i="1" dirty="0" err="1">
                <a:highlight>
                  <a:srgbClr val="FFFFFF"/>
                </a:highlight>
                <a:latin typeface="Montserrat"/>
                <a:ea typeface="Montserrat"/>
                <a:cs typeface="Montserrat"/>
                <a:sym typeface="Montserrat"/>
              </a:rPr>
              <a:t>Det</a:t>
            </a:r>
            <a:r>
              <a:rPr lang="fi-FI" sz="2200" i="1" dirty="0">
                <a:highlight>
                  <a:srgbClr val="FFFFFF"/>
                </a:highlight>
                <a:latin typeface="Montserrat"/>
                <a:ea typeface="Montserrat"/>
                <a:cs typeface="Montserrat"/>
                <a:sym typeface="Montserrat"/>
              </a:rPr>
              <a:t> </a:t>
            </a:r>
            <a:r>
              <a:rPr lang="fi-FI" sz="2200" i="1" dirty="0" err="1">
                <a:highlight>
                  <a:srgbClr val="FFFFFF"/>
                </a:highlight>
                <a:latin typeface="Montserrat"/>
                <a:ea typeface="Montserrat"/>
                <a:cs typeface="Montserrat"/>
                <a:sym typeface="Montserrat"/>
              </a:rPr>
              <a:t>betyder</a:t>
            </a:r>
            <a:r>
              <a:rPr lang="fi-FI" sz="2200" i="1" dirty="0">
                <a:highlight>
                  <a:srgbClr val="FFFFFF"/>
                </a:highlight>
                <a:latin typeface="Montserrat"/>
                <a:ea typeface="Montserrat"/>
                <a:cs typeface="Montserrat"/>
                <a:sym typeface="Montserrat"/>
              </a:rPr>
              <a:t> </a:t>
            </a:r>
            <a:r>
              <a:rPr lang="fi-FI" sz="2200" i="1" dirty="0" err="1">
                <a:highlight>
                  <a:srgbClr val="FFFFFF"/>
                </a:highlight>
                <a:latin typeface="Montserrat"/>
                <a:ea typeface="Montserrat"/>
                <a:cs typeface="Montserrat"/>
                <a:sym typeface="Montserrat"/>
              </a:rPr>
              <a:t>att</a:t>
            </a:r>
            <a:r>
              <a:rPr lang="fi-FI" sz="2200" i="1" dirty="0">
                <a:highlight>
                  <a:srgbClr val="FFFFFF"/>
                </a:highlight>
                <a:latin typeface="Montserrat"/>
                <a:ea typeface="Montserrat"/>
                <a:cs typeface="Montserrat"/>
                <a:sym typeface="Montserrat"/>
              </a:rPr>
              <a:t> vi </a:t>
            </a:r>
            <a:r>
              <a:rPr lang="fi-FI" sz="2200" i="1" dirty="0" err="1">
                <a:highlight>
                  <a:srgbClr val="FFFFFF"/>
                </a:highlight>
                <a:latin typeface="Montserrat"/>
                <a:ea typeface="Montserrat"/>
                <a:cs typeface="Montserrat"/>
                <a:sym typeface="Montserrat"/>
              </a:rPr>
              <a:t>berättar</a:t>
            </a:r>
            <a:r>
              <a:rPr lang="fi-FI" sz="2200" i="1" dirty="0">
                <a:highlight>
                  <a:srgbClr val="FFFFFF"/>
                </a:highlight>
                <a:latin typeface="Montserrat"/>
                <a:ea typeface="Montserrat"/>
                <a:cs typeface="Montserrat"/>
                <a:sym typeface="Montserrat"/>
              </a:rPr>
              <a:t> för de </a:t>
            </a:r>
            <a:r>
              <a:rPr lang="fi-FI" sz="2200" i="1" dirty="0" err="1">
                <a:highlight>
                  <a:srgbClr val="FFFFFF"/>
                </a:highlight>
                <a:latin typeface="Montserrat"/>
                <a:ea typeface="Montserrat"/>
                <a:cs typeface="Montserrat"/>
                <a:sym typeface="Montserrat"/>
              </a:rPr>
              <a:t>andra</a:t>
            </a:r>
            <a:r>
              <a:rPr lang="fi-FI" sz="2200" i="1" dirty="0">
                <a:highlight>
                  <a:srgbClr val="FFFFFF"/>
                </a:highlight>
                <a:latin typeface="Montserrat"/>
                <a:ea typeface="Montserrat"/>
                <a:cs typeface="Montserrat"/>
                <a:sym typeface="Montserrat"/>
              </a:rPr>
              <a:t> </a:t>
            </a:r>
            <a:r>
              <a:rPr lang="fi-FI" sz="2200" i="1" dirty="0" err="1">
                <a:highlight>
                  <a:srgbClr val="FFFFFF"/>
                </a:highlight>
                <a:latin typeface="Montserrat"/>
                <a:ea typeface="Montserrat"/>
                <a:cs typeface="Montserrat"/>
                <a:sym typeface="Montserrat"/>
              </a:rPr>
              <a:t>vilka</a:t>
            </a:r>
            <a:r>
              <a:rPr lang="fi-FI" sz="2200" i="1" dirty="0">
                <a:highlight>
                  <a:srgbClr val="FFFFFF"/>
                </a:highlight>
                <a:latin typeface="Montserrat"/>
                <a:ea typeface="Montserrat"/>
                <a:cs typeface="Montserrat"/>
                <a:sym typeface="Montserrat"/>
              </a:rPr>
              <a:t> </a:t>
            </a:r>
            <a:r>
              <a:rPr lang="fi-FI" sz="2200" i="1" dirty="0" err="1">
                <a:highlight>
                  <a:srgbClr val="FFFFFF"/>
                </a:highlight>
                <a:latin typeface="Montserrat"/>
                <a:ea typeface="Montserrat"/>
                <a:cs typeface="Montserrat"/>
                <a:sym typeface="Montserrat"/>
              </a:rPr>
              <a:t>faktorer</a:t>
            </a:r>
            <a:r>
              <a:rPr lang="fi-FI" sz="2200" i="1" dirty="0">
                <a:highlight>
                  <a:srgbClr val="FFFFFF"/>
                </a:highlight>
                <a:latin typeface="Montserrat"/>
                <a:ea typeface="Montserrat"/>
                <a:cs typeface="Montserrat"/>
                <a:sym typeface="Montserrat"/>
              </a:rPr>
              <a:t>, </a:t>
            </a:r>
            <a:r>
              <a:rPr lang="fi-FI" sz="2200" i="1" dirty="0" err="1">
                <a:highlight>
                  <a:srgbClr val="FFFFFF"/>
                </a:highlight>
                <a:latin typeface="Montserrat"/>
                <a:ea typeface="Montserrat"/>
                <a:cs typeface="Montserrat"/>
                <a:sym typeface="Montserrat"/>
              </a:rPr>
              <a:t>händelser</a:t>
            </a:r>
            <a:r>
              <a:rPr lang="fi-FI" sz="2200" i="1" dirty="0">
                <a:highlight>
                  <a:srgbClr val="FFFFFF"/>
                </a:highlight>
                <a:latin typeface="Montserrat"/>
                <a:ea typeface="Montserrat"/>
                <a:cs typeface="Montserrat"/>
                <a:sym typeface="Montserrat"/>
              </a:rPr>
              <a:t> </a:t>
            </a:r>
            <a:r>
              <a:rPr lang="fi-FI" sz="2200" i="1" dirty="0" err="1">
                <a:highlight>
                  <a:srgbClr val="FFFFFF"/>
                </a:highlight>
                <a:latin typeface="Montserrat"/>
                <a:ea typeface="Montserrat"/>
                <a:cs typeface="Montserrat"/>
                <a:sym typeface="Montserrat"/>
              </a:rPr>
              <a:t>och</a:t>
            </a:r>
            <a:r>
              <a:rPr lang="fi-FI" sz="2200" i="1" dirty="0">
                <a:highlight>
                  <a:srgbClr val="FFFFFF"/>
                </a:highlight>
                <a:latin typeface="Montserrat"/>
                <a:ea typeface="Montserrat"/>
                <a:cs typeface="Montserrat"/>
                <a:sym typeface="Montserrat"/>
              </a:rPr>
              <a:t> </a:t>
            </a:r>
            <a:r>
              <a:rPr lang="fi-FI" sz="2200" i="1" dirty="0" err="1">
                <a:highlight>
                  <a:srgbClr val="FFFFFF"/>
                </a:highlight>
                <a:latin typeface="Montserrat"/>
                <a:ea typeface="Montserrat"/>
                <a:cs typeface="Montserrat"/>
                <a:sym typeface="Montserrat"/>
              </a:rPr>
              <a:t>situationer</a:t>
            </a:r>
            <a:r>
              <a:rPr lang="fi-FI" sz="2200" i="1" dirty="0">
                <a:highlight>
                  <a:srgbClr val="FFFFFF"/>
                </a:highlight>
                <a:latin typeface="Montserrat"/>
                <a:ea typeface="Montserrat"/>
                <a:cs typeface="Montserrat"/>
                <a:sym typeface="Montserrat"/>
              </a:rPr>
              <a:t> </a:t>
            </a:r>
            <a:r>
              <a:rPr lang="fi-FI" sz="2200" i="1" dirty="0" err="1">
                <a:highlight>
                  <a:srgbClr val="FFFFFF"/>
                </a:highlight>
                <a:latin typeface="Montserrat"/>
                <a:ea typeface="Montserrat"/>
                <a:cs typeface="Montserrat"/>
                <a:sym typeface="Montserrat"/>
              </a:rPr>
              <a:t>har</a:t>
            </a:r>
            <a:r>
              <a:rPr lang="fi-FI" sz="2200" i="1" dirty="0">
                <a:highlight>
                  <a:srgbClr val="FFFFFF"/>
                </a:highlight>
                <a:latin typeface="Montserrat"/>
                <a:ea typeface="Montserrat"/>
                <a:cs typeface="Montserrat"/>
                <a:sym typeface="Montserrat"/>
              </a:rPr>
              <a:t> </a:t>
            </a:r>
            <a:r>
              <a:rPr lang="fi-FI" sz="2200" i="1" dirty="0" err="1">
                <a:highlight>
                  <a:srgbClr val="FFFFFF"/>
                </a:highlight>
                <a:latin typeface="Montserrat"/>
                <a:ea typeface="Montserrat"/>
                <a:cs typeface="Montserrat"/>
                <a:sym typeface="Montserrat"/>
              </a:rPr>
              <a:t>påverkat</a:t>
            </a:r>
            <a:r>
              <a:rPr lang="fi-FI" sz="2200" i="1" dirty="0">
                <a:highlight>
                  <a:srgbClr val="FFFFFF"/>
                </a:highlight>
                <a:latin typeface="Montserrat"/>
                <a:ea typeface="Montserrat"/>
                <a:cs typeface="Montserrat"/>
                <a:sym typeface="Montserrat"/>
              </a:rPr>
              <a:t> </a:t>
            </a:r>
            <a:r>
              <a:rPr lang="fi-FI" sz="2200" i="1" dirty="0" err="1">
                <a:highlight>
                  <a:srgbClr val="FFFFFF"/>
                </a:highlight>
                <a:latin typeface="Montserrat"/>
                <a:ea typeface="Montserrat"/>
                <a:cs typeface="Montserrat"/>
                <a:sym typeface="Montserrat"/>
              </a:rPr>
              <a:t>våra</a:t>
            </a:r>
            <a:r>
              <a:rPr lang="fi-FI" sz="2200" i="1" dirty="0">
                <a:highlight>
                  <a:srgbClr val="FFFFFF"/>
                </a:highlight>
                <a:latin typeface="Montserrat"/>
                <a:ea typeface="Montserrat"/>
                <a:cs typeface="Montserrat"/>
                <a:sym typeface="Montserrat"/>
              </a:rPr>
              <a:t> </a:t>
            </a:r>
            <a:r>
              <a:rPr lang="fi-FI" sz="2200" i="1" dirty="0" err="1">
                <a:highlight>
                  <a:srgbClr val="FFFFFF"/>
                </a:highlight>
                <a:latin typeface="Montserrat"/>
                <a:ea typeface="Montserrat"/>
                <a:cs typeface="Montserrat"/>
                <a:sym typeface="Montserrat"/>
              </a:rPr>
              <a:t>egna</a:t>
            </a:r>
            <a:r>
              <a:rPr lang="fi-FI" sz="2200" i="1" dirty="0">
                <a:highlight>
                  <a:srgbClr val="FFFFFF"/>
                </a:highlight>
                <a:latin typeface="Montserrat"/>
                <a:ea typeface="Montserrat"/>
                <a:cs typeface="Montserrat"/>
                <a:sym typeface="Montserrat"/>
              </a:rPr>
              <a:t> </a:t>
            </a:r>
            <a:r>
              <a:rPr lang="fi-FI" sz="2200" i="1" dirty="0" err="1">
                <a:highlight>
                  <a:srgbClr val="FFFFFF"/>
                </a:highlight>
                <a:latin typeface="Montserrat"/>
                <a:ea typeface="Montserrat"/>
                <a:cs typeface="Montserrat"/>
                <a:sym typeface="Montserrat"/>
              </a:rPr>
              <a:t>uppfattningar</a:t>
            </a:r>
            <a:r>
              <a:rPr lang="fi-FI" sz="2200" i="1" dirty="0">
                <a:highlight>
                  <a:srgbClr val="FFFFFF"/>
                </a:highlight>
                <a:latin typeface="Montserrat"/>
                <a:ea typeface="Montserrat"/>
                <a:cs typeface="Montserrat"/>
                <a:sym typeface="Montserrat"/>
              </a:rPr>
              <a:t>.”</a:t>
            </a:r>
            <a:endParaRPr sz="2200" i="1" dirty="0">
              <a:highlight>
                <a:srgbClr val="FFFFFF"/>
              </a:highlight>
              <a:latin typeface="Montserrat"/>
              <a:ea typeface="Montserrat"/>
              <a:cs typeface="Montserrat"/>
              <a:sym typeface="Montserrat"/>
            </a:endParaRPr>
          </a:p>
          <a:p>
            <a:pPr marL="457200" lvl="0" indent="-228600" algn="l" rtl="0">
              <a:lnSpc>
                <a:spcPct val="115000"/>
              </a:lnSpc>
              <a:spcBef>
                <a:spcPts val="0"/>
              </a:spcBef>
              <a:spcAft>
                <a:spcPts val="0"/>
              </a:spcAft>
              <a:buSzPts val="2200"/>
              <a:buFont typeface="Montserrat"/>
              <a:buNone/>
            </a:pPr>
            <a:endParaRPr sz="2200" dirty="0">
              <a:latin typeface="Montserrat"/>
              <a:ea typeface="Montserrat"/>
              <a:cs typeface="Montserrat"/>
              <a:sym typeface="Montserrat"/>
            </a:endParaRPr>
          </a:p>
        </p:txBody>
      </p:sp>
      <p:sp>
        <p:nvSpPr>
          <p:cNvPr id="188" name="Google Shape;188;g3501960729b_0_42"/>
          <p:cNvSpPr txBox="1">
            <a:spLocks noGrp="1"/>
          </p:cNvSpPr>
          <p:nvPr>
            <p:ph type="title"/>
          </p:nvPr>
        </p:nvSpPr>
        <p:spPr>
          <a:xfrm>
            <a:off x="507636" y="662613"/>
            <a:ext cx="4847700" cy="1325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Bebas Neue"/>
              <a:buNone/>
            </a:pPr>
            <a:r>
              <a:rPr lang="fi-FI" dirty="0"/>
              <a:t>    </a:t>
            </a:r>
            <a:r>
              <a:rPr lang="fi-FI" dirty="0" err="1"/>
              <a:t>Spelregel</a:t>
            </a:r>
            <a:endParaRPr dirty="0"/>
          </a:p>
        </p:txBody>
      </p:sp>
      <p:pic>
        <p:nvPicPr>
          <p:cNvPr id="190" name="Google Shape;190;g3501960729b_0_42" title="Skærmbillede 2025-04-25 kl. 14.27.27.png"/>
          <p:cNvPicPr preferRelativeResize="0"/>
          <p:nvPr/>
        </p:nvPicPr>
        <p:blipFill>
          <a:blip r:embed="rId3">
            <a:alphaModFix/>
          </a:blip>
          <a:stretch>
            <a:fillRect/>
          </a:stretch>
        </p:blipFill>
        <p:spPr>
          <a:xfrm>
            <a:off x="2873761" y="946351"/>
            <a:ext cx="839450" cy="7582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7" name="Google Shape;197;g3501960729b_0_58"/>
          <p:cNvSpPr txBox="1">
            <a:spLocks noGrp="1"/>
          </p:cNvSpPr>
          <p:nvPr>
            <p:ph type="body" idx="1"/>
          </p:nvPr>
        </p:nvSpPr>
        <p:spPr>
          <a:xfrm>
            <a:off x="698100" y="2527945"/>
            <a:ext cx="10680084" cy="2380615"/>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0"/>
              </a:spcBef>
              <a:spcAft>
                <a:spcPts val="0"/>
              </a:spcAft>
              <a:buSzPts val="2200"/>
              <a:buNone/>
            </a:pPr>
            <a:r>
              <a:rPr lang="fi-FI" sz="2200" b="1" dirty="0" err="1">
                <a:highlight>
                  <a:srgbClr val="FFFFFF"/>
                </a:highlight>
                <a:latin typeface="Montserrat"/>
                <a:ea typeface="Montserrat"/>
                <a:cs typeface="Montserrat"/>
                <a:sym typeface="Montserrat"/>
              </a:rPr>
              <a:t>Var</a:t>
            </a:r>
            <a:r>
              <a:rPr lang="fi-FI" sz="2200" b="1" dirty="0">
                <a:highlight>
                  <a:srgbClr val="FFFFFF"/>
                </a:highlight>
                <a:latin typeface="Montserrat"/>
                <a:ea typeface="Montserrat"/>
                <a:cs typeface="Montserrat"/>
                <a:sym typeface="Montserrat"/>
              </a:rPr>
              <a:t> </a:t>
            </a:r>
            <a:r>
              <a:rPr lang="fi-FI" sz="2200" b="1" dirty="0" err="1">
                <a:highlight>
                  <a:srgbClr val="FFFFFF"/>
                </a:highlight>
                <a:latin typeface="Montserrat"/>
                <a:ea typeface="Montserrat"/>
                <a:cs typeface="Montserrat"/>
                <a:sym typeface="Montserrat"/>
              </a:rPr>
              <a:t>närvarande</a:t>
            </a:r>
            <a:r>
              <a:rPr lang="fi-FI" sz="2200" dirty="0">
                <a:highlight>
                  <a:srgbClr val="FFFFFF"/>
                </a:highlight>
                <a:latin typeface="Montserrat"/>
                <a:ea typeface="Montserrat"/>
                <a:cs typeface="Montserrat"/>
                <a:sym typeface="Montserrat"/>
              </a:rPr>
              <a:t> </a:t>
            </a:r>
            <a:r>
              <a:rPr lang="fi-FI" sz="2200" dirty="0" err="1">
                <a:highlight>
                  <a:srgbClr val="FFFFFF"/>
                </a:highlight>
                <a:latin typeface="Montserrat"/>
                <a:ea typeface="Montserrat"/>
                <a:cs typeface="Montserrat"/>
                <a:sym typeface="Montserrat"/>
              </a:rPr>
              <a:t>och</a:t>
            </a:r>
            <a:r>
              <a:rPr lang="fi-FI" sz="2200" dirty="0">
                <a:highlight>
                  <a:srgbClr val="FFFFFF"/>
                </a:highlight>
                <a:latin typeface="Montserrat"/>
                <a:ea typeface="Montserrat"/>
                <a:cs typeface="Montserrat"/>
                <a:sym typeface="Montserrat"/>
              </a:rPr>
              <a:t> </a:t>
            </a:r>
            <a:r>
              <a:rPr lang="fi-FI" sz="2200" dirty="0" err="1">
                <a:highlight>
                  <a:srgbClr val="FFFFFF"/>
                </a:highlight>
                <a:latin typeface="Montserrat"/>
                <a:ea typeface="Montserrat"/>
                <a:cs typeface="Montserrat"/>
                <a:sym typeface="Montserrat"/>
              </a:rPr>
              <a:t>respektera</a:t>
            </a:r>
            <a:r>
              <a:rPr lang="fi-FI" sz="2200" dirty="0">
                <a:highlight>
                  <a:srgbClr val="FFFFFF"/>
                </a:highlight>
                <a:latin typeface="Montserrat"/>
                <a:ea typeface="Montserrat"/>
                <a:cs typeface="Montserrat"/>
                <a:sym typeface="Montserrat"/>
              </a:rPr>
              <a:t> </a:t>
            </a:r>
            <a:r>
              <a:rPr lang="fi-FI" sz="2200" dirty="0" err="1">
                <a:highlight>
                  <a:srgbClr val="FFFFFF"/>
                </a:highlight>
                <a:latin typeface="Montserrat"/>
                <a:ea typeface="Montserrat"/>
                <a:cs typeface="Montserrat"/>
                <a:sym typeface="Montserrat"/>
              </a:rPr>
              <a:t>andra</a:t>
            </a:r>
            <a:r>
              <a:rPr lang="fi-FI" sz="2200" dirty="0">
                <a:highlight>
                  <a:srgbClr val="FFFFFF"/>
                </a:highlight>
                <a:latin typeface="Montserrat"/>
                <a:ea typeface="Montserrat"/>
                <a:cs typeface="Montserrat"/>
                <a:sym typeface="Montserrat"/>
              </a:rPr>
              <a:t> </a:t>
            </a:r>
            <a:r>
              <a:rPr lang="fi-FI" sz="2200" dirty="0" err="1">
                <a:highlight>
                  <a:srgbClr val="FFFFFF"/>
                </a:highlight>
                <a:latin typeface="Montserrat"/>
                <a:ea typeface="Montserrat"/>
                <a:cs typeface="Montserrat"/>
                <a:sym typeface="Montserrat"/>
              </a:rPr>
              <a:t>och</a:t>
            </a:r>
            <a:r>
              <a:rPr lang="fi-FI" sz="2200" dirty="0">
                <a:highlight>
                  <a:srgbClr val="FFFFFF"/>
                </a:highlight>
                <a:latin typeface="Montserrat"/>
                <a:ea typeface="Montserrat"/>
                <a:cs typeface="Montserrat"/>
                <a:sym typeface="Montserrat"/>
              </a:rPr>
              <a:t> </a:t>
            </a:r>
            <a:r>
              <a:rPr lang="fi-FI" sz="2200" dirty="0" err="1">
                <a:highlight>
                  <a:srgbClr val="FFFFFF"/>
                </a:highlight>
                <a:latin typeface="Montserrat"/>
                <a:ea typeface="Montserrat"/>
                <a:cs typeface="Montserrat"/>
                <a:sym typeface="Montserrat"/>
              </a:rPr>
              <a:t>diskussionens</a:t>
            </a:r>
            <a:r>
              <a:rPr lang="fi-FI" sz="2200" dirty="0">
                <a:highlight>
                  <a:srgbClr val="FFFFFF"/>
                </a:highlight>
                <a:latin typeface="Montserrat"/>
                <a:ea typeface="Montserrat"/>
                <a:cs typeface="Montserrat"/>
                <a:sym typeface="Montserrat"/>
              </a:rPr>
              <a:t> </a:t>
            </a:r>
            <a:r>
              <a:rPr lang="fi-FI" sz="2200" dirty="0" err="1">
                <a:highlight>
                  <a:srgbClr val="FFFFFF"/>
                </a:highlight>
                <a:latin typeface="Montserrat"/>
                <a:ea typeface="Montserrat"/>
                <a:cs typeface="Montserrat"/>
                <a:sym typeface="Montserrat"/>
              </a:rPr>
              <a:t>konfidentialitet</a:t>
            </a:r>
            <a:r>
              <a:rPr lang="fi-FI" sz="2200" dirty="0">
                <a:highlight>
                  <a:srgbClr val="FFFFFF"/>
                </a:highlight>
                <a:latin typeface="Montserrat"/>
                <a:ea typeface="Montserrat"/>
                <a:cs typeface="Montserrat"/>
                <a:sym typeface="Montserrat"/>
              </a:rPr>
              <a:t>.</a:t>
            </a:r>
            <a:endParaRPr sz="2200" dirty="0">
              <a:highlight>
                <a:srgbClr val="FFFFFF"/>
              </a:highlight>
              <a:latin typeface="Montserrat"/>
              <a:ea typeface="Montserrat"/>
              <a:cs typeface="Montserrat"/>
              <a:sym typeface="Montserrat"/>
            </a:endParaRPr>
          </a:p>
          <a:p>
            <a:pPr marL="457200" lvl="0" indent="-228600" algn="l" rtl="0">
              <a:lnSpc>
                <a:spcPct val="90000"/>
              </a:lnSpc>
              <a:spcBef>
                <a:spcPts val="0"/>
              </a:spcBef>
              <a:spcAft>
                <a:spcPts val="0"/>
              </a:spcAft>
              <a:buSzPts val="2200"/>
              <a:buFont typeface="Montserrat"/>
              <a:buNone/>
            </a:pPr>
            <a:br>
              <a:rPr lang="fi-FI" sz="2200" dirty="0">
                <a:highlight>
                  <a:srgbClr val="FFFFFF"/>
                </a:highlight>
                <a:latin typeface="Montserrat"/>
                <a:ea typeface="Montserrat"/>
                <a:cs typeface="Montserrat"/>
                <a:sym typeface="Montserrat"/>
              </a:rPr>
            </a:br>
            <a:r>
              <a:rPr lang="fi-FI" sz="2200" i="1" dirty="0">
                <a:highlight>
                  <a:srgbClr val="FFFFFF"/>
                </a:highlight>
                <a:latin typeface="Montserrat"/>
                <a:ea typeface="Montserrat"/>
                <a:cs typeface="Montserrat"/>
                <a:sym typeface="Montserrat"/>
              </a:rPr>
              <a:t>”I </a:t>
            </a:r>
            <a:r>
              <a:rPr lang="fi-FI" sz="2200" i="1" dirty="0" err="1">
                <a:highlight>
                  <a:srgbClr val="FFFFFF"/>
                </a:highlight>
                <a:latin typeface="Montserrat"/>
                <a:ea typeface="Montserrat"/>
                <a:cs typeface="Montserrat"/>
                <a:sym typeface="Montserrat"/>
              </a:rPr>
              <a:t>dialogen</a:t>
            </a:r>
            <a:r>
              <a:rPr lang="fi-FI" sz="2200" i="1" dirty="0">
                <a:highlight>
                  <a:srgbClr val="FFFFFF"/>
                </a:highlight>
                <a:latin typeface="Montserrat"/>
                <a:ea typeface="Montserrat"/>
                <a:cs typeface="Montserrat"/>
                <a:sym typeface="Montserrat"/>
              </a:rPr>
              <a:t> </a:t>
            </a:r>
            <a:r>
              <a:rPr lang="fi-FI" sz="2200" i="1" dirty="0" err="1">
                <a:highlight>
                  <a:srgbClr val="FFFFFF"/>
                </a:highlight>
                <a:latin typeface="Montserrat"/>
                <a:ea typeface="Montserrat"/>
                <a:cs typeface="Montserrat"/>
                <a:sym typeface="Montserrat"/>
              </a:rPr>
              <a:t>är</a:t>
            </a:r>
            <a:r>
              <a:rPr lang="fi-FI" sz="2200" i="1" dirty="0">
                <a:highlight>
                  <a:srgbClr val="FFFFFF"/>
                </a:highlight>
                <a:latin typeface="Montserrat"/>
                <a:ea typeface="Montserrat"/>
                <a:cs typeface="Montserrat"/>
                <a:sym typeface="Montserrat"/>
              </a:rPr>
              <a:t> </a:t>
            </a:r>
            <a:r>
              <a:rPr lang="fi-FI" sz="2200" i="1" dirty="0" err="1">
                <a:highlight>
                  <a:srgbClr val="FFFFFF"/>
                </a:highlight>
                <a:latin typeface="Montserrat"/>
                <a:ea typeface="Montserrat"/>
                <a:cs typeface="Montserrat"/>
                <a:sym typeface="Montserrat"/>
              </a:rPr>
              <a:t>det</a:t>
            </a:r>
            <a:r>
              <a:rPr lang="fi-FI" sz="2200" i="1" dirty="0">
                <a:highlight>
                  <a:srgbClr val="FFFFFF"/>
                </a:highlight>
                <a:latin typeface="Montserrat"/>
                <a:ea typeface="Montserrat"/>
                <a:cs typeface="Montserrat"/>
                <a:sym typeface="Montserrat"/>
              </a:rPr>
              <a:t> </a:t>
            </a:r>
            <a:r>
              <a:rPr lang="fi-FI" sz="2200" i="1" dirty="0" err="1">
                <a:highlight>
                  <a:srgbClr val="FFFFFF"/>
                </a:highlight>
                <a:latin typeface="Montserrat"/>
                <a:ea typeface="Montserrat"/>
                <a:cs typeface="Montserrat"/>
                <a:sym typeface="Montserrat"/>
              </a:rPr>
              <a:t>viktigt</a:t>
            </a:r>
            <a:r>
              <a:rPr lang="fi-FI" sz="2200" i="1" dirty="0">
                <a:highlight>
                  <a:srgbClr val="FFFFFF"/>
                </a:highlight>
                <a:latin typeface="Montserrat"/>
                <a:ea typeface="Montserrat"/>
                <a:cs typeface="Montserrat"/>
                <a:sym typeface="Montserrat"/>
              </a:rPr>
              <a:t> </a:t>
            </a:r>
            <a:r>
              <a:rPr lang="fi-FI" sz="2200" i="1" dirty="0" err="1">
                <a:highlight>
                  <a:srgbClr val="FFFFFF"/>
                </a:highlight>
                <a:latin typeface="Montserrat"/>
                <a:ea typeface="Montserrat"/>
                <a:cs typeface="Montserrat"/>
                <a:sym typeface="Montserrat"/>
              </a:rPr>
              <a:t>att</a:t>
            </a:r>
            <a:r>
              <a:rPr lang="fi-FI" sz="2200" i="1" dirty="0">
                <a:highlight>
                  <a:srgbClr val="FFFFFF"/>
                </a:highlight>
                <a:latin typeface="Montserrat"/>
                <a:ea typeface="Montserrat"/>
                <a:cs typeface="Montserrat"/>
                <a:sym typeface="Montserrat"/>
              </a:rPr>
              <a:t> vi </a:t>
            </a:r>
            <a:r>
              <a:rPr lang="fi-FI" sz="2200" i="1" dirty="0" err="1">
                <a:highlight>
                  <a:srgbClr val="FFFFFF"/>
                </a:highlight>
                <a:latin typeface="Montserrat"/>
                <a:ea typeface="Montserrat"/>
                <a:cs typeface="Montserrat"/>
                <a:sym typeface="Montserrat"/>
              </a:rPr>
              <a:t>koncentrerar</a:t>
            </a:r>
            <a:r>
              <a:rPr lang="fi-FI" sz="2200" i="1" dirty="0">
                <a:highlight>
                  <a:srgbClr val="FFFFFF"/>
                </a:highlight>
                <a:latin typeface="Montserrat"/>
                <a:ea typeface="Montserrat"/>
                <a:cs typeface="Montserrat"/>
                <a:sym typeface="Montserrat"/>
              </a:rPr>
              <a:t> </a:t>
            </a:r>
            <a:r>
              <a:rPr lang="fi-FI" sz="2200" i="1" dirty="0" err="1">
                <a:highlight>
                  <a:srgbClr val="FFFFFF"/>
                </a:highlight>
                <a:latin typeface="Montserrat"/>
                <a:ea typeface="Montserrat"/>
                <a:cs typeface="Montserrat"/>
                <a:sym typeface="Montserrat"/>
              </a:rPr>
              <a:t>oss</a:t>
            </a:r>
            <a:r>
              <a:rPr lang="fi-FI" sz="2200" i="1" dirty="0">
                <a:highlight>
                  <a:srgbClr val="FFFFFF"/>
                </a:highlight>
                <a:latin typeface="Montserrat"/>
                <a:ea typeface="Montserrat"/>
                <a:cs typeface="Montserrat"/>
                <a:sym typeface="Montserrat"/>
              </a:rPr>
              <a:t> </a:t>
            </a:r>
            <a:r>
              <a:rPr lang="fi-FI" sz="2200" i="1" dirty="0" err="1">
                <a:highlight>
                  <a:srgbClr val="FFFFFF"/>
                </a:highlight>
                <a:latin typeface="Montserrat"/>
                <a:ea typeface="Montserrat"/>
                <a:cs typeface="Montserrat"/>
                <a:sym typeface="Montserrat"/>
              </a:rPr>
              <a:t>helt</a:t>
            </a:r>
            <a:r>
              <a:rPr lang="fi-FI" sz="2200" i="1" dirty="0">
                <a:highlight>
                  <a:srgbClr val="FFFFFF"/>
                </a:highlight>
                <a:latin typeface="Montserrat"/>
                <a:ea typeface="Montserrat"/>
                <a:cs typeface="Montserrat"/>
                <a:sym typeface="Montserrat"/>
              </a:rPr>
              <a:t> </a:t>
            </a:r>
            <a:r>
              <a:rPr lang="fi-FI" sz="2200" i="1" dirty="0" err="1">
                <a:highlight>
                  <a:srgbClr val="FFFFFF"/>
                </a:highlight>
                <a:latin typeface="Montserrat"/>
                <a:ea typeface="Montserrat"/>
                <a:cs typeface="Montserrat"/>
                <a:sym typeface="Montserrat"/>
              </a:rPr>
              <a:t>och</a:t>
            </a:r>
            <a:r>
              <a:rPr lang="fi-FI" sz="2200" i="1" dirty="0">
                <a:highlight>
                  <a:srgbClr val="FFFFFF"/>
                </a:highlight>
                <a:latin typeface="Montserrat"/>
                <a:ea typeface="Montserrat"/>
                <a:cs typeface="Montserrat"/>
                <a:sym typeface="Montserrat"/>
              </a:rPr>
              <a:t> </a:t>
            </a:r>
            <a:r>
              <a:rPr lang="fi-FI" sz="2200" i="1" dirty="0" err="1">
                <a:highlight>
                  <a:srgbClr val="FFFFFF"/>
                </a:highlight>
                <a:latin typeface="Montserrat"/>
                <a:ea typeface="Montserrat"/>
                <a:cs typeface="Montserrat"/>
                <a:sym typeface="Montserrat"/>
              </a:rPr>
              <a:t>hållet</a:t>
            </a:r>
            <a:r>
              <a:rPr lang="fi-FI" sz="2200" i="1" dirty="0">
                <a:highlight>
                  <a:srgbClr val="FFFFFF"/>
                </a:highlight>
                <a:latin typeface="Montserrat"/>
                <a:ea typeface="Montserrat"/>
                <a:cs typeface="Montserrat"/>
                <a:sym typeface="Montserrat"/>
              </a:rPr>
              <a:t> </a:t>
            </a:r>
            <a:r>
              <a:rPr lang="fi-FI" sz="2200" i="1" dirty="0" err="1">
                <a:highlight>
                  <a:srgbClr val="FFFFFF"/>
                </a:highlight>
                <a:latin typeface="Montserrat"/>
                <a:ea typeface="Montserrat"/>
                <a:cs typeface="Montserrat"/>
                <a:sym typeface="Montserrat"/>
              </a:rPr>
              <a:t>på</a:t>
            </a:r>
            <a:r>
              <a:rPr lang="fi-FI" sz="2200" i="1" dirty="0">
                <a:highlight>
                  <a:srgbClr val="FFFFFF"/>
                </a:highlight>
                <a:latin typeface="Montserrat"/>
                <a:ea typeface="Montserrat"/>
                <a:cs typeface="Montserrat"/>
                <a:sym typeface="Montserrat"/>
              </a:rPr>
              <a:t> </a:t>
            </a:r>
            <a:r>
              <a:rPr lang="fi-FI" sz="2200" i="1" dirty="0" err="1">
                <a:highlight>
                  <a:srgbClr val="FFFFFF"/>
                </a:highlight>
                <a:latin typeface="Montserrat"/>
                <a:ea typeface="Montserrat"/>
                <a:cs typeface="Montserrat"/>
                <a:sym typeface="Montserrat"/>
              </a:rPr>
              <a:t>varandra</a:t>
            </a:r>
            <a:r>
              <a:rPr lang="fi-FI" sz="2200" i="1" dirty="0">
                <a:highlight>
                  <a:srgbClr val="FFFFFF"/>
                </a:highlight>
                <a:latin typeface="Montserrat"/>
                <a:ea typeface="Montserrat"/>
                <a:cs typeface="Montserrat"/>
                <a:sym typeface="Montserrat"/>
              </a:rPr>
              <a:t> </a:t>
            </a:r>
            <a:r>
              <a:rPr lang="fi-FI" sz="2200" i="1" dirty="0" err="1">
                <a:highlight>
                  <a:srgbClr val="FFFFFF"/>
                </a:highlight>
                <a:latin typeface="Montserrat"/>
                <a:ea typeface="Montserrat"/>
                <a:cs typeface="Montserrat"/>
                <a:sym typeface="Montserrat"/>
              </a:rPr>
              <a:t>och</a:t>
            </a:r>
            <a:r>
              <a:rPr lang="fi-FI" sz="2200" i="1" dirty="0">
                <a:highlight>
                  <a:srgbClr val="FFFFFF"/>
                </a:highlight>
                <a:latin typeface="Montserrat"/>
                <a:ea typeface="Montserrat"/>
                <a:cs typeface="Montserrat"/>
                <a:sym typeface="Montserrat"/>
              </a:rPr>
              <a:t> </a:t>
            </a:r>
            <a:r>
              <a:rPr lang="fi-FI" sz="2200" i="1" dirty="0" err="1">
                <a:highlight>
                  <a:srgbClr val="FFFFFF"/>
                </a:highlight>
                <a:latin typeface="Montserrat"/>
                <a:ea typeface="Montserrat"/>
                <a:cs typeface="Montserrat"/>
                <a:sym typeface="Montserrat"/>
              </a:rPr>
              <a:t>på</a:t>
            </a:r>
            <a:r>
              <a:rPr lang="fi-FI" sz="2200" i="1" dirty="0">
                <a:highlight>
                  <a:srgbClr val="FFFFFF"/>
                </a:highlight>
                <a:latin typeface="Montserrat"/>
                <a:ea typeface="Montserrat"/>
                <a:cs typeface="Montserrat"/>
                <a:sym typeface="Montserrat"/>
              </a:rPr>
              <a:t> </a:t>
            </a:r>
            <a:r>
              <a:rPr lang="fi-FI" sz="2200" i="1" dirty="0" err="1">
                <a:highlight>
                  <a:srgbClr val="FFFFFF"/>
                </a:highlight>
                <a:latin typeface="Montserrat"/>
                <a:ea typeface="Montserrat"/>
                <a:cs typeface="Montserrat"/>
                <a:sym typeface="Montserrat"/>
              </a:rPr>
              <a:t>att</a:t>
            </a:r>
            <a:r>
              <a:rPr lang="fi-FI" sz="2200" i="1" dirty="0">
                <a:highlight>
                  <a:srgbClr val="FFFFFF"/>
                </a:highlight>
                <a:latin typeface="Montserrat"/>
                <a:ea typeface="Montserrat"/>
                <a:cs typeface="Montserrat"/>
                <a:sym typeface="Montserrat"/>
              </a:rPr>
              <a:t> </a:t>
            </a:r>
            <a:r>
              <a:rPr lang="fi-FI" sz="2200" i="1" dirty="0" err="1">
                <a:highlight>
                  <a:srgbClr val="FFFFFF"/>
                </a:highlight>
                <a:latin typeface="Montserrat"/>
                <a:ea typeface="Montserrat"/>
                <a:cs typeface="Montserrat"/>
                <a:sym typeface="Montserrat"/>
              </a:rPr>
              <a:t>förstå</a:t>
            </a:r>
            <a:r>
              <a:rPr lang="fi-FI" sz="2200" i="1" dirty="0">
                <a:highlight>
                  <a:srgbClr val="FFFFFF"/>
                </a:highlight>
                <a:latin typeface="Montserrat"/>
                <a:ea typeface="Montserrat"/>
                <a:cs typeface="Montserrat"/>
                <a:sym typeface="Montserrat"/>
              </a:rPr>
              <a:t> </a:t>
            </a:r>
            <a:r>
              <a:rPr lang="fi-FI" sz="2200" i="1" dirty="0" err="1">
                <a:highlight>
                  <a:srgbClr val="FFFFFF"/>
                </a:highlight>
                <a:latin typeface="Montserrat"/>
                <a:ea typeface="Montserrat"/>
                <a:cs typeface="Montserrat"/>
                <a:sym typeface="Montserrat"/>
              </a:rPr>
              <a:t>ärendet</a:t>
            </a:r>
            <a:r>
              <a:rPr lang="fi-FI" sz="2200" i="1" dirty="0">
                <a:highlight>
                  <a:srgbClr val="FFFFFF"/>
                </a:highlight>
                <a:latin typeface="Montserrat"/>
                <a:ea typeface="Montserrat"/>
                <a:cs typeface="Montserrat"/>
                <a:sym typeface="Montserrat"/>
              </a:rPr>
              <a:t> </a:t>
            </a:r>
            <a:r>
              <a:rPr lang="fi-FI" sz="2200" i="1" dirty="0" err="1">
                <a:highlight>
                  <a:srgbClr val="FFFFFF"/>
                </a:highlight>
                <a:latin typeface="Montserrat"/>
                <a:ea typeface="Montserrat"/>
                <a:cs typeface="Montserrat"/>
                <a:sym typeface="Montserrat"/>
              </a:rPr>
              <a:t>som</a:t>
            </a:r>
            <a:r>
              <a:rPr lang="fi-FI" sz="2200" i="1" dirty="0">
                <a:highlight>
                  <a:srgbClr val="FFFFFF"/>
                </a:highlight>
                <a:latin typeface="Montserrat"/>
                <a:ea typeface="Montserrat"/>
                <a:cs typeface="Montserrat"/>
                <a:sym typeface="Montserrat"/>
              </a:rPr>
              <a:t> </a:t>
            </a:r>
            <a:r>
              <a:rPr lang="fi-FI" sz="2200" i="1" dirty="0" err="1">
                <a:highlight>
                  <a:srgbClr val="FFFFFF"/>
                </a:highlight>
                <a:latin typeface="Montserrat"/>
                <a:ea typeface="Montserrat"/>
                <a:cs typeface="Montserrat"/>
                <a:sym typeface="Montserrat"/>
              </a:rPr>
              <a:t>behandlas</a:t>
            </a:r>
            <a:r>
              <a:rPr lang="fi-FI" sz="2200" i="1" dirty="0">
                <a:highlight>
                  <a:srgbClr val="FFFFFF"/>
                </a:highlight>
                <a:latin typeface="Montserrat"/>
                <a:ea typeface="Montserrat"/>
                <a:cs typeface="Montserrat"/>
                <a:sym typeface="Montserrat"/>
              </a:rPr>
              <a:t>. Vi </a:t>
            </a:r>
            <a:r>
              <a:rPr lang="fi-FI" sz="2200" i="1" dirty="0" err="1">
                <a:highlight>
                  <a:srgbClr val="FFFFFF"/>
                </a:highlight>
                <a:latin typeface="Montserrat"/>
                <a:ea typeface="Montserrat"/>
                <a:cs typeface="Montserrat"/>
                <a:sym typeface="Montserrat"/>
              </a:rPr>
              <a:t>ska</a:t>
            </a:r>
            <a:r>
              <a:rPr lang="fi-FI" sz="2200" i="1" dirty="0">
                <a:highlight>
                  <a:srgbClr val="FFFFFF"/>
                </a:highlight>
                <a:latin typeface="Montserrat"/>
                <a:ea typeface="Montserrat"/>
                <a:cs typeface="Montserrat"/>
                <a:sym typeface="Montserrat"/>
              </a:rPr>
              <a:t> </a:t>
            </a:r>
            <a:r>
              <a:rPr lang="fi-FI" sz="2200" i="1" dirty="0" err="1">
                <a:highlight>
                  <a:srgbClr val="FFFFFF"/>
                </a:highlight>
                <a:latin typeface="Montserrat"/>
                <a:ea typeface="Montserrat"/>
                <a:cs typeface="Montserrat"/>
                <a:sym typeface="Montserrat"/>
              </a:rPr>
              <a:t>respektera</a:t>
            </a:r>
            <a:r>
              <a:rPr lang="fi-FI" sz="2200" i="1" dirty="0">
                <a:highlight>
                  <a:srgbClr val="FFFFFF"/>
                </a:highlight>
                <a:latin typeface="Montserrat"/>
                <a:ea typeface="Montserrat"/>
                <a:cs typeface="Montserrat"/>
                <a:sym typeface="Montserrat"/>
              </a:rPr>
              <a:t> </a:t>
            </a:r>
            <a:r>
              <a:rPr lang="fi-FI" sz="2200" i="1" dirty="0" err="1">
                <a:highlight>
                  <a:srgbClr val="FFFFFF"/>
                </a:highlight>
                <a:latin typeface="Montserrat"/>
                <a:ea typeface="Montserrat"/>
                <a:cs typeface="Montserrat"/>
                <a:sym typeface="Montserrat"/>
              </a:rPr>
              <a:t>människors</a:t>
            </a:r>
            <a:r>
              <a:rPr lang="fi-FI" sz="2200" i="1" dirty="0">
                <a:highlight>
                  <a:srgbClr val="FFFFFF"/>
                </a:highlight>
                <a:latin typeface="Montserrat"/>
                <a:ea typeface="Montserrat"/>
                <a:cs typeface="Montserrat"/>
                <a:sym typeface="Montserrat"/>
              </a:rPr>
              <a:t> </a:t>
            </a:r>
            <a:r>
              <a:rPr lang="fi-FI" sz="2200" i="1" dirty="0" err="1">
                <a:highlight>
                  <a:srgbClr val="FFFFFF"/>
                </a:highlight>
                <a:latin typeface="Montserrat"/>
                <a:ea typeface="Montserrat"/>
                <a:cs typeface="Montserrat"/>
                <a:sym typeface="Montserrat"/>
              </a:rPr>
              <a:t>olika</a:t>
            </a:r>
            <a:r>
              <a:rPr lang="fi-FI" sz="2200" i="1" dirty="0">
                <a:highlight>
                  <a:srgbClr val="FFFFFF"/>
                </a:highlight>
                <a:latin typeface="Montserrat"/>
                <a:ea typeface="Montserrat"/>
                <a:cs typeface="Montserrat"/>
                <a:sym typeface="Montserrat"/>
              </a:rPr>
              <a:t> </a:t>
            </a:r>
            <a:r>
              <a:rPr lang="fi-FI" sz="2200" i="1" dirty="0" err="1">
                <a:highlight>
                  <a:srgbClr val="FFFFFF"/>
                </a:highlight>
                <a:latin typeface="Montserrat"/>
                <a:ea typeface="Montserrat"/>
                <a:cs typeface="Montserrat"/>
                <a:sym typeface="Montserrat"/>
              </a:rPr>
              <a:t>synpunkter</a:t>
            </a:r>
            <a:r>
              <a:rPr lang="fi-FI" sz="2200" i="1" dirty="0">
                <a:highlight>
                  <a:srgbClr val="FFFFFF"/>
                </a:highlight>
                <a:latin typeface="Montserrat"/>
                <a:ea typeface="Montserrat"/>
                <a:cs typeface="Montserrat"/>
                <a:sym typeface="Montserrat"/>
              </a:rPr>
              <a:t>. Vi </a:t>
            </a:r>
            <a:r>
              <a:rPr lang="fi-FI" sz="2200" i="1" dirty="0" err="1">
                <a:highlight>
                  <a:srgbClr val="FFFFFF"/>
                </a:highlight>
                <a:latin typeface="Montserrat"/>
                <a:ea typeface="Montserrat"/>
                <a:cs typeface="Montserrat"/>
                <a:sym typeface="Montserrat"/>
              </a:rPr>
              <a:t>ska</a:t>
            </a:r>
            <a:r>
              <a:rPr lang="fi-FI" sz="2200" i="1" dirty="0">
                <a:highlight>
                  <a:srgbClr val="FFFFFF"/>
                </a:highlight>
                <a:latin typeface="Montserrat"/>
                <a:ea typeface="Montserrat"/>
                <a:cs typeface="Montserrat"/>
                <a:sym typeface="Montserrat"/>
              </a:rPr>
              <a:t> se </a:t>
            </a:r>
            <a:r>
              <a:rPr lang="fi-FI" sz="2200" i="1" dirty="0" err="1">
                <a:highlight>
                  <a:srgbClr val="FFFFFF"/>
                </a:highlight>
                <a:latin typeface="Montserrat"/>
                <a:ea typeface="Montserrat"/>
                <a:cs typeface="Montserrat"/>
                <a:sym typeface="Montserrat"/>
              </a:rPr>
              <a:t>till</a:t>
            </a:r>
            <a:r>
              <a:rPr lang="fi-FI" sz="2200" i="1" dirty="0">
                <a:highlight>
                  <a:srgbClr val="FFFFFF"/>
                </a:highlight>
                <a:latin typeface="Montserrat"/>
                <a:ea typeface="Montserrat"/>
                <a:cs typeface="Montserrat"/>
                <a:sym typeface="Montserrat"/>
              </a:rPr>
              <a:t> </a:t>
            </a:r>
            <a:r>
              <a:rPr lang="fi-FI" sz="2200" i="1" dirty="0" err="1">
                <a:highlight>
                  <a:srgbClr val="FFFFFF"/>
                </a:highlight>
                <a:latin typeface="Montserrat"/>
                <a:ea typeface="Montserrat"/>
                <a:cs typeface="Montserrat"/>
                <a:sym typeface="Montserrat"/>
              </a:rPr>
              <a:t>att</a:t>
            </a:r>
            <a:r>
              <a:rPr lang="fi-FI" sz="2200" i="1" dirty="0">
                <a:highlight>
                  <a:srgbClr val="FFFFFF"/>
                </a:highlight>
                <a:latin typeface="Montserrat"/>
                <a:ea typeface="Montserrat"/>
                <a:cs typeface="Montserrat"/>
                <a:sym typeface="Montserrat"/>
              </a:rPr>
              <a:t> </a:t>
            </a:r>
            <a:r>
              <a:rPr lang="fi-FI" sz="2200" i="1" dirty="0" err="1">
                <a:highlight>
                  <a:srgbClr val="FFFFFF"/>
                </a:highlight>
                <a:latin typeface="Montserrat"/>
                <a:ea typeface="Montserrat"/>
                <a:cs typeface="Montserrat"/>
                <a:sym typeface="Montserrat"/>
              </a:rPr>
              <a:t>hålla</a:t>
            </a:r>
            <a:r>
              <a:rPr lang="fi-FI" sz="2200" i="1" dirty="0">
                <a:highlight>
                  <a:srgbClr val="FFFFFF"/>
                </a:highlight>
                <a:latin typeface="Montserrat"/>
                <a:ea typeface="Montserrat"/>
                <a:cs typeface="Montserrat"/>
                <a:sym typeface="Montserrat"/>
              </a:rPr>
              <a:t> </a:t>
            </a:r>
            <a:r>
              <a:rPr lang="fi-FI" sz="2200" i="1" dirty="0" err="1">
                <a:highlight>
                  <a:srgbClr val="FFFFFF"/>
                </a:highlight>
                <a:latin typeface="Montserrat"/>
                <a:ea typeface="Montserrat"/>
                <a:cs typeface="Montserrat"/>
                <a:sym typeface="Montserrat"/>
              </a:rPr>
              <a:t>diskussionen</a:t>
            </a:r>
            <a:r>
              <a:rPr lang="fi-FI" sz="2200" i="1" dirty="0">
                <a:highlight>
                  <a:srgbClr val="FFFFFF"/>
                </a:highlight>
                <a:latin typeface="Montserrat"/>
                <a:ea typeface="Montserrat"/>
                <a:cs typeface="Montserrat"/>
                <a:sym typeface="Montserrat"/>
              </a:rPr>
              <a:t> </a:t>
            </a:r>
            <a:r>
              <a:rPr lang="fi-FI" sz="2200" i="1" dirty="0" err="1">
                <a:highlight>
                  <a:srgbClr val="FFFFFF"/>
                </a:highlight>
                <a:latin typeface="Montserrat"/>
                <a:ea typeface="Montserrat"/>
                <a:cs typeface="Montserrat"/>
                <a:sym typeface="Montserrat"/>
              </a:rPr>
              <a:t>konfidentiell</a:t>
            </a:r>
            <a:r>
              <a:rPr lang="fi-FI" sz="2200" i="1" dirty="0">
                <a:highlight>
                  <a:srgbClr val="FFFFFF"/>
                </a:highlight>
                <a:latin typeface="Montserrat"/>
                <a:ea typeface="Montserrat"/>
                <a:cs typeface="Montserrat"/>
                <a:sym typeface="Montserrat"/>
              </a:rPr>
              <a:t> </a:t>
            </a:r>
            <a:r>
              <a:rPr lang="fi-FI" sz="2200" i="1" dirty="0" err="1">
                <a:highlight>
                  <a:srgbClr val="FFFFFF"/>
                </a:highlight>
                <a:latin typeface="Montserrat"/>
                <a:ea typeface="Montserrat"/>
                <a:cs typeface="Montserrat"/>
                <a:sym typeface="Montserrat"/>
              </a:rPr>
              <a:t>så</a:t>
            </a:r>
            <a:r>
              <a:rPr lang="fi-FI" sz="2200" i="1" dirty="0">
                <a:highlight>
                  <a:srgbClr val="FFFFFF"/>
                </a:highlight>
                <a:latin typeface="Montserrat"/>
                <a:ea typeface="Montserrat"/>
                <a:cs typeface="Montserrat"/>
                <a:sym typeface="Montserrat"/>
              </a:rPr>
              <a:t> </a:t>
            </a:r>
            <a:r>
              <a:rPr lang="fi-FI" sz="2200" i="1" dirty="0" err="1">
                <a:highlight>
                  <a:srgbClr val="FFFFFF"/>
                </a:highlight>
                <a:latin typeface="Montserrat"/>
                <a:ea typeface="Montserrat"/>
                <a:cs typeface="Montserrat"/>
                <a:sym typeface="Montserrat"/>
              </a:rPr>
              <a:t>att</a:t>
            </a:r>
            <a:r>
              <a:rPr lang="fi-FI" sz="2200" i="1" dirty="0">
                <a:highlight>
                  <a:srgbClr val="FFFFFF"/>
                </a:highlight>
                <a:latin typeface="Montserrat"/>
                <a:ea typeface="Montserrat"/>
                <a:cs typeface="Montserrat"/>
                <a:sym typeface="Montserrat"/>
              </a:rPr>
              <a:t> alla </a:t>
            </a:r>
            <a:r>
              <a:rPr lang="fi-FI" sz="2200" i="1" dirty="0" err="1">
                <a:highlight>
                  <a:srgbClr val="FFFFFF"/>
                </a:highlight>
                <a:latin typeface="Montserrat"/>
                <a:ea typeface="Montserrat"/>
                <a:cs typeface="Montserrat"/>
                <a:sym typeface="Montserrat"/>
              </a:rPr>
              <a:t>kan</a:t>
            </a:r>
            <a:r>
              <a:rPr lang="fi-FI" sz="2200" i="1" dirty="0">
                <a:highlight>
                  <a:srgbClr val="FFFFFF"/>
                </a:highlight>
                <a:latin typeface="Montserrat"/>
                <a:ea typeface="Montserrat"/>
                <a:cs typeface="Montserrat"/>
                <a:sym typeface="Montserrat"/>
              </a:rPr>
              <a:t> </a:t>
            </a:r>
            <a:r>
              <a:rPr lang="fi-FI" sz="2200" i="1" dirty="0" err="1">
                <a:highlight>
                  <a:srgbClr val="FFFFFF"/>
                </a:highlight>
                <a:latin typeface="Montserrat"/>
                <a:ea typeface="Montserrat"/>
                <a:cs typeface="Montserrat"/>
                <a:sym typeface="Montserrat"/>
              </a:rPr>
              <a:t>tala</a:t>
            </a:r>
            <a:r>
              <a:rPr lang="fi-FI" sz="2200" i="1" dirty="0">
                <a:highlight>
                  <a:srgbClr val="FFFFFF"/>
                </a:highlight>
                <a:latin typeface="Montserrat"/>
                <a:ea typeface="Montserrat"/>
                <a:cs typeface="Montserrat"/>
                <a:sym typeface="Montserrat"/>
              </a:rPr>
              <a:t> </a:t>
            </a:r>
            <a:r>
              <a:rPr lang="fi-FI" sz="2200" i="1" dirty="0" err="1">
                <a:highlight>
                  <a:srgbClr val="FFFFFF"/>
                </a:highlight>
                <a:latin typeface="Montserrat"/>
                <a:ea typeface="Montserrat"/>
                <a:cs typeface="Montserrat"/>
                <a:sym typeface="Montserrat"/>
              </a:rPr>
              <a:t>så</a:t>
            </a:r>
            <a:r>
              <a:rPr lang="fi-FI" sz="2200" i="1" dirty="0">
                <a:highlight>
                  <a:srgbClr val="FFFFFF"/>
                </a:highlight>
                <a:latin typeface="Montserrat"/>
                <a:ea typeface="Montserrat"/>
                <a:cs typeface="Montserrat"/>
                <a:sym typeface="Montserrat"/>
              </a:rPr>
              <a:t> </a:t>
            </a:r>
            <a:r>
              <a:rPr lang="fi-FI" sz="2200" i="1" dirty="0" err="1">
                <a:highlight>
                  <a:srgbClr val="FFFFFF"/>
                </a:highlight>
                <a:latin typeface="Montserrat"/>
                <a:ea typeface="Montserrat"/>
                <a:cs typeface="Montserrat"/>
                <a:sym typeface="Montserrat"/>
              </a:rPr>
              <a:t>fritt</a:t>
            </a:r>
            <a:r>
              <a:rPr lang="fi-FI" sz="2200" i="1" dirty="0">
                <a:highlight>
                  <a:srgbClr val="FFFFFF"/>
                </a:highlight>
                <a:latin typeface="Montserrat"/>
                <a:ea typeface="Montserrat"/>
                <a:cs typeface="Montserrat"/>
                <a:sym typeface="Montserrat"/>
              </a:rPr>
              <a:t> </a:t>
            </a:r>
            <a:r>
              <a:rPr lang="fi-FI" sz="2200" i="1" dirty="0" err="1">
                <a:highlight>
                  <a:srgbClr val="FFFFFF"/>
                </a:highlight>
                <a:latin typeface="Montserrat"/>
                <a:ea typeface="Montserrat"/>
                <a:cs typeface="Montserrat"/>
                <a:sym typeface="Montserrat"/>
              </a:rPr>
              <a:t>som</a:t>
            </a:r>
            <a:r>
              <a:rPr lang="fi-FI" sz="2200" i="1" dirty="0">
                <a:highlight>
                  <a:srgbClr val="FFFFFF"/>
                </a:highlight>
                <a:latin typeface="Montserrat"/>
                <a:ea typeface="Montserrat"/>
                <a:cs typeface="Montserrat"/>
                <a:sym typeface="Montserrat"/>
              </a:rPr>
              <a:t> </a:t>
            </a:r>
            <a:r>
              <a:rPr lang="fi-FI" sz="2200" i="1" dirty="0" err="1">
                <a:highlight>
                  <a:srgbClr val="FFFFFF"/>
                </a:highlight>
                <a:latin typeface="Montserrat"/>
                <a:ea typeface="Montserrat"/>
                <a:cs typeface="Montserrat"/>
                <a:sym typeface="Montserrat"/>
              </a:rPr>
              <a:t>möjligt</a:t>
            </a:r>
            <a:r>
              <a:rPr lang="fi-FI" sz="2200" i="1" dirty="0">
                <a:highlight>
                  <a:srgbClr val="FFFFFF"/>
                </a:highlight>
                <a:latin typeface="Montserrat"/>
                <a:ea typeface="Montserrat"/>
                <a:cs typeface="Montserrat"/>
                <a:sym typeface="Montserrat"/>
              </a:rPr>
              <a:t>.”</a:t>
            </a:r>
            <a:endParaRPr sz="2200" dirty="0">
              <a:highlight>
                <a:srgbClr val="FFFFFF"/>
              </a:highlight>
              <a:latin typeface="Montserrat"/>
              <a:ea typeface="Montserrat"/>
              <a:cs typeface="Montserrat"/>
              <a:sym typeface="Montserrat"/>
            </a:endParaRPr>
          </a:p>
        </p:txBody>
      </p:sp>
      <p:sp>
        <p:nvSpPr>
          <p:cNvPr id="198" name="Google Shape;198;g3501960729b_0_58"/>
          <p:cNvSpPr txBox="1">
            <a:spLocks noGrp="1"/>
          </p:cNvSpPr>
          <p:nvPr>
            <p:ph type="title"/>
          </p:nvPr>
        </p:nvSpPr>
        <p:spPr>
          <a:xfrm>
            <a:off x="935844" y="740029"/>
            <a:ext cx="4847700" cy="1325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Bebas Neue"/>
              <a:buNone/>
            </a:pPr>
            <a:r>
              <a:rPr lang="fi-FI" dirty="0" err="1"/>
              <a:t>Spelregel</a:t>
            </a:r>
            <a:endParaRPr dirty="0"/>
          </a:p>
        </p:txBody>
      </p:sp>
      <p:pic>
        <p:nvPicPr>
          <p:cNvPr id="200" name="Google Shape;200;g3501960729b_0_58" title="Skærmbillede 2025-04-25 kl. 14.28.29.png"/>
          <p:cNvPicPr preferRelativeResize="0"/>
          <p:nvPr/>
        </p:nvPicPr>
        <p:blipFill>
          <a:blip r:embed="rId3">
            <a:alphaModFix/>
          </a:blip>
          <a:stretch>
            <a:fillRect/>
          </a:stretch>
        </p:blipFill>
        <p:spPr>
          <a:xfrm>
            <a:off x="2938856" y="1022116"/>
            <a:ext cx="841675" cy="7615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6" name="Google Shape;206;g3501960729b_0_86"/>
          <p:cNvSpPr txBox="1">
            <a:spLocks noGrp="1"/>
          </p:cNvSpPr>
          <p:nvPr>
            <p:ph type="body" idx="1"/>
          </p:nvPr>
        </p:nvSpPr>
        <p:spPr>
          <a:xfrm>
            <a:off x="820928" y="2008325"/>
            <a:ext cx="5479288" cy="3166999"/>
          </a:xfrm>
          <a:prstGeom prst="rect">
            <a:avLst/>
          </a:prstGeom>
          <a:noFill/>
          <a:ln>
            <a:noFill/>
          </a:ln>
        </p:spPr>
        <p:txBody>
          <a:bodyPr spcFirstLastPara="1" wrap="square" lIns="91425" tIns="45700" rIns="91425" bIns="45700" anchor="t" anchorCtr="0">
            <a:normAutofit fontScale="85000" lnSpcReduction="10000"/>
          </a:bodyPr>
          <a:lstStyle/>
          <a:p>
            <a:pPr marL="228600" lvl="0" indent="-50800" algn="l" rtl="0">
              <a:lnSpc>
                <a:spcPct val="150000"/>
              </a:lnSpc>
              <a:spcBef>
                <a:spcPts val="0"/>
              </a:spcBef>
              <a:spcAft>
                <a:spcPts val="0"/>
              </a:spcAft>
              <a:buClr>
                <a:schemeClr val="dk1"/>
              </a:buClr>
              <a:buSzPts val="2800"/>
              <a:buNone/>
            </a:pPr>
            <a:endParaRPr sz="2200" dirty="0"/>
          </a:p>
          <a:p>
            <a:pPr marL="520700">
              <a:lnSpc>
                <a:spcPct val="150000"/>
              </a:lnSpc>
              <a:spcBef>
                <a:spcPts val="0"/>
              </a:spcBef>
              <a:buSzPts val="2800"/>
            </a:pPr>
            <a:r>
              <a:rPr lang="fi-FI" sz="2200" dirty="0" err="1"/>
              <a:t>Hur</a:t>
            </a:r>
            <a:r>
              <a:rPr lang="fi-FI" sz="2200" dirty="0"/>
              <a:t> </a:t>
            </a:r>
            <a:r>
              <a:rPr lang="fi-FI" sz="2200" dirty="0" err="1"/>
              <a:t>ser</a:t>
            </a:r>
            <a:r>
              <a:rPr lang="fi-FI" sz="2200" dirty="0"/>
              <a:t> du </a:t>
            </a:r>
            <a:r>
              <a:rPr lang="fi-FI" sz="2200" dirty="0" err="1"/>
              <a:t>på</a:t>
            </a:r>
            <a:r>
              <a:rPr lang="fi-FI" sz="2200" dirty="0"/>
              <a:t> </a:t>
            </a:r>
            <a:r>
              <a:rPr lang="fi-FI" sz="2200" dirty="0" err="1"/>
              <a:t>textilindustrin</a:t>
            </a:r>
            <a:r>
              <a:rPr lang="fi-FI" sz="2200" dirty="0"/>
              <a:t>? </a:t>
            </a:r>
            <a:endParaRPr sz="2200" dirty="0"/>
          </a:p>
          <a:p>
            <a:pPr marL="520700">
              <a:lnSpc>
                <a:spcPct val="150000"/>
              </a:lnSpc>
              <a:spcBef>
                <a:spcPts val="0"/>
              </a:spcBef>
              <a:buSzPts val="2800"/>
            </a:pPr>
            <a:endParaRPr sz="2200" dirty="0"/>
          </a:p>
          <a:p>
            <a:pPr marL="520700">
              <a:lnSpc>
                <a:spcPct val="150000"/>
              </a:lnSpc>
              <a:spcBef>
                <a:spcPts val="0"/>
              </a:spcBef>
              <a:buSzPts val="2800"/>
            </a:pPr>
            <a:r>
              <a:rPr lang="fi-FI" sz="2200" dirty="0" err="1"/>
              <a:t>Hur</a:t>
            </a:r>
            <a:r>
              <a:rPr lang="fi-FI" sz="2200" dirty="0"/>
              <a:t> </a:t>
            </a:r>
            <a:r>
              <a:rPr lang="fi-FI" sz="2200" dirty="0" err="1"/>
              <a:t>gör</a:t>
            </a:r>
            <a:r>
              <a:rPr lang="fi-FI" sz="2200" dirty="0"/>
              <a:t> du </a:t>
            </a:r>
            <a:r>
              <a:rPr lang="fi-FI" sz="2200" dirty="0" err="1"/>
              <a:t>när</a:t>
            </a:r>
            <a:r>
              <a:rPr lang="fi-FI" sz="2200" dirty="0"/>
              <a:t> du </a:t>
            </a:r>
            <a:r>
              <a:rPr lang="fi-FI" sz="2200" dirty="0" err="1"/>
              <a:t>behöver</a:t>
            </a:r>
            <a:r>
              <a:rPr lang="fi-FI" sz="2200" dirty="0"/>
              <a:t> </a:t>
            </a:r>
            <a:r>
              <a:rPr lang="fi-FI" sz="2200" dirty="0" err="1"/>
              <a:t>nya</a:t>
            </a:r>
            <a:r>
              <a:rPr lang="fi-FI" sz="2200" dirty="0"/>
              <a:t> </a:t>
            </a:r>
            <a:r>
              <a:rPr lang="fi-FI" sz="2200" dirty="0" err="1"/>
              <a:t>kläder</a:t>
            </a:r>
            <a:r>
              <a:rPr lang="fi-FI" sz="2200" dirty="0"/>
              <a:t>?</a:t>
            </a:r>
            <a:endParaRPr sz="2200" dirty="0"/>
          </a:p>
          <a:p>
            <a:pPr marL="520700">
              <a:lnSpc>
                <a:spcPct val="150000"/>
              </a:lnSpc>
              <a:spcBef>
                <a:spcPts val="0"/>
              </a:spcBef>
              <a:buSzPts val="2800"/>
            </a:pPr>
            <a:endParaRPr sz="2200" dirty="0"/>
          </a:p>
          <a:p>
            <a:pPr marL="520700">
              <a:lnSpc>
                <a:spcPct val="150000"/>
              </a:lnSpc>
              <a:spcBef>
                <a:spcPts val="0"/>
              </a:spcBef>
              <a:buSzPts val="2800"/>
            </a:pPr>
            <a:r>
              <a:rPr lang="fi-FI" sz="2200" dirty="0" err="1"/>
              <a:t>Har</a:t>
            </a:r>
            <a:r>
              <a:rPr lang="fi-FI" sz="2200" dirty="0"/>
              <a:t> du </a:t>
            </a:r>
            <a:r>
              <a:rPr lang="fi-FI" sz="2200" dirty="0" err="1"/>
              <a:t>några</a:t>
            </a:r>
            <a:r>
              <a:rPr lang="fi-FI" sz="2200" dirty="0"/>
              <a:t> </a:t>
            </a:r>
            <a:r>
              <a:rPr lang="fi-FI" sz="2200" dirty="0" err="1"/>
              <a:t>goda</a:t>
            </a:r>
            <a:r>
              <a:rPr lang="fi-FI" sz="2200" dirty="0"/>
              <a:t> </a:t>
            </a:r>
            <a:r>
              <a:rPr lang="fi-FI" sz="2200" dirty="0" err="1"/>
              <a:t>exempel</a:t>
            </a:r>
            <a:r>
              <a:rPr lang="fi-FI" sz="2200" dirty="0"/>
              <a:t> </a:t>
            </a:r>
            <a:r>
              <a:rPr lang="fi-FI" sz="2200" dirty="0" err="1"/>
              <a:t>på</a:t>
            </a:r>
            <a:r>
              <a:rPr lang="fi-FI" sz="2200" dirty="0"/>
              <a:t> </a:t>
            </a:r>
            <a:r>
              <a:rPr lang="fi-FI" sz="2200" dirty="0" err="1"/>
              <a:t>hur</a:t>
            </a:r>
            <a:r>
              <a:rPr lang="fi-FI" sz="2200" dirty="0"/>
              <a:t> vi </a:t>
            </a:r>
            <a:r>
              <a:rPr lang="fi-FI" sz="2200" dirty="0" err="1"/>
              <a:t>kan</a:t>
            </a:r>
            <a:r>
              <a:rPr lang="fi-FI" sz="2200" dirty="0"/>
              <a:t> </a:t>
            </a:r>
            <a:r>
              <a:rPr lang="fi-FI" sz="2200" dirty="0" err="1"/>
              <a:t>spara</a:t>
            </a:r>
            <a:r>
              <a:rPr lang="fi-FI" sz="2200" dirty="0"/>
              <a:t> </a:t>
            </a:r>
            <a:r>
              <a:rPr lang="fi-FI" sz="2200" dirty="0" err="1"/>
              <a:t>på</a:t>
            </a:r>
            <a:r>
              <a:rPr lang="fi-FI" sz="2200" dirty="0"/>
              <a:t> </a:t>
            </a:r>
            <a:r>
              <a:rPr lang="fi-FI" sz="2200" dirty="0" err="1"/>
              <a:t>våra</a:t>
            </a:r>
            <a:r>
              <a:rPr lang="fi-FI" sz="2200" dirty="0"/>
              <a:t> </a:t>
            </a:r>
            <a:r>
              <a:rPr lang="fi-FI" sz="2200" dirty="0" err="1"/>
              <a:t>resurser</a:t>
            </a:r>
            <a:r>
              <a:rPr lang="fi-FI" sz="2200" dirty="0"/>
              <a:t>?</a:t>
            </a:r>
            <a:endParaRPr sz="2200" dirty="0"/>
          </a:p>
          <a:p>
            <a:pPr marL="228600" lvl="0" indent="-50800" algn="l" rtl="0">
              <a:lnSpc>
                <a:spcPct val="150000"/>
              </a:lnSpc>
              <a:spcBef>
                <a:spcPts val="0"/>
              </a:spcBef>
              <a:spcAft>
                <a:spcPts val="0"/>
              </a:spcAft>
              <a:buClr>
                <a:schemeClr val="dk1"/>
              </a:buClr>
              <a:buSzPts val="2800"/>
              <a:buNone/>
            </a:pPr>
            <a:endParaRPr sz="2200" dirty="0"/>
          </a:p>
          <a:p>
            <a:pPr marL="228600" lvl="0" indent="-50800" algn="l" rtl="0">
              <a:lnSpc>
                <a:spcPct val="150000"/>
              </a:lnSpc>
              <a:spcBef>
                <a:spcPts val="0"/>
              </a:spcBef>
              <a:spcAft>
                <a:spcPts val="0"/>
              </a:spcAft>
              <a:buClr>
                <a:schemeClr val="dk1"/>
              </a:buClr>
              <a:buSzPts val="2800"/>
              <a:buNone/>
            </a:pPr>
            <a:endParaRPr sz="2200" dirty="0"/>
          </a:p>
        </p:txBody>
      </p:sp>
      <p:sp>
        <p:nvSpPr>
          <p:cNvPr id="207" name="Google Shape;207;g3501960729b_0_86"/>
          <p:cNvSpPr txBox="1">
            <a:spLocks noGrp="1"/>
          </p:cNvSpPr>
          <p:nvPr>
            <p:ph type="title"/>
          </p:nvPr>
        </p:nvSpPr>
        <p:spPr>
          <a:xfrm>
            <a:off x="711200" y="682625"/>
            <a:ext cx="10938925" cy="1325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Bebas Neue"/>
              <a:buNone/>
            </a:pPr>
            <a:r>
              <a:rPr lang="fi-FI" dirty="0" err="1"/>
              <a:t>dialogpaus</a:t>
            </a:r>
            <a:r>
              <a:rPr lang="fi-FI" dirty="0"/>
              <a:t> </a:t>
            </a:r>
            <a:r>
              <a:rPr lang="fi-FI" dirty="0" err="1"/>
              <a:t>Samtalsfrågor</a:t>
            </a:r>
            <a:endParaRPr dirty="0"/>
          </a:p>
        </p:txBody>
      </p:sp>
      <p:pic>
        <p:nvPicPr>
          <p:cNvPr id="209" name="Google Shape;209;g3501960729b_0_86" title="Skærmbillede 2025-04-25 kl. 13.29.44.png"/>
          <p:cNvPicPr preferRelativeResize="0"/>
          <p:nvPr/>
        </p:nvPicPr>
        <p:blipFill>
          <a:blip r:embed="rId3">
            <a:alphaModFix/>
          </a:blip>
          <a:stretch>
            <a:fillRect/>
          </a:stretch>
        </p:blipFill>
        <p:spPr>
          <a:xfrm>
            <a:off x="8812182" y="2008325"/>
            <a:ext cx="1903876" cy="1975550"/>
          </a:xfrm>
          <a:prstGeom prst="rect">
            <a:avLst/>
          </a:prstGeom>
          <a:noFill/>
          <a:ln>
            <a:noFill/>
          </a:ln>
        </p:spPr>
      </p:pic>
      <p:sp>
        <p:nvSpPr>
          <p:cNvPr id="2" name="Tekstiruutu 4">
            <a:extLst>
              <a:ext uri="{FF2B5EF4-FFF2-40B4-BE49-F238E27FC236}">
                <a16:creationId xmlns:a16="http://schemas.microsoft.com/office/drawing/2014/main" id="{7273394D-416C-B710-9BC8-44205654A5F0}"/>
              </a:ext>
            </a:extLst>
          </p:cNvPr>
          <p:cNvSpPr txBox="1"/>
          <p:nvPr/>
        </p:nvSpPr>
        <p:spPr>
          <a:xfrm>
            <a:off x="8601309" y="4054529"/>
            <a:ext cx="2900931" cy="200055"/>
          </a:xfrm>
          <a:prstGeom prst="rect">
            <a:avLst/>
          </a:prstGeom>
          <a:noFill/>
        </p:spPr>
        <p:txBody>
          <a:bodyPr wrap="square">
            <a:spAutoFit/>
          </a:bodyPr>
          <a:lstStyle>
            <a:defPPr marR="0" lvl="0" algn="l" rtl="0">
              <a:lnSpc>
                <a:spcPct val="100000"/>
              </a:lnSpc>
              <a:spcBef>
                <a:spcPts val="0"/>
              </a:spcBef>
              <a:spcAft>
                <a:spcPts val="0"/>
              </a:spcAft>
              <a:defRPr lang="fi-FI"/>
            </a:defPPr>
            <a:lvl1pPr marL="0" marR="0" lvl="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9pPr>
          </a:lstStyle>
          <a:p>
            <a:pPr lvl="0">
              <a:buClr>
                <a:srgbClr val="000000"/>
              </a:buClr>
              <a:buSzPts val="1400"/>
              <a:defRPr/>
            </a:pPr>
            <a:r>
              <a:rPr kumimoji="0" lang="da-DK" sz="700" b="0" i="0" u="none" strike="noStrike" kern="1200" cap="none" spc="0" normalizeH="0" baseline="0" noProof="0" dirty="0">
                <a:ln>
                  <a:noFill/>
                </a:ln>
                <a:solidFill>
                  <a:srgbClr val="000000"/>
                </a:solidFill>
                <a:effectLst/>
                <a:uLnTx/>
                <a:uFillTx/>
                <a:latin typeface="Montserrat Light" panose="00000400000000000000" pitchFamily="50" charset="0"/>
                <a:ea typeface="Gill Sans"/>
                <a:cs typeface="Gill Sans"/>
                <a:sym typeface="Gill Sans"/>
              </a:rPr>
              <a:t>Billlede: </a:t>
            </a:r>
            <a:r>
              <a:rPr lang="da-DK" sz="700" dirty="0">
                <a:solidFill>
                  <a:srgbClr val="000000"/>
                </a:solidFill>
                <a:latin typeface="Montserrat Light" panose="00000400000000000000" pitchFamily="50" charset="0"/>
                <a:ea typeface="Gill Sans"/>
                <a:cs typeface="Gill Sans"/>
                <a:sym typeface="Gill Sans"/>
              </a:rPr>
              <a:t>Stiftelsen Dialogpaus, www.dialogpaus.fi </a:t>
            </a:r>
            <a:endParaRPr kumimoji="0" lang="sv-SE" sz="700" b="0" i="1" u="none" strike="noStrike" kern="1200" cap="none" spc="0" normalizeH="0" baseline="0" noProof="0" dirty="0">
              <a:ln>
                <a:noFill/>
              </a:ln>
              <a:solidFill>
                <a:srgbClr val="000000"/>
              </a:solidFill>
              <a:effectLst/>
              <a:uLnTx/>
              <a:uFillTx/>
              <a:latin typeface="Montserrat Light" panose="00000400000000000000" pitchFamily="50" charset="0"/>
              <a:ea typeface="Gill Sans"/>
              <a:cs typeface="Gill Sans"/>
              <a:sym typeface="Gill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5" name="Google Shape;215;g3501960729b_0_93"/>
          <p:cNvSpPr txBox="1">
            <a:spLocks noGrp="1"/>
          </p:cNvSpPr>
          <p:nvPr>
            <p:ph type="body" idx="1"/>
          </p:nvPr>
        </p:nvSpPr>
        <p:spPr>
          <a:xfrm>
            <a:off x="702402" y="2002109"/>
            <a:ext cx="6493926" cy="43512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chemeClr val="dk1"/>
              </a:buClr>
              <a:buSzPts val="2800"/>
              <a:buNone/>
            </a:pPr>
            <a:r>
              <a:rPr lang="fi-FI" sz="2200" u="sng" dirty="0" err="1">
                <a:latin typeface="Montserrat Light" panose="00000400000000000000" pitchFamily="50" charset="0"/>
                <a:ea typeface="Montserrat"/>
                <a:cs typeface="Montserrat"/>
                <a:sym typeface="Montserrat"/>
              </a:rPr>
              <a:t>Linjär</a:t>
            </a:r>
            <a:r>
              <a:rPr lang="fi-FI" sz="2200" u="sng" dirty="0">
                <a:latin typeface="Montserrat Light" panose="00000400000000000000" pitchFamily="50" charset="0"/>
                <a:ea typeface="Montserrat"/>
                <a:cs typeface="Montserrat"/>
                <a:sym typeface="Montserrat"/>
              </a:rPr>
              <a:t> ekonomi: </a:t>
            </a:r>
            <a:endParaRPr sz="2200" u="sng" dirty="0">
              <a:latin typeface="Montserrat Light" panose="00000400000000000000" pitchFamily="50" charset="0"/>
              <a:ea typeface="Montserrat"/>
              <a:cs typeface="Montserrat"/>
              <a:sym typeface="Montserrat"/>
            </a:endParaRPr>
          </a:p>
          <a:p>
            <a:pPr marL="0" lvl="0" indent="0" algn="l" rtl="0">
              <a:lnSpc>
                <a:spcPct val="150000"/>
              </a:lnSpc>
              <a:spcBef>
                <a:spcPts val="0"/>
              </a:spcBef>
              <a:spcAft>
                <a:spcPts val="0"/>
              </a:spcAft>
              <a:buClr>
                <a:schemeClr val="dk1"/>
              </a:buClr>
              <a:buSzPts val="2800"/>
              <a:buNone/>
            </a:pPr>
            <a:r>
              <a:rPr lang="fi-FI" sz="2200" dirty="0" err="1">
                <a:latin typeface="Montserrat Light" panose="00000400000000000000" pitchFamily="50" charset="0"/>
                <a:ea typeface="Montserrat"/>
                <a:cs typeface="Montserrat"/>
                <a:sym typeface="Montserrat"/>
              </a:rPr>
              <a:t>Skaffa</a:t>
            </a:r>
            <a:r>
              <a:rPr lang="fi-FI" sz="2200" dirty="0">
                <a:latin typeface="Montserrat Light" panose="00000400000000000000" pitchFamily="50" charset="0"/>
                <a:ea typeface="Montserrat"/>
                <a:cs typeface="Montserrat"/>
                <a:sym typeface="Montserrat"/>
              </a:rPr>
              <a:t> </a:t>
            </a:r>
            <a:r>
              <a:rPr lang="fi-FI" sz="2200" dirty="0" err="1">
                <a:latin typeface="Montserrat Light" panose="00000400000000000000" pitchFamily="50" charset="0"/>
                <a:ea typeface="Montserrat"/>
                <a:cs typeface="Montserrat"/>
                <a:sym typeface="Montserrat"/>
              </a:rPr>
              <a:t>råvaror</a:t>
            </a:r>
            <a:r>
              <a:rPr lang="fi-FI" sz="2200" dirty="0">
                <a:latin typeface="Montserrat Light" panose="00000400000000000000" pitchFamily="50" charset="0"/>
                <a:ea typeface="Montserrat"/>
                <a:cs typeface="Montserrat"/>
                <a:sym typeface="Montserrat"/>
              </a:rPr>
              <a:t>, </a:t>
            </a:r>
            <a:r>
              <a:rPr lang="fi-FI" sz="2200" dirty="0" err="1">
                <a:latin typeface="Montserrat Light" panose="00000400000000000000" pitchFamily="50" charset="0"/>
                <a:ea typeface="Montserrat"/>
                <a:cs typeface="Montserrat"/>
                <a:sym typeface="Montserrat"/>
              </a:rPr>
              <a:t>tillverka</a:t>
            </a:r>
            <a:r>
              <a:rPr lang="fi-FI" sz="2200" dirty="0">
                <a:latin typeface="Montserrat Light" panose="00000400000000000000" pitchFamily="50" charset="0"/>
                <a:ea typeface="Montserrat"/>
                <a:cs typeface="Montserrat"/>
                <a:sym typeface="Montserrat"/>
              </a:rPr>
              <a:t>, </a:t>
            </a:r>
            <a:r>
              <a:rPr lang="fi-FI" sz="2200" dirty="0" err="1">
                <a:latin typeface="Montserrat Light" panose="00000400000000000000" pitchFamily="50" charset="0"/>
                <a:ea typeface="Montserrat"/>
                <a:cs typeface="Montserrat"/>
                <a:sym typeface="Montserrat"/>
              </a:rPr>
              <a:t>konsumera</a:t>
            </a:r>
            <a:r>
              <a:rPr lang="fi-FI" sz="2200" dirty="0">
                <a:latin typeface="Montserrat Light" panose="00000400000000000000" pitchFamily="50" charset="0"/>
                <a:ea typeface="Montserrat"/>
                <a:cs typeface="Montserrat"/>
                <a:sym typeface="Montserrat"/>
              </a:rPr>
              <a:t>/</a:t>
            </a:r>
            <a:r>
              <a:rPr lang="fi-FI" sz="2200" dirty="0" err="1">
                <a:latin typeface="Montserrat Light" panose="00000400000000000000" pitchFamily="50" charset="0"/>
                <a:ea typeface="Montserrat"/>
                <a:cs typeface="Montserrat"/>
                <a:sym typeface="Montserrat"/>
              </a:rPr>
              <a:t>använda</a:t>
            </a:r>
            <a:r>
              <a:rPr lang="fi-FI" sz="2200" dirty="0">
                <a:latin typeface="Montserrat Light" panose="00000400000000000000" pitchFamily="50" charset="0"/>
                <a:ea typeface="Montserrat"/>
                <a:cs typeface="Montserrat"/>
                <a:sym typeface="Montserrat"/>
              </a:rPr>
              <a:t> </a:t>
            </a:r>
            <a:r>
              <a:rPr lang="fi-FI" sz="2200" dirty="0" err="1">
                <a:latin typeface="Montserrat Light" panose="00000400000000000000" pitchFamily="50" charset="0"/>
                <a:ea typeface="Montserrat"/>
                <a:cs typeface="Montserrat"/>
                <a:sym typeface="Montserrat"/>
              </a:rPr>
              <a:t>och</a:t>
            </a:r>
            <a:r>
              <a:rPr lang="fi-FI" sz="2200" dirty="0">
                <a:latin typeface="Montserrat Light" panose="00000400000000000000" pitchFamily="50" charset="0"/>
                <a:ea typeface="Montserrat"/>
                <a:cs typeface="Montserrat"/>
                <a:sym typeface="Montserrat"/>
              </a:rPr>
              <a:t> </a:t>
            </a:r>
            <a:r>
              <a:rPr lang="fi-FI" sz="2200" dirty="0" err="1">
                <a:latin typeface="Montserrat Light" panose="00000400000000000000" pitchFamily="50" charset="0"/>
                <a:ea typeface="Montserrat"/>
                <a:cs typeface="Montserrat"/>
                <a:sym typeface="Montserrat"/>
              </a:rPr>
              <a:t>avfall</a:t>
            </a:r>
            <a:r>
              <a:rPr lang="fi-FI" sz="2200" dirty="0">
                <a:latin typeface="Montserrat Light" panose="00000400000000000000" pitchFamily="50" charset="0"/>
                <a:ea typeface="Montserrat"/>
                <a:cs typeface="Montserrat"/>
                <a:sym typeface="Montserrat"/>
              </a:rPr>
              <a:t>.</a:t>
            </a:r>
            <a:endParaRPr sz="2200" dirty="0">
              <a:latin typeface="Montserrat Light" panose="00000400000000000000" pitchFamily="50" charset="0"/>
              <a:ea typeface="Montserrat"/>
              <a:cs typeface="Montserrat"/>
              <a:sym typeface="Montserrat"/>
            </a:endParaRPr>
          </a:p>
          <a:p>
            <a:pPr marL="0" lvl="0" indent="0" algn="l" rtl="0">
              <a:lnSpc>
                <a:spcPct val="150000"/>
              </a:lnSpc>
              <a:spcBef>
                <a:spcPts val="0"/>
              </a:spcBef>
              <a:spcAft>
                <a:spcPts val="0"/>
              </a:spcAft>
              <a:buClr>
                <a:schemeClr val="dk1"/>
              </a:buClr>
              <a:buSzPts val="2800"/>
              <a:buNone/>
            </a:pPr>
            <a:endParaRPr sz="2200" dirty="0">
              <a:latin typeface="Montserrat Light" panose="00000400000000000000" pitchFamily="50" charset="0"/>
              <a:ea typeface="Montserrat"/>
              <a:cs typeface="Montserrat"/>
              <a:sym typeface="Montserrat"/>
            </a:endParaRPr>
          </a:p>
          <a:p>
            <a:pPr marL="0" lvl="0" indent="0" algn="l" rtl="0">
              <a:lnSpc>
                <a:spcPct val="150000"/>
              </a:lnSpc>
              <a:spcBef>
                <a:spcPts val="0"/>
              </a:spcBef>
              <a:spcAft>
                <a:spcPts val="0"/>
              </a:spcAft>
              <a:buClr>
                <a:schemeClr val="dk1"/>
              </a:buClr>
              <a:buSzPts val="2800"/>
              <a:buNone/>
            </a:pPr>
            <a:r>
              <a:rPr lang="fi-FI" sz="2200" u="sng" dirty="0" err="1">
                <a:latin typeface="Montserrat Light" panose="00000400000000000000" pitchFamily="50" charset="0"/>
                <a:ea typeface="Montserrat"/>
                <a:cs typeface="Montserrat"/>
                <a:sym typeface="Montserrat"/>
              </a:rPr>
              <a:t>Cirkulär</a:t>
            </a:r>
            <a:r>
              <a:rPr lang="fi-FI" sz="2200" u="sng" dirty="0">
                <a:latin typeface="Montserrat Light" panose="00000400000000000000" pitchFamily="50" charset="0"/>
                <a:ea typeface="Montserrat"/>
                <a:cs typeface="Montserrat"/>
                <a:sym typeface="Montserrat"/>
              </a:rPr>
              <a:t> ekonomi:</a:t>
            </a:r>
            <a:r>
              <a:rPr lang="fi-FI" sz="2200" dirty="0">
                <a:latin typeface="Montserrat Light" panose="00000400000000000000" pitchFamily="50" charset="0"/>
                <a:ea typeface="Montserrat"/>
                <a:cs typeface="Montserrat"/>
                <a:sym typeface="Montserrat"/>
              </a:rPr>
              <a:t> </a:t>
            </a:r>
            <a:endParaRPr sz="2200" dirty="0">
              <a:latin typeface="Montserrat Light" panose="00000400000000000000" pitchFamily="50" charset="0"/>
              <a:ea typeface="Montserrat"/>
              <a:cs typeface="Montserrat"/>
              <a:sym typeface="Montserrat"/>
            </a:endParaRPr>
          </a:p>
          <a:p>
            <a:pPr marL="0" lvl="0" indent="0" algn="l" rtl="0">
              <a:lnSpc>
                <a:spcPct val="150000"/>
              </a:lnSpc>
              <a:spcBef>
                <a:spcPts val="0"/>
              </a:spcBef>
              <a:spcAft>
                <a:spcPts val="0"/>
              </a:spcAft>
              <a:buClr>
                <a:schemeClr val="dk1"/>
              </a:buClr>
              <a:buSzPts val="2800"/>
              <a:buNone/>
            </a:pPr>
            <a:r>
              <a:rPr lang="fi-FI" sz="2200" dirty="0" err="1">
                <a:latin typeface="Montserrat Light" panose="00000400000000000000" pitchFamily="50" charset="0"/>
                <a:ea typeface="Montserrat"/>
                <a:cs typeface="Montserrat"/>
                <a:sym typeface="Montserrat"/>
              </a:rPr>
              <a:t>Förlänga</a:t>
            </a:r>
            <a:r>
              <a:rPr lang="fi-FI" sz="2200" dirty="0">
                <a:latin typeface="Montserrat Light" panose="00000400000000000000" pitchFamily="50" charset="0"/>
                <a:ea typeface="Montserrat"/>
                <a:cs typeface="Montserrat"/>
                <a:sym typeface="Montserrat"/>
              </a:rPr>
              <a:t> </a:t>
            </a:r>
            <a:r>
              <a:rPr lang="fi-FI" sz="2200" dirty="0" err="1">
                <a:latin typeface="Montserrat Light" panose="00000400000000000000" pitchFamily="50" charset="0"/>
                <a:ea typeface="Montserrat"/>
                <a:cs typeface="Montserrat"/>
                <a:sym typeface="Montserrat"/>
              </a:rPr>
              <a:t>produktens</a:t>
            </a:r>
            <a:r>
              <a:rPr lang="fi-FI" sz="2200" dirty="0">
                <a:latin typeface="Montserrat Light" panose="00000400000000000000" pitchFamily="50" charset="0"/>
                <a:ea typeface="Montserrat"/>
                <a:cs typeface="Montserrat"/>
                <a:sym typeface="Montserrat"/>
              </a:rPr>
              <a:t> </a:t>
            </a:r>
            <a:r>
              <a:rPr lang="fi-FI" sz="2200" dirty="0" err="1">
                <a:latin typeface="Montserrat Light" panose="00000400000000000000" pitchFamily="50" charset="0"/>
                <a:ea typeface="Montserrat"/>
                <a:cs typeface="Montserrat"/>
                <a:sym typeface="Montserrat"/>
              </a:rPr>
              <a:t>livslängd</a:t>
            </a:r>
            <a:r>
              <a:rPr lang="fi-FI" sz="2200" dirty="0">
                <a:latin typeface="Montserrat Light" panose="00000400000000000000" pitchFamily="50" charset="0"/>
                <a:ea typeface="Montserrat"/>
                <a:cs typeface="Montserrat"/>
                <a:sym typeface="Montserrat"/>
              </a:rPr>
              <a:t>, </a:t>
            </a:r>
            <a:r>
              <a:rPr lang="fi-FI" sz="2200" dirty="0" err="1">
                <a:latin typeface="Montserrat Light" panose="00000400000000000000" pitchFamily="50" charset="0"/>
                <a:ea typeface="Montserrat"/>
                <a:cs typeface="Montserrat"/>
                <a:sym typeface="Montserrat"/>
              </a:rPr>
              <a:t>minska</a:t>
            </a:r>
            <a:r>
              <a:rPr lang="fi-FI" sz="2200" dirty="0">
                <a:latin typeface="Montserrat Light" panose="00000400000000000000" pitchFamily="50" charset="0"/>
                <a:ea typeface="Montserrat"/>
                <a:cs typeface="Montserrat"/>
                <a:sym typeface="Montserrat"/>
              </a:rPr>
              <a:t> </a:t>
            </a:r>
            <a:r>
              <a:rPr lang="fi-FI" sz="2200" dirty="0" err="1">
                <a:latin typeface="Montserrat Light" panose="00000400000000000000" pitchFamily="50" charset="0"/>
                <a:ea typeface="Montserrat"/>
                <a:cs typeface="Montserrat"/>
                <a:sym typeface="Montserrat"/>
              </a:rPr>
              <a:t>avfall</a:t>
            </a:r>
            <a:r>
              <a:rPr lang="fi-FI" sz="2200" dirty="0">
                <a:latin typeface="Montserrat Light" panose="00000400000000000000" pitchFamily="50" charset="0"/>
                <a:ea typeface="Montserrat"/>
                <a:cs typeface="Montserrat"/>
                <a:sym typeface="Montserrat"/>
              </a:rPr>
              <a:t>, </a:t>
            </a:r>
            <a:r>
              <a:rPr lang="fi-FI" sz="2200" dirty="0" err="1">
                <a:latin typeface="Montserrat Light" panose="00000400000000000000" pitchFamily="50" charset="0"/>
                <a:ea typeface="Montserrat"/>
                <a:cs typeface="Montserrat"/>
                <a:sym typeface="Montserrat"/>
              </a:rPr>
              <a:t>återvinna</a:t>
            </a:r>
            <a:r>
              <a:rPr lang="fi-FI" sz="2200" dirty="0">
                <a:latin typeface="Montserrat Light" panose="00000400000000000000" pitchFamily="50" charset="0"/>
                <a:ea typeface="Montserrat"/>
                <a:cs typeface="Montserrat"/>
                <a:sym typeface="Montserrat"/>
              </a:rPr>
              <a:t>, </a:t>
            </a:r>
            <a:r>
              <a:rPr lang="fi-FI" sz="2200" dirty="0" err="1">
                <a:latin typeface="Montserrat Light" panose="00000400000000000000" pitchFamily="50" charset="0"/>
                <a:ea typeface="Montserrat"/>
                <a:cs typeface="Montserrat"/>
                <a:sym typeface="Montserrat"/>
              </a:rPr>
              <a:t>återanvända</a:t>
            </a:r>
            <a:r>
              <a:rPr lang="fi-FI" sz="2200" dirty="0">
                <a:latin typeface="Montserrat Light" panose="00000400000000000000" pitchFamily="50" charset="0"/>
                <a:ea typeface="Montserrat"/>
                <a:cs typeface="Montserrat"/>
                <a:sym typeface="Montserrat"/>
              </a:rPr>
              <a:t>, </a:t>
            </a:r>
            <a:r>
              <a:rPr lang="fi-FI" sz="2200" dirty="0" err="1">
                <a:latin typeface="Montserrat Light" panose="00000400000000000000" pitchFamily="50" charset="0"/>
                <a:ea typeface="Montserrat"/>
                <a:cs typeface="Montserrat"/>
                <a:sym typeface="Montserrat"/>
              </a:rPr>
              <a:t>vårda</a:t>
            </a:r>
            <a:r>
              <a:rPr lang="fi-FI" sz="2200" dirty="0">
                <a:latin typeface="Montserrat Light" panose="00000400000000000000" pitchFamily="50" charset="0"/>
                <a:ea typeface="Montserrat"/>
                <a:cs typeface="Montserrat"/>
                <a:sym typeface="Montserrat"/>
              </a:rPr>
              <a:t> </a:t>
            </a:r>
            <a:r>
              <a:rPr lang="fi-FI" sz="2200" dirty="0" err="1">
                <a:latin typeface="Montserrat Light" panose="00000400000000000000" pitchFamily="50" charset="0"/>
                <a:ea typeface="Montserrat"/>
                <a:cs typeface="Montserrat"/>
                <a:sym typeface="Montserrat"/>
              </a:rPr>
              <a:t>och</a:t>
            </a:r>
            <a:r>
              <a:rPr lang="fi-FI" sz="2200" dirty="0">
                <a:latin typeface="Montserrat Light" panose="00000400000000000000" pitchFamily="50" charset="0"/>
                <a:ea typeface="Montserrat"/>
                <a:cs typeface="Montserrat"/>
                <a:sym typeface="Montserrat"/>
              </a:rPr>
              <a:t> </a:t>
            </a:r>
            <a:r>
              <a:rPr lang="fi-FI" sz="2200" dirty="0" err="1">
                <a:latin typeface="Montserrat Light" panose="00000400000000000000" pitchFamily="50" charset="0"/>
                <a:ea typeface="Montserrat"/>
                <a:cs typeface="Montserrat"/>
                <a:sym typeface="Montserrat"/>
              </a:rPr>
              <a:t>reparera</a:t>
            </a:r>
            <a:r>
              <a:rPr lang="fi-FI" sz="2200" dirty="0">
                <a:latin typeface="Montserrat Light" panose="00000400000000000000" pitchFamily="50" charset="0"/>
                <a:ea typeface="Montserrat"/>
                <a:cs typeface="Montserrat"/>
                <a:sym typeface="Montserrat"/>
              </a:rPr>
              <a:t>. </a:t>
            </a:r>
            <a:endParaRPr sz="2400" dirty="0">
              <a:latin typeface="Montserrat Light" panose="00000400000000000000" pitchFamily="50" charset="0"/>
              <a:ea typeface="Montserrat"/>
              <a:cs typeface="Montserrat"/>
              <a:sym typeface="Montserrat"/>
            </a:endParaRPr>
          </a:p>
        </p:txBody>
      </p:sp>
      <p:sp>
        <p:nvSpPr>
          <p:cNvPr id="216" name="Google Shape;216;g3501960729b_0_93"/>
          <p:cNvSpPr txBox="1">
            <a:spLocks noGrp="1"/>
          </p:cNvSpPr>
          <p:nvPr>
            <p:ph type="title"/>
          </p:nvPr>
        </p:nvSpPr>
        <p:spPr>
          <a:xfrm>
            <a:off x="635100" y="589451"/>
            <a:ext cx="5460900" cy="1325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Bebas Neue"/>
              <a:buNone/>
            </a:pPr>
            <a:r>
              <a:rPr lang="fi-FI" sz="3800" dirty="0" err="1"/>
              <a:t>Linjär</a:t>
            </a:r>
            <a:r>
              <a:rPr lang="fi-FI" sz="3800" dirty="0"/>
              <a:t> </a:t>
            </a:r>
            <a:r>
              <a:rPr lang="fi-FI" sz="3800" dirty="0" err="1"/>
              <a:t>och</a:t>
            </a:r>
            <a:r>
              <a:rPr lang="fi-FI" sz="3800" dirty="0"/>
              <a:t> </a:t>
            </a:r>
            <a:r>
              <a:rPr lang="fi-FI" dirty="0" err="1"/>
              <a:t>cirkulär</a:t>
            </a:r>
            <a:r>
              <a:rPr lang="fi-FI" sz="3800" dirty="0"/>
              <a:t> ekonomi</a:t>
            </a:r>
            <a:endParaRPr sz="3800" dirty="0"/>
          </a:p>
        </p:txBody>
      </p:sp>
      <p:pic>
        <p:nvPicPr>
          <p:cNvPr id="218" name="Google Shape;218;g3501960729b_0_93"/>
          <p:cNvPicPr preferRelativeResize="0"/>
          <p:nvPr/>
        </p:nvPicPr>
        <p:blipFill>
          <a:blip r:embed="rId3">
            <a:alphaModFix/>
          </a:blip>
          <a:stretch>
            <a:fillRect/>
          </a:stretch>
        </p:blipFill>
        <p:spPr>
          <a:xfrm>
            <a:off x="7428470" y="1682069"/>
            <a:ext cx="4061128" cy="43511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15"/>
                                        </p:tgtEl>
                                        <p:attrNameLst>
                                          <p:attrName>style.visibility</p:attrName>
                                        </p:attrNameLst>
                                      </p:cBhvr>
                                      <p:to>
                                        <p:strVal val="visible"/>
                                      </p:to>
                                    </p:set>
                                    <p:anim calcmode="lin" valueType="num">
                                      <p:cBhvr additive="base">
                                        <p:cTn id="7" dur="1000"/>
                                        <p:tgtEl>
                                          <p:spTgt spid="21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4" name="Google Shape;224;g3501960729b_0_102"/>
          <p:cNvSpPr txBox="1">
            <a:spLocks noGrp="1"/>
          </p:cNvSpPr>
          <p:nvPr>
            <p:ph type="body" idx="1"/>
          </p:nvPr>
        </p:nvSpPr>
        <p:spPr>
          <a:xfrm>
            <a:off x="963168" y="1928569"/>
            <a:ext cx="10265664" cy="5016600"/>
          </a:xfrm>
          <a:prstGeom prst="rect">
            <a:avLst/>
          </a:prstGeom>
          <a:noFill/>
          <a:ln>
            <a:noFill/>
          </a:ln>
        </p:spPr>
        <p:txBody>
          <a:bodyPr spcFirstLastPara="1" wrap="square" lIns="91425" tIns="45700" rIns="91425" bIns="45700" anchor="t" anchorCtr="0">
            <a:normAutofit/>
          </a:bodyPr>
          <a:lstStyle/>
          <a:p>
            <a:pPr marL="457200" lvl="0" indent="-381000" algn="l" rtl="0">
              <a:lnSpc>
                <a:spcPct val="90000"/>
              </a:lnSpc>
              <a:spcBef>
                <a:spcPts val="0"/>
              </a:spcBef>
              <a:spcAft>
                <a:spcPts val="0"/>
              </a:spcAft>
              <a:buClr>
                <a:srgbClr val="FFD966"/>
              </a:buClr>
              <a:buSzPts val="2400"/>
              <a:buFont typeface="Montserrat"/>
              <a:buChar char="●"/>
            </a:pPr>
            <a:r>
              <a:rPr lang="fi-FI" sz="2200" b="1" dirty="0">
                <a:latin typeface="Montserrat Light" panose="00000400000000000000" pitchFamily="50" charset="0"/>
                <a:ea typeface="Montserrat"/>
                <a:cs typeface="Montserrat"/>
                <a:sym typeface="Montserrat"/>
              </a:rPr>
              <a:t>Ni </a:t>
            </a:r>
            <a:r>
              <a:rPr lang="fi-FI" sz="2200" b="1" dirty="0" err="1">
                <a:latin typeface="Montserrat Light" panose="00000400000000000000" pitchFamily="50" charset="0"/>
                <a:ea typeface="Montserrat"/>
                <a:cs typeface="Montserrat"/>
                <a:sym typeface="Montserrat"/>
              </a:rPr>
              <a:t>delas</a:t>
            </a:r>
            <a:r>
              <a:rPr lang="fi-FI" sz="2200" b="1" dirty="0">
                <a:latin typeface="Montserrat Light" panose="00000400000000000000" pitchFamily="50" charset="0"/>
                <a:ea typeface="Montserrat"/>
                <a:cs typeface="Montserrat"/>
                <a:sym typeface="Montserrat"/>
              </a:rPr>
              <a:t> in i </a:t>
            </a:r>
            <a:r>
              <a:rPr lang="fi-FI" sz="2200" b="1" dirty="0" err="1">
                <a:latin typeface="Montserrat Light" panose="00000400000000000000" pitchFamily="50" charset="0"/>
                <a:ea typeface="Montserrat"/>
                <a:cs typeface="Montserrat"/>
                <a:sym typeface="Montserrat"/>
              </a:rPr>
              <a:t>grupper</a:t>
            </a:r>
            <a:r>
              <a:rPr lang="fi-FI" sz="2200" b="1" dirty="0">
                <a:latin typeface="Montserrat Light" panose="00000400000000000000" pitchFamily="50" charset="0"/>
                <a:ea typeface="Montserrat"/>
                <a:cs typeface="Montserrat"/>
                <a:sym typeface="Montserrat"/>
              </a:rPr>
              <a:t> </a:t>
            </a:r>
            <a:r>
              <a:rPr lang="fi-FI" sz="2200" b="1" dirty="0" err="1">
                <a:latin typeface="Montserrat Light" panose="00000400000000000000" pitchFamily="50" charset="0"/>
                <a:ea typeface="Montserrat"/>
                <a:cs typeface="Montserrat"/>
                <a:sym typeface="Montserrat"/>
              </a:rPr>
              <a:t>med</a:t>
            </a:r>
            <a:r>
              <a:rPr lang="fi-FI" sz="2200" b="1" dirty="0">
                <a:latin typeface="Montserrat Light" panose="00000400000000000000" pitchFamily="50" charset="0"/>
                <a:ea typeface="Montserrat"/>
                <a:cs typeface="Montserrat"/>
                <a:sym typeface="Montserrat"/>
              </a:rPr>
              <a:t> </a:t>
            </a:r>
            <a:r>
              <a:rPr lang="fi-FI" sz="2200" b="1" dirty="0" err="1">
                <a:latin typeface="Montserrat Light" panose="00000400000000000000" pitchFamily="50" charset="0"/>
                <a:ea typeface="Montserrat"/>
                <a:cs typeface="Montserrat"/>
                <a:sym typeface="Montserrat"/>
              </a:rPr>
              <a:t>olika</a:t>
            </a:r>
            <a:r>
              <a:rPr lang="fi-FI" sz="2200" b="1" dirty="0">
                <a:latin typeface="Montserrat Light" panose="00000400000000000000" pitchFamily="50" charset="0"/>
                <a:ea typeface="Montserrat"/>
                <a:cs typeface="Montserrat"/>
                <a:sym typeface="Montserrat"/>
              </a:rPr>
              <a:t> </a:t>
            </a:r>
            <a:r>
              <a:rPr lang="fi-FI" sz="2200" b="1" dirty="0" err="1">
                <a:latin typeface="Montserrat Light" panose="00000400000000000000" pitchFamily="50" charset="0"/>
                <a:ea typeface="Montserrat"/>
                <a:cs typeface="Montserrat"/>
                <a:sym typeface="Montserrat"/>
              </a:rPr>
              <a:t>arbetsområden</a:t>
            </a:r>
            <a:r>
              <a:rPr lang="fi-FI" sz="2200" b="1" dirty="0">
                <a:latin typeface="Montserrat Light" panose="00000400000000000000" pitchFamily="50" charset="0"/>
                <a:ea typeface="Montserrat"/>
                <a:cs typeface="Montserrat"/>
                <a:sym typeface="Montserrat"/>
              </a:rPr>
              <a:t>: </a:t>
            </a:r>
            <a:endParaRPr sz="2200" b="1" dirty="0">
              <a:latin typeface="Montserrat Light" panose="00000400000000000000" pitchFamily="50" charset="0"/>
              <a:ea typeface="Montserrat"/>
              <a:cs typeface="Montserrat"/>
              <a:sym typeface="Montserrat"/>
            </a:endParaRPr>
          </a:p>
          <a:p>
            <a:pPr marL="457200" lvl="0" indent="-368300" algn="l" rtl="0">
              <a:lnSpc>
                <a:spcPct val="90000"/>
              </a:lnSpc>
              <a:spcBef>
                <a:spcPts val="0"/>
              </a:spcBef>
              <a:spcAft>
                <a:spcPts val="0"/>
              </a:spcAft>
              <a:buClr>
                <a:srgbClr val="FFD966"/>
              </a:buClr>
              <a:buSzPts val="2200"/>
              <a:buFont typeface="Montserrat"/>
              <a:buChar char="-"/>
            </a:pPr>
            <a:r>
              <a:rPr lang="fi-FI" sz="2200" dirty="0" err="1">
                <a:latin typeface="Montserrat Light" panose="00000400000000000000" pitchFamily="50" charset="0"/>
                <a:ea typeface="Montserrat"/>
                <a:cs typeface="Montserrat"/>
                <a:sym typeface="Montserrat"/>
              </a:rPr>
              <a:t>Jeans</a:t>
            </a:r>
            <a:endParaRPr sz="2200" dirty="0">
              <a:latin typeface="Montserrat Light" panose="00000400000000000000" pitchFamily="50" charset="0"/>
              <a:ea typeface="Montserrat"/>
              <a:cs typeface="Montserrat"/>
              <a:sym typeface="Montserrat"/>
            </a:endParaRPr>
          </a:p>
          <a:p>
            <a:pPr marL="457200" lvl="0" indent="-368300" algn="l" rtl="0">
              <a:lnSpc>
                <a:spcPct val="90000"/>
              </a:lnSpc>
              <a:spcBef>
                <a:spcPts val="0"/>
              </a:spcBef>
              <a:spcAft>
                <a:spcPts val="0"/>
              </a:spcAft>
              <a:buClr>
                <a:srgbClr val="FFD966"/>
              </a:buClr>
              <a:buSzPts val="2200"/>
              <a:buFont typeface="Montserrat"/>
              <a:buChar char="-"/>
            </a:pPr>
            <a:r>
              <a:rPr lang="fi-FI" sz="2200" dirty="0" err="1">
                <a:latin typeface="Montserrat Light" panose="00000400000000000000" pitchFamily="50" charset="0"/>
                <a:ea typeface="Montserrat"/>
                <a:cs typeface="Montserrat"/>
                <a:sym typeface="Montserrat"/>
              </a:rPr>
              <a:t>Skor</a:t>
            </a:r>
            <a:endParaRPr sz="2200" dirty="0">
              <a:latin typeface="Montserrat Light" panose="00000400000000000000" pitchFamily="50" charset="0"/>
              <a:ea typeface="Montserrat"/>
              <a:cs typeface="Montserrat"/>
              <a:sym typeface="Montserrat"/>
            </a:endParaRPr>
          </a:p>
          <a:p>
            <a:pPr marL="457200" lvl="0" indent="-368300" algn="l" rtl="0">
              <a:lnSpc>
                <a:spcPct val="90000"/>
              </a:lnSpc>
              <a:spcBef>
                <a:spcPts val="0"/>
              </a:spcBef>
              <a:spcAft>
                <a:spcPts val="0"/>
              </a:spcAft>
              <a:buClr>
                <a:srgbClr val="FFD966"/>
              </a:buClr>
              <a:buSzPts val="2200"/>
              <a:buFont typeface="Montserrat"/>
              <a:buChar char="-"/>
            </a:pPr>
            <a:r>
              <a:rPr lang="fi-FI" sz="2200" dirty="0" err="1">
                <a:latin typeface="Montserrat Light" panose="00000400000000000000" pitchFamily="50" charset="0"/>
                <a:ea typeface="Montserrat"/>
                <a:cs typeface="Montserrat"/>
                <a:sym typeface="Montserrat"/>
              </a:rPr>
              <a:t>Shein</a:t>
            </a:r>
            <a:r>
              <a:rPr lang="fi-FI" sz="2200" dirty="0">
                <a:latin typeface="Montserrat Light" panose="00000400000000000000" pitchFamily="50" charset="0"/>
                <a:ea typeface="Montserrat"/>
                <a:cs typeface="Montserrat"/>
                <a:sym typeface="Montserrat"/>
              </a:rPr>
              <a:t> </a:t>
            </a:r>
            <a:r>
              <a:rPr lang="fi-FI" sz="2200" dirty="0" err="1">
                <a:latin typeface="Montserrat Light" panose="00000400000000000000" pitchFamily="50" charset="0"/>
                <a:ea typeface="Montserrat"/>
                <a:cs typeface="Montserrat"/>
                <a:sym typeface="Montserrat"/>
              </a:rPr>
              <a:t>vs</a:t>
            </a:r>
            <a:r>
              <a:rPr lang="fi-FI" sz="2200" dirty="0">
                <a:latin typeface="Montserrat Light" panose="00000400000000000000" pitchFamily="50" charset="0"/>
                <a:ea typeface="Montserrat"/>
                <a:cs typeface="Montserrat"/>
                <a:sym typeface="Montserrat"/>
              </a:rPr>
              <a:t> </a:t>
            </a:r>
            <a:r>
              <a:rPr lang="fi-FI" sz="2200" dirty="0" err="1">
                <a:latin typeface="Montserrat Light" panose="00000400000000000000" pitchFamily="50" charset="0"/>
                <a:ea typeface="Montserrat"/>
                <a:cs typeface="Montserrat"/>
                <a:sym typeface="Montserrat"/>
              </a:rPr>
              <a:t>Fusion</a:t>
            </a:r>
            <a:r>
              <a:rPr lang="fi-FI" sz="2200" dirty="0">
                <a:latin typeface="Montserrat Light" panose="00000400000000000000" pitchFamily="50" charset="0"/>
                <a:ea typeface="Montserrat"/>
                <a:cs typeface="Montserrat"/>
                <a:sym typeface="Montserrat"/>
              </a:rPr>
              <a:t> </a:t>
            </a:r>
            <a:endParaRPr sz="2200" dirty="0">
              <a:latin typeface="Montserrat Light" panose="00000400000000000000" pitchFamily="50" charset="0"/>
              <a:ea typeface="Montserrat"/>
              <a:cs typeface="Montserrat"/>
              <a:sym typeface="Montserrat"/>
            </a:endParaRPr>
          </a:p>
          <a:p>
            <a:pPr marL="0" lvl="0" indent="0" algn="l" rtl="0">
              <a:lnSpc>
                <a:spcPct val="90000"/>
              </a:lnSpc>
              <a:spcBef>
                <a:spcPts val="0"/>
              </a:spcBef>
              <a:spcAft>
                <a:spcPts val="0"/>
              </a:spcAft>
              <a:buNone/>
            </a:pPr>
            <a:endParaRPr sz="2200" dirty="0">
              <a:latin typeface="Montserrat Light" panose="00000400000000000000" pitchFamily="50" charset="0"/>
              <a:ea typeface="Montserrat"/>
              <a:cs typeface="Montserrat"/>
              <a:sym typeface="Montserrat"/>
            </a:endParaRPr>
          </a:p>
          <a:p>
            <a:pPr marL="457200" lvl="0" indent="-368300" algn="l" rtl="0">
              <a:lnSpc>
                <a:spcPct val="90000"/>
              </a:lnSpc>
              <a:spcBef>
                <a:spcPts val="0"/>
              </a:spcBef>
              <a:spcAft>
                <a:spcPts val="0"/>
              </a:spcAft>
              <a:buClr>
                <a:srgbClr val="FFD966"/>
              </a:buClr>
              <a:buSzPts val="2200"/>
              <a:buFont typeface="Montserrat"/>
              <a:buChar char="●"/>
            </a:pPr>
            <a:r>
              <a:rPr lang="fi-FI" sz="2200" b="1" dirty="0" err="1">
                <a:latin typeface="Montserrat Light" panose="00000400000000000000" pitchFamily="50" charset="0"/>
                <a:ea typeface="Montserrat"/>
                <a:cs typeface="Montserrat"/>
                <a:sym typeface="Montserrat"/>
              </a:rPr>
              <a:t>Sök</a:t>
            </a:r>
            <a:r>
              <a:rPr lang="fi-FI" sz="2200" b="1" dirty="0">
                <a:latin typeface="Montserrat Light" panose="00000400000000000000" pitchFamily="50" charset="0"/>
                <a:ea typeface="Montserrat"/>
                <a:cs typeface="Montserrat"/>
                <a:sym typeface="Montserrat"/>
              </a:rPr>
              <a:t> </a:t>
            </a:r>
            <a:r>
              <a:rPr lang="fi-FI" sz="2200" b="1" dirty="0" err="1">
                <a:latin typeface="Montserrat Light" panose="00000400000000000000" pitchFamily="50" charset="0"/>
                <a:ea typeface="Montserrat"/>
                <a:cs typeface="Montserrat"/>
                <a:sym typeface="Montserrat"/>
              </a:rPr>
              <a:t>information</a:t>
            </a:r>
            <a:r>
              <a:rPr lang="fi-FI" sz="2200" b="1" dirty="0">
                <a:latin typeface="Montserrat Light" panose="00000400000000000000" pitchFamily="50" charset="0"/>
                <a:ea typeface="Montserrat"/>
                <a:cs typeface="Montserrat"/>
                <a:sym typeface="Montserrat"/>
              </a:rPr>
              <a:t> </a:t>
            </a:r>
            <a:r>
              <a:rPr lang="fi-FI" sz="2200" b="1" dirty="0" err="1">
                <a:latin typeface="Montserrat Light" panose="00000400000000000000" pitchFamily="50" charset="0"/>
                <a:ea typeface="Montserrat"/>
                <a:cs typeface="Montserrat"/>
                <a:sym typeface="Montserrat"/>
              </a:rPr>
              <a:t>om</a:t>
            </a:r>
            <a:r>
              <a:rPr lang="fi-FI" sz="2200" b="1" dirty="0">
                <a:latin typeface="Montserrat Light" panose="00000400000000000000" pitchFamily="50" charset="0"/>
                <a:ea typeface="Montserrat"/>
                <a:cs typeface="Montserrat"/>
                <a:sym typeface="Montserrat"/>
              </a:rPr>
              <a:t>:</a:t>
            </a:r>
            <a:endParaRPr sz="2200" b="1" dirty="0">
              <a:latin typeface="Montserrat Light" panose="00000400000000000000" pitchFamily="50" charset="0"/>
              <a:ea typeface="Montserrat"/>
              <a:cs typeface="Montserrat"/>
              <a:sym typeface="Montserrat"/>
            </a:endParaRPr>
          </a:p>
          <a:p>
            <a:pPr marL="457200" lvl="0" indent="-368300" algn="l" rtl="0">
              <a:lnSpc>
                <a:spcPct val="90000"/>
              </a:lnSpc>
              <a:spcBef>
                <a:spcPts val="0"/>
              </a:spcBef>
              <a:spcAft>
                <a:spcPts val="0"/>
              </a:spcAft>
              <a:buClr>
                <a:srgbClr val="FFD966"/>
              </a:buClr>
              <a:buSzPts val="2200"/>
              <a:buChar char="-"/>
            </a:pPr>
            <a:r>
              <a:rPr lang="fi-FI" sz="2200" dirty="0" err="1">
                <a:latin typeface="Montserrat Light" panose="00000400000000000000" pitchFamily="50" charset="0"/>
              </a:rPr>
              <a:t>Förbrukning</a:t>
            </a:r>
            <a:endParaRPr sz="2200" dirty="0">
              <a:latin typeface="Montserrat Light" panose="00000400000000000000" pitchFamily="50" charset="0"/>
            </a:endParaRPr>
          </a:p>
          <a:p>
            <a:pPr marL="457200" lvl="0" indent="-368300" algn="l" rtl="0">
              <a:lnSpc>
                <a:spcPct val="90000"/>
              </a:lnSpc>
              <a:spcBef>
                <a:spcPts val="0"/>
              </a:spcBef>
              <a:spcAft>
                <a:spcPts val="0"/>
              </a:spcAft>
              <a:buClr>
                <a:srgbClr val="FFD966"/>
              </a:buClr>
              <a:buSzPts val="2200"/>
              <a:buChar char="-"/>
            </a:pPr>
            <a:r>
              <a:rPr lang="fi-FI" sz="2200" dirty="0" err="1">
                <a:latin typeface="Montserrat Light" panose="00000400000000000000" pitchFamily="50" charset="0"/>
              </a:rPr>
              <a:t>Avfall</a:t>
            </a:r>
            <a:endParaRPr sz="2200" dirty="0">
              <a:latin typeface="Montserrat Light" panose="00000400000000000000" pitchFamily="50" charset="0"/>
            </a:endParaRPr>
          </a:p>
          <a:p>
            <a:pPr marL="457200" lvl="0" indent="-368300" algn="l" rtl="0">
              <a:lnSpc>
                <a:spcPct val="90000"/>
              </a:lnSpc>
              <a:spcBef>
                <a:spcPts val="0"/>
              </a:spcBef>
              <a:spcAft>
                <a:spcPts val="0"/>
              </a:spcAft>
              <a:buClr>
                <a:srgbClr val="FFD966"/>
              </a:buClr>
              <a:buSzPts val="2200"/>
              <a:buChar char="-"/>
            </a:pPr>
            <a:r>
              <a:rPr lang="fi-FI" sz="2200" dirty="0" err="1">
                <a:latin typeface="Montserrat Light" panose="00000400000000000000" pitchFamily="50" charset="0"/>
              </a:rPr>
              <a:t>Återanvända</a:t>
            </a:r>
            <a:endParaRPr sz="2200" dirty="0">
              <a:latin typeface="Montserrat Light" panose="00000400000000000000" pitchFamily="50" charset="0"/>
            </a:endParaRPr>
          </a:p>
          <a:p>
            <a:pPr marL="457200" lvl="0" indent="-368300" algn="l" rtl="0">
              <a:lnSpc>
                <a:spcPct val="90000"/>
              </a:lnSpc>
              <a:spcBef>
                <a:spcPts val="0"/>
              </a:spcBef>
              <a:spcAft>
                <a:spcPts val="0"/>
              </a:spcAft>
              <a:buClr>
                <a:srgbClr val="FFD966"/>
              </a:buClr>
              <a:buSzPts val="2200"/>
              <a:buChar char="-"/>
            </a:pPr>
            <a:r>
              <a:rPr lang="fi-FI" sz="2200" dirty="0" err="1">
                <a:latin typeface="Montserrat Light" panose="00000400000000000000" pitchFamily="50" charset="0"/>
              </a:rPr>
              <a:t>Återvinna</a:t>
            </a:r>
            <a:endParaRPr sz="2200" dirty="0">
              <a:latin typeface="Montserrat Light" panose="00000400000000000000" pitchFamily="50" charset="0"/>
            </a:endParaRPr>
          </a:p>
          <a:p>
            <a:pPr marL="457200" lvl="0" indent="-368300" algn="l" rtl="0">
              <a:lnSpc>
                <a:spcPct val="90000"/>
              </a:lnSpc>
              <a:spcBef>
                <a:spcPts val="0"/>
              </a:spcBef>
              <a:spcAft>
                <a:spcPts val="0"/>
              </a:spcAft>
              <a:buClr>
                <a:srgbClr val="FFD966"/>
              </a:buClr>
              <a:buSzPts val="2200"/>
              <a:buChar char="-"/>
            </a:pPr>
            <a:r>
              <a:rPr lang="fi-FI" sz="2200" dirty="0" err="1">
                <a:latin typeface="Montserrat Light" panose="00000400000000000000" pitchFamily="50" charset="0"/>
              </a:rPr>
              <a:t>Sortering</a:t>
            </a:r>
            <a:endParaRPr sz="2200" dirty="0">
              <a:latin typeface="Montserrat Light" panose="00000400000000000000" pitchFamily="50" charset="0"/>
            </a:endParaRPr>
          </a:p>
          <a:p>
            <a:pPr marL="457200" lvl="0" indent="-368300" algn="l" rtl="0">
              <a:lnSpc>
                <a:spcPct val="90000"/>
              </a:lnSpc>
              <a:spcBef>
                <a:spcPts val="0"/>
              </a:spcBef>
              <a:spcAft>
                <a:spcPts val="0"/>
              </a:spcAft>
              <a:buClr>
                <a:srgbClr val="FFD966"/>
              </a:buClr>
              <a:buSzPts val="2200"/>
              <a:buChar char="-"/>
            </a:pPr>
            <a:r>
              <a:rPr lang="fi-FI" sz="2200" dirty="0" err="1">
                <a:latin typeface="Montserrat Light" panose="00000400000000000000" pitchFamily="50" charset="0"/>
              </a:rPr>
              <a:t>Reparera</a:t>
            </a:r>
            <a:endParaRPr sz="2200" dirty="0">
              <a:latin typeface="Montserrat Light" panose="00000400000000000000" pitchFamily="50" charset="0"/>
            </a:endParaRPr>
          </a:p>
          <a:p>
            <a:pPr marL="0" lvl="0" indent="0" algn="l" rtl="0">
              <a:lnSpc>
                <a:spcPct val="90000"/>
              </a:lnSpc>
              <a:spcBef>
                <a:spcPts val="0"/>
              </a:spcBef>
              <a:spcAft>
                <a:spcPts val="0"/>
              </a:spcAft>
              <a:buNone/>
            </a:pPr>
            <a:endParaRPr sz="2200" dirty="0">
              <a:latin typeface="Montserrat Light" panose="00000400000000000000" pitchFamily="50" charset="0"/>
            </a:endParaRPr>
          </a:p>
          <a:p>
            <a:pPr marL="457200" lvl="0" indent="-368300" algn="l" rtl="0">
              <a:lnSpc>
                <a:spcPct val="90000"/>
              </a:lnSpc>
              <a:spcBef>
                <a:spcPts val="0"/>
              </a:spcBef>
              <a:spcAft>
                <a:spcPts val="0"/>
              </a:spcAft>
              <a:buClr>
                <a:srgbClr val="FFD966"/>
              </a:buClr>
              <a:buSzPts val="2200"/>
              <a:buChar char="●"/>
            </a:pPr>
            <a:r>
              <a:rPr lang="fi-FI" sz="2200" b="1" dirty="0" err="1">
                <a:latin typeface="Montserrat Light" panose="00000400000000000000" pitchFamily="50" charset="0"/>
                <a:ea typeface="Montserrat"/>
                <a:cs typeface="Montserrat"/>
                <a:sym typeface="Montserrat"/>
              </a:rPr>
              <a:t>Skriv</a:t>
            </a:r>
            <a:r>
              <a:rPr lang="fi-FI" sz="2200" b="1" dirty="0">
                <a:latin typeface="Montserrat Light" panose="00000400000000000000" pitchFamily="50" charset="0"/>
                <a:ea typeface="Montserrat"/>
                <a:cs typeface="Montserrat"/>
                <a:sym typeface="Montserrat"/>
              </a:rPr>
              <a:t> </a:t>
            </a:r>
            <a:r>
              <a:rPr lang="fi-FI" sz="2200" b="1" dirty="0" err="1">
                <a:latin typeface="Montserrat Light" panose="00000400000000000000" pitchFamily="50" charset="0"/>
                <a:ea typeface="Montserrat"/>
                <a:cs typeface="Montserrat"/>
                <a:sym typeface="Montserrat"/>
              </a:rPr>
              <a:t>informationen</a:t>
            </a:r>
            <a:r>
              <a:rPr lang="fi-FI" sz="2200" b="1" dirty="0">
                <a:latin typeface="Montserrat Light" panose="00000400000000000000" pitchFamily="50" charset="0"/>
                <a:ea typeface="Montserrat"/>
                <a:cs typeface="Montserrat"/>
                <a:sym typeface="Montserrat"/>
              </a:rPr>
              <a:t> i en </a:t>
            </a:r>
            <a:r>
              <a:rPr lang="fi-FI" sz="2200" b="1" dirty="0" err="1">
                <a:latin typeface="Montserrat Light" panose="00000400000000000000" pitchFamily="50" charset="0"/>
                <a:ea typeface="Montserrat"/>
                <a:cs typeface="Montserrat"/>
                <a:sym typeface="Montserrat"/>
              </a:rPr>
              <a:t>presentation</a:t>
            </a:r>
            <a:r>
              <a:rPr lang="fi-FI" sz="2200" b="1" dirty="0">
                <a:latin typeface="Montserrat Light" panose="00000400000000000000" pitchFamily="50" charset="0"/>
                <a:ea typeface="Montserrat"/>
                <a:cs typeface="Montserrat"/>
                <a:sym typeface="Montserrat"/>
              </a:rPr>
              <a:t>.</a:t>
            </a:r>
            <a:endParaRPr sz="2200" b="1" dirty="0">
              <a:latin typeface="Montserrat Light" panose="00000400000000000000" pitchFamily="50" charset="0"/>
              <a:ea typeface="Montserrat"/>
              <a:cs typeface="Montserrat"/>
              <a:sym typeface="Montserrat"/>
            </a:endParaRPr>
          </a:p>
        </p:txBody>
      </p:sp>
      <p:sp>
        <p:nvSpPr>
          <p:cNvPr id="225" name="Google Shape;225;g3501960729b_0_102"/>
          <p:cNvSpPr txBox="1">
            <a:spLocks noGrp="1"/>
          </p:cNvSpPr>
          <p:nvPr>
            <p:ph type="title"/>
          </p:nvPr>
        </p:nvSpPr>
        <p:spPr>
          <a:xfrm>
            <a:off x="1032768" y="520573"/>
            <a:ext cx="5460900" cy="1325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Bebas Neue"/>
              <a:buNone/>
            </a:pPr>
            <a:r>
              <a:rPr lang="fi-FI" dirty="0" err="1"/>
              <a:t>Lektion</a:t>
            </a:r>
            <a:r>
              <a:rPr lang="fi-FI" dirty="0"/>
              <a:t> 2</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2" name="Google Shape;232;g3501960729b_0_109"/>
          <p:cNvSpPr txBox="1">
            <a:spLocks noGrp="1"/>
          </p:cNvSpPr>
          <p:nvPr>
            <p:ph type="body" idx="1"/>
          </p:nvPr>
        </p:nvSpPr>
        <p:spPr>
          <a:xfrm>
            <a:off x="1008231" y="1841400"/>
            <a:ext cx="10110216" cy="5016600"/>
          </a:xfrm>
          <a:prstGeom prst="rect">
            <a:avLst/>
          </a:prstGeom>
          <a:noFill/>
          <a:ln>
            <a:noFill/>
          </a:ln>
        </p:spPr>
        <p:txBody>
          <a:bodyPr spcFirstLastPara="1" wrap="square" lIns="91425" tIns="45700" rIns="91425" bIns="45700" anchor="t" anchorCtr="0">
            <a:normAutofit/>
          </a:bodyPr>
          <a:lstStyle/>
          <a:p>
            <a:pPr marL="457200" lvl="0" indent="-381000" algn="l" rtl="0">
              <a:lnSpc>
                <a:spcPct val="150000"/>
              </a:lnSpc>
              <a:spcBef>
                <a:spcPts val="0"/>
              </a:spcBef>
              <a:spcAft>
                <a:spcPts val="0"/>
              </a:spcAft>
              <a:buClr>
                <a:srgbClr val="FFD966"/>
              </a:buClr>
              <a:buSzPts val="2400"/>
              <a:buFont typeface="Montserrat"/>
              <a:buChar char="●"/>
            </a:pPr>
            <a:r>
              <a:rPr lang="fi-FI" sz="2200" b="1" dirty="0">
                <a:latin typeface="Montserrat Light" panose="00000400000000000000" pitchFamily="50" charset="0"/>
                <a:ea typeface="Montserrat"/>
                <a:cs typeface="Montserrat"/>
                <a:sym typeface="Montserrat"/>
              </a:rPr>
              <a:t>Ni </a:t>
            </a:r>
            <a:r>
              <a:rPr lang="fi-FI" sz="2200" b="1" dirty="0" err="1">
                <a:latin typeface="Montserrat Light" panose="00000400000000000000" pitchFamily="50" charset="0"/>
                <a:ea typeface="Montserrat"/>
                <a:cs typeface="Montserrat"/>
                <a:sym typeface="Montserrat"/>
              </a:rPr>
              <a:t>delas</a:t>
            </a:r>
            <a:r>
              <a:rPr lang="fi-FI" sz="2200" b="1" dirty="0">
                <a:latin typeface="Montserrat Light" panose="00000400000000000000" pitchFamily="50" charset="0"/>
                <a:ea typeface="Montserrat"/>
                <a:cs typeface="Montserrat"/>
                <a:sym typeface="Montserrat"/>
              </a:rPr>
              <a:t> in i </a:t>
            </a:r>
            <a:r>
              <a:rPr lang="fi-FI" sz="2200" b="1" dirty="0" err="1">
                <a:latin typeface="Montserrat Light" panose="00000400000000000000" pitchFamily="50" charset="0"/>
                <a:ea typeface="Montserrat"/>
                <a:cs typeface="Montserrat"/>
                <a:sym typeface="Montserrat"/>
              </a:rPr>
              <a:t>tvärgrupper</a:t>
            </a:r>
            <a:r>
              <a:rPr lang="fi-FI" sz="2200" b="1" dirty="0">
                <a:latin typeface="Montserrat Light" panose="00000400000000000000" pitchFamily="50" charset="0"/>
                <a:ea typeface="Montserrat"/>
                <a:cs typeface="Montserrat"/>
                <a:sym typeface="Montserrat"/>
              </a:rPr>
              <a:t> </a:t>
            </a:r>
            <a:r>
              <a:rPr lang="fi-FI" sz="2200" b="1" dirty="0" err="1">
                <a:latin typeface="Montserrat Light" panose="00000400000000000000" pitchFamily="50" charset="0"/>
                <a:ea typeface="Montserrat"/>
                <a:cs typeface="Montserrat"/>
                <a:sym typeface="Montserrat"/>
              </a:rPr>
              <a:t>och</a:t>
            </a:r>
            <a:r>
              <a:rPr lang="fi-FI" sz="2200" b="1" dirty="0">
                <a:latin typeface="Montserrat Light" panose="00000400000000000000" pitchFamily="50" charset="0"/>
                <a:ea typeface="Montserrat"/>
                <a:cs typeface="Montserrat"/>
                <a:sym typeface="Montserrat"/>
              </a:rPr>
              <a:t> </a:t>
            </a:r>
            <a:r>
              <a:rPr lang="fi-FI" sz="2200" b="1" dirty="0" err="1">
                <a:latin typeface="Montserrat Light" panose="00000400000000000000" pitchFamily="50" charset="0"/>
                <a:ea typeface="Montserrat"/>
                <a:cs typeface="Montserrat"/>
                <a:sym typeface="Montserrat"/>
              </a:rPr>
              <a:t>presenterar</a:t>
            </a:r>
            <a:r>
              <a:rPr lang="fi-FI" sz="2200" b="1" dirty="0">
                <a:latin typeface="Montserrat Light" panose="00000400000000000000" pitchFamily="50" charset="0"/>
                <a:ea typeface="Montserrat"/>
                <a:cs typeface="Montserrat"/>
                <a:sym typeface="Montserrat"/>
              </a:rPr>
              <a:t> i </a:t>
            </a:r>
            <a:r>
              <a:rPr lang="fi-FI" sz="2200" b="1" dirty="0" err="1">
                <a:latin typeface="Montserrat Light" panose="00000400000000000000" pitchFamily="50" charset="0"/>
                <a:ea typeface="Montserrat"/>
                <a:cs typeface="Montserrat"/>
                <a:sym typeface="Montserrat"/>
              </a:rPr>
              <a:t>mindre</a:t>
            </a:r>
            <a:r>
              <a:rPr lang="fi-FI" sz="2200" b="1" dirty="0">
                <a:latin typeface="Montserrat Light" panose="00000400000000000000" pitchFamily="50" charset="0"/>
                <a:ea typeface="Montserrat"/>
                <a:cs typeface="Montserrat"/>
                <a:sym typeface="Montserrat"/>
              </a:rPr>
              <a:t> </a:t>
            </a:r>
            <a:r>
              <a:rPr lang="fi-FI" sz="2200" b="1" dirty="0" err="1">
                <a:latin typeface="Montserrat Light" panose="00000400000000000000" pitchFamily="50" charset="0"/>
                <a:ea typeface="Montserrat"/>
                <a:cs typeface="Montserrat"/>
                <a:sym typeface="Montserrat"/>
              </a:rPr>
              <a:t>grupper</a:t>
            </a:r>
            <a:r>
              <a:rPr lang="fi-FI" sz="2200" b="1" dirty="0">
                <a:latin typeface="Montserrat Light" panose="00000400000000000000" pitchFamily="50" charset="0"/>
                <a:ea typeface="Montserrat"/>
                <a:cs typeface="Montserrat"/>
                <a:sym typeface="Montserrat"/>
              </a:rPr>
              <a:t> för </a:t>
            </a:r>
            <a:r>
              <a:rPr lang="fi-FI" sz="2200" b="1" dirty="0" err="1">
                <a:latin typeface="Montserrat Light" panose="00000400000000000000" pitchFamily="50" charset="0"/>
                <a:ea typeface="Montserrat"/>
                <a:cs typeface="Montserrat"/>
                <a:sym typeface="Montserrat"/>
              </a:rPr>
              <a:t>varandra</a:t>
            </a:r>
            <a:r>
              <a:rPr lang="fi-FI" sz="2200" b="1" dirty="0">
                <a:latin typeface="Montserrat Light" panose="00000400000000000000" pitchFamily="50" charset="0"/>
                <a:ea typeface="Montserrat"/>
                <a:cs typeface="Montserrat"/>
                <a:sym typeface="Montserrat"/>
              </a:rPr>
              <a:t>. </a:t>
            </a:r>
            <a:endParaRPr sz="2200" b="1" dirty="0">
              <a:latin typeface="Montserrat Light" panose="00000400000000000000" pitchFamily="50" charset="0"/>
              <a:ea typeface="Montserrat"/>
              <a:cs typeface="Montserrat"/>
              <a:sym typeface="Montserrat"/>
            </a:endParaRPr>
          </a:p>
          <a:p>
            <a:pPr marL="457200" lvl="0" indent="0" algn="l" rtl="0">
              <a:lnSpc>
                <a:spcPct val="150000"/>
              </a:lnSpc>
              <a:spcBef>
                <a:spcPts val="0"/>
              </a:spcBef>
              <a:spcAft>
                <a:spcPts val="0"/>
              </a:spcAft>
              <a:buNone/>
            </a:pPr>
            <a:endParaRPr sz="2200" b="1" dirty="0">
              <a:latin typeface="Montserrat Light" panose="00000400000000000000" pitchFamily="50" charset="0"/>
              <a:ea typeface="Montserrat"/>
              <a:cs typeface="Montserrat"/>
              <a:sym typeface="Montserrat"/>
            </a:endParaRPr>
          </a:p>
          <a:p>
            <a:pPr marL="457200" lvl="0" indent="-368300" algn="l" rtl="0">
              <a:lnSpc>
                <a:spcPct val="150000"/>
              </a:lnSpc>
              <a:spcBef>
                <a:spcPts val="0"/>
              </a:spcBef>
              <a:spcAft>
                <a:spcPts val="0"/>
              </a:spcAft>
              <a:buClr>
                <a:srgbClr val="FFD966"/>
              </a:buClr>
              <a:buSzPts val="2200"/>
              <a:buFont typeface="Montserrat"/>
              <a:buChar char="●"/>
            </a:pPr>
            <a:r>
              <a:rPr lang="fi-FI" sz="2200" b="1" dirty="0">
                <a:latin typeface="Montserrat Light" panose="00000400000000000000" pitchFamily="50" charset="0"/>
                <a:ea typeface="Montserrat"/>
                <a:cs typeface="Montserrat"/>
                <a:sym typeface="Montserrat"/>
              </a:rPr>
              <a:t>Ni </a:t>
            </a:r>
            <a:r>
              <a:rPr lang="fi-FI" sz="2200" b="1" dirty="0" err="1">
                <a:latin typeface="Montserrat Light" panose="00000400000000000000" pitchFamily="50" charset="0"/>
                <a:ea typeface="Montserrat"/>
                <a:cs typeface="Montserrat"/>
                <a:sym typeface="Montserrat"/>
              </a:rPr>
              <a:t>får</a:t>
            </a:r>
            <a:r>
              <a:rPr lang="fi-FI" sz="2200" b="1" dirty="0">
                <a:latin typeface="Montserrat Light" panose="00000400000000000000" pitchFamily="50" charset="0"/>
                <a:ea typeface="Montserrat"/>
                <a:cs typeface="Montserrat"/>
                <a:sym typeface="Montserrat"/>
              </a:rPr>
              <a:t> </a:t>
            </a:r>
            <a:r>
              <a:rPr lang="fi-FI" sz="2200" b="1" dirty="0" err="1">
                <a:latin typeface="Montserrat Light" panose="00000400000000000000" pitchFamily="50" charset="0"/>
                <a:ea typeface="Montserrat"/>
                <a:cs typeface="Montserrat"/>
                <a:sym typeface="Montserrat"/>
              </a:rPr>
              <a:t>utmanande</a:t>
            </a:r>
            <a:r>
              <a:rPr lang="fi-FI" sz="2200" b="1" dirty="0">
                <a:latin typeface="Montserrat Light" panose="00000400000000000000" pitchFamily="50" charset="0"/>
                <a:ea typeface="Montserrat"/>
                <a:cs typeface="Montserrat"/>
                <a:sym typeface="Montserrat"/>
              </a:rPr>
              <a:t> </a:t>
            </a:r>
            <a:r>
              <a:rPr lang="fi-FI" sz="2200" b="1" dirty="0" err="1">
                <a:latin typeface="Montserrat Light" panose="00000400000000000000" pitchFamily="50" charset="0"/>
                <a:ea typeface="Montserrat"/>
                <a:cs typeface="Montserrat"/>
                <a:sym typeface="Montserrat"/>
              </a:rPr>
              <a:t>frågor</a:t>
            </a:r>
            <a:r>
              <a:rPr lang="fi-FI" sz="2200" b="1" dirty="0">
                <a:latin typeface="Montserrat Light" panose="00000400000000000000" pitchFamily="50" charset="0"/>
                <a:ea typeface="Montserrat"/>
                <a:cs typeface="Montserrat"/>
                <a:sym typeface="Montserrat"/>
              </a:rPr>
              <a:t> </a:t>
            </a:r>
            <a:r>
              <a:rPr lang="fi-FI" sz="2200" b="1" dirty="0" err="1">
                <a:latin typeface="Montserrat Light" panose="00000400000000000000" pitchFamily="50" charset="0"/>
                <a:ea typeface="Montserrat"/>
                <a:cs typeface="Montserrat"/>
                <a:sym typeface="Montserrat"/>
              </a:rPr>
              <a:t>vid</a:t>
            </a:r>
            <a:r>
              <a:rPr lang="fi-FI" sz="2200" b="1" dirty="0">
                <a:latin typeface="Montserrat Light" panose="00000400000000000000" pitchFamily="50" charset="0"/>
                <a:ea typeface="Montserrat"/>
                <a:cs typeface="Montserrat"/>
                <a:sym typeface="Montserrat"/>
              </a:rPr>
              <a:t> </a:t>
            </a:r>
            <a:r>
              <a:rPr lang="fi-FI" sz="2200" b="1" dirty="0" err="1">
                <a:latin typeface="Montserrat Light" panose="00000400000000000000" pitchFamily="50" charset="0"/>
                <a:ea typeface="Montserrat"/>
                <a:cs typeface="Montserrat"/>
                <a:sym typeface="Montserrat"/>
              </a:rPr>
              <a:t>tid</a:t>
            </a:r>
            <a:r>
              <a:rPr lang="fi-FI" sz="2200" b="1" dirty="0">
                <a:latin typeface="Montserrat Light" panose="00000400000000000000" pitchFamily="50" charset="0"/>
                <a:ea typeface="Montserrat"/>
                <a:cs typeface="Montserrat"/>
                <a:sym typeface="Montserrat"/>
              </a:rPr>
              <a:t> </a:t>
            </a:r>
            <a:r>
              <a:rPr lang="fi-FI" sz="2200" b="1" dirty="0" err="1">
                <a:latin typeface="Montserrat Light" panose="00000400000000000000" pitchFamily="50" charset="0"/>
                <a:ea typeface="Montserrat"/>
                <a:cs typeface="Montserrat"/>
                <a:sym typeface="Montserrat"/>
              </a:rPr>
              <a:t>över</a:t>
            </a:r>
            <a:r>
              <a:rPr lang="fi-FI" sz="2200" b="1" dirty="0">
                <a:latin typeface="Montserrat Light" panose="00000400000000000000" pitchFamily="50" charset="0"/>
                <a:ea typeface="Montserrat"/>
                <a:cs typeface="Montserrat"/>
                <a:sym typeface="Montserrat"/>
              </a:rPr>
              <a:t>:</a:t>
            </a:r>
            <a:endParaRPr sz="2200" b="1" dirty="0">
              <a:latin typeface="Montserrat Light" panose="00000400000000000000" pitchFamily="50" charset="0"/>
              <a:ea typeface="Montserrat"/>
              <a:cs typeface="Montserrat"/>
              <a:sym typeface="Montserrat"/>
            </a:endParaRPr>
          </a:p>
          <a:p>
            <a:pPr marL="457200" lvl="0" indent="-368300" algn="l" rtl="0">
              <a:lnSpc>
                <a:spcPct val="150000"/>
              </a:lnSpc>
              <a:spcBef>
                <a:spcPts val="0"/>
              </a:spcBef>
              <a:spcAft>
                <a:spcPts val="0"/>
              </a:spcAft>
              <a:buClr>
                <a:srgbClr val="FFD966"/>
              </a:buClr>
              <a:buSzPts val="2200"/>
              <a:buFont typeface="Montserrat"/>
              <a:buChar char="-"/>
            </a:pPr>
            <a:r>
              <a:rPr lang="fi-FI" sz="2200" dirty="0" err="1">
                <a:latin typeface="Montserrat Light" panose="00000400000000000000" pitchFamily="50" charset="0"/>
                <a:ea typeface="Montserrat"/>
                <a:cs typeface="Montserrat"/>
                <a:sym typeface="Montserrat"/>
              </a:rPr>
              <a:t>Hur</a:t>
            </a:r>
            <a:r>
              <a:rPr lang="fi-FI" sz="2200" dirty="0">
                <a:latin typeface="Montserrat Light" panose="00000400000000000000" pitchFamily="50" charset="0"/>
                <a:ea typeface="Montserrat"/>
                <a:cs typeface="Montserrat"/>
                <a:sym typeface="Montserrat"/>
              </a:rPr>
              <a:t> </a:t>
            </a:r>
            <a:r>
              <a:rPr lang="fi-FI" sz="2200" dirty="0" err="1">
                <a:latin typeface="Montserrat Light" panose="00000400000000000000" pitchFamily="50" charset="0"/>
                <a:ea typeface="Montserrat"/>
                <a:cs typeface="Montserrat"/>
                <a:sym typeface="Montserrat"/>
              </a:rPr>
              <a:t>ska</a:t>
            </a:r>
            <a:r>
              <a:rPr lang="fi-FI" sz="2200" dirty="0">
                <a:latin typeface="Montserrat Light" panose="00000400000000000000" pitchFamily="50" charset="0"/>
                <a:ea typeface="Montserrat"/>
                <a:cs typeface="Montserrat"/>
                <a:sym typeface="Montserrat"/>
              </a:rPr>
              <a:t> </a:t>
            </a:r>
            <a:r>
              <a:rPr lang="fi-FI" sz="2200" dirty="0" err="1">
                <a:latin typeface="Montserrat Light" panose="00000400000000000000" pitchFamily="50" charset="0"/>
                <a:ea typeface="Montserrat"/>
                <a:cs typeface="Montserrat"/>
                <a:sym typeface="Montserrat"/>
              </a:rPr>
              <a:t>klädindustrin</a:t>
            </a:r>
            <a:r>
              <a:rPr lang="fi-FI" sz="2200" dirty="0">
                <a:latin typeface="Montserrat Light" panose="00000400000000000000" pitchFamily="50" charset="0"/>
                <a:ea typeface="Montserrat"/>
                <a:cs typeface="Montserrat"/>
                <a:sym typeface="Montserrat"/>
              </a:rPr>
              <a:t> </a:t>
            </a:r>
            <a:r>
              <a:rPr lang="fi-FI" sz="2200" dirty="0" err="1">
                <a:latin typeface="Montserrat Light" panose="00000400000000000000" pitchFamily="50" charset="0"/>
                <a:ea typeface="Montserrat"/>
                <a:cs typeface="Montserrat"/>
                <a:sym typeface="Montserrat"/>
              </a:rPr>
              <a:t>övergå</a:t>
            </a:r>
            <a:r>
              <a:rPr lang="fi-FI" sz="2200" dirty="0">
                <a:latin typeface="Montserrat Light" panose="00000400000000000000" pitchFamily="50" charset="0"/>
                <a:ea typeface="Montserrat"/>
                <a:cs typeface="Montserrat"/>
                <a:sym typeface="Montserrat"/>
              </a:rPr>
              <a:t> </a:t>
            </a:r>
            <a:r>
              <a:rPr lang="fi-FI" sz="2200" dirty="0" err="1">
                <a:latin typeface="Montserrat Light" panose="00000400000000000000" pitchFamily="50" charset="0"/>
                <a:ea typeface="Montserrat"/>
                <a:cs typeface="Montserrat"/>
                <a:sym typeface="Montserrat"/>
              </a:rPr>
              <a:t>från</a:t>
            </a:r>
            <a:r>
              <a:rPr lang="fi-FI" sz="2200" dirty="0">
                <a:latin typeface="Montserrat Light" panose="00000400000000000000" pitchFamily="50" charset="0"/>
                <a:ea typeface="Montserrat"/>
                <a:cs typeface="Montserrat"/>
                <a:sym typeface="Montserrat"/>
              </a:rPr>
              <a:t> </a:t>
            </a:r>
            <a:r>
              <a:rPr lang="fi-FI" sz="2200" dirty="0" err="1">
                <a:latin typeface="Montserrat Light" panose="00000400000000000000" pitchFamily="50" charset="0"/>
                <a:ea typeface="Montserrat"/>
                <a:cs typeface="Montserrat"/>
                <a:sym typeface="Montserrat"/>
              </a:rPr>
              <a:t>linjär</a:t>
            </a:r>
            <a:r>
              <a:rPr lang="fi-FI" sz="2200" dirty="0">
                <a:latin typeface="Montserrat Light" panose="00000400000000000000" pitchFamily="50" charset="0"/>
                <a:ea typeface="Montserrat"/>
                <a:cs typeface="Montserrat"/>
                <a:sym typeface="Montserrat"/>
              </a:rPr>
              <a:t> </a:t>
            </a:r>
            <a:r>
              <a:rPr lang="fi-FI" sz="2200" dirty="0" err="1">
                <a:latin typeface="Montserrat Light" panose="00000400000000000000" pitchFamily="50" charset="0"/>
                <a:ea typeface="Montserrat"/>
                <a:cs typeface="Montserrat"/>
                <a:sym typeface="Montserrat"/>
              </a:rPr>
              <a:t>till</a:t>
            </a:r>
            <a:r>
              <a:rPr lang="fi-FI" sz="2200" dirty="0">
                <a:latin typeface="Montserrat Light" panose="00000400000000000000" pitchFamily="50" charset="0"/>
                <a:ea typeface="Montserrat"/>
                <a:cs typeface="Montserrat"/>
                <a:sym typeface="Montserrat"/>
              </a:rPr>
              <a:t> </a:t>
            </a:r>
            <a:r>
              <a:rPr lang="fi-FI" sz="2200" dirty="0" err="1">
                <a:latin typeface="Montserrat Light" panose="00000400000000000000" pitchFamily="50" charset="0"/>
                <a:ea typeface="Montserrat"/>
                <a:cs typeface="Montserrat"/>
                <a:sym typeface="Montserrat"/>
              </a:rPr>
              <a:t>cirkulär</a:t>
            </a:r>
            <a:r>
              <a:rPr lang="fi-FI" sz="2200" dirty="0">
                <a:latin typeface="Montserrat Light" panose="00000400000000000000" pitchFamily="50" charset="0"/>
                <a:ea typeface="Montserrat"/>
                <a:cs typeface="Montserrat"/>
                <a:sym typeface="Montserrat"/>
              </a:rPr>
              <a:t>? </a:t>
            </a:r>
            <a:endParaRPr sz="2200" dirty="0">
              <a:latin typeface="Montserrat Light" panose="00000400000000000000" pitchFamily="50" charset="0"/>
              <a:ea typeface="Montserrat"/>
              <a:cs typeface="Montserrat"/>
              <a:sym typeface="Montserrat"/>
            </a:endParaRPr>
          </a:p>
          <a:p>
            <a:pPr marL="457200" lvl="0" indent="-368300" algn="l" rtl="0">
              <a:lnSpc>
                <a:spcPct val="150000"/>
              </a:lnSpc>
              <a:spcBef>
                <a:spcPts val="0"/>
              </a:spcBef>
              <a:spcAft>
                <a:spcPts val="0"/>
              </a:spcAft>
              <a:buClr>
                <a:srgbClr val="FFD966"/>
              </a:buClr>
              <a:buSzPts val="2200"/>
              <a:buFont typeface="Montserrat"/>
              <a:buChar char="-"/>
            </a:pPr>
            <a:r>
              <a:rPr lang="fi-FI" sz="2200" dirty="0" err="1">
                <a:latin typeface="Montserrat Light" panose="00000400000000000000" pitchFamily="50" charset="0"/>
                <a:ea typeface="Montserrat"/>
                <a:cs typeface="Montserrat"/>
                <a:sym typeface="Montserrat"/>
              </a:rPr>
              <a:t>Vem</a:t>
            </a:r>
            <a:r>
              <a:rPr lang="fi-FI" sz="2200" dirty="0">
                <a:latin typeface="Montserrat Light" panose="00000400000000000000" pitchFamily="50" charset="0"/>
                <a:ea typeface="Montserrat"/>
                <a:cs typeface="Montserrat"/>
                <a:sym typeface="Montserrat"/>
              </a:rPr>
              <a:t> </a:t>
            </a:r>
            <a:r>
              <a:rPr lang="fi-FI" sz="2200" dirty="0" err="1">
                <a:latin typeface="Montserrat Light" panose="00000400000000000000" pitchFamily="50" charset="0"/>
                <a:ea typeface="Montserrat"/>
                <a:cs typeface="Montserrat"/>
                <a:sym typeface="Montserrat"/>
              </a:rPr>
              <a:t>bär</a:t>
            </a:r>
            <a:r>
              <a:rPr lang="fi-FI" sz="2200" dirty="0">
                <a:latin typeface="Montserrat Light" panose="00000400000000000000" pitchFamily="50" charset="0"/>
                <a:ea typeface="Montserrat"/>
                <a:cs typeface="Montserrat"/>
                <a:sym typeface="Montserrat"/>
              </a:rPr>
              <a:t> </a:t>
            </a:r>
            <a:r>
              <a:rPr lang="fi-FI" sz="2200" dirty="0" err="1">
                <a:latin typeface="Montserrat Light" panose="00000400000000000000" pitchFamily="50" charset="0"/>
                <a:ea typeface="Montserrat"/>
                <a:cs typeface="Montserrat"/>
                <a:sym typeface="Montserrat"/>
              </a:rPr>
              <a:t>ansvaret</a:t>
            </a:r>
            <a:r>
              <a:rPr lang="fi-FI" sz="2200" dirty="0">
                <a:latin typeface="Montserrat Light" panose="00000400000000000000" pitchFamily="50" charset="0"/>
                <a:ea typeface="Montserrat"/>
                <a:cs typeface="Montserrat"/>
                <a:sym typeface="Montserrat"/>
              </a:rPr>
              <a:t>? </a:t>
            </a:r>
            <a:r>
              <a:rPr lang="fi-FI" sz="2200" dirty="0" err="1">
                <a:latin typeface="Montserrat Light" panose="00000400000000000000" pitchFamily="50" charset="0"/>
                <a:ea typeface="Montserrat"/>
                <a:cs typeface="Montserrat"/>
                <a:sym typeface="Montserrat"/>
              </a:rPr>
              <a:t>Individen</a:t>
            </a:r>
            <a:r>
              <a:rPr lang="fi-FI" sz="2200" dirty="0">
                <a:latin typeface="Montserrat Light" panose="00000400000000000000" pitchFamily="50" charset="0"/>
                <a:ea typeface="Montserrat"/>
                <a:cs typeface="Montserrat"/>
                <a:sym typeface="Montserrat"/>
              </a:rPr>
              <a:t>, </a:t>
            </a:r>
            <a:r>
              <a:rPr lang="fi-FI" sz="2200" dirty="0" err="1">
                <a:latin typeface="Montserrat Light" panose="00000400000000000000" pitchFamily="50" charset="0"/>
                <a:ea typeface="Montserrat"/>
                <a:cs typeface="Montserrat"/>
                <a:sym typeface="Montserrat"/>
              </a:rPr>
              <a:t>företagen</a:t>
            </a:r>
            <a:r>
              <a:rPr lang="fi-FI" sz="2200" dirty="0">
                <a:latin typeface="Montserrat Light" panose="00000400000000000000" pitchFamily="50" charset="0"/>
                <a:ea typeface="Montserrat"/>
                <a:cs typeface="Montserrat"/>
                <a:sym typeface="Montserrat"/>
              </a:rPr>
              <a:t> </a:t>
            </a:r>
            <a:r>
              <a:rPr lang="fi-FI" sz="2200" dirty="0" err="1">
                <a:latin typeface="Montserrat Light" panose="00000400000000000000" pitchFamily="50" charset="0"/>
                <a:ea typeface="Montserrat"/>
                <a:cs typeface="Montserrat"/>
                <a:sym typeface="Montserrat"/>
              </a:rPr>
              <a:t>eller</a:t>
            </a:r>
            <a:r>
              <a:rPr lang="fi-FI" sz="2200" dirty="0">
                <a:latin typeface="Montserrat Light" panose="00000400000000000000" pitchFamily="50" charset="0"/>
                <a:ea typeface="Montserrat"/>
                <a:cs typeface="Montserrat"/>
                <a:sym typeface="Montserrat"/>
              </a:rPr>
              <a:t> </a:t>
            </a:r>
            <a:r>
              <a:rPr lang="fi-FI" sz="2200" dirty="0" err="1">
                <a:latin typeface="Montserrat Light" panose="00000400000000000000" pitchFamily="50" charset="0"/>
                <a:ea typeface="Montserrat"/>
                <a:cs typeface="Montserrat"/>
                <a:sym typeface="Montserrat"/>
              </a:rPr>
              <a:t>samhället</a:t>
            </a:r>
            <a:r>
              <a:rPr lang="fi-FI" sz="2200" dirty="0">
                <a:latin typeface="Montserrat Light" panose="00000400000000000000" pitchFamily="50" charset="0"/>
                <a:ea typeface="Montserrat"/>
                <a:cs typeface="Montserrat"/>
                <a:sym typeface="Montserrat"/>
              </a:rPr>
              <a:t>?</a:t>
            </a:r>
            <a:endParaRPr sz="2200" dirty="0">
              <a:latin typeface="Montserrat Light" panose="00000400000000000000" pitchFamily="50" charset="0"/>
              <a:ea typeface="Montserrat"/>
              <a:cs typeface="Montserrat"/>
              <a:sym typeface="Montserrat"/>
            </a:endParaRPr>
          </a:p>
          <a:p>
            <a:pPr marL="457200" lvl="0" indent="-368300" algn="l" rtl="0">
              <a:lnSpc>
                <a:spcPct val="150000"/>
              </a:lnSpc>
              <a:spcBef>
                <a:spcPts val="0"/>
              </a:spcBef>
              <a:spcAft>
                <a:spcPts val="0"/>
              </a:spcAft>
              <a:buClr>
                <a:srgbClr val="FFD966"/>
              </a:buClr>
              <a:buSzPts val="2200"/>
              <a:buFont typeface="Montserrat"/>
              <a:buChar char="-"/>
            </a:pPr>
            <a:r>
              <a:rPr lang="fi-FI" sz="2200" dirty="0" err="1">
                <a:latin typeface="Montserrat Light" panose="00000400000000000000" pitchFamily="50" charset="0"/>
                <a:ea typeface="Montserrat"/>
                <a:cs typeface="Montserrat"/>
                <a:sym typeface="Montserrat"/>
              </a:rPr>
              <a:t>Ge</a:t>
            </a:r>
            <a:r>
              <a:rPr lang="fi-FI" sz="2200" dirty="0">
                <a:latin typeface="Montserrat Light" panose="00000400000000000000" pitchFamily="50" charset="0"/>
                <a:ea typeface="Montserrat"/>
                <a:cs typeface="Montserrat"/>
                <a:sym typeface="Montserrat"/>
              </a:rPr>
              <a:t> </a:t>
            </a:r>
            <a:r>
              <a:rPr lang="fi-FI" sz="2200" dirty="0" err="1">
                <a:latin typeface="Montserrat Light" panose="00000400000000000000" pitchFamily="50" charset="0"/>
                <a:ea typeface="Montserrat"/>
                <a:cs typeface="Montserrat"/>
                <a:sym typeface="Montserrat"/>
              </a:rPr>
              <a:t>specifika</a:t>
            </a:r>
            <a:r>
              <a:rPr lang="fi-FI" sz="2200" dirty="0">
                <a:latin typeface="Montserrat Light" panose="00000400000000000000" pitchFamily="50" charset="0"/>
                <a:ea typeface="Montserrat"/>
                <a:cs typeface="Montserrat"/>
                <a:sym typeface="Montserrat"/>
              </a:rPr>
              <a:t> </a:t>
            </a:r>
            <a:r>
              <a:rPr lang="fi-FI" sz="2200" dirty="0" err="1">
                <a:latin typeface="Montserrat Light" panose="00000400000000000000" pitchFamily="50" charset="0"/>
                <a:ea typeface="Montserrat"/>
                <a:cs typeface="Montserrat"/>
                <a:sym typeface="Montserrat"/>
              </a:rPr>
              <a:t>exempel</a:t>
            </a:r>
            <a:r>
              <a:rPr lang="fi-FI" sz="2200" dirty="0">
                <a:latin typeface="Montserrat Light" panose="00000400000000000000" pitchFamily="50" charset="0"/>
                <a:ea typeface="Montserrat"/>
                <a:cs typeface="Montserrat"/>
                <a:sym typeface="Montserrat"/>
              </a:rPr>
              <a:t> </a:t>
            </a:r>
            <a:r>
              <a:rPr lang="fi-FI" sz="2200" dirty="0" err="1">
                <a:latin typeface="Montserrat Light" panose="00000400000000000000" pitchFamily="50" charset="0"/>
                <a:ea typeface="Montserrat"/>
                <a:cs typeface="Montserrat"/>
                <a:sym typeface="Montserrat"/>
              </a:rPr>
              <a:t>på</a:t>
            </a:r>
            <a:r>
              <a:rPr lang="fi-FI" sz="2200" dirty="0">
                <a:latin typeface="Montserrat Light" panose="00000400000000000000" pitchFamily="50" charset="0"/>
                <a:ea typeface="Montserrat"/>
                <a:cs typeface="Montserrat"/>
                <a:sym typeface="Montserrat"/>
              </a:rPr>
              <a:t> </a:t>
            </a:r>
            <a:r>
              <a:rPr lang="fi-FI" sz="2200" dirty="0" err="1">
                <a:latin typeface="Montserrat Light" panose="00000400000000000000" pitchFamily="50" charset="0"/>
                <a:ea typeface="Montserrat"/>
                <a:cs typeface="Montserrat"/>
                <a:sym typeface="Montserrat"/>
              </a:rPr>
              <a:t>vad</a:t>
            </a:r>
            <a:r>
              <a:rPr lang="fi-FI" sz="2200" dirty="0">
                <a:latin typeface="Montserrat Light" panose="00000400000000000000" pitchFamily="50" charset="0"/>
                <a:ea typeface="Montserrat"/>
                <a:cs typeface="Montserrat"/>
                <a:sym typeface="Montserrat"/>
              </a:rPr>
              <a:t> du </a:t>
            </a:r>
            <a:r>
              <a:rPr lang="fi-FI" sz="2200" dirty="0" err="1">
                <a:latin typeface="Montserrat Light" panose="00000400000000000000" pitchFamily="50" charset="0"/>
                <a:ea typeface="Montserrat"/>
                <a:cs typeface="Montserrat"/>
                <a:sym typeface="Montserrat"/>
              </a:rPr>
              <a:t>som</a:t>
            </a:r>
            <a:r>
              <a:rPr lang="fi-FI" sz="2200" dirty="0">
                <a:latin typeface="Montserrat Light" panose="00000400000000000000" pitchFamily="50" charset="0"/>
                <a:ea typeface="Montserrat"/>
                <a:cs typeface="Montserrat"/>
                <a:sym typeface="Montserrat"/>
              </a:rPr>
              <a:t> </a:t>
            </a:r>
            <a:r>
              <a:rPr lang="fi-FI" sz="2200" dirty="0" err="1">
                <a:latin typeface="Montserrat Light" panose="00000400000000000000" pitchFamily="50" charset="0"/>
                <a:ea typeface="Montserrat"/>
                <a:cs typeface="Montserrat"/>
                <a:sym typeface="Montserrat"/>
              </a:rPr>
              <a:t>individ</a:t>
            </a:r>
            <a:r>
              <a:rPr lang="fi-FI" sz="2200" dirty="0">
                <a:latin typeface="Montserrat Light" panose="00000400000000000000" pitchFamily="50" charset="0"/>
                <a:ea typeface="Montserrat"/>
                <a:cs typeface="Montserrat"/>
                <a:sym typeface="Montserrat"/>
              </a:rPr>
              <a:t> </a:t>
            </a:r>
            <a:r>
              <a:rPr lang="fi-FI" sz="2200" dirty="0" err="1">
                <a:latin typeface="Montserrat Light" panose="00000400000000000000" pitchFamily="50" charset="0"/>
                <a:ea typeface="Montserrat"/>
                <a:cs typeface="Montserrat"/>
                <a:sym typeface="Montserrat"/>
              </a:rPr>
              <a:t>kan</a:t>
            </a:r>
            <a:r>
              <a:rPr lang="fi-FI" sz="2200" dirty="0">
                <a:latin typeface="Montserrat Light" panose="00000400000000000000" pitchFamily="50" charset="0"/>
                <a:ea typeface="Montserrat"/>
                <a:cs typeface="Montserrat"/>
                <a:sym typeface="Montserrat"/>
              </a:rPr>
              <a:t> </a:t>
            </a:r>
            <a:r>
              <a:rPr lang="fi-FI" sz="2200" dirty="0" err="1">
                <a:latin typeface="Montserrat Light" panose="00000400000000000000" pitchFamily="50" charset="0"/>
                <a:ea typeface="Montserrat"/>
                <a:cs typeface="Montserrat"/>
                <a:sym typeface="Montserrat"/>
              </a:rPr>
              <a:t>göra</a:t>
            </a:r>
            <a:r>
              <a:rPr lang="fi-FI" sz="2200" dirty="0">
                <a:latin typeface="Montserrat Light" panose="00000400000000000000" pitchFamily="50" charset="0"/>
                <a:ea typeface="Montserrat"/>
                <a:cs typeface="Montserrat"/>
                <a:sym typeface="Montserrat"/>
              </a:rPr>
              <a:t> för </a:t>
            </a:r>
            <a:r>
              <a:rPr lang="fi-FI" sz="2200" dirty="0" err="1">
                <a:latin typeface="Montserrat Light" panose="00000400000000000000" pitchFamily="50" charset="0"/>
                <a:ea typeface="Montserrat"/>
                <a:cs typeface="Montserrat"/>
                <a:sym typeface="Montserrat"/>
              </a:rPr>
              <a:t>att</a:t>
            </a:r>
            <a:r>
              <a:rPr lang="fi-FI" sz="2200" dirty="0">
                <a:latin typeface="Montserrat Light" panose="00000400000000000000" pitchFamily="50" charset="0"/>
                <a:ea typeface="Montserrat"/>
                <a:cs typeface="Montserrat"/>
                <a:sym typeface="Montserrat"/>
              </a:rPr>
              <a:t> </a:t>
            </a:r>
            <a:r>
              <a:rPr lang="fi-FI" sz="2200" dirty="0" err="1">
                <a:latin typeface="Montserrat Light" panose="00000400000000000000" pitchFamily="50" charset="0"/>
                <a:ea typeface="Montserrat"/>
                <a:cs typeface="Montserrat"/>
                <a:sym typeface="Montserrat"/>
              </a:rPr>
              <a:t>bidra</a:t>
            </a:r>
            <a:r>
              <a:rPr lang="fi-FI" sz="2200" dirty="0">
                <a:latin typeface="Montserrat Light" panose="00000400000000000000" pitchFamily="50" charset="0"/>
                <a:ea typeface="Montserrat"/>
                <a:cs typeface="Montserrat"/>
                <a:sym typeface="Montserrat"/>
              </a:rPr>
              <a:t> </a:t>
            </a:r>
            <a:r>
              <a:rPr lang="fi-FI" sz="2200" dirty="0" err="1">
                <a:latin typeface="Montserrat Light" panose="00000400000000000000" pitchFamily="50" charset="0"/>
                <a:ea typeface="Montserrat"/>
                <a:cs typeface="Montserrat"/>
                <a:sym typeface="Montserrat"/>
              </a:rPr>
              <a:t>till</a:t>
            </a:r>
            <a:r>
              <a:rPr lang="fi-FI" sz="2200" dirty="0">
                <a:latin typeface="Montserrat Light" panose="00000400000000000000" pitchFamily="50" charset="0"/>
                <a:ea typeface="Montserrat"/>
                <a:cs typeface="Montserrat"/>
                <a:sym typeface="Montserrat"/>
              </a:rPr>
              <a:t> </a:t>
            </a:r>
            <a:r>
              <a:rPr lang="fi-FI" sz="2200" dirty="0" err="1">
                <a:latin typeface="Montserrat Light" panose="00000400000000000000" pitchFamily="50" charset="0"/>
                <a:ea typeface="Montserrat"/>
                <a:cs typeface="Montserrat"/>
                <a:sym typeface="Montserrat"/>
              </a:rPr>
              <a:t>den</a:t>
            </a:r>
            <a:r>
              <a:rPr lang="fi-FI" sz="2200" dirty="0">
                <a:latin typeface="Montserrat Light" panose="00000400000000000000" pitchFamily="50" charset="0"/>
                <a:ea typeface="Montserrat"/>
                <a:cs typeface="Montserrat"/>
                <a:sym typeface="Montserrat"/>
              </a:rPr>
              <a:t> </a:t>
            </a:r>
            <a:r>
              <a:rPr lang="fi-FI" sz="2200" dirty="0" err="1">
                <a:latin typeface="Montserrat Light" panose="00000400000000000000" pitchFamily="50" charset="0"/>
                <a:ea typeface="Montserrat"/>
                <a:cs typeface="Montserrat"/>
                <a:sym typeface="Montserrat"/>
              </a:rPr>
              <a:t>hållbara</a:t>
            </a:r>
            <a:r>
              <a:rPr lang="fi-FI" sz="2200" dirty="0">
                <a:latin typeface="Montserrat Light" panose="00000400000000000000" pitchFamily="50" charset="0"/>
                <a:ea typeface="Montserrat"/>
                <a:cs typeface="Montserrat"/>
                <a:sym typeface="Montserrat"/>
              </a:rPr>
              <a:t> </a:t>
            </a:r>
            <a:r>
              <a:rPr lang="fi-FI" sz="2200" dirty="0" err="1">
                <a:latin typeface="Montserrat Light" panose="00000400000000000000" pitchFamily="50" charset="0"/>
                <a:ea typeface="Montserrat"/>
                <a:cs typeface="Montserrat"/>
                <a:sym typeface="Montserrat"/>
              </a:rPr>
              <a:t>utvecklingen</a:t>
            </a:r>
            <a:r>
              <a:rPr lang="fi-FI" sz="2200" dirty="0">
                <a:latin typeface="Montserrat Light" panose="00000400000000000000" pitchFamily="50" charset="0"/>
                <a:ea typeface="Montserrat"/>
                <a:cs typeface="Montserrat"/>
                <a:sym typeface="Montserrat"/>
              </a:rPr>
              <a:t> </a:t>
            </a:r>
            <a:r>
              <a:rPr lang="fi-FI" sz="2200" dirty="0" err="1">
                <a:latin typeface="Montserrat Light" panose="00000400000000000000" pitchFamily="50" charset="0"/>
                <a:ea typeface="Montserrat"/>
                <a:cs typeface="Montserrat"/>
                <a:sym typeface="Montserrat"/>
              </a:rPr>
              <a:t>inom</a:t>
            </a:r>
            <a:r>
              <a:rPr lang="fi-FI" sz="2200" dirty="0">
                <a:latin typeface="Montserrat Light" panose="00000400000000000000" pitchFamily="50" charset="0"/>
                <a:ea typeface="Montserrat"/>
                <a:cs typeface="Montserrat"/>
                <a:sym typeface="Montserrat"/>
              </a:rPr>
              <a:t> </a:t>
            </a:r>
            <a:r>
              <a:rPr lang="fi-FI" sz="2200" dirty="0" err="1">
                <a:latin typeface="Montserrat Light" panose="00000400000000000000" pitchFamily="50" charset="0"/>
                <a:ea typeface="Montserrat"/>
                <a:cs typeface="Montserrat"/>
                <a:sym typeface="Montserrat"/>
              </a:rPr>
              <a:t>textilindustrin</a:t>
            </a:r>
            <a:r>
              <a:rPr lang="fi-FI" sz="2200" dirty="0">
                <a:latin typeface="Montserrat Light" panose="00000400000000000000" pitchFamily="50" charset="0"/>
                <a:ea typeface="Montserrat"/>
                <a:cs typeface="Montserrat"/>
                <a:sym typeface="Montserrat"/>
              </a:rPr>
              <a:t>.</a:t>
            </a:r>
            <a:endParaRPr sz="2200" dirty="0">
              <a:latin typeface="Montserrat Light" panose="00000400000000000000" pitchFamily="50" charset="0"/>
              <a:ea typeface="Montserrat"/>
              <a:cs typeface="Montserrat"/>
              <a:sym typeface="Montserrat"/>
            </a:endParaRPr>
          </a:p>
        </p:txBody>
      </p:sp>
      <p:sp>
        <p:nvSpPr>
          <p:cNvPr id="233" name="Google Shape;233;g3501960729b_0_109"/>
          <p:cNvSpPr txBox="1">
            <a:spLocks noGrp="1"/>
          </p:cNvSpPr>
          <p:nvPr>
            <p:ph type="title"/>
          </p:nvPr>
        </p:nvSpPr>
        <p:spPr>
          <a:xfrm>
            <a:off x="1008231" y="515700"/>
            <a:ext cx="11389087" cy="1325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Bebas Neue"/>
              <a:buNone/>
            </a:pPr>
            <a:r>
              <a:rPr lang="fi-FI" dirty="0" err="1"/>
              <a:t>Lektion</a:t>
            </a:r>
            <a:r>
              <a:rPr lang="fi-FI" dirty="0"/>
              <a:t> 3</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40" name="Google Shape;240;g3501960729b_0_116"/>
          <p:cNvSpPr txBox="1">
            <a:spLocks noGrp="1"/>
          </p:cNvSpPr>
          <p:nvPr>
            <p:ph type="body" idx="1"/>
          </p:nvPr>
        </p:nvSpPr>
        <p:spPr>
          <a:xfrm>
            <a:off x="905256" y="2211609"/>
            <a:ext cx="10448544" cy="5016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endParaRPr sz="2200" dirty="0">
              <a:latin typeface="Montserrat Light" panose="00000400000000000000" pitchFamily="50" charset="0"/>
              <a:ea typeface="Montserrat"/>
              <a:cs typeface="Montserrat"/>
              <a:sym typeface="Montserrat"/>
            </a:endParaRPr>
          </a:p>
          <a:p>
            <a:pPr marL="457200" lvl="0" indent="-368300" algn="l" rtl="0">
              <a:lnSpc>
                <a:spcPct val="90000"/>
              </a:lnSpc>
              <a:spcBef>
                <a:spcPts val="0"/>
              </a:spcBef>
              <a:spcAft>
                <a:spcPts val="0"/>
              </a:spcAft>
              <a:buClr>
                <a:srgbClr val="FFD966"/>
              </a:buClr>
              <a:buSzPts val="2200"/>
              <a:buFont typeface="Montserrat"/>
              <a:buChar char="●"/>
            </a:pPr>
            <a:r>
              <a:rPr lang="fi-FI" sz="2200" dirty="0">
                <a:latin typeface="Montserrat Light" panose="00000400000000000000" pitchFamily="50" charset="0"/>
                <a:ea typeface="Montserrat"/>
                <a:cs typeface="Montserrat"/>
                <a:sym typeface="Montserrat"/>
              </a:rPr>
              <a:t>Ni </a:t>
            </a:r>
            <a:r>
              <a:rPr lang="fi-FI" sz="2200" dirty="0" err="1">
                <a:latin typeface="Montserrat Light" panose="00000400000000000000" pitchFamily="50" charset="0"/>
                <a:ea typeface="Montserrat"/>
                <a:cs typeface="Montserrat"/>
                <a:sym typeface="Montserrat"/>
              </a:rPr>
              <a:t>ser</a:t>
            </a:r>
            <a:r>
              <a:rPr lang="fi-FI" sz="2200" dirty="0">
                <a:latin typeface="Montserrat Light" panose="00000400000000000000" pitchFamily="50" charset="0"/>
                <a:ea typeface="Montserrat"/>
                <a:cs typeface="Montserrat"/>
                <a:sym typeface="Montserrat"/>
              </a:rPr>
              <a:t> ett </a:t>
            </a:r>
            <a:r>
              <a:rPr lang="fi-FI" sz="2200" dirty="0" err="1">
                <a:latin typeface="Montserrat Light" panose="00000400000000000000" pitchFamily="50" charset="0"/>
                <a:ea typeface="Montserrat"/>
                <a:cs typeface="Montserrat"/>
                <a:sym typeface="Montserrat"/>
              </a:rPr>
              <a:t>nytt</a:t>
            </a:r>
            <a:r>
              <a:rPr lang="fi-FI" sz="2200" dirty="0">
                <a:latin typeface="Montserrat Light" panose="00000400000000000000" pitchFamily="50" charset="0"/>
                <a:ea typeface="Montserrat"/>
                <a:cs typeface="Montserrat"/>
                <a:sym typeface="Montserrat"/>
              </a:rPr>
              <a:t> </a:t>
            </a:r>
            <a:r>
              <a:rPr lang="fi-FI" sz="2200" dirty="0" err="1">
                <a:latin typeface="Montserrat Light" panose="00000400000000000000" pitchFamily="50" charset="0"/>
                <a:ea typeface="Montserrat"/>
                <a:cs typeface="Montserrat"/>
                <a:sym typeface="Montserrat"/>
              </a:rPr>
              <a:t>filmklipp</a:t>
            </a:r>
            <a:r>
              <a:rPr lang="fi-FI" sz="2200" dirty="0">
                <a:latin typeface="Montserrat Light" panose="00000400000000000000" pitchFamily="50" charset="0"/>
                <a:ea typeface="Montserrat"/>
                <a:cs typeface="Montserrat"/>
                <a:sym typeface="Montserrat"/>
              </a:rPr>
              <a:t>. </a:t>
            </a:r>
            <a:endParaRPr sz="2200" dirty="0">
              <a:latin typeface="Montserrat Light" panose="00000400000000000000" pitchFamily="50" charset="0"/>
              <a:ea typeface="Montserrat"/>
              <a:cs typeface="Montserrat"/>
              <a:sym typeface="Montserrat"/>
            </a:endParaRPr>
          </a:p>
          <a:p>
            <a:pPr marL="457200" lvl="0" indent="0" algn="l" rtl="0">
              <a:lnSpc>
                <a:spcPct val="90000"/>
              </a:lnSpc>
              <a:spcBef>
                <a:spcPts val="0"/>
              </a:spcBef>
              <a:spcAft>
                <a:spcPts val="0"/>
              </a:spcAft>
              <a:buNone/>
            </a:pPr>
            <a:endParaRPr sz="2200" dirty="0">
              <a:latin typeface="Montserrat Light" panose="00000400000000000000" pitchFamily="50" charset="0"/>
              <a:ea typeface="Montserrat"/>
              <a:cs typeface="Montserrat"/>
              <a:sym typeface="Montserrat"/>
            </a:endParaRPr>
          </a:p>
          <a:p>
            <a:pPr marL="457200" lvl="0" indent="-368300" algn="l" rtl="0">
              <a:lnSpc>
                <a:spcPct val="90000"/>
              </a:lnSpc>
              <a:spcBef>
                <a:spcPts val="0"/>
              </a:spcBef>
              <a:spcAft>
                <a:spcPts val="0"/>
              </a:spcAft>
              <a:buClr>
                <a:srgbClr val="FFD966"/>
              </a:buClr>
              <a:buSzPts val="2200"/>
              <a:buFont typeface="Montserrat"/>
              <a:buChar char="●"/>
            </a:pPr>
            <a:r>
              <a:rPr lang="fi-FI" sz="2200" dirty="0">
                <a:latin typeface="Montserrat Light" panose="00000400000000000000" pitchFamily="50" charset="0"/>
                <a:ea typeface="Montserrat"/>
                <a:cs typeface="Montserrat"/>
                <a:sym typeface="Montserrat"/>
              </a:rPr>
              <a:t>Ni </a:t>
            </a:r>
            <a:r>
              <a:rPr lang="fi-FI" sz="2200" dirty="0" err="1">
                <a:latin typeface="Montserrat Light" panose="00000400000000000000" pitchFamily="50" charset="0"/>
                <a:ea typeface="Montserrat"/>
                <a:cs typeface="Montserrat"/>
                <a:sym typeface="Montserrat"/>
              </a:rPr>
              <a:t>deltar</a:t>
            </a:r>
            <a:r>
              <a:rPr lang="fi-FI" sz="2200" dirty="0">
                <a:latin typeface="Montserrat Light" panose="00000400000000000000" pitchFamily="50" charset="0"/>
                <a:ea typeface="Montserrat"/>
                <a:cs typeface="Montserrat"/>
                <a:sym typeface="Montserrat"/>
              </a:rPr>
              <a:t> i en </a:t>
            </a:r>
            <a:r>
              <a:rPr lang="fi-FI" sz="2200" dirty="0" err="1">
                <a:latin typeface="Montserrat Light" panose="00000400000000000000" pitchFamily="50" charset="0"/>
                <a:ea typeface="Montserrat"/>
                <a:cs typeface="Montserrat"/>
                <a:sym typeface="Montserrat"/>
              </a:rPr>
              <a:t>ny</a:t>
            </a:r>
            <a:r>
              <a:rPr lang="fi-FI" sz="2200" dirty="0">
                <a:latin typeface="Montserrat Light" panose="00000400000000000000" pitchFamily="50" charset="0"/>
                <a:ea typeface="Montserrat"/>
                <a:cs typeface="Montserrat"/>
                <a:sym typeface="Montserrat"/>
              </a:rPr>
              <a:t> </a:t>
            </a:r>
            <a:r>
              <a:rPr lang="fi-FI" sz="2200" dirty="0" err="1">
                <a:latin typeface="Montserrat Light" panose="00000400000000000000" pitchFamily="50" charset="0"/>
                <a:ea typeface="Montserrat"/>
                <a:cs typeface="Montserrat"/>
                <a:sym typeface="Montserrat"/>
              </a:rPr>
              <a:t>Dialogpaus</a:t>
            </a:r>
            <a:r>
              <a:rPr lang="fi-FI" sz="2200" dirty="0">
                <a:latin typeface="Montserrat Light" panose="00000400000000000000" pitchFamily="50" charset="0"/>
                <a:ea typeface="Montserrat"/>
                <a:cs typeface="Montserrat"/>
                <a:sym typeface="Montserrat"/>
              </a:rPr>
              <a:t> </a:t>
            </a:r>
            <a:r>
              <a:rPr lang="fi-FI" sz="2200" dirty="0" err="1">
                <a:latin typeface="Montserrat Light" panose="00000400000000000000" pitchFamily="50" charset="0"/>
                <a:ea typeface="Montserrat"/>
                <a:cs typeface="Montserrat"/>
                <a:sym typeface="Montserrat"/>
              </a:rPr>
              <a:t>med</a:t>
            </a:r>
            <a:r>
              <a:rPr lang="fi-FI" sz="2200" dirty="0">
                <a:latin typeface="Montserrat Light" panose="00000400000000000000" pitchFamily="50" charset="0"/>
                <a:ea typeface="Montserrat"/>
                <a:cs typeface="Montserrat"/>
                <a:sym typeface="Montserrat"/>
              </a:rPr>
              <a:t> </a:t>
            </a:r>
            <a:r>
              <a:rPr lang="fi-FI" sz="2200" dirty="0" err="1">
                <a:latin typeface="Montserrat Light" panose="00000400000000000000" pitchFamily="50" charset="0"/>
                <a:ea typeface="Montserrat"/>
                <a:cs typeface="Montserrat"/>
                <a:sym typeface="Montserrat"/>
              </a:rPr>
              <a:t>era</a:t>
            </a:r>
            <a:r>
              <a:rPr lang="fi-FI" sz="2200" dirty="0">
                <a:latin typeface="Montserrat Light" panose="00000400000000000000" pitchFamily="50" charset="0"/>
                <a:ea typeface="Montserrat"/>
                <a:cs typeface="Montserrat"/>
                <a:sym typeface="Montserrat"/>
              </a:rPr>
              <a:t> </a:t>
            </a:r>
            <a:r>
              <a:rPr lang="fi-FI" sz="2200" dirty="0" err="1">
                <a:latin typeface="Montserrat Light" panose="00000400000000000000" pitchFamily="50" charset="0"/>
                <a:ea typeface="Montserrat"/>
                <a:cs typeface="Montserrat"/>
                <a:sym typeface="Montserrat"/>
              </a:rPr>
              <a:t>nyvunna</a:t>
            </a:r>
            <a:r>
              <a:rPr lang="fi-FI" sz="2200" dirty="0">
                <a:latin typeface="Montserrat Light" panose="00000400000000000000" pitchFamily="50" charset="0"/>
                <a:ea typeface="Montserrat"/>
                <a:cs typeface="Montserrat"/>
                <a:sym typeface="Montserrat"/>
              </a:rPr>
              <a:t> </a:t>
            </a:r>
            <a:r>
              <a:rPr lang="fi-FI" sz="2200" dirty="0" err="1">
                <a:latin typeface="Montserrat Light" panose="00000400000000000000" pitchFamily="50" charset="0"/>
                <a:ea typeface="Montserrat"/>
                <a:cs typeface="Montserrat"/>
                <a:sym typeface="Montserrat"/>
              </a:rPr>
              <a:t>kunskaper</a:t>
            </a:r>
            <a:r>
              <a:rPr lang="fi-FI" sz="2200" dirty="0">
                <a:latin typeface="Montserrat Light" panose="00000400000000000000" pitchFamily="50" charset="0"/>
                <a:ea typeface="Montserrat"/>
                <a:cs typeface="Montserrat"/>
                <a:sym typeface="Montserrat"/>
              </a:rPr>
              <a:t> </a:t>
            </a:r>
            <a:r>
              <a:rPr lang="fi-FI" sz="2200" dirty="0" err="1">
                <a:latin typeface="Montserrat Light" panose="00000400000000000000" pitchFamily="50" charset="0"/>
                <a:ea typeface="Montserrat"/>
                <a:cs typeface="Montserrat"/>
                <a:sym typeface="Montserrat"/>
              </a:rPr>
              <a:t>utifrån</a:t>
            </a:r>
            <a:r>
              <a:rPr lang="fi-FI" sz="2200" dirty="0">
                <a:latin typeface="Montserrat Light" panose="00000400000000000000" pitchFamily="50" charset="0"/>
                <a:ea typeface="Montserrat"/>
                <a:cs typeface="Montserrat"/>
                <a:sym typeface="Montserrat"/>
              </a:rPr>
              <a:t> </a:t>
            </a:r>
            <a:r>
              <a:rPr lang="fi-FI" sz="2200" dirty="0" err="1">
                <a:latin typeface="Montserrat Light" panose="00000400000000000000" pitchFamily="50" charset="0"/>
                <a:ea typeface="Montserrat"/>
                <a:cs typeface="Montserrat"/>
                <a:sym typeface="Montserrat"/>
              </a:rPr>
              <a:t>frågeställningar</a:t>
            </a:r>
            <a:r>
              <a:rPr lang="fi-FI" sz="2200" dirty="0">
                <a:latin typeface="Montserrat Light" panose="00000400000000000000" pitchFamily="50" charset="0"/>
                <a:ea typeface="Montserrat"/>
                <a:cs typeface="Montserrat"/>
                <a:sym typeface="Montserrat"/>
              </a:rPr>
              <a:t>.</a:t>
            </a:r>
            <a:endParaRPr sz="2200" dirty="0">
              <a:latin typeface="Montserrat Light" panose="00000400000000000000" pitchFamily="50" charset="0"/>
              <a:ea typeface="Montserrat"/>
              <a:cs typeface="Montserrat"/>
              <a:sym typeface="Montserrat"/>
            </a:endParaRPr>
          </a:p>
        </p:txBody>
      </p:sp>
      <p:sp>
        <p:nvSpPr>
          <p:cNvPr id="241" name="Google Shape;241;g3501960729b_0_116"/>
          <p:cNvSpPr txBox="1">
            <a:spLocks noGrp="1"/>
          </p:cNvSpPr>
          <p:nvPr>
            <p:ph type="title"/>
          </p:nvPr>
        </p:nvSpPr>
        <p:spPr>
          <a:xfrm>
            <a:off x="905256" y="630301"/>
            <a:ext cx="5460900" cy="1325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Bebas Neue"/>
              <a:buNone/>
            </a:pPr>
            <a:r>
              <a:rPr lang="fi-FI" dirty="0" err="1"/>
              <a:t>Lektion</a:t>
            </a:r>
            <a:r>
              <a:rPr lang="fi-FI" sz="3800" dirty="0"/>
              <a:t> 4</a:t>
            </a:r>
            <a:endParaRPr sz="3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g356a0be0e79_0_6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pic>
        <p:nvPicPr>
          <p:cNvPr id="248" name="Google Shape;248;g356a0be0e79_0_60" descr="Många appar som Shein, Wish, och Ali Express säljer prylar extremt billigt. Men hur kan det vara så billigt? Karin har undersökt var grejerna kommer ifrån och hur de tillverkas.&#10;&#10;Det här är en video från Lilla Aktuellt! Sveriges största nyhetsprogram för barn och unga. Här får ni koll!&#10;&#10;Kommentarsregler:&#10;Tyck gärna till om innehållet, men våra kommentarsfält på Youtube är till för barn och unga i vår målgrupp. Vuxna som har åsikter är välkomna att kontakta oss med feedback via kontakt.svt.se.&#10;&#10;Vi vill att ni är snälla mot varandra, och kommentarer som innehåller något av det här tas bort:&#10;- Hat mot minoriteter, hot, och personangrepp&#10;- Falsk information eller marknadsföring&#10;- Saker som inte har med videons ämne att göra&#10;&#10;Vi lägger upp utvalda klipp varje vecka där vi berättar för er om stora nyheter, förklarar saker som pågår i Sverige och världen, och håller koll på viktiga händelser i era liv. Lilla Aktuellt gör journalistik för barn och är noggranna med fakta.&#10;&#10;Hela programmet kan ni se varje måndag-torsdag klockan 19.15 i SVT Barn. Där hittar ni också ännu fler videoklipp: https://www.svt.se/barnkanalen/barnplay/lilla-aktuellt&#10;&#10;Lilla Aktuellt är en del av SVT Barn och public service i Sverige. SVT Barn gör barnprogram på svenska och allt innehåll är reklamfritt." title="Vem betalar priset för billiga grejer? | Lilla Aktuellt">
            <a:hlinkClick r:id="rId3"/>
          </p:cNvPr>
          <p:cNvPicPr preferRelativeResize="0"/>
          <p:nvPr/>
        </p:nvPicPr>
        <p:blipFill>
          <a:blip r:embed="rId4">
            <a:alphaModFix/>
          </a:blip>
          <a:stretch>
            <a:fillRect/>
          </a:stretch>
        </p:blipFill>
        <p:spPr>
          <a:xfrm>
            <a:off x="749188" y="492100"/>
            <a:ext cx="10693625" cy="60151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8"/>
                                        </p:tgtEl>
                                        <p:attrNameLst>
                                          <p:attrName>style.visibility</p:attrName>
                                        </p:attrNameLst>
                                      </p:cBhvr>
                                      <p:to>
                                        <p:strVal val="visible"/>
                                      </p:to>
                                    </p:set>
                                    <p:animEffect transition="in" filter="fade">
                                      <p:cBhvr>
                                        <p:cTn id="7" dur="1000"/>
                                        <p:tgtEl>
                                          <p:spTgt spid="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a:spLocks noGrp="1"/>
          </p:cNvSpPr>
          <p:nvPr>
            <p:ph type="title"/>
          </p:nvPr>
        </p:nvSpPr>
        <p:spPr>
          <a:xfrm>
            <a:off x="838200" y="365125"/>
            <a:ext cx="48477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Bebas Neue"/>
              <a:buNone/>
            </a:pPr>
            <a:r>
              <a:rPr lang="fi-FI" dirty="0"/>
              <a:t>introduktion</a:t>
            </a:r>
            <a:endParaRPr dirty="0"/>
          </a:p>
        </p:txBody>
      </p:sp>
      <p:sp>
        <p:nvSpPr>
          <p:cNvPr id="93" name="Google Shape;93;p2"/>
          <p:cNvSpPr txBox="1">
            <a:spLocks noGrp="1"/>
          </p:cNvSpPr>
          <p:nvPr>
            <p:ph type="body" idx="1"/>
          </p:nvPr>
        </p:nvSpPr>
        <p:spPr>
          <a:xfrm>
            <a:off x="664464" y="1649100"/>
            <a:ext cx="8122920" cy="4749300"/>
          </a:xfrm>
          <a:prstGeom prst="rect">
            <a:avLst/>
          </a:prstGeom>
          <a:noFill/>
          <a:ln>
            <a:noFill/>
          </a:ln>
        </p:spPr>
        <p:txBody>
          <a:bodyPr spcFirstLastPara="1" wrap="square" lIns="91425" tIns="45700" rIns="91425" bIns="45700" anchor="t" anchorCtr="0">
            <a:normAutofit/>
          </a:bodyPr>
          <a:lstStyle/>
          <a:p>
            <a:pPr marL="520700">
              <a:lnSpc>
                <a:spcPct val="150000"/>
              </a:lnSpc>
              <a:spcBef>
                <a:spcPts val="0"/>
              </a:spcBef>
              <a:buSzPts val="2800"/>
            </a:pPr>
            <a:r>
              <a:rPr lang="fi-FI" sz="1800" dirty="0" err="1">
                <a:latin typeface="Montserrat Light" panose="00000400000000000000" pitchFamily="50" charset="0"/>
              </a:rPr>
              <a:t>Denna</a:t>
            </a:r>
            <a:r>
              <a:rPr lang="fi-FI" sz="1800" dirty="0">
                <a:latin typeface="Montserrat Light" panose="00000400000000000000" pitchFamily="50" charset="0"/>
              </a:rPr>
              <a:t> </a:t>
            </a:r>
            <a:r>
              <a:rPr lang="fi-FI" sz="1800" dirty="0" err="1">
                <a:latin typeface="Montserrat Light" panose="00000400000000000000" pitchFamily="50" charset="0"/>
              </a:rPr>
              <a:t>undervisningsplan</a:t>
            </a:r>
            <a:r>
              <a:rPr lang="fi-FI" sz="1800" dirty="0">
                <a:latin typeface="Montserrat Light" panose="00000400000000000000" pitchFamily="50" charset="0"/>
              </a:rPr>
              <a:t> </a:t>
            </a:r>
            <a:r>
              <a:rPr lang="fi-FI" sz="1800" dirty="0" err="1">
                <a:latin typeface="Montserrat Light" panose="00000400000000000000" pitchFamily="50" charset="0"/>
              </a:rPr>
              <a:t>tar</a:t>
            </a:r>
            <a:r>
              <a:rPr lang="fi-FI" sz="1800" dirty="0">
                <a:latin typeface="Montserrat Light" panose="00000400000000000000" pitchFamily="50" charset="0"/>
              </a:rPr>
              <a:t> </a:t>
            </a:r>
            <a:r>
              <a:rPr lang="fi-FI" sz="1800" dirty="0" err="1">
                <a:latin typeface="Montserrat Light" panose="00000400000000000000" pitchFamily="50" charset="0"/>
              </a:rPr>
              <a:t>utgångspunkt</a:t>
            </a:r>
            <a:r>
              <a:rPr lang="fi-FI" sz="1800" dirty="0">
                <a:latin typeface="Montserrat Light" panose="00000400000000000000" pitchFamily="50" charset="0"/>
              </a:rPr>
              <a:t> i </a:t>
            </a:r>
            <a:r>
              <a:rPr lang="fi-FI" sz="1800" dirty="0" err="1">
                <a:latin typeface="Montserrat Light" panose="00000400000000000000" pitchFamily="50" charset="0"/>
              </a:rPr>
              <a:t>det</a:t>
            </a:r>
            <a:r>
              <a:rPr lang="fi-FI" sz="1800" dirty="0">
                <a:latin typeface="Montserrat Light" panose="00000400000000000000" pitchFamily="50" charset="0"/>
              </a:rPr>
              <a:t> </a:t>
            </a:r>
            <a:r>
              <a:rPr lang="fi-FI" sz="1800" dirty="0" err="1">
                <a:latin typeface="Montserrat Light" panose="00000400000000000000" pitchFamily="50" charset="0"/>
              </a:rPr>
              <a:t>globala</a:t>
            </a:r>
            <a:r>
              <a:rPr lang="fi-FI" sz="1800" dirty="0">
                <a:latin typeface="Montserrat Light" panose="00000400000000000000" pitchFamily="50" charset="0"/>
              </a:rPr>
              <a:t> </a:t>
            </a:r>
            <a:r>
              <a:rPr lang="fi-FI" sz="1800" dirty="0" err="1">
                <a:latin typeface="Montserrat Light" panose="00000400000000000000" pitchFamily="50" charset="0"/>
              </a:rPr>
              <a:t>målet</a:t>
            </a:r>
            <a:r>
              <a:rPr lang="fi-FI" sz="1800" dirty="0">
                <a:latin typeface="Montserrat Light" panose="00000400000000000000" pitchFamily="50" charset="0"/>
              </a:rPr>
              <a:t> 12: </a:t>
            </a:r>
            <a:r>
              <a:rPr lang="fi-FI" sz="1800" b="1" dirty="0" err="1">
                <a:latin typeface="Montserrat Light" panose="00000400000000000000" pitchFamily="50" charset="0"/>
                <a:ea typeface="Montserrat"/>
                <a:cs typeface="Montserrat"/>
                <a:sym typeface="Montserrat"/>
              </a:rPr>
              <a:t>Hållbar</a:t>
            </a:r>
            <a:r>
              <a:rPr lang="fi-FI" sz="1800" b="1" dirty="0">
                <a:latin typeface="Montserrat Light" panose="00000400000000000000" pitchFamily="50" charset="0"/>
                <a:ea typeface="Montserrat"/>
                <a:cs typeface="Montserrat"/>
                <a:sym typeface="Montserrat"/>
              </a:rPr>
              <a:t> </a:t>
            </a:r>
            <a:r>
              <a:rPr lang="fi-FI" sz="1800" b="1" dirty="0" err="1">
                <a:latin typeface="Montserrat Light" panose="00000400000000000000" pitchFamily="50" charset="0"/>
                <a:ea typeface="Montserrat"/>
                <a:cs typeface="Montserrat"/>
                <a:sym typeface="Montserrat"/>
              </a:rPr>
              <a:t>konsumtion</a:t>
            </a:r>
            <a:r>
              <a:rPr lang="fi-FI" sz="1800" b="1" dirty="0">
                <a:latin typeface="Montserrat Light" panose="00000400000000000000" pitchFamily="50" charset="0"/>
                <a:ea typeface="Montserrat"/>
                <a:cs typeface="Montserrat"/>
                <a:sym typeface="Montserrat"/>
              </a:rPr>
              <a:t> </a:t>
            </a:r>
            <a:r>
              <a:rPr lang="fi-FI" sz="1800" b="1" dirty="0" err="1">
                <a:latin typeface="Montserrat Light" panose="00000400000000000000" pitchFamily="50" charset="0"/>
                <a:ea typeface="Montserrat"/>
                <a:cs typeface="Montserrat"/>
                <a:sym typeface="Montserrat"/>
              </a:rPr>
              <a:t>och</a:t>
            </a:r>
            <a:r>
              <a:rPr lang="fi-FI" sz="1800" b="1" dirty="0">
                <a:latin typeface="Montserrat Light" panose="00000400000000000000" pitchFamily="50" charset="0"/>
                <a:ea typeface="Montserrat"/>
                <a:cs typeface="Montserrat"/>
                <a:sym typeface="Montserrat"/>
              </a:rPr>
              <a:t> produktion</a:t>
            </a:r>
            <a:endParaRPr sz="1800" b="1" dirty="0">
              <a:latin typeface="Montserrat Light" panose="00000400000000000000" pitchFamily="50" charset="0"/>
              <a:ea typeface="Montserrat"/>
              <a:cs typeface="Montserrat"/>
              <a:sym typeface="Montserrat"/>
            </a:endParaRPr>
          </a:p>
          <a:p>
            <a:pPr marL="228600" lvl="0" indent="-50800" rtl="0">
              <a:lnSpc>
                <a:spcPct val="150000"/>
              </a:lnSpc>
              <a:spcBef>
                <a:spcPts val="0"/>
              </a:spcBef>
              <a:spcAft>
                <a:spcPts val="0"/>
              </a:spcAft>
              <a:buClr>
                <a:schemeClr val="dk1"/>
              </a:buClr>
              <a:buSzPts val="2800"/>
              <a:buNone/>
            </a:pPr>
            <a:endParaRPr sz="1800" b="1" dirty="0">
              <a:latin typeface="Montserrat Light" panose="00000400000000000000" pitchFamily="50" charset="0"/>
              <a:ea typeface="Montserrat"/>
              <a:cs typeface="Montserrat"/>
              <a:sym typeface="Montserrat"/>
            </a:endParaRPr>
          </a:p>
          <a:p>
            <a:pPr marL="177800" indent="0">
              <a:lnSpc>
                <a:spcPct val="150000"/>
              </a:lnSpc>
              <a:spcBef>
                <a:spcPts val="0"/>
              </a:spcBef>
              <a:buSzPts val="2800"/>
              <a:buNone/>
            </a:pPr>
            <a:r>
              <a:rPr lang="fi-FI" sz="1800" b="1" dirty="0" err="1">
                <a:latin typeface="Montserrat Light" panose="00000400000000000000" pitchFamily="50" charset="0"/>
                <a:ea typeface="Montserrat"/>
                <a:cs typeface="Montserrat"/>
                <a:sym typeface="Montserrat"/>
              </a:rPr>
              <a:t>Målgrupp</a:t>
            </a:r>
            <a:r>
              <a:rPr lang="fi-FI" sz="1800" dirty="0">
                <a:latin typeface="Montserrat Light" panose="00000400000000000000" pitchFamily="50" charset="0"/>
              </a:rPr>
              <a:t>: </a:t>
            </a:r>
            <a:r>
              <a:rPr lang="fi-FI" sz="1800" dirty="0" err="1">
                <a:latin typeface="Montserrat Light" panose="00000400000000000000" pitchFamily="50" charset="0"/>
              </a:rPr>
              <a:t>Årskurs</a:t>
            </a:r>
            <a:r>
              <a:rPr lang="fi-FI" sz="1800" dirty="0">
                <a:latin typeface="Montserrat Light" panose="00000400000000000000" pitchFamily="50" charset="0"/>
              </a:rPr>
              <a:t> 6-9</a:t>
            </a:r>
            <a:endParaRPr sz="1800" dirty="0">
              <a:latin typeface="Montserrat Light" panose="00000400000000000000" pitchFamily="50" charset="0"/>
            </a:endParaRPr>
          </a:p>
          <a:p>
            <a:pPr marL="228600" lvl="0" indent="-50800" rtl="0">
              <a:lnSpc>
                <a:spcPct val="150000"/>
              </a:lnSpc>
              <a:spcBef>
                <a:spcPts val="0"/>
              </a:spcBef>
              <a:spcAft>
                <a:spcPts val="0"/>
              </a:spcAft>
              <a:buClr>
                <a:schemeClr val="dk1"/>
              </a:buClr>
              <a:buSzPts val="2800"/>
              <a:buNone/>
            </a:pPr>
            <a:r>
              <a:rPr lang="fi-FI" sz="1800" b="1">
                <a:latin typeface="Montserrat Light" panose="00000400000000000000" pitchFamily="50" charset="0"/>
                <a:ea typeface="Montserrat"/>
                <a:cs typeface="Montserrat"/>
                <a:sym typeface="Montserrat"/>
              </a:rPr>
              <a:t>Längd</a:t>
            </a:r>
            <a:r>
              <a:rPr lang="fi-FI" sz="1800">
                <a:latin typeface="Montserrat Light" panose="00000400000000000000" pitchFamily="50" charset="0"/>
              </a:rPr>
              <a:t>: </a:t>
            </a:r>
            <a:r>
              <a:rPr lang="fi-FI" sz="1800" dirty="0">
                <a:latin typeface="Montserrat Light" panose="00000400000000000000" pitchFamily="50" charset="0"/>
              </a:rPr>
              <a:t>4 </a:t>
            </a:r>
            <a:r>
              <a:rPr lang="fi-FI" sz="1800" dirty="0" err="1">
                <a:latin typeface="Montserrat Light" panose="00000400000000000000" pitchFamily="50" charset="0"/>
              </a:rPr>
              <a:t>lektioner</a:t>
            </a:r>
            <a:endParaRPr sz="1800" dirty="0">
              <a:latin typeface="Montserrat Light" panose="00000400000000000000" pitchFamily="50" charset="0"/>
            </a:endParaRPr>
          </a:p>
          <a:p>
            <a:pPr marL="228600" lvl="0" indent="-50800" rtl="0">
              <a:lnSpc>
                <a:spcPct val="150000"/>
              </a:lnSpc>
              <a:spcBef>
                <a:spcPts val="0"/>
              </a:spcBef>
              <a:spcAft>
                <a:spcPts val="0"/>
              </a:spcAft>
              <a:buClr>
                <a:schemeClr val="dk1"/>
              </a:buClr>
              <a:buSzPts val="2800"/>
              <a:buNone/>
            </a:pPr>
            <a:endParaRPr sz="1800" dirty="0">
              <a:latin typeface="Montserrat Light" panose="00000400000000000000" pitchFamily="50" charset="0"/>
            </a:endParaRPr>
          </a:p>
          <a:p>
            <a:pPr marL="520700">
              <a:lnSpc>
                <a:spcPct val="150000"/>
              </a:lnSpc>
              <a:spcBef>
                <a:spcPts val="0"/>
              </a:spcBef>
              <a:buSzPts val="2800"/>
            </a:pPr>
            <a:r>
              <a:rPr lang="fi-FI" sz="1800" b="1" dirty="0" err="1">
                <a:latin typeface="Montserrat Light" panose="00000400000000000000" pitchFamily="50" charset="0"/>
                <a:ea typeface="Montserrat"/>
                <a:cs typeface="Montserrat"/>
                <a:sym typeface="Montserrat"/>
              </a:rPr>
              <a:t>Fokusområde</a:t>
            </a:r>
            <a:r>
              <a:rPr lang="fi-FI" sz="1800" b="1" dirty="0">
                <a:latin typeface="Montserrat Light" panose="00000400000000000000" pitchFamily="50" charset="0"/>
                <a:ea typeface="Montserrat"/>
                <a:cs typeface="Montserrat"/>
                <a:sym typeface="Montserrat"/>
              </a:rPr>
              <a:t>/</a:t>
            </a:r>
            <a:r>
              <a:rPr lang="fi-FI" sz="1800" b="1" dirty="0" err="1">
                <a:latin typeface="Montserrat Light" panose="00000400000000000000" pitchFamily="50" charset="0"/>
                <a:ea typeface="Montserrat"/>
                <a:cs typeface="Montserrat"/>
                <a:sym typeface="Montserrat"/>
              </a:rPr>
              <a:t>begrepp</a:t>
            </a:r>
            <a:r>
              <a:rPr lang="fi-FI" sz="1800" dirty="0">
                <a:latin typeface="Montserrat Light" panose="00000400000000000000" pitchFamily="50" charset="0"/>
              </a:rPr>
              <a:t>: </a:t>
            </a:r>
            <a:endParaRPr sz="1800" dirty="0">
              <a:latin typeface="Montserrat Light" panose="00000400000000000000" pitchFamily="50" charset="0"/>
            </a:endParaRPr>
          </a:p>
          <a:p>
            <a:pPr marL="228600" lvl="0" indent="-50800" rtl="0">
              <a:lnSpc>
                <a:spcPct val="150000"/>
              </a:lnSpc>
              <a:spcBef>
                <a:spcPts val="0"/>
              </a:spcBef>
              <a:spcAft>
                <a:spcPts val="0"/>
              </a:spcAft>
              <a:buClr>
                <a:schemeClr val="dk1"/>
              </a:buClr>
              <a:buSzPts val="2800"/>
              <a:buNone/>
            </a:pPr>
            <a:r>
              <a:rPr lang="fi-FI" sz="1800" dirty="0" err="1">
                <a:latin typeface="Montserrat Light" panose="00000400000000000000" pitchFamily="50" charset="0"/>
              </a:rPr>
              <a:t>Förbrukning</a:t>
            </a:r>
            <a:r>
              <a:rPr lang="fi-FI" sz="1800" dirty="0">
                <a:latin typeface="Montserrat Light" panose="00000400000000000000" pitchFamily="50" charset="0"/>
              </a:rPr>
              <a:t>, </a:t>
            </a:r>
            <a:r>
              <a:rPr lang="fi-FI" sz="1800" dirty="0" err="1">
                <a:latin typeface="Montserrat Light" panose="00000400000000000000" pitchFamily="50" charset="0"/>
              </a:rPr>
              <a:t>avfall</a:t>
            </a:r>
            <a:r>
              <a:rPr lang="fi-FI" sz="1800" dirty="0">
                <a:latin typeface="Montserrat Light" panose="00000400000000000000" pitchFamily="50" charset="0"/>
              </a:rPr>
              <a:t>, </a:t>
            </a:r>
            <a:r>
              <a:rPr lang="fi-FI" sz="1800" dirty="0" err="1">
                <a:latin typeface="Montserrat Light" panose="00000400000000000000" pitchFamily="50" charset="0"/>
              </a:rPr>
              <a:t>återanvända</a:t>
            </a:r>
            <a:r>
              <a:rPr lang="fi-FI" sz="1800" dirty="0">
                <a:latin typeface="Montserrat Light" panose="00000400000000000000" pitchFamily="50" charset="0"/>
              </a:rPr>
              <a:t>, </a:t>
            </a:r>
            <a:r>
              <a:rPr lang="fi-FI" sz="1800" dirty="0" err="1">
                <a:latin typeface="Montserrat Light" panose="00000400000000000000" pitchFamily="50" charset="0"/>
              </a:rPr>
              <a:t>återvinna</a:t>
            </a:r>
            <a:r>
              <a:rPr lang="fi-FI" sz="1800" dirty="0">
                <a:latin typeface="Montserrat Light" panose="00000400000000000000" pitchFamily="50" charset="0"/>
              </a:rPr>
              <a:t>, </a:t>
            </a:r>
            <a:r>
              <a:rPr lang="fi-FI" sz="1800" dirty="0" err="1">
                <a:latin typeface="Montserrat Light" panose="00000400000000000000" pitchFamily="50" charset="0"/>
              </a:rPr>
              <a:t>sortering</a:t>
            </a:r>
            <a:r>
              <a:rPr lang="fi-FI" sz="1800" dirty="0">
                <a:latin typeface="Montserrat Light" panose="00000400000000000000" pitchFamily="50" charset="0"/>
              </a:rPr>
              <a:t>, </a:t>
            </a:r>
            <a:r>
              <a:rPr lang="fi-FI" sz="1800" dirty="0" err="1">
                <a:latin typeface="Montserrat Light" panose="00000400000000000000" pitchFamily="50" charset="0"/>
              </a:rPr>
              <a:t>reparera</a:t>
            </a:r>
            <a:endParaRPr sz="1800" dirty="0">
              <a:latin typeface="Montserrat Light" panose="00000400000000000000" pitchFamily="50" charset="0"/>
            </a:endParaRPr>
          </a:p>
          <a:p>
            <a:pPr marL="228600" lvl="0" indent="-50800" rtl="0">
              <a:lnSpc>
                <a:spcPct val="150000"/>
              </a:lnSpc>
              <a:spcBef>
                <a:spcPts val="0"/>
              </a:spcBef>
              <a:spcAft>
                <a:spcPts val="0"/>
              </a:spcAft>
              <a:buClr>
                <a:schemeClr val="dk1"/>
              </a:buClr>
              <a:buSzPts val="2800"/>
              <a:buNone/>
            </a:pPr>
            <a:endParaRPr sz="1800" dirty="0">
              <a:latin typeface="Montserrat Light" panose="00000400000000000000" pitchFamily="50" charset="0"/>
            </a:endParaRPr>
          </a:p>
          <a:p>
            <a:pPr marL="520700">
              <a:lnSpc>
                <a:spcPct val="150000"/>
              </a:lnSpc>
              <a:spcBef>
                <a:spcPts val="0"/>
              </a:spcBef>
              <a:buSzPts val="2800"/>
            </a:pPr>
            <a:r>
              <a:rPr lang="fi-FI" sz="1800" b="1" dirty="0" err="1">
                <a:latin typeface="Montserrat Light" panose="00000400000000000000" pitchFamily="50" charset="0"/>
                <a:ea typeface="Montserrat"/>
                <a:cs typeface="Montserrat"/>
                <a:sym typeface="Montserrat"/>
              </a:rPr>
              <a:t>Ämnesövergripande</a:t>
            </a:r>
            <a:r>
              <a:rPr lang="fi-FI" sz="1800" dirty="0">
                <a:latin typeface="Montserrat Light" panose="00000400000000000000" pitchFamily="50" charset="0"/>
              </a:rPr>
              <a:t>: Svenska, </a:t>
            </a:r>
            <a:r>
              <a:rPr lang="fi-FI" sz="1800" dirty="0" err="1">
                <a:latin typeface="Montserrat Light" panose="00000400000000000000" pitchFamily="50" charset="0"/>
              </a:rPr>
              <a:t>hem</a:t>
            </a:r>
            <a:r>
              <a:rPr lang="fi-FI" sz="1800" dirty="0">
                <a:latin typeface="Montserrat Light" panose="00000400000000000000" pitchFamily="50" charset="0"/>
              </a:rPr>
              <a:t>- </a:t>
            </a:r>
            <a:r>
              <a:rPr lang="fi-FI" sz="1800" dirty="0" err="1">
                <a:latin typeface="Montserrat Light" panose="00000400000000000000" pitchFamily="50" charset="0"/>
              </a:rPr>
              <a:t>och</a:t>
            </a:r>
            <a:r>
              <a:rPr lang="fi-FI" sz="1800" dirty="0">
                <a:latin typeface="Montserrat Light" panose="00000400000000000000" pitchFamily="50" charset="0"/>
              </a:rPr>
              <a:t> </a:t>
            </a:r>
            <a:r>
              <a:rPr lang="fi-FI" sz="1800" dirty="0" err="1">
                <a:latin typeface="Montserrat Light" panose="00000400000000000000" pitchFamily="50" charset="0"/>
              </a:rPr>
              <a:t>konsumentkunskap</a:t>
            </a:r>
            <a:r>
              <a:rPr lang="fi-FI" sz="1800" dirty="0">
                <a:latin typeface="Montserrat Light" panose="00000400000000000000" pitchFamily="50" charset="0"/>
              </a:rPr>
              <a:t>, </a:t>
            </a:r>
            <a:r>
              <a:rPr lang="fi-FI" sz="1800" dirty="0" err="1">
                <a:latin typeface="Montserrat Light" panose="00000400000000000000" pitchFamily="50" charset="0"/>
              </a:rPr>
              <a:t>samhällskunskap</a:t>
            </a:r>
            <a:r>
              <a:rPr lang="fi-FI" sz="1800" dirty="0">
                <a:latin typeface="Montserrat Light" panose="00000400000000000000" pitchFamily="50" charset="0"/>
              </a:rPr>
              <a:t> </a:t>
            </a:r>
            <a:r>
              <a:rPr lang="fi-FI" sz="1800" dirty="0" err="1">
                <a:latin typeface="Montserrat Light" panose="00000400000000000000" pitchFamily="50" charset="0"/>
              </a:rPr>
              <a:t>och</a:t>
            </a:r>
            <a:r>
              <a:rPr lang="fi-FI" sz="1800" dirty="0">
                <a:latin typeface="Montserrat Light" panose="00000400000000000000" pitchFamily="50" charset="0"/>
              </a:rPr>
              <a:t> </a:t>
            </a:r>
            <a:r>
              <a:rPr lang="fi-FI" sz="1800" dirty="0" err="1">
                <a:latin typeface="Montserrat Light" panose="00000400000000000000" pitchFamily="50" charset="0"/>
              </a:rPr>
              <a:t>slöjd</a:t>
            </a:r>
            <a:r>
              <a:rPr lang="fi-FI" sz="1800" dirty="0">
                <a:latin typeface="Montserrat Light" panose="00000400000000000000" pitchFamily="50" charset="0"/>
              </a:rPr>
              <a:t>. </a:t>
            </a:r>
            <a:endParaRPr sz="1800" dirty="0">
              <a:latin typeface="Montserrat Light" panose="00000400000000000000" pitchFamily="50" charset="0"/>
            </a:endParaRPr>
          </a:p>
        </p:txBody>
      </p:sp>
      <p:pic>
        <p:nvPicPr>
          <p:cNvPr id="96" name="Google Shape;96;p2" descr="Læs mere om Verdensmål 12 på www.verdensmålene.dk: https://www.verdensmaalene.dk/maal/12&#10;&#10;Credits:&#10;Food waste tv&#10;“Taste the waste” - film trailer&#10;https://youtu.be/JCojaGk6gXw" title="Verdensmål 12: Ansvarligt forbrug og produktion">
            <a:hlinkClick r:id="rId3"/>
          </p:cNvPr>
          <p:cNvPicPr preferRelativeResize="0"/>
          <p:nvPr/>
        </p:nvPicPr>
        <p:blipFill>
          <a:blip r:embed="rId4">
            <a:alphaModFix/>
          </a:blip>
          <a:stretch>
            <a:fillRect/>
          </a:stretch>
        </p:blipFill>
        <p:spPr>
          <a:xfrm>
            <a:off x="9263774" y="2021496"/>
            <a:ext cx="2356725" cy="1325658"/>
          </a:xfrm>
          <a:prstGeom prst="rect">
            <a:avLst/>
          </a:prstGeom>
          <a:noFill/>
          <a:ln>
            <a:noFill/>
          </a:ln>
        </p:spPr>
      </p:pic>
      <p:pic>
        <p:nvPicPr>
          <p:cNvPr id="97" name="Google Shape;97;p2" descr="Det här är serien för och med ungdomar med FN:s globala mål “Agenda 2030” i fokus. 17 ungdomar har tagit sig an varsitt mål och tolkar det på sitt sätt genom en film. Vad innebär den mest ambitiösa agendan för hållbar utveckling som världens länder någonsin antagit för en vanlig ung vuxen i Sverige i dag? &#10;______________________________&#10;&#10;Gillar du videon? Prenumerera på EFN på YouTube: https://www.youtube.com/efnekonomikanalen?sub_confirmation=1&#10;&#10;Besök gärna http://www.efn.se för mer av vårt innehåll.&#10;&#10;Twitter: https://twitter.com/efntv och https://twitter.com/efnmarknad&#10;Facebook: https://www.facebook.com/EFNTV&#10;Instagram: https://www.instagram.com/efnekonomikoll/ och https://www.instagram.com/efnaktiekoll/&#10;Linkedin: https://www.linkedin.com/company/efn/" title="Mål 12. Hållbar konsumtion och produktion – Aarons film | 17 om 17">
            <a:hlinkClick r:id="rId5"/>
          </p:cNvPr>
          <p:cNvPicPr preferRelativeResize="0"/>
          <p:nvPr/>
        </p:nvPicPr>
        <p:blipFill>
          <a:blip r:embed="rId6">
            <a:alphaModFix/>
          </a:blip>
          <a:stretch>
            <a:fillRect/>
          </a:stretch>
        </p:blipFill>
        <p:spPr>
          <a:xfrm>
            <a:off x="9263775" y="459600"/>
            <a:ext cx="2356725" cy="132565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p:cTn id="7" dur="1000"/>
                                        <p:tgtEl>
                                          <p:spTgt spid="9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7"/>
                                        </p:tgtEl>
                                        <p:attrNameLst>
                                          <p:attrName>style.visibility</p:attrName>
                                        </p:attrNameLst>
                                      </p:cBhvr>
                                      <p:to>
                                        <p:strVal val="visible"/>
                                      </p:to>
                                    </p:set>
                                    <p:animEffect transition="in" filter="fade">
                                      <p:cBhvr>
                                        <p:cTn id="12" dur="10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4" name="Google Shape;254;g3501960729b_0_123"/>
          <p:cNvSpPr txBox="1">
            <a:spLocks noGrp="1"/>
          </p:cNvSpPr>
          <p:nvPr>
            <p:ph type="body" idx="1"/>
          </p:nvPr>
        </p:nvSpPr>
        <p:spPr>
          <a:xfrm>
            <a:off x="685800" y="1880395"/>
            <a:ext cx="7818120" cy="5016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endParaRPr sz="2200" b="1" dirty="0">
              <a:latin typeface="Montserrat Light" panose="00000400000000000000" pitchFamily="50" charset="0"/>
              <a:ea typeface="Montserrat"/>
              <a:cs typeface="Montserrat"/>
              <a:sym typeface="Montserrat"/>
            </a:endParaRPr>
          </a:p>
          <a:p>
            <a:pPr marL="0" lvl="0" indent="0" algn="l" rtl="0">
              <a:lnSpc>
                <a:spcPct val="90000"/>
              </a:lnSpc>
              <a:spcBef>
                <a:spcPts val="0"/>
              </a:spcBef>
              <a:spcAft>
                <a:spcPts val="0"/>
              </a:spcAft>
              <a:buNone/>
            </a:pPr>
            <a:endParaRPr sz="2200" dirty="0">
              <a:latin typeface="Montserrat Light" panose="00000400000000000000" pitchFamily="50" charset="0"/>
              <a:ea typeface="Montserrat"/>
              <a:cs typeface="Montserrat"/>
              <a:sym typeface="Montserrat"/>
            </a:endParaRPr>
          </a:p>
          <a:p>
            <a:pPr marL="457200" lvl="0" indent="-368300" algn="l" rtl="0">
              <a:lnSpc>
                <a:spcPct val="90000"/>
              </a:lnSpc>
              <a:spcBef>
                <a:spcPts val="0"/>
              </a:spcBef>
              <a:spcAft>
                <a:spcPts val="0"/>
              </a:spcAft>
              <a:buClr>
                <a:srgbClr val="FFD966"/>
              </a:buClr>
              <a:buSzPts val="2200"/>
              <a:buFont typeface="Montserrat"/>
              <a:buChar char="●"/>
            </a:pPr>
            <a:r>
              <a:rPr lang="fi-FI" sz="2200" dirty="0" err="1">
                <a:latin typeface="Montserrat Light" panose="00000400000000000000" pitchFamily="50" charset="0"/>
                <a:ea typeface="Montserrat"/>
                <a:cs typeface="Montserrat"/>
                <a:sym typeface="Montserrat"/>
              </a:rPr>
              <a:t>Hur</a:t>
            </a:r>
            <a:r>
              <a:rPr lang="fi-FI" sz="2200" dirty="0">
                <a:latin typeface="Montserrat Light" panose="00000400000000000000" pitchFamily="50" charset="0"/>
                <a:ea typeface="Montserrat"/>
                <a:cs typeface="Montserrat"/>
                <a:sym typeface="Montserrat"/>
              </a:rPr>
              <a:t> </a:t>
            </a:r>
            <a:r>
              <a:rPr lang="fi-FI" sz="2200" dirty="0" err="1">
                <a:latin typeface="Montserrat Light" panose="00000400000000000000" pitchFamily="50" charset="0"/>
                <a:ea typeface="Montserrat"/>
                <a:cs typeface="Montserrat"/>
                <a:sym typeface="Montserrat"/>
              </a:rPr>
              <a:t>ser</a:t>
            </a:r>
            <a:r>
              <a:rPr lang="fi-FI" sz="2200" dirty="0">
                <a:latin typeface="Montserrat Light" panose="00000400000000000000" pitchFamily="50" charset="0"/>
                <a:ea typeface="Montserrat"/>
                <a:cs typeface="Montserrat"/>
                <a:sym typeface="Montserrat"/>
              </a:rPr>
              <a:t> du </a:t>
            </a:r>
            <a:r>
              <a:rPr lang="fi-FI" sz="2200" dirty="0" err="1">
                <a:latin typeface="Montserrat Light" panose="00000400000000000000" pitchFamily="50" charset="0"/>
                <a:ea typeface="Montserrat"/>
                <a:cs typeface="Montserrat"/>
                <a:sym typeface="Montserrat"/>
              </a:rPr>
              <a:t>på</a:t>
            </a:r>
            <a:r>
              <a:rPr lang="fi-FI" sz="2200" dirty="0">
                <a:latin typeface="Montserrat Light" panose="00000400000000000000" pitchFamily="50" charset="0"/>
                <a:ea typeface="Montserrat"/>
                <a:cs typeface="Montserrat"/>
                <a:sym typeface="Montserrat"/>
              </a:rPr>
              <a:t> </a:t>
            </a:r>
            <a:r>
              <a:rPr lang="fi-FI" sz="2200" dirty="0" err="1">
                <a:latin typeface="Montserrat Light" panose="00000400000000000000" pitchFamily="50" charset="0"/>
                <a:ea typeface="Montserrat"/>
                <a:cs typeface="Montserrat"/>
                <a:sym typeface="Montserrat"/>
              </a:rPr>
              <a:t>ungas</a:t>
            </a:r>
            <a:r>
              <a:rPr lang="fi-FI" sz="2200" dirty="0">
                <a:latin typeface="Montserrat Light" panose="00000400000000000000" pitchFamily="50" charset="0"/>
                <a:ea typeface="Montserrat"/>
                <a:cs typeface="Montserrat"/>
                <a:sym typeface="Montserrat"/>
              </a:rPr>
              <a:t> </a:t>
            </a:r>
            <a:r>
              <a:rPr lang="fi-FI" sz="2200" dirty="0" err="1">
                <a:latin typeface="Montserrat Light" panose="00000400000000000000" pitchFamily="50" charset="0"/>
                <a:ea typeface="Montserrat"/>
                <a:cs typeface="Montserrat"/>
                <a:sym typeface="Montserrat"/>
              </a:rPr>
              <a:t>respektive</a:t>
            </a:r>
            <a:r>
              <a:rPr lang="fi-FI" sz="2200" dirty="0">
                <a:latin typeface="Montserrat Light" panose="00000400000000000000" pitchFamily="50" charset="0"/>
                <a:ea typeface="Montserrat"/>
                <a:cs typeface="Montserrat"/>
                <a:sym typeface="Montserrat"/>
              </a:rPr>
              <a:t> </a:t>
            </a:r>
            <a:r>
              <a:rPr lang="fi-FI" sz="2200" dirty="0" err="1">
                <a:latin typeface="Montserrat Light" panose="00000400000000000000" pitchFamily="50" charset="0"/>
                <a:ea typeface="Montserrat"/>
                <a:cs typeface="Montserrat"/>
                <a:sym typeface="Montserrat"/>
              </a:rPr>
              <a:t>vuxnas</a:t>
            </a:r>
            <a:r>
              <a:rPr lang="fi-FI" sz="2200" dirty="0">
                <a:latin typeface="Montserrat Light" panose="00000400000000000000" pitchFamily="50" charset="0"/>
                <a:ea typeface="Montserrat"/>
                <a:cs typeface="Montserrat"/>
                <a:sym typeface="Montserrat"/>
              </a:rPr>
              <a:t> </a:t>
            </a:r>
            <a:r>
              <a:rPr lang="fi-FI" sz="2200" dirty="0" err="1">
                <a:latin typeface="Montserrat Light" panose="00000400000000000000" pitchFamily="50" charset="0"/>
                <a:ea typeface="Montserrat"/>
                <a:cs typeface="Montserrat"/>
                <a:sym typeface="Montserrat"/>
              </a:rPr>
              <a:t>ansvar</a:t>
            </a:r>
            <a:r>
              <a:rPr lang="fi-FI" sz="2200" dirty="0">
                <a:latin typeface="Montserrat Light" panose="00000400000000000000" pitchFamily="50" charset="0"/>
                <a:ea typeface="Montserrat"/>
                <a:cs typeface="Montserrat"/>
                <a:sym typeface="Montserrat"/>
              </a:rPr>
              <a:t> </a:t>
            </a:r>
            <a:r>
              <a:rPr lang="fi-FI" sz="2200" dirty="0" err="1">
                <a:latin typeface="Montserrat Light" panose="00000400000000000000" pitchFamily="50" charset="0"/>
                <a:ea typeface="Montserrat"/>
                <a:cs typeface="Montserrat"/>
                <a:sym typeface="Montserrat"/>
              </a:rPr>
              <a:t>om</a:t>
            </a:r>
            <a:r>
              <a:rPr lang="fi-FI" sz="2200" dirty="0">
                <a:latin typeface="Montserrat Light" panose="00000400000000000000" pitchFamily="50" charset="0"/>
                <a:ea typeface="Montserrat"/>
                <a:cs typeface="Montserrat"/>
                <a:sym typeface="Montserrat"/>
              </a:rPr>
              <a:t> </a:t>
            </a:r>
            <a:r>
              <a:rPr lang="fi-FI" sz="2200" dirty="0" err="1">
                <a:latin typeface="Montserrat Light" panose="00000400000000000000" pitchFamily="50" charset="0"/>
                <a:ea typeface="Montserrat"/>
                <a:cs typeface="Montserrat"/>
                <a:sym typeface="Montserrat"/>
              </a:rPr>
              <a:t>textilindustrin</a:t>
            </a:r>
            <a:r>
              <a:rPr lang="fi-FI" sz="2200" dirty="0">
                <a:latin typeface="Montserrat Light" panose="00000400000000000000" pitchFamily="50" charset="0"/>
                <a:ea typeface="Montserrat"/>
                <a:cs typeface="Montserrat"/>
                <a:sym typeface="Montserrat"/>
              </a:rPr>
              <a:t>?</a:t>
            </a:r>
            <a:endParaRPr sz="2200" dirty="0">
              <a:latin typeface="Montserrat Light" panose="00000400000000000000" pitchFamily="50" charset="0"/>
              <a:ea typeface="Montserrat"/>
              <a:cs typeface="Montserrat"/>
              <a:sym typeface="Montserrat"/>
            </a:endParaRPr>
          </a:p>
          <a:p>
            <a:pPr marL="457200" lvl="0" indent="0" algn="l" rtl="0">
              <a:lnSpc>
                <a:spcPct val="90000"/>
              </a:lnSpc>
              <a:spcBef>
                <a:spcPts val="0"/>
              </a:spcBef>
              <a:spcAft>
                <a:spcPts val="0"/>
              </a:spcAft>
              <a:buNone/>
            </a:pPr>
            <a:endParaRPr sz="2200" dirty="0">
              <a:latin typeface="Montserrat Light" panose="00000400000000000000" pitchFamily="50" charset="0"/>
              <a:ea typeface="Montserrat"/>
              <a:cs typeface="Montserrat"/>
              <a:sym typeface="Montserrat"/>
            </a:endParaRPr>
          </a:p>
          <a:p>
            <a:pPr marL="457200" lvl="0" indent="-368300" algn="l" rtl="0">
              <a:lnSpc>
                <a:spcPct val="90000"/>
              </a:lnSpc>
              <a:spcBef>
                <a:spcPts val="0"/>
              </a:spcBef>
              <a:spcAft>
                <a:spcPts val="0"/>
              </a:spcAft>
              <a:buClr>
                <a:srgbClr val="FFD966"/>
              </a:buClr>
              <a:buSzPts val="2200"/>
              <a:buFont typeface="Montserrat"/>
              <a:buChar char="●"/>
            </a:pPr>
            <a:r>
              <a:rPr lang="fi-FI" sz="2200" dirty="0" err="1">
                <a:latin typeface="Montserrat Light" panose="00000400000000000000" pitchFamily="50" charset="0"/>
                <a:ea typeface="Montserrat"/>
                <a:cs typeface="Montserrat"/>
                <a:sym typeface="Montserrat"/>
              </a:rPr>
              <a:t>Har</a:t>
            </a:r>
            <a:r>
              <a:rPr lang="fi-FI" sz="2200" dirty="0">
                <a:latin typeface="Montserrat Light" panose="00000400000000000000" pitchFamily="50" charset="0"/>
                <a:ea typeface="Montserrat"/>
                <a:cs typeface="Montserrat"/>
                <a:sym typeface="Montserrat"/>
              </a:rPr>
              <a:t> du </a:t>
            </a:r>
            <a:r>
              <a:rPr lang="fi-FI" sz="2200" dirty="0" err="1">
                <a:latin typeface="Montserrat Light" panose="00000400000000000000" pitchFamily="50" charset="0"/>
                <a:ea typeface="Montserrat"/>
                <a:cs typeface="Montserrat"/>
                <a:sym typeface="Montserrat"/>
              </a:rPr>
              <a:t>förändrat</a:t>
            </a:r>
            <a:r>
              <a:rPr lang="fi-FI" sz="2200" dirty="0">
                <a:latin typeface="Montserrat Light" panose="00000400000000000000" pitchFamily="50" charset="0"/>
                <a:ea typeface="Montserrat"/>
                <a:cs typeface="Montserrat"/>
                <a:sym typeface="Montserrat"/>
              </a:rPr>
              <a:t> </a:t>
            </a:r>
            <a:r>
              <a:rPr lang="fi-FI" sz="2200" dirty="0" err="1">
                <a:latin typeface="Montserrat Light" panose="00000400000000000000" pitchFamily="50" charset="0"/>
                <a:ea typeface="Montserrat"/>
                <a:cs typeface="Montserrat"/>
                <a:sym typeface="Montserrat"/>
              </a:rPr>
              <a:t>ditt</a:t>
            </a:r>
            <a:r>
              <a:rPr lang="fi-FI" sz="2200" dirty="0">
                <a:latin typeface="Montserrat Light" panose="00000400000000000000" pitchFamily="50" charset="0"/>
                <a:ea typeface="Montserrat"/>
                <a:cs typeface="Montserrat"/>
                <a:sym typeface="Montserrat"/>
              </a:rPr>
              <a:t> </a:t>
            </a:r>
            <a:r>
              <a:rPr lang="fi-FI" sz="2200" dirty="0" err="1">
                <a:latin typeface="Montserrat Light" panose="00000400000000000000" pitchFamily="50" charset="0"/>
                <a:ea typeface="Montserrat"/>
                <a:cs typeface="Montserrat"/>
                <a:sym typeface="Montserrat"/>
              </a:rPr>
              <a:t>synsätt</a:t>
            </a:r>
            <a:r>
              <a:rPr lang="fi-FI" sz="2200" dirty="0">
                <a:latin typeface="Montserrat Light" panose="00000400000000000000" pitchFamily="50" charset="0"/>
                <a:ea typeface="Montserrat"/>
                <a:cs typeface="Montserrat"/>
                <a:sym typeface="Montserrat"/>
              </a:rPr>
              <a:t> </a:t>
            </a:r>
            <a:r>
              <a:rPr lang="fi-FI" sz="2200" dirty="0" err="1">
                <a:latin typeface="Montserrat Light" panose="00000400000000000000" pitchFamily="50" charset="0"/>
                <a:ea typeface="Montserrat"/>
                <a:cs typeface="Montserrat"/>
                <a:sym typeface="Montserrat"/>
              </a:rPr>
              <a:t>på</a:t>
            </a:r>
            <a:r>
              <a:rPr lang="fi-FI" sz="2200" dirty="0">
                <a:latin typeface="Montserrat Light" panose="00000400000000000000" pitchFamily="50" charset="0"/>
                <a:ea typeface="Montserrat"/>
                <a:cs typeface="Montserrat"/>
                <a:sym typeface="Montserrat"/>
              </a:rPr>
              <a:t> </a:t>
            </a:r>
            <a:r>
              <a:rPr lang="fi-FI" sz="2200" dirty="0" err="1">
                <a:latin typeface="Montserrat Light" panose="00000400000000000000" pitchFamily="50" charset="0"/>
                <a:ea typeface="Montserrat"/>
                <a:cs typeface="Montserrat"/>
                <a:sym typeface="Montserrat"/>
              </a:rPr>
              <a:t>klädindustrin</a:t>
            </a:r>
            <a:r>
              <a:rPr lang="fi-FI" sz="2200" dirty="0">
                <a:latin typeface="Montserrat Light" panose="00000400000000000000" pitchFamily="50" charset="0"/>
                <a:ea typeface="Montserrat"/>
                <a:cs typeface="Montserrat"/>
                <a:sym typeface="Montserrat"/>
              </a:rPr>
              <a:t> i </a:t>
            </a:r>
            <a:r>
              <a:rPr lang="fi-FI" sz="2200" dirty="0" err="1">
                <a:latin typeface="Montserrat Light" panose="00000400000000000000" pitchFamily="50" charset="0"/>
                <a:ea typeface="Montserrat"/>
                <a:cs typeface="Montserrat"/>
                <a:sym typeface="Montserrat"/>
              </a:rPr>
              <a:t>det</a:t>
            </a:r>
            <a:r>
              <a:rPr lang="fi-FI" sz="2200" dirty="0">
                <a:latin typeface="Montserrat Light" panose="00000400000000000000" pitchFamily="50" charset="0"/>
                <a:ea typeface="Montserrat"/>
                <a:cs typeface="Montserrat"/>
                <a:sym typeface="Montserrat"/>
              </a:rPr>
              <a:t> </a:t>
            </a:r>
            <a:r>
              <a:rPr lang="fi-FI" sz="2200" dirty="0" err="1">
                <a:latin typeface="Montserrat Light" panose="00000400000000000000" pitchFamily="50" charset="0"/>
                <a:ea typeface="Montserrat"/>
                <a:cs typeface="Montserrat"/>
                <a:sym typeface="Montserrat"/>
              </a:rPr>
              <a:t>här</a:t>
            </a:r>
            <a:r>
              <a:rPr lang="fi-FI" sz="2200" dirty="0">
                <a:latin typeface="Montserrat Light" panose="00000400000000000000" pitchFamily="50" charset="0"/>
                <a:ea typeface="Montserrat"/>
                <a:cs typeface="Montserrat"/>
                <a:sym typeface="Montserrat"/>
              </a:rPr>
              <a:t> </a:t>
            </a:r>
            <a:r>
              <a:rPr lang="fi-FI" sz="2200" dirty="0" err="1">
                <a:latin typeface="Montserrat Light" panose="00000400000000000000" pitchFamily="50" charset="0"/>
                <a:ea typeface="Montserrat"/>
                <a:cs typeface="Montserrat"/>
                <a:sym typeface="Montserrat"/>
              </a:rPr>
              <a:t>arbetsområdet</a:t>
            </a:r>
            <a:r>
              <a:rPr lang="fi-FI" sz="2200" dirty="0">
                <a:latin typeface="Montserrat Light" panose="00000400000000000000" pitchFamily="50" charset="0"/>
                <a:ea typeface="Montserrat"/>
                <a:cs typeface="Montserrat"/>
                <a:sym typeface="Montserrat"/>
              </a:rPr>
              <a:t>, </a:t>
            </a:r>
            <a:r>
              <a:rPr lang="fi-FI" sz="2200" dirty="0" err="1">
                <a:latin typeface="Montserrat Light" panose="00000400000000000000" pitchFamily="50" charset="0"/>
                <a:ea typeface="Montserrat"/>
                <a:cs typeface="Montserrat"/>
                <a:sym typeface="Montserrat"/>
              </a:rPr>
              <a:t>hur</a:t>
            </a:r>
            <a:r>
              <a:rPr lang="fi-FI" sz="2200" dirty="0">
                <a:latin typeface="Montserrat Light" panose="00000400000000000000" pitchFamily="50" charset="0"/>
                <a:ea typeface="Montserrat"/>
                <a:cs typeface="Montserrat"/>
                <a:sym typeface="Montserrat"/>
              </a:rPr>
              <a:t> i </a:t>
            </a:r>
            <a:r>
              <a:rPr lang="fi-FI" sz="2200" dirty="0" err="1">
                <a:latin typeface="Montserrat Light" panose="00000400000000000000" pitchFamily="50" charset="0"/>
                <a:ea typeface="Montserrat"/>
                <a:cs typeface="Montserrat"/>
                <a:sym typeface="Montserrat"/>
              </a:rPr>
              <a:t>så</a:t>
            </a:r>
            <a:r>
              <a:rPr lang="fi-FI" sz="2200" dirty="0">
                <a:latin typeface="Montserrat Light" panose="00000400000000000000" pitchFamily="50" charset="0"/>
                <a:ea typeface="Montserrat"/>
                <a:cs typeface="Montserrat"/>
                <a:sym typeface="Montserrat"/>
              </a:rPr>
              <a:t> </a:t>
            </a:r>
            <a:r>
              <a:rPr lang="fi-FI" sz="2200" dirty="0" err="1">
                <a:latin typeface="Montserrat Light" panose="00000400000000000000" pitchFamily="50" charset="0"/>
                <a:ea typeface="Montserrat"/>
                <a:cs typeface="Montserrat"/>
                <a:sym typeface="Montserrat"/>
              </a:rPr>
              <a:t>fall</a:t>
            </a:r>
            <a:r>
              <a:rPr lang="fi-FI" sz="2200" dirty="0">
                <a:latin typeface="Montserrat Light" panose="00000400000000000000" pitchFamily="50" charset="0"/>
                <a:ea typeface="Montserrat"/>
                <a:cs typeface="Montserrat"/>
                <a:sym typeface="Montserrat"/>
              </a:rPr>
              <a:t>?</a:t>
            </a:r>
            <a:endParaRPr sz="2200" dirty="0">
              <a:latin typeface="Montserrat Light" panose="00000400000000000000" pitchFamily="50" charset="0"/>
              <a:ea typeface="Montserrat"/>
              <a:cs typeface="Montserrat"/>
              <a:sym typeface="Montserrat"/>
            </a:endParaRPr>
          </a:p>
        </p:txBody>
      </p:sp>
      <p:sp>
        <p:nvSpPr>
          <p:cNvPr id="255" name="Google Shape;255;g3501960729b_0_123"/>
          <p:cNvSpPr txBox="1">
            <a:spLocks noGrp="1"/>
          </p:cNvSpPr>
          <p:nvPr>
            <p:ph type="title"/>
          </p:nvPr>
        </p:nvSpPr>
        <p:spPr>
          <a:xfrm>
            <a:off x="941832" y="843847"/>
            <a:ext cx="11476203" cy="1325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Bebas Neue"/>
              <a:buNone/>
            </a:pPr>
            <a:r>
              <a:rPr lang="fi-FI" dirty="0" err="1"/>
              <a:t>Dialogpaus</a:t>
            </a:r>
            <a:r>
              <a:rPr lang="fi-FI" dirty="0"/>
              <a:t>  </a:t>
            </a:r>
            <a:r>
              <a:rPr lang="fi-FI" dirty="0" err="1"/>
              <a:t>samtalsfrågor</a:t>
            </a:r>
            <a:endParaRPr dirty="0"/>
          </a:p>
        </p:txBody>
      </p:sp>
      <p:pic>
        <p:nvPicPr>
          <p:cNvPr id="257" name="Google Shape;257;g3501960729b_0_123" title="Skærmbillede 2025-04-25 kl. 13.29.44.png"/>
          <p:cNvPicPr preferRelativeResize="0"/>
          <p:nvPr/>
        </p:nvPicPr>
        <p:blipFill>
          <a:blip r:embed="rId3">
            <a:alphaModFix/>
          </a:blip>
          <a:stretch>
            <a:fillRect/>
          </a:stretch>
        </p:blipFill>
        <p:spPr>
          <a:xfrm>
            <a:off x="9249189" y="2564728"/>
            <a:ext cx="2046699" cy="2123726"/>
          </a:xfrm>
          <a:prstGeom prst="rect">
            <a:avLst/>
          </a:prstGeom>
          <a:noFill/>
          <a:ln>
            <a:noFill/>
          </a:ln>
        </p:spPr>
      </p:pic>
      <p:sp>
        <p:nvSpPr>
          <p:cNvPr id="2" name="Tekstiruutu 4">
            <a:extLst>
              <a:ext uri="{FF2B5EF4-FFF2-40B4-BE49-F238E27FC236}">
                <a16:creationId xmlns:a16="http://schemas.microsoft.com/office/drawing/2014/main" id="{7273394D-416C-B710-9BC8-44205654A5F0}"/>
              </a:ext>
            </a:extLst>
          </p:cNvPr>
          <p:cNvSpPr txBox="1"/>
          <p:nvPr/>
        </p:nvSpPr>
        <p:spPr>
          <a:xfrm>
            <a:off x="9010512" y="4760208"/>
            <a:ext cx="2900931" cy="200055"/>
          </a:xfrm>
          <a:prstGeom prst="rect">
            <a:avLst/>
          </a:prstGeom>
          <a:noFill/>
        </p:spPr>
        <p:txBody>
          <a:bodyPr wrap="square">
            <a:spAutoFit/>
          </a:bodyPr>
          <a:lstStyle>
            <a:defPPr marR="0" lvl="0" algn="l" rtl="0">
              <a:lnSpc>
                <a:spcPct val="100000"/>
              </a:lnSpc>
              <a:spcBef>
                <a:spcPts val="0"/>
              </a:spcBef>
              <a:spcAft>
                <a:spcPts val="0"/>
              </a:spcAft>
              <a:defRPr lang="fi-FI"/>
            </a:defPPr>
            <a:lvl1pPr marL="0" marR="0" lvl="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9pPr>
          </a:lstStyle>
          <a:p>
            <a:pPr lvl="0">
              <a:buClr>
                <a:srgbClr val="000000"/>
              </a:buClr>
              <a:buSzPts val="1400"/>
              <a:defRPr/>
            </a:pPr>
            <a:r>
              <a:rPr kumimoji="0" lang="da-DK" sz="700" b="0" i="0" u="none" strike="noStrike" kern="1200" cap="none" spc="0" normalizeH="0" baseline="0" noProof="0" dirty="0">
                <a:ln>
                  <a:noFill/>
                </a:ln>
                <a:solidFill>
                  <a:srgbClr val="000000"/>
                </a:solidFill>
                <a:effectLst/>
                <a:uLnTx/>
                <a:uFillTx/>
                <a:latin typeface="Montserrat Light" panose="00000400000000000000" pitchFamily="50" charset="0"/>
                <a:ea typeface="Gill Sans"/>
                <a:cs typeface="Gill Sans"/>
                <a:sym typeface="Gill Sans"/>
              </a:rPr>
              <a:t>Billlede: </a:t>
            </a:r>
            <a:r>
              <a:rPr lang="da-DK" sz="700" dirty="0">
                <a:solidFill>
                  <a:srgbClr val="000000"/>
                </a:solidFill>
                <a:latin typeface="Montserrat Light" panose="00000400000000000000" pitchFamily="50" charset="0"/>
                <a:ea typeface="Gill Sans"/>
                <a:cs typeface="Gill Sans"/>
                <a:sym typeface="Gill Sans"/>
              </a:rPr>
              <a:t>Stiftelsen Dialogpaus, www.dialogpaus.fi </a:t>
            </a:r>
            <a:endParaRPr kumimoji="0" lang="sv-SE" sz="700" b="0" i="1" u="none" strike="noStrike" kern="1200" cap="none" spc="0" normalizeH="0" baseline="0" noProof="0" dirty="0">
              <a:ln>
                <a:noFill/>
              </a:ln>
              <a:solidFill>
                <a:srgbClr val="000000"/>
              </a:solidFill>
              <a:effectLst/>
              <a:uLnTx/>
              <a:uFillTx/>
              <a:latin typeface="Montserrat Light" panose="00000400000000000000" pitchFamily="50" charset="0"/>
              <a:ea typeface="Gill Sans"/>
              <a:cs typeface="Gill Sans"/>
              <a:sym typeface="Gill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264" name="Google Shape;264;g356a0be0e79_2_32" title="IMG_4140.jpeg"/>
          <p:cNvPicPr preferRelativeResize="0"/>
          <p:nvPr/>
        </p:nvPicPr>
        <p:blipFill rotWithShape="1">
          <a:blip r:embed="rId3">
            <a:alphaModFix/>
          </a:blip>
          <a:srcRect l="12026" t="7487" r="4633" b="26071"/>
          <a:stretch/>
        </p:blipFill>
        <p:spPr>
          <a:xfrm>
            <a:off x="6757391" y="1179217"/>
            <a:ext cx="4684800" cy="4979502"/>
          </a:xfrm>
          <a:prstGeom prst="rect">
            <a:avLst/>
          </a:prstGeom>
          <a:noFill/>
          <a:ln>
            <a:noFill/>
          </a:ln>
        </p:spPr>
      </p:pic>
      <p:sp>
        <p:nvSpPr>
          <p:cNvPr id="265" name="Google Shape;265;g356a0be0e79_2_32"/>
          <p:cNvSpPr txBox="1">
            <a:spLocks noGrp="1"/>
          </p:cNvSpPr>
          <p:nvPr>
            <p:ph type="title"/>
          </p:nvPr>
        </p:nvSpPr>
        <p:spPr>
          <a:xfrm>
            <a:off x="749809" y="885049"/>
            <a:ext cx="5065800" cy="1127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fi-FI" dirty="0" err="1"/>
              <a:t>Upphängning</a:t>
            </a:r>
            <a:r>
              <a:rPr lang="fi-FI" dirty="0"/>
              <a:t> </a:t>
            </a:r>
            <a:r>
              <a:rPr lang="fi-FI" dirty="0" err="1"/>
              <a:t>till</a:t>
            </a:r>
            <a:r>
              <a:rPr lang="fi-FI" dirty="0"/>
              <a:t> </a:t>
            </a:r>
            <a:r>
              <a:rPr lang="fi-FI" dirty="0" err="1"/>
              <a:t>klassen</a:t>
            </a:r>
            <a:endParaRPr dirty="0"/>
          </a:p>
        </p:txBody>
      </p:sp>
      <p:sp>
        <p:nvSpPr>
          <p:cNvPr id="266" name="Google Shape;266;g356a0be0e79_2_32"/>
          <p:cNvSpPr txBox="1"/>
          <p:nvPr/>
        </p:nvSpPr>
        <p:spPr>
          <a:xfrm>
            <a:off x="749809" y="2534914"/>
            <a:ext cx="4873751" cy="3347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fi-FI" sz="2200" dirty="0" err="1">
                <a:solidFill>
                  <a:schemeClr val="dk1"/>
                </a:solidFill>
                <a:latin typeface="Montserrat Light" panose="00000400000000000000" pitchFamily="50" charset="0"/>
                <a:ea typeface="Montserrat"/>
                <a:cs typeface="Montserrat"/>
                <a:sym typeface="Montserrat"/>
              </a:rPr>
              <a:t>Eleverna</a:t>
            </a:r>
            <a:r>
              <a:rPr lang="fi-FI" sz="2200" dirty="0">
                <a:solidFill>
                  <a:schemeClr val="dk1"/>
                </a:solidFill>
                <a:latin typeface="Montserrat Light" panose="00000400000000000000" pitchFamily="50" charset="0"/>
                <a:ea typeface="Montserrat"/>
                <a:cs typeface="Montserrat"/>
                <a:sym typeface="Montserrat"/>
              </a:rPr>
              <a:t> </a:t>
            </a:r>
            <a:r>
              <a:rPr lang="fi-FI" sz="2200" dirty="0" err="1">
                <a:solidFill>
                  <a:schemeClr val="dk1"/>
                </a:solidFill>
                <a:latin typeface="Montserrat Light" panose="00000400000000000000" pitchFamily="50" charset="0"/>
                <a:ea typeface="Montserrat"/>
                <a:cs typeface="Montserrat"/>
                <a:sym typeface="Montserrat"/>
              </a:rPr>
              <a:t>och</a:t>
            </a:r>
            <a:r>
              <a:rPr lang="fi-FI" sz="2200" dirty="0">
                <a:solidFill>
                  <a:schemeClr val="dk1"/>
                </a:solidFill>
                <a:latin typeface="Montserrat Light" panose="00000400000000000000" pitchFamily="50" charset="0"/>
                <a:ea typeface="Montserrat"/>
                <a:cs typeface="Montserrat"/>
                <a:sym typeface="Montserrat"/>
              </a:rPr>
              <a:t> </a:t>
            </a:r>
            <a:r>
              <a:rPr lang="fi-FI" sz="2200" dirty="0" err="1">
                <a:solidFill>
                  <a:schemeClr val="dk1"/>
                </a:solidFill>
                <a:latin typeface="Montserrat Light" panose="00000400000000000000" pitchFamily="50" charset="0"/>
                <a:ea typeface="Montserrat"/>
                <a:cs typeface="Montserrat"/>
                <a:sym typeface="Montserrat"/>
              </a:rPr>
              <a:t>läraren</a:t>
            </a:r>
            <a:r>
              <a:rPr lang="fi-FI" sz="2200" dirty="0">
                <a:solidFill>
                  <a:schemeClr val="dk1"/>
                </a:solidFill>
                <a:latin typeface="Montserrat Light" panose="00000400000000000000" pitchFamily="50" charset="0"/>
                <a:ea typeface="Montserrat"/>
                <a:cs typeface="Montserrat"/>
                <a:sym typeface="Montserrat"/>
              </a:rPr>
              <a:t> </a:t>
            </a:r>
            <a:r>
              <a:rPr lang="fi-FI" sz="2200" dirty="0" err="1">
                <a:solidFill>
                  <a:schemeClr val="dk1"/>
                </a:solidFill>
                <a:latin typeface="Montserrat Light" panose="00000400000000000000" pitchFamily="50" charset="0"/>
                <a:ea typeface="Montserrat"/>
                <a:cs typeface="Montserrat"/>
                <a:sym typeface="Montserrat"/>
              </a:rPr>
              <a:t>kan</a:t>
            </a:r>
            <a:r>
              <a:rPr lang="fi-FI" sz="2200" dirty="0">
                <a:solidFill>
                  <a:schemeClr val="dk1"/>
                </a:solidFill>
                <a:latin typeface="Montserrat Light" panose="00000400000000000000" pitchFamily="50" charset="0"/>
                <a:ea typeface="Montserrat"/>
                <a:cs typeface="Montserrat"/>
                <a:sym typeface="Montserrat"/>
              </a:rPr>
              <a:t> </a:t>
            </a:r>
            <a:r>
              <a:rPr lang="fi-FI" sz="2200" dirty="0" err="1">
                <a:solidFill>
                  <a:schemeClr val="dk1"/>
                </a:solidFill>
                <a:latin typeface="Montserrat Light" panose="00000400000000000000" pitchFamily="50" charset="0"/>
                <a:ea typeface="Montserrat"/>
                <a:cs typeface="Montserrat"/>
                <a:sym typeface="Montserrat"/>
              </a:rPr>
              <a:t>hålla</a:t>
            </a:r>
            <a:r>
              <a:rPr lang="fi-FI" sz="2200" dirty="0">
                <a:solidFill>
                  <a:schemeClr val="dk1"/>
                </a:solidFill>
                <a:latin typeface="Montserrat Light" panose="00000400000000000000" pitchFamily="50" charset="0"/>
                <a:ea typeface="Montserrat"/>
                <a:cs typeface="Montserrat"/>
                <a:sym typeface="Montserrat"/>
              </a:rPr>
              <a:t> </a:t>
            </a:r>
            <a:r>
              <a:rPr lang="fi-FI" sz="2200" dirty="0" err="1">
                <a:solidFill>
                  <a:schemeClr val="dk1"/>
                </a:solidFill>
                <a:latin typeface="Montserrat Light" panose="00000400000000000000" pitchFamily="50" charset="0"/>
                <a:ea typeface="Montserrat"/>
                <a:cs typeface="Montserrat"/>
                <a:sym typeface="Montserrat"/>
              </a:rPr>
              <a:t>koll</a:t>
            </a:r>
            <a:r>
              <a:rPr lang="fi-FI" sz="2200" dirty="0">
                <a:solidFill>
                  <a:schemeClr val="dk1"/>
                </a:solidFill>
                <a:latin typeface="Montserrat Light" panose="00000400000000000000" pitchFamily="50" charset="0"/>
                <a:ea typeface="Montserrat"/>
                <a:cs typeface="Montserrat"/>
                <a:sym typeface="Montserrat"/>
              </a:rPr>
              <a:t> </a:t>
            </a:r>
            <a:r>
              <a:rPr lang="fi-FI" sz="2200" dirty="0" err="1">
                <a:solidFill>
                  <a:schemeClr val="dk1"/>
                </a:solidFill>
                <a:latin typeface="Montserrat Light" panose="00000400000000000000" pitchFamily="50" charset="0"/>
                <a:ea typeface="Montserrat"/>
                <a:cs typeface="Montserrat"/>
                <a:sym typeface="Montserrat"/>
              </a:rPr>
              <a:t>på</a:t>
            </a:r>
            <a:r>
              <a:rPr lang="fi-FI" sz="2200" dirty="0">
                <a:solidFill>
                  <a:schemeClr val="dk1"/>
                </a:solidFill>
                <a:latin typeface="Montserrat Light" panose="00000400000000000000" pitchFamily="50" charset="0"/>
                <a:ea typeface="Montserrat"/>
                <a:cs typeface="Montserrat"/>
                <a:sym typeface="Montserrat"/>
              </a:rPr>
              <a:t> </a:t>
            </a:r>
            <a:r>
              <a:rPr lang="fi-FI" sz="2200" dirty="0" err="1">
                <a:solidFill>
                  <a:schemeClr val="dk1"/>
                </a:solidFill>
                <a:latin typeface="Montserrat Light" panose="00000400000000000000" pitchFamily="50" charset="0"/>
                <a:ea typeface="Montserrat"/>
                <a:cs typeface="Montserrat"/>
                <a:sym typeface="Montserrat"/>
              </a:rPr>
              <a:t>varandras</a:t>
            </a:r>
            <a:r>
              <a:rPr lang="fi-FI" sz="2200" dirty="0">
                <a:solidFill>
                  <a:schemeClr val="dk1"/>
                </a:solidFill>
                <a:latin typeface="Montserrat Light" panose="00000400000000000000" pitchFamily="50" charset="0"/>
                <a:ea typeface="Montserrat"/>
                <a:cs typeface="Montserrat"/>
                <a:sym typeface="Montserrat"/>
              </a:rPr>
              <a:t> </a:t>
            </a:r>
            <a:r>
              <a:rPr lang="fi-FI" sz="2200" dirty="0" err="1">
                <a:solidFill>
                  <a:schemeClr val="dk1"/>
                </a:solidFill>
                <a:latin typeface="Montserrat Light" panose="00000400000000000000" pitchFamily="50" charset="0"/>
                <a:ea typeface="Montserrat"/>
                <a:cs typeface="Montserrat"/>
                <a:sym typeface="Montserrat"/>
              </a:rPr>
              <a:t>goda</a:t>
            </a:r>
            <a:r>
              <a:rPr lang="fi-FI" sz="2200" dirty="0">
                <a:solidFill>
                  <a:schemeClr val="dk1"/>
                </a:solidFill>
                <a:latin typeface="Montserrat Light" panose="00000400000000000000" pitchFamily="50" charset="0"/>
                <a:ea typeface="Montserrat"/>
                <a:cs typeface="Montserrat"/>
                <a:sym typeface="Montserrat"/>
              </a:rPr>
              <a:t> </a:t>
            </a:r>
            <a:r>
              <a:rPr lang="fi-FI" sz="2200" dirty="0" err="1">
                <a:solidFill>
                  <a:schemeClr val="dk1"/>
                </a:solidFill>
                <a:latin typeface="Montserrat Light" panose="00000400000000000000" pitchFamily="50" charset="0"/>
                <a:ea typeface="Montserrat"/>
                <a:cs typeface="Montserrat"/>
                <a:sym typeface="Montserrat"/>
              </a:rPr>
              <a:t>gärningar</a:t>
            </a:r>
            <a:r>
              <a:rPr lang="fi-FI" sz="2200" dirty="0">
                <a:solidFill>
                  <a:schemeClr val="dk1"/>
                </a:solidFill>
                <a:latin typeface="Montserrat Light" panose="00000400000000000000" pitchFamily="50" charset="0"/>
                <a:ea typeface="Montserrat"/>
                <a:cs typeface="Montserrat"/>
                <a:sym typeface="Montserrat"/>
              </a:rPr>
              <a:t> för </a:t>
            </a:r>
            <a:r>
              <a:rPr lang="fi-FI" sz="2200" dirty="0" err="1">
                <a:solidFill>
                  <a:schemeClr val="dk1"/>
                </a:solidFill>
                <a:latin typeface="Montserrat Light" panose="00000400000000000000" pitchFamily="50" charset="0"/>
                <a:ea typeface="Montserrat"/>
                <a:cs typeface="Montserrat"/>
                <a:sym typeface="Montserrat"/>
              </a:rPr>
              <a:t>klimatet</a:t>
            </a:r>
            <a:endParaRPr sz="2200" dirty="0">
              <a:solidFill>
                <a:schemeClr val="dk1"/>
              </a:solidFill>
              <a:latin typeface="Montserrat Light" panose="00000400000000000000" pitchFamily="50" charset="0"/>
              <a:ea typeface="Montserrat"/>
              <a:cs typeface="Montserrat"/>
              <a:sym typeface="Montserra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pic>
        <p:nvPicPr>
          <p:cNvPr id="271" name="Google Shape;271;p3" descr="Kuva, joka sisältää kohteen teksti, kuvakaappaus, Fontti, graafinen suunnittelu&#10;&#10;Kuvaus luotu automaattisesti"/>
          <p:cNvPicPr preferRelativeResize="0"/>
          <p:nvPr/>
        </p:nvPicPr>
        <p:blipFill rotWithShape="1">
          <a:blip r:embed="rId3">
            <a:alphaModFix/>
          </a:blip>
          <a:srcRect/>
          <a:stretch/>
        </p:blipFill>
        <p:spPr>
          <a:xfrm>
            <a:off x="1016508" y="1524000"/>
            <a:ext cx="10158984" cy="3810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101"/>
        <p:cNvGrpSpPr/>
        <p:nvPr/>
      </p:nvGrpSpPr>
      <p:grpSpPr>
        <a:xfrm>
          <a:off x="0" y="0"/>
          <a:ext cx="0" cy="0"/>
          <a:chOff x="0" y="0"/>
          <a:chExt cx="0" cy="0"/>
        </a:xfrm>
      </p:grpSpPr>
      <p:sp>
        <p:nvSpPr>
          <p:cNvPr id="102" name="Google Shape;102;g3501960729b_0_0"/>
          <p:cNvSpPr txBox="1">
            <a:spLocks noGrp="1"/>
          </p:cNvSpPr>
          <p:nvPr>
            <p:ph type="title"/>
          </p:nvPr>
        </p:nvSpPr>
        <p:spPr>
          <a:xfrm>
            <a:off x="656700" y="458875"/>
            <a:ext cx="48477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Bebas Neue"/>
              <a:buNone/>
            </a:pPr>
            <a:r>
              <a:rPr lang="fi-FI" dirty="0" err="1"/>
              <a:t>Lektioner</a:t>
            </a:r>
            <a:endParaRPr dirty="0"/>
          </a:p>
        </p:txBody>
      </p:sp>
      <p:sp>
        <p:nvSpPr>
          <p:cNvPr id="104" name="Google Shape;104;g3501960729b_0_0"/>
          <p:cNvSpPr/>
          <p:nvPr/>
        </p:nvSpPr>
        <p:spPr>
          <a:xfrm>
            <a:off x="656700" y="1603325"/>
            <a:ext cx="10462404" cy="4795800"/>
          </a:xfrm>
          <a:prstGeom prst="rect">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0" algn="ctr" rtl="0">
              <a:spcBef>
                <a:spcPts val="0"/>
              </a:spcBef>
              <a:spcAft>
                <a:spcPts val="0"/>
              </a:spcAft>
              <a:buNone/>
            </a:pPr>
            <a:endParaRPr>
              <a:latin typeface="Montserrat Light"/>
              <a:ea typeface="Montserrat Light"/>
              <a:cs typeface="Montserrat Light"/>
              <a:sym typeface="Montserrat Light"/>
            </a:endParaRPr>
          </a:p>
        </p:txBody>
      </p:sp>
      <p:sp>
        <p:nvSpPr>
          <p:cNvPr id="105" name="Google Shape;105;g3501960729b_0_0"/>
          <p:cNvSpPr txBox="1"/>
          <p:nvPr/>
        </p:nvSpPr>
        <p:spPr>
          <a:xfrm>
            <a:off x="8555800" y="4779200"/>
            <a:ext cx="83700" cy="190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800">
              <a:solidFill>
                <a:schemeClr val="dk1"/>
              </a:solidFill>
              <a:latin typeface="Montserrat Light"/>
              <a:ea typeface="Montserrat Light"/>
              <a:cs typeface="Montserrat Light"/>
              <a:sym typeface="Montserrat Light"/>
            </a:endParaRPr>
          </a:p>
        </p:txBody>
      </p:sp>
      <p:sp>
        <p:nvSpPr>
          <p:cNvPr id="106" name="Google Shape;106;g3501960729b_0_0"/>
          <p:cNvSpPr txBox="1">
            <a:spLocks noGrp="1"/>
          </p:cNvSpPr>
          <p:nvPr>
            <p:ph type="body" idx="1"/>
          </p:nvPr>
        </p:nvSpPr>
        <p:spPr>
          <a:xfrm>
            <a:off x="973980" y="1953641"/>
            <a:ext cx="9998820" cy="4351200"/>
          </a:xfrm>
          <a:prstGeom prst="rect">
            <a:avLst/>
          </a:prstGeom>
          <a:noFill/>
          <a:ln>
            <a:noFill/>
          </a:ln>
        </p:spPr>
        <p:txBody>
          <a:bodyPr spcFirstLastPara="1" wrap="square" lIns="91425" tIns="45700" rIns="91425" bIns="45700" anchor="t" anchorCtr="0">
            <a:noAutofit/>
          </a:bodyPr>
          <a:lstStyle/>
          <a:p>
            <a:pPr marL="520700">
              <a:lnSpc>
                <a:spcPct val="150000"/>
              </a:lnSpc>
              <a:spcBef>
                <a:spcPts val="0"/>
              </a:spcBef>
              <a:buSzPts val="2800"/>
            </a:pPr>
            <a:r>
              <a:rPr lang="fi-FI" sz="1600" b="1" dirty="0" err="1">
                <a:latin typeface="Montserrat Light" panose="00000400000000000000" pitchFamily="50" charset="0"/>
                <a:ea typeface="Montserrat"/>
                <a:cs typeface="Montserrat"/>
                <a:sym typeface="Montserrat"/>
              </a:rPr>
              <a:t>Lektion</a:t>
            </a:r>
            <a:r>
              <a:rPr lang="fi-FI" sz="1600" b="1" dirty="0">
                <a:latin typeface="Montserrat Light" panose="00000400000000000000" pitchFamily="50" charset="0"/>
                <a:ea typeface="Montserrat"/>
                <a:cs typeface="Montserrat"/>
                <a:sym typeface="Montserrat"/>
              </a:rPr>
              <a:t> 1:</a:t>
            </a:r>
          </a:p>
          <a:p>
            <a:pPr marL="177800" indent="0">
              <a:lnSpc>
                <a:spcPct val="150000"/>
              </a:lnSpc>
              <a:spcBef>
                <a:spcPts val="0"/>
              </a:spcBef>
              <a:buSzPts val="2800"/>
              <a:buNone/>
            </a:pPr>
            <a:r>
              <a:rPr lang="fi-FI" sz="1600" dirty="0" err="1">
                <a:latin typeface="Montserrat Light" panose="00000400000000000000" pitchFamily="50" charset="0"/>
              </a:rPr>
              <a:t>Svara</a:t>
            </a:r>
            <a:r>
              <a:rPr lang="fi-FI" sz="1600" dirty="0">
                <a:latin typeface="Montserrat Light" panose="00000400000000000000" pitchFamily="50" charset="0"/>
              </a:rPr>
              <a:t> </a:t>
            </a:r>
            <a:r>
              <a:rPr lang="fi-FI" sz="1600" dirty="0" err="1">
                <a:latin typeface="Montserrat Light" panose="00000400000000000000" pitchFamily="50" charset="0"/>
              </a:rPr>
              <a:t>och</a:t>
            </a:r>
            <a:r>
              <a:rPr lang="fi-FI" sz="1600" dirty="0">
                <a:latin typeface="Montserrat Light" panose="00000400000000000000" pitchFamily="50" charset="0"/>
              </a:rPr>
              <a:t> </a:t>
            </a:r>
            <a:r>
              <a:rPr lang="fi-FI" sz="1600" dirty="0" err="1">
                <a:latin typeface="Montserrat Light" panose="00000400000000000000" pitchFamily="50" charset="0"/>
              </a:rPr>
              <a:t>byt</a:t>
            </a:r>
            <a:r>
              <a:rPr lang="fi-FI" sz="1600" dirty="0">
                <a:latin typeface="Montserrat Light" panose="00000400000000000000" pitchFamily="50" charset="0"/>
              </a:rPr>
              <a:t>, </a:t>
            </a:r>
            <a:r>
              <a:rPr lang="fi-FI" sz="1600" dirty="0" err="1">
                <a:latin typeface="Montserrat Light" panose="00000400000000000000" pitchFamily="50" charset="0"/>
              </a:rPr>
              <a:t>filmklipp</a:t>
            </a:r>
            <a:r>
              <a:rPr lang="fi-FI" sz="1600" dirty="0">
                <a:latin typeface="Montserrat Light" panose="00000400000000000000" pitchFamily="50" charset="0"/>
              </a:rPr>
              <a:t> </a:t>
            </a:r>
            <a:r>
              <a:rPr lang="fi-FI" sz="1600" dirty="0" err="1">
                <a:latin typeface="Montserrat Light" panose="00000400000000000000" pitchFamily="50" charset="0"/>
              </a:rPr>
              <a:t>och</a:t>
            </a:r>
            <a:r>
              <a:rPr lang="fi-FI" sz="1600" dirty="0">
                <a:latin typeface="Montserrat Light" panose="00000400000000000000" pitchFamily="50" charset="0"/>
              </a:rPr>
              <a:t> </a:t>
            </a:r>
            <a:r>
              <a:rPr lang="fi-FI" sz="1600" dirty="0" err="1">
                <a:latin typeface="Montserrat Light" panose="00000400000000000000" pitchFamily="50" charset="0"/>
              </a:rPr>
              <a:t>Dialogpaus</a:t>
            </a:r>
            <a:r>
              <a:rPr lang="fi-FI" sz="1600" dirty="0">
                <a:latin typeface="Montserrat Light" panose="00000400000000000000" pitchFamily="50" charset="0"/>
              </a:rPr>
              <a:t> </a:t>
            </a:r>
            <a:r>
              <a:rPr lang="fi-FI" sz="1600" dirty="0" err="1">
                <a:latin typeface="Montserrat Light" panose="00000400000000000000" pitchFamily="50" charset="0"/>
              </a:rPr>
              <a:t>textilindustri</a:t>
            </a:r>
            <a:endParaRPr sz="1600" dirty="0">
              <a:latin typeface="Montserrat Light" panose="00000400000000000000" pitchFamily="50" charset="0"/>
            </a:endParaRPr>
          </a:p>
          <a:p>
            <a:pPr marL="520700">
              <a:lnSpc>
                <a:spcPct val="150000"/>
              </a:lnSpc>
              <a:spcBef>
                <a:spcPts val="0"/>
              </a:spcBef>
              <a:buSzPts val="2800"/>
            </a:pPr>
            <a:endParaRPr sz="1600" dirty="0">
              <a:latin typeface="Montserrat Light" panose="00000400000000000000" pitchFamily="50" charset="0"/>
            </a:endParaRPr>
          </a:p>
          <a:p>
            <a:pPr marL="520700">
              <a:lnSpc>
                <a:spcPct val="150000"/>
              </a:lnSpc>
              <a:spcBef>
                <a:spcPts val="0"/>
              </a:spcBef>
              <a:buSzPts val="2800"/>
            </a:pPr>
            <a:r>
              <a:rPr lang="fi-FI" sz="1600" b="1" dirty="0" err="1">
                <a:latin typeface="Montserrat Light" panose="00000400000000000000" pitchFamily="50" charset="0"/>
                <a:ea typeface="Montserrat"/>
                <a:cs typeface="Montserrat"/>
                <a:sym typeface="Montserrat"/>
              </a:rPr>
              <a:t>Lektion</a:t>
            </a:r>
            <a:r>
              <a:rPr lang="fi-FI" sz="1600" b="1" dirty="0">
                <a:latin typeface="Montserrat Light" panose="00000400000000000000" pitchFamily="50" charset="0"/>
                <a:ea typeface="Montserrat"/>
                <a:cs typeface="Montserrat"/>
                <a:sym typeface="Montserrat"/>
              </a:rPr>
              <a:t> 2: </a:t>
            </a:r>
            <a:endParaRPr sz="1600" b="1" dirty="0">
              <a:latin typeface="Montserrat Light" panose="00000400000000000000" pitchFamily="50" charset="0"/>
              <a:ea typeface="Montserrat"/>
              <a:cs typeface="Montserrat"/>
              <a:sym typeface="Montserrat"/>
            </a:endParaRPr>
          </a:p>
          <a:p>
            <a:pPr marL="177800" indent="0">
              <a:lnSpc>
                <a:spcPct val="150000"/>
              </a:lnSpc>
              <a:spcBef>
                <a:spcPts val="0"/>
              </a:spcBef>
              <a:buSzPts val="2800"/>
              <a:buNone/>
            </a:pPr>
            <a:r>
              <a:rPr lang="fi-FI" sz="1600" dirty="0" err="1">
                <a:latin typeface="Montserrat Light" panose="00000400000000000000" pitchFamily="50" charset="0"/>
              </a:rPr>
              <a:t>Grupparbete</a:t>
            </a:r>
            <a:r>
              <a:rPr lang="fi-FI" sz="1600" dirty="0">
                <a:latin typeface="Montserrat Light" panose="00000400000000000000" pitchFamily="50" charset="0"/>
              </a:rPr>
              <a:t> </a:t>
            </a:r>
            <a:r>
              <a:rPr lang="fi-FI" sz="1600" dirty="0" err="1">
                <a:latin typeface="Montserrat Light" panose="00000400000000000000" pitchFamily="50" charset="0"/>
              </a:rPr>
              <a:t>om</a:t>
            </a:r>
            <a:r>
              <a:rPr lang="fi-FI" sz="1600" dirty="0">
                <a:latin typeface="Montserrat Light" panose="00000400000000000000" pitchFamily="50" charset="0"/>
              </a:rPr>
              <a:t> </a:t>
            </a:r>
            <a:r>
              <a:rPr lang="fi-FI" sz="1600" dirty="0" err="1">
                <a:latin typeface="Montserrat Light" panose="00000400000000000000" pitchFamily="50" charset="0"/>
              </a:rPr>
              <a:t>olika</a:t>
            </a:r>
            <a:r>
              <a:rPr lang="fi-FI" sz="1600" dirty="0">
                <a:latin typeface="Montserrat Light" panose="00000400000000000000" pitchFamily="50" charset="0"/>
              </a:rPr>
              <a:t> </a:t>
            </a:r>
            <a:r>
              <a:rPr lang="fi-FI" sz="1600" dirty="0" err="1">
                <a:latin typeface="Montserrat Light" panose="00000400000000000000" pitchFamily="50" charset="0"/>
              </a:rPr>
              <a:t>textilier</a:t>
            </a:r>
            <a:endParaRPr sz="1600" dirty="0">
              <a:latin typeface="Montserrat Light" panose="00000400000000000000" pitchFamily="50" charset="0"/>
            </a:endParaRPr>
          </a:p>
          <a:p>
            <a:pPr marL="520700">
              <a:lnSpc>
                <a:spcPct val="150000"/>
              </a:lnSpc>
              <a:spcBef>
                <a:spcPts val="0"/>
              </a:spcBef>
              <a:buSzPts val="2800"/>
            </a:pPr>
            <a:endParaRPr sz="1600" u="sng" dirty="0">
              <a:latin typeface="Montserrat Light" panose="00000400000000000000" pitchFamily="50" charset="0"/>
            </a:endParaRPr>
          </a:p>
          <a:p>
            <a:pPr marL="520700">
              <a:lnSpc>
                <a:spcPct val="150000"/>
              </a:lnSpc>
              <a:spcBef>
                <a:spcPts val="0"/>
              </a:spcBef>
              <a:buSzPts val="2800"/>
            </a:pPr>
            <a:r>
              <a:rPr lang="fi-FI" sz="1600" b="1" dirty="0" err="1">
                <a:latin typeface="Montserrat Light" panose="00000400000000000000" pitchFamily="50" charset="0"/>
                <a:ea typeface="Montserrat"/>
                <a:cs typeface="Montserrat"/>
                <a:sym typeface="Montserrat"/>
              </a:rPr>
              <a:t>Lektion</a:t>
            </a:r>
            <a:r>
              <a:rPr lang="fi-FI" sz="1600" b="1" dirty="0">
                <a:latin typeface="Montserrat Light" panose="00000400000000000000" pitchFamily="50" charset="0"/>
                <a:ea typeface="Montserrat"/>
                <a:cs typeface="Montserrat"/>
                <a:sym typeface="Montserrat"/>
              </a:rPr>
              <a:t> 3: </a:t>
            </a:r>
            <a:endParaRPr sz="1600" b="1" dirty="0">
              <a:latin typeface="Montserrat Light" panose="00000400000000000000" pitchFamily="50" charset="0"/>
              <a:ea typeface="Montserrat"/>
              <a:cs typeface="Montserrat"/>
              <a:sym typeface="Montserrat"/>
            </a:endParaRPr>
          </a:p>
          <a:p>
            <a:pPr marL="177800" indent="0">
              <a:lnSpc>
                <a:spcPct val="150000"/>
              </a:lnSpc>
              <a:spcBef>
                <a:spcPts val="0"/>
              </a:spcBef>
              <a:buSzPts val="2800"/>
              <a:buNone/>
            </a:pPr>
            <a:r>
              <a:rPr lang="fi-FI" sz="1600" dirty="0">
                <a:latin typeface="Montserrat Light" panose="00000400000000000000" pitchFamily="50" charset="0"/>
              </a:rPr>
              <a:t>Presentation av </a:t>
            </a:r>
            <a:r>
              <a:rPr lang="fi-FI" sz="1600" dirty="0" err="1">
                <a:latin typeface="Montserrat Light" panose="00000400000000000000" pitchFamily="50" charset="0"/>
              </a:rPr>
              <a:t>grupparbeten</a:t>
            </a:r>
            <a:r>
              <a:rPr lang="fi-FI" sz="1600" dirty="0">
                <a:latin typeface="Montserrat Light" panose="00000400000000000000" pitchFamily="50" charset="0"/>
              </a:rPr>
              <a:t> i </a:t>
            </a:r>
            <a:r>
              <a:rPr lang="fi-FI" sz="1600" dirty="0" err="1">
                <a:latin typeface="Montserrat Light" panose="00000400000000000000" pitchFamily="50" charset="0"/>
              </a:rPr>
              <a:t>mindre</a:t>
            </a:r>
            <a:r>
              <a:rPr lang="fi-FI" sz="1600" dirty="0">
                <a:latin typeface="Montserrat Light" panose="00000400000000000000" pitchFamily="50" charset="0"/>
              </a:rPr>
              <a:t> </a:t>
            </a:r>
            <a:r>
              <a:rPr lang="fi-FI" sz="1600" dirty="0" err="1">
                <a:latin typeface="Montserrat Light" panose="00000400000000000000" pitchFamily="50" charset="0"/>
              </a:rPr>
              <a:t>grupper</a:t>
            </a:r>
            <a:endParaRPr sz="1600" dirty="0">
              <a:latin typeface="Montserrat Light" panose="00000400000000000000" pitchFamily="50" charset="0"/>
            </a:endParaRPr>
          </a:p>
          <a:p>
            <a:pPr marL="520700">
              <a:lnSpc>
                <a:spcPct val="150000"/>
              </a:lnSpc>
              <a:spcBef>
                <a:spcPts val="0"/>
              </a:spcBef>
              <a:buSzPts val="2800"/>
            </a:pPr>
            <a:endParaRPr sz="1600" dirty="0">
              <a:latin typeface="Montserrat Light" panose="00000400000000000000" pitchFamily="50" charset="0"/>
            </a:endParaRPr>
          </a:p>
          <a:p>
            <a:pPr marL="520700">
              <a:lnSpc>
                <a:spcPct val="150000"/>
              </a:lnSpc>
              <a:spcBef>
                <a:spcPts val="0"/>
              </a:spcBef>
              <a:buSzPts val="2800"/>
            </a:pPr>
            <a:r>
              <a:rPr lang="fi-FI" sz="1600" b="1" dirty="0" err="1">
                <a:latin typeface="Montserrat Light" panose="00000400000000000000" pitchFamily="50" charset="0"/>
                <a:ea typeface="Montserrat"/>
                <a:cs typeface="Montserrat"/>
                <a:sym typeface="Montserrat"/>
              </a:rPr>
              <a:t>Lektion</a:t>
            </a:r>
            <a:r>
              <a:rPr lang="fi-FI" sz="1600" b="1" dirty="0">
                <a:latin typeface="Montserrat Light" panose="00000400000000000000" pitchFamily="50" charset="0"/>
                <a:ea typeface="Montserrat"/>
                <a:cs typeface="Montserrat"/>
                <a:sym typeface="Montserrat"/>
              </a:rPr>
              <a:t> 4: </a:t>
            </a:r>
            <a:endParaRPr sz="1600" b="1" dirty="0">
              <a:latin typeface="Montserrat Light" panose="00000400000000000000" pitchFamily="50" charset="0"/>
              <a:ea typeface="Montserrat"/>
              <a:cs typeface="Montserrat"/>
              <a:sym typeface="Montserrat"/>
            </a:endParaRPr>
          </a:p>
          <a:p>
            <a:pPr marL="177800" indent="0">
              <a:lnSpc>
                <a:spcPct val="150000"/>
              </a:lnSpc>
              <a:spcBef>
                <a:spcPts val="0"/>
              </a:spcBef>
              <a:buSzPts val="2800"/>
              <a:buNone/>
            </a:pPr>
            <a:r>
              <a:rPr lang="fi-FI" sz="1600" dirty="0" err="1">
                <a:latin typeface="Montserrat Light" panose="00000400000000000000" pitchFamily="50" charset="0"/>
              </a:rPr>
              <a:t>Dialogpaus</a:t>
            </a:r>
            <a:r>
              <a:rPr lang="fi-FI" sz="1600" dirty="0">
                <a:latin typeface="Montserrat Light" panose="00000400000000000000" pitchFamily="50" charset="0"/>
              </a:rPr>
              <a:t> </a:t>
            </a:r>
            <a:r>
              <a:rPr lang="fi-FI" sz="1600" dirty="0" err="1">
                <a:latin typeface="Montserrat Light" panose="00000400000000000000" pitchFamily="50" charset="0"/>
              </a:rPr>
              <a:t>om</a:t>
            </a:r>
            <a:r>
              <a:rPr lang="fi-FI" sz="1600" dirty="0">
                <a:latin typeface="Montserrat Light" panose="00000400000000000000" pitchFamily="50" charset="0"/>
              </a:rPr>
              <a:t> </a:t>
            </a:r>
            <a:r>
              <a:rPr lang="fi-FI" sz="1600" dirty="0" err="1">
                <a:latin typeface="Montserrat Light" panose="00000400000000000000" pitchFamily="50" charset="0"/>
              </a:rPr>
              <a:t>textilindustri</a:t>
            </a:r>
            <a:endParaRPr sz="1600" dirty="0">
              <a:latin typeface="Montserrat Light" panose="00000400000000000000" pitchFamily="50"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356a0be0e79_2_23"/>
          <p:cNvSpPr/>
          <p:nvPr/>
        </p:nvSpPr>
        <p:spPr>
          <a:xfrm>
            <a:off x="753609" y="2110499"/>
            <a:ext cx="4175007" cy="3693000"/>
          </a:xfrm>
          <a:prstGeom prst="foldedCorner">
            <a:avLst>
              <a:gd name="adj" fmla="val 16667"/>
            </a:avLst>
          </a:prstGeom>
          <a:solidFill>
            <a:srgbClr val="BF9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Light"/>
              <a:ea typeface="Montserrat Light"/>
              <a:cs typeface="Montserrat Light"/>
              <a:sym typeface="Montserrat Light"/>
            </a:endParaRPr>
          </a:p>
        </p:txBody>
      </p:sp>
      <p:sp>
        <p:nvSpPr>
          <p:cNvPr id="115" name="Google Shape;115;g356a0be0e79_2_23"/>
          <p:cNvSpPr txBox="1">
            <a:spLocks noGrp="1"/>
          </p:cNvSpPr>
          <p:nvPr>
            <p:ph type="title"/>
          </p:nvPr>
        </p:nvSpPr>
        <p:spPr>
          <a:xfrm>
            <a:off x="753609" y="680048"/>
            <a:ext cx="4647600" cy="1056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fi-FI" dirty="0" err="1"/>
              <a:t>svar</a:t>
            </a:r>
            <a:r>
              <a:rPr lang="fi-FI" dirty="0"/>
              <a:t> </a:t>
            </a:r>
            <a:r>
              <a:rPr lang="fi-FI" dirty="0" err="1"/>
              <a:t>och</a:t>
            </a:r>
            <a:r>
              <a:rPr lang="fi-FI" dirty="0"/>
              <a:t> </a:t>
            </a:r>
            <a:r>
              <a:rPr lang="fi-FI" dirty="0" err="1"/>
              <a:t>byt</a:t>
            </a:r>
            <a:r>
              <a:rPr lang="fi-FI" dirty="0"/>
              <a:t> </a:t>
            </a:r>
            <a:r>
              <a:rPr lang="fi-FI" dirty="0" err="1"/>
              <a:t>aktivitet</a:t>
            </a:r>
            <a:endParaRPr dirty="0"/>
          </a:p>
        </p:txBody>
      </p:sp>
      <p:pic>
        <p:nvPicPr>
          <p:cNvPr id="116" name="Google Shape;116;g356a0be0e79_2_23" title="IMG_4143.jpeg"/>
          <p:cNvPicPr preferRelativeResize="0"/>
          <p:nvPr/>
        </p:nvPicPr>
        <p:blipFill rotWithShape="1">
          <a:blip r:embed="rId3">
            <a:alphaModFix/>
          </a:blip>
          <a:srcRect t="10321"/>
          <a:stretch/>
        </p:blipFill>
        <p:spPr>
          <a:xfrm>
            <a:off x="6715900" y="1534880"/>
            <a:ext cx="3752824" cy="4487127"/>
          </a:xfrm>
          <a:prstGeom prst="rect">
            <a:avLst/>
          </a:prstGeom>
          <a:noFill/>
          <a:ln>
            <a:noFill/>
          </a:ln>
        </p:spPr>
      </p:pic>
      <p:sp>
        <p:nvSpPr>
          <p:cNvPr id="118" name="Google Shape;118;g356a0be0e79_2_23"/>
          <p:cNvSpPr txBox="1"/>
          <p:nvPr/>
        </p:nvSpPr>
        <p:spPr>
          <a:xfrm>
            <a:off x="1097287" y="2521949"/>
            <a:ext cx="3174900" cy="2870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i-FI" sz="3500" b="1" dirty="0" err="1">
                <a:solidFill>
                  <a:srgbClr val="FFD966"/>
                </a:solidFill>
                <a:latin typeface="Montserrat"/>
                <a:ea typeface="Montserrat"/>
                <a:cs typeface="Montserrat"/>
                <a:sym typeface="Montserrat"/>
              </a:rPr>
              <a:t>Upp</a:t>
            </a:r>
            <a:r>
              <a:rPr lang="fi-FI" sz="3500" b="1" dirty="0">
                <a:solidFill>
                  <a:srgbClr val="FFD966"/>
                </a:solidFill>
                <a:latin typeface="Montserrat"/>
                <a:ea typeface="Montserrat"/>
                <a:cs typeface="Montserrat"/>
                <a:sym typeface="Montserrat"/>
              </a:rPr>
              <a:t> </a:t>
            </a:r>
            <a:r>
              <a:rPr lang="fi-FI" sz="3500" b="1" dirty="0" err="1">
                <a:solidFill>
                  <a:srgbClr val="FFD966"/>
                </a:solidFill>
                <a:latin typeface="Montserrat"/>
                <a:ea typeface="Montserrat"/>
                <a:cs typeface="Montserrat"/>
                <a:sym typeface="Montserrat"/>
              </a:rPr>
              <a:t>och</a:t>
            </a:r>
            <a:r>
              <a:rPr lang="fi-FI" sz="3500" b="1" dirty="0">
                <a:solidFill>
                  <a:srgbClr val="FFD966"/>
                </a:solidFill>
                <a:latin typeface="Montserrat"/>
                <a:ea typeface="Montserrat"/>
                <a:cs typeface="Montserrat"/>
                <a:sym typeface="Montserrat"/>
              </a:rPr>
              <a:t> </a:t>
            </a:r>
            <a:r>
              <a:rPr lang="fi-FI" sz="3500" b="1" dirty="0" err="1">
                <a:solidFill>
                  <a:srgbClr val="FFD966"/>
                </a:solidFill>
                <a:latin typeface="Montserrat"/>
                <a:ea typeface="Montserrat"/>
                <a:cs typeface="Montserrat"/>
                <a:sym typeface="Montserrat"/>
              </a:rPr>
              <a:t>stå</a:t>
            </a:r>
            <a:r>
              <a:rPr lang="fi-FI" sz="3500" b="1" dirty="0">
                <a:solidFill>
                  <a:srgbClr val="FFD966"/>
                </a:solidFill>
                <a:latin typeface="Montserrat"/>
                <a:ea typeface="Montserrat"/>
                <a:cs typeface="Montserrat"/>
                <a:sym typeface="Montserrat"/>
              </a:rPr>
              <a:t>! </a:t>
            </a:r>
            <a:endParaRPr sz="3500" b="1" dirty="0">
              <a:solidFill>
                <a:srgbClr val="FFD966"/>
              </a:solidFill>
              <a:latin typeface="Montserrat"/>
              <a:ea typeface="Montserrat"/>
              <a:cs typeface="Montserrat"/>
              <a:sym typeface="Montserrat"/>
            </a:endParaRPr>
          </a:p>
          <a:p>
            <a:pPr marL="0" lvl="0" indent="0" algn="ctr" rtl="0">
              <a:spcBef>
                <a:spcPts val="0"/>
              </a:spcBef>
              <a:spcAft>
                <a:spcPts val="0"/>
              </a:spcAft>
              <a:buNone/>
            </a:pPr>
            <a:endParaRPr sz="3500" b="1" dirty="0">
              <a:solidFill>
                <a:srgbClr val="FFD966"/>
              </a:solidFill>
              <a:latin typeface="Montserrat"/>
              <a:ea typeface="Montserrat"/>
              <a:cs typeface="Montserrat"/>
              <a:sym typeface="Montserrat"/>
            </a:endParaRPr>
          </a:p>
          <a:p>
            <a:pPr marL="0" lvl="0" indent="0" algn="ctr" rtl="0">
              <a:spcBef>
                <a:spcPts val="0"/>
              </a:spcBef>
              <a:spcAft>
                <a:spcPts val="0"/>
              </a:spcAft>
              <a:buNone/>
            </a:pPr>
            <a:r>
              <a:rPr lang="fi-FI" sz="3500" b="1" dirty="0" err="1">
                <a:solidFill>
                  <a:srgbClr val="FFD966"/>
                </a:solidFill>
                <a:latin typeface="Montserrat"/>
                <a:ea typeface="Montserrat"/>
                <a:cs typeface="Montserrat"/>
                <a:sym typeface="Montserrat"/>
              </a:rPr>
              <a:t>Låt</a:t>
            </a:r>
            <a:r>
              <a:rPr lang="fi-FI" sz="3500" b="1" dirty="0">
                <a:solidFill>
                  <a:srgbClr val="FFD966"/>
                </a:solidFill>
                <a:latin typeface="Montserrat"/>
                <a:ea typeface="Montserrat"/>
                <a:cs typeface="Montserrat"/>
                <a:sym typeface="Montserrat"/>
              </a:rPr>
              <a:t> </a:t>
            </a:r>
            <a:r>
              <a:rPr lang="fi-FI" sz="3500" b="1" dirty="0" err="1">
                <a:solidFill>
                  <a:srgbClr val="FFD966"/>
                </a:solidFill>
                <a:latin typeface="Montserrat"/>
                <a:ea typeface="Montserrat"/>
                <a:cs typeface="Montserrat"/>
                <a:sym typeface="Montserrat"/>
              </a:rPr>
              <a:t>oss</a:t>
            </a:r>
            <a:r>
              <a:rPr lang="fi-FI" sz="3500" b="1" dirty="0">
                <a:solidFill>
                  <a:srgbClr val="FFD966"/>
                </a:solidFill>
                <a:latin typeface="Montserrat"/>
                <a:ea typeface="Montserrat"/>
                <a:cs typeface="Montserrat"/>
                <a:sym typeface="Montserrat"/>
              </a:rPr>
              <a:t> </a:t>
            </a:r>
            <a:endParaRPr sz="3500" b="1" dirty="0">
              <a:solidFill>
                <a:srgbClr val="FFD966"/>
              </a:solidFill>
              <a:latin typeface="Montserrat"/>
              <a:ea typeface="Montserrat"/>
              <a:cs typeface="Montserrat"/>
              <a:sym typeface="Montserrat"/>
            </a:endParaRPr>
          </a:p>
          <a:p>
            <a:pPr marL="0" lvl="0" indent="0" algn="ctr" rtl="0">
              <a:spcBef>
                <a:spcPts val="0"/>
              </a:spcBef>
              <a:spcAft>
                <a:spcPts val="0"/>
              </a:spcAft>
              <a:buNone/>
            </a:pPr>
            <a:r>
              <a:rPr lang="fi-FI" sz="3500" b="1" dirty="0" err="1">
                <a:solidFill>
                  <a:srgbClr val="FFD966"/>
                </a:solidFill>
                <a:latin typeface="Montserrat"/>
                <a:ea typeface="Montserrat"/>
                <a:cs typeface="Montserrat"/>
                <a:sym typeface="Montserrat"/>
              </a:rPr>
              <a:t>testa</a:t>
            </a:r>
            <a:r>
              <a:rPr lang="fi-FI" sz="3500" b="1" dirty="0">
                <a:solidFill>
                  <a:srgbClr val="FFD966"/>
                </a:solidFill>
                <a:latin typeface="Montserrat"/>
                <a:ea typeface="Montserrat"/>
                <a:cs typeface="Montserrat"/>
                <a:sym typeface="Montserrat"/>
              </a:rPr>
              <a:t> </a:t>
            </a:r>
            <a:r>
              <a:rPr lang="fi-FI" sz="3500" b="1" dirty="0" err="1">
                <a:solidFill>
                  <a:srgbClr val="FFD966"/>
                </a:solidFill>
                <a:latin typeface="Montserrat"/>
                <a:ea typeface="Montserrat"/>
                <a:cs typeface="Montserrat"/>
                <a:sym typeface="Montserrat"/>
              </a:rPr>
              <a:t>våra</a:t>
            </a:r>
            <a:r>
              <a:rPr lang="fi-FI" sz="3500" b="1" dirty="0">
                <a:solidFill>
                  <a:srgbClr val="FFD966"/>
                </a:solidFill>
                <a:latin typeface="Montserrat"/>
                <a:ea typeface="Montserrat"/>
                <a:cs typeface="Montserrat"/>
                <a:sym typeface="Montserrat"/>
              </a:rPr>
              <a:t> </a:t>
            </a:r>
            <a:r>
              <a:rPr lang="fi-FI" sz="3500" b="1" dirty="0" err="1">
                <a:solidFill>
                  <a:srgbClr val="FFD966"/>
                </a:solidFill>
                <a:latin typeface="Montserrat"/>
                <a:ea typeface="Montserrat"/>
                <a:cs typeface="Montserrat"/>
                <a:sym typeface="Montserrat"/>
              </a:rPr>
              <a:t>kunskaper</a:t>
            </a:r>
            <a:r>
              <a:rPr lang="fi-FI" sz="3500" b="1" dirty="0">
                <a:solidFill>
                  <a:srgbClr val="FFD966"/>
                </a:solidFill>
                <a:latin typeface="Montserrat"/>
                <a:ea typeface="Montserrat"/>
                <a:cs typeface="Montserrat"/>
                <a:sym typeface="Montserrat"/>
              </a:rPr>
              <a:t>.</a:t>
            </a:r>
            <a:endParaRPr sz="3500" b="1" dirty="0">
              <a:solidFill>
                <a:srgbClr val="FFD966"/>
              </a:solidFill>
              <a:latin typeface="Montserrat"/>
              <a:ea typeface="Montserrat"/>
              <a:cs typeface="Montserrat"/>
              <a:sym typeface="Montserrat"/>
            </a:endParaRPr>
          </a:p>
          <a:p>
            <a:pPr marL="0" lvl="0" indent="0" algn="l" rtl="0">
              <a:spcBef>
                <a:spcPts val="0"/>
              </a:spcBef>
              <a:spcAft>
                <a:spcPts val="0"/>
              </a:spcAft>
              <a:buNone/>
            </a:pPr>
            <a:endParaRPr sz="2800" dirty="0">
              <a:solidFill>
                <a:schemeClr val="dk1"/>
              </a:solidFill>
              <a:latin typeface="Montserrat Light"/>
              <a:ea typeface="Montserrat Light"/>
              <a:cs typeface="Montserrat Light"/>
              <a:sym typeface="Montserrat Light"/>
            </a:endParaRPr>
          </a:p>
          <a:p>
            <a:pPr marL="0" lvl="0" indent="0" algn="l" rtl="0">
              <a:spcBef>
                <a:spcPts val="0"/>
              </a:spcBef>
              <a:spcAft>
                <a:spcPts val="0"/>
              </a:spcAft>
              <a:buNone/>
            </a:pPr>
            <a:endParaRPr sz="2800" dirty="0">
              <a:solidFill>
                <a:schemeClr val="dk1"/>
              </a:solidFill>
              <a:latin typeface="Montserrat Light"/>
              <a:ea typeface="Montserrat Light"/>
              <a:cs typeface="Montserrat Light"/>
              <a:sym typeface="Montserrat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4" name="Google Shape;124;g356a0be0e79_2_9"/>
          <p:cNvSpPr txBox="1">
            <a:spLocks noGrp="1"/>
          </p:cNvSpPr>
          <p:nvPr>
            <p:ph type="body" idx="1"/>
          </p:nvPr>
        </p:nvSpPr>
        <p:spPr>
          <a:xfrm>
            <a:off x="826761" y="1714017"/>
            <a:ext cx="10052304" cy="4860600"/>
          </a:xfrm>
          <a:prstGeom prst="rect">
            <a:avLst/>
          </a:prstGeom>
        </p:spPr>
        <p:txBody>
          <a:bodyPr spcFirstLastPara="1" wrap="square" lIns="91425" tIns="45700" rIns="91425" bIns="45700" anchor="t" anchorCtr="0">
            <a:noAutofit/>
          </a:bodyPr>
          <a:lstStyle/>
          <a:p>
            <a:pPr marL="0" lvl="0" indent="0" algn="l" rtl="0">
              <a:lnSpc>
                <a:spcPct val="150000"/>
              </a:lnSpc>
              <a:spcBef>
                <a:spcPts val="1200"/>
              </a:spcBef>
              <a:spcAft>
                <a:spcPts val="0"/>
              </a:spcAft>
              <a:buSzPts val="688"/>
              <a:buNone/>
            </a:pPr>
            <a:r>
              <a:rPr lang="fi-FI" sz="1600" b="1" dirty="0" err="1">
                <a:latin typeface="Montserrat Light" panose="00000400000000000000" pitchFamily="50" charset="0"/>
                <a:ea typeface="Montserrat"/>
                <a:cs typeface="Montserrat"/>
                <a:sym typeface="Montserrat"/>
              </a:rPr>
              <a:t>Frågor</a:t>
            </a:r>
            <a:r>
              <a:rPr lang="fi-FI" sz="1600" b="1" dirty="0">
                <a:latin typeface="Montserrat Light" panose="00000400000000000000" pitchFamily="50" charset="0"/>
                <a:ea typeface="Montserrat"/>
                <a:cs typeface="Montserrat"/>
                <a:sym typeface="Montserrat"/>
              </a:rPr>
              <a:t> </a:t>
            </a:r>
            <a:r>
              <a:rPr lang="fi-FI" sz="1600" b="1" dirty="0" err="1">
                <a:latin typeface="Montserrat Light" panose="00000400000000000000" pitchFamily="50" charset="0"/>
                <a:ea typeface="Montserrat"/>
                <a:cs typeface="Montserrat"/>
                <a:sym typeface="Montserrat"/>
              </a:rPr>
              <a:t>till</a:t>
            </a:r>
            <a:r>
              <a:rPr lang="fi-FI" sz="1600" b="1" dirty="0">
                <a:latin typeface="Montserrat Light" panose="00000400000000000000" pitchFamily="50" charset="0"/>
                <a:ea typeface="Montserrat"/>
                <a:cs typeface="Montserrat"/>
                <a:sym typeface="Montserrat"/>
              </a:rPr>
              <a:t> </a:t>
            </a:r>
            <a:r>
              <a:rPr lang="fi-FI" sz="1600" b="1" dirty="0" err="1">
                <a:latin typeface="Montserrat Light" panose="00000400000000000000" pitchFamily="50" charset="0"/>
                <a:ea typeface="Montserrat"/>
                <a:cs typeface="Montserrat"/>
                <a:sym typeface="Montserrat"/>
              </a:rPr>
              <a:t>elever</a:t>
            </a:r>
            <a:endParaRPr sz="1600" dirty="0">
              <a:latin typeface="Montserrat Light" panose="00000400000000000000" pitchFamily="50" charset="0"/>
              <a:ea typeface="Montserrat"/>
              <a:cs typeface="Montserrat"/>
              <a:sym typeface="Montserrat"/>
            </a:endParaRPr>
          </a:p>
          <a:p>
            <a:pPr marL="457200" lvl="0" indent="-330200" algn="l" rtl="0">
              <a:lnSpc>
                <a:spcPct val="150000"/>
              </a:lnSpc>
              <a:spcBef>
                <a:spcPts val="1200"/>
              </a:spcBef>
              <a:spcAft>
                <a:spcPts val="0"/>
              </a:spcAft>
              <a:buClr>
                <a:srgbClr val="FFD966"/>
              </a:buClr>
              <a:buSzPts val="1600"/>
              <a:buFont typeface="Montserrat"/>
              <a:buChar char="●"/>
            </a:pPr>
            <a:r>
              <a:rPr lang="fi-FI" sz="1600" dirty="0" err="1">
                <a:latin typeface="Montserrat Light" panose="00000400000000000000" pitchFamily="50" charset="0"/>
                <a:ea typeface="Montserrat"/>
                <a:cs typeface="Montserrat"/>
                <a:sym typeface="Montserrat"/>
              </a:rPr>
              <a:t>Har</a:t>
            </a:r>
            <a:r>
              <a:rPr lang="fi-FI" sz="1600" dirty="0">
                <a:latin typeface="Montserrat Light" panose="00000400000000000000" pitchFamily="50" charset="0"/>
                <a:ea typeface="Montserrat"/>
                <a:cs typeface="Montserrat"/>
                <a:sym typeface="Montserrat"/>
              </a:rPr>
              <a:t> du/</a:t>
            </a:r>
            <a:r>
              <a:rPr lang="fi-FI" sz="1600" dirty="0" err="1">
                <a:latin typeface="Montserrat Light" panose="00000400000000000000" pitchFamily="50" charset="0"/>
                <a:ea typeface="Montserrat"/>
                <a:cs typeface="Montserrat"/>
                <a:sym typeface="Montserrat"/>
              </a:rPr>
              <a:t>köper</a:t>
            </a:r>
            <a:r>
              <a:rPr lang="fi-FI" sz="1600" dirty="0">
                <a:latin typeface="Montserrat Light" panose="00000400000000000000" pitchFamily="50" charset="0"/>
                <a:ea typeface="Montserrat"/>
                <a:cs typeface="Montserrat"/>
                <a:sym typeface="Montserrat"/>
              </a:rPr>
              <a:t> du </a:t>
            </a:r>
            <a:r>
              <a:rPr lang="fi-FI" sz="1600" dirty="0" err="1">
                <a:latin typeface="Montserrat Light" panose="00000400000000000000" pitchFamily="50" charset="0"/>
                <a:ea typeface="Montserrat"/>
                <a:cs typeface="Montserrat"/>
                <a:sym typeface="Montserrat"/>
              </a:rPr>
              <a:t>kläder</a:t>
            </a:r>
            <a:r>
              <a:rPr lang="fi-FI" sz="1600" dirty="0">
                <a:latin typeface="Montserrat Light" panose="00000400000000000000" pitchFamily="50" charset="0"/>
                <a:ea typeface="Montserrat"/>
                <a:cs typeface="Montserrat"/>
                <a:sym typeface="Montserrat"/>
              </a:rPr>
              <a:t> </a:t>
            </a:r>
            <a:r>
              <a:rPr lang="fi-FI" sz="1600" dirty="0" err="1">
                <a:latin typeface="Montserrat Light" panose="00000400000000000000" pitchFamily="50" charset="0"/>
                <a:ea typeface="Montserrat"/>
                <a:cs typeface="Montserrat"/>
                <a:sym typeface="Montserrat"/>
              </a:rPr>
              <a:t>från</a:t>
            </a:r>
            <a:r>
              <a:rPr lang="fi-FI" sz="1600" dirty="0">
                <a:latin typeface="Montserrat Light" panose="00000400000000000000" pitchFamily="50" charset="0"/>
                <a:ea typeface="Montserrat"/>
                <a:cs typeface="Montserrat"/>
                <a:sym typeface="Montserrat"/>
              </a:rPr>
              <a:t> </a:t>
            </a:r>
            <a:r>
              <a:rPr lang="fi-FI" sz="1600" dirty="0" err="1">
                <a:latin typeface="Montserrat Light" panose="00000400000000000000" pitchFamily="50" charset="0"/>
                <a:ea typeface="Montserrat"/>
                <a:cs typeface="Montserrat"/>
                <a:sym typeface="Montserrat"/>
              </a:rPr>
              <a:t>second</a:t>
            </a:r>
            <a:r>
              <a:rPr lang="fi-FI" sz="1600" dirty="0">
                <a:latin typeface="Montserrat Light" panose="00000400000000000000" pitchFamily="50" charset="0"/>
                <a:ea typeface="Montserrat"/>
                <a:cs typeface="Montserrat"/>
                <a:sym typeface="Montserrat"/>
              </a:rPr>
              <a:t> </a:t>
            </a:r>
            <a:r>
              <a:rPr lang="fi-FI" sz="1600" dirty="0" err="1">
                <a:latin typeface="Montserrat Light" panose="00000400000000000000" pitchFamily="50" charset="0"/>
                <a:ea typeface="Montserrat"/>
                <a:cs typeface="Montserrat"/>
                <a:sym typeface="Montserrat"/>
              </a:rPr>
              <a:t>hand</a:t>
            </a:r>
            <a:r>
              <a:rPr lang="fi-FI" sz="1600" dirty="0">
                <a:latin typeface="Montserrat Light" panose="00000400000000000000" pitchFamily="50" charset="0"/>
                <a:ea typeface="Montserrat"/>
                <a:cs typeface="Montserrat"/>
                <a:sym typeface="Montserrat"/>
              </a:rPr>
              <a:t>?</a:t>
            </a:r>
            <a:endParaRPr sz="1600" dirty="0">
              <a:latin typeface="Montserrat Light" panose="00000400000000000000" pitchFamily="50" charset="0"/>
              <a:ea typeface="Montserrat"/>
              <a:cs typeface="Montserrat"/>
              <a:sym typeface="Montserrat"/>
            </a:endParaRPr>
          </a:p>
          <a:p>
            <a:pPr marL="457200" lvl="0" indent="-330200" algn="l" rtl="0">
              <a:lnSpc>
                <a:spcPct val="150000"/>
              </a:lnSpc>
              <a:spcBef>
                <a:spcPts val="0"/>
              </a:spcBef>
              <a:spcAft>
                <a:spcPts val="0"/>
              </a:spcAft>
              <a:buClr>
                <a:srgbClr val="FFD966"/>
              </a:buClr>
              <a:buSzPts val="1600"/>
              <a:buFont typeface="Montserrat"/>
              <a:buChar char="●"/>
            </a:pPr>
            <a:r>
              <a:rPr lang="fi-FI" sz="1600" dirty="0" err="1">
                <a:latin typeface="Montserrat Light" panose="00000400000000000000" pitchFamily="50" charset="0"/>
                <a:ea typeface="Montserrat"/>
                <a:cs typeface="Montserrat"/>
                <a:sym typeface="Montserrat"/>
              </a:rPr>
              <a:t>Har</a:t>
            </a:r>
            <a:r>
              <a:rPr lang="fi-FI" sz="1600" dirty="0">
                <a:latin typeface="Montserrat Light" panose="00000400000000000000" pitchFamily="50" charset="0"/>
                <a:ea typeface="Montserrat"/>
                <a:cs typeface="Montserrat"/>
                <a:sym typeface="Montserrat"/>
              </a:rPr>
              <a:t> du </a:t>
            </a:r>
            <a:r>
              <a:rPr lang="fi-FI" sz="1600" dirty="0" err="1">
                <a:latin typeface="Montserrat Light" panose="00000400000000000000" pitchFamily="50" charset="0"/>
                <a:ea typeface="Montserrat"/>
                <a:cs typeface="Montserrat"/>
                <a:sym typeface="Montserrat"/>
              </a:rPr>
              <a:t>hemmagjorda</a:t>
            </a:r>
            <a:r>
              <a:rPr lang="fi-FI" sz="1600" dirty="0">
                <a:latin typeface="Montserrat Light" panose="00000400000000000000" pitchFamily="50" charset="0"/>
                <a:ea typeface="Montserrat"/>
                <a:cs typeface="Montserrat"/>
                <a:sym typeface="Montserrat"/>
              </a:rPr>
              <a:t> </a:t>
            </a:r>
            <a:r>
              <a:rPr lang="fi-FI" sz="1600" dirty="0" err="1">
                <a:latin typeface="Montserrat Light" panose="00000400000000000000" pitchFamily="50" charset="0"/>
                <a:ea typeface="Montserrat"/>
                <a:cs typeface="Montserrat"/>
                <a:sym typeface="Montserrat"/>
              </a:rPr>
              <a:t>kläder</a:t>
            </a:r>
            <a:r>
              <a:rPr lang="fi-FI" sz="1600" dirty="0">
                <a:latin typeface="Montserrat Light" panose="00000400000000000000" pitchFamily="50" charset="0"/>
                <a:ea typeface="Montserrat"/>
                <a:cs typeface="Montserrat"/>
                <a:sym typeface="Montserrat"/>
              </a:rPr>
              <a:t>, </a:t>
            </a:r>
            <a:r>
              <a:rPr lang="fi-FI" sz="1600" dirty="0" err="1">
                <a:latin typeface="Montserrat Light" panose="00000400000000000000" pitchFamily="50" charset="0"/>
                <a:ea typeface="Montserrat"/>
                <a:cs typeface="Montserrat"/>
                <a:sym typeface="Montserrat"/>
              </a:rPr>
              <a:t>t.ex</a:t>
            </a:r>
            <a:r>
              <a:rPr lang="fi-FI" sz="1600" dirty="0">
                <a:latin typeface="Montserrat Light" panose="00000400000000000000" pitchFamily="50" charset="0"/>
                <a:ea typeface="Montserrat"/>
                <a:cs typeface="Montserrat"/>
                <a:sym typeface="Montserrat"/>
              </a:rPr>
              <a:t>. </a:t>
            </a:r>
            <a:r>
              <a:rPr lang="fi-FI" sz="1600" dirty="0" err="1">
                <a:latin typeface="Montserrat Light" panose="00000400000000000000" pitchFamily="50" charset="0"/>
                <a:ea typeface="Montserrat"/>
                <a:cs typeface="Montserrat"/>
                <a:sym typeface="Montserrat"/>
              </a:rPr>
              <a:t>stickade</a:t>
            </a:r>
            <a:r>
              <a:rPr lang="fi-FI" sz="1600" dirty="0">
                <a:latin typeface="Montserrat Light" panose="00000400000000000000" pitchFamily="50" charset="0"/>
                <a:ea typeface="Montserrat"/>
                <a:cs typeface="Montserrat"/>
                <a:sym typeface="Montserrat"/>
              </a:rPr>
              <a:t> </a:t>
            </a:r>
            <a:r>
              <a:rPr lang="fi-FI" sz="1600" dirty="0" err="1">
                <a:latin typeface="Montserrat Light" panose="00000400000000000000" pitchFamily="50" charset="0"/>
                <a:ea typeface="Montserrat"/>
                <a:cs typeface="Montserrat"/>
                <a:sym typeface="Montserrat"/>
              </a:rPr>
              <a:t>eller</a:t>
            </a:r>
            <a:r>
              <a:rPr lang="fi-FI" sz="1600" dirty="0">
                <a:latin typeface="Montserrat Light" panose="00000400000000000000" pitchFamily="50" charset="0"/>
                <a:ea typeface="Montserrat"/>
                <a:cs typeface="Montserrat"/>
                <a:sym typeface="Montserrat"/>
              </a:rPr>
              <a:t> </a:t>
            </a:r>
            <a:r>
              <a:rPr lang="fi-FI" sz="1600" dirty="0" err="1">
                <a:latin typeface="Montserrat Light" panose="00000400000000000000" pitchFamily="50" charset="0"/>
                <a:ea typeface="Montserrat"/>
                <a:cs typeface="Montserrat"/>
                <a:sym typeface="Montserrat"/>
              </a:rPr>
              <a:t>sydda</a:t>
            </a:r>
            <a:r>
              <a:rPr lang="fi-FI" sz="1600" dirty="0">
                <a:latin typeface="Montserrat Light" panose="00000400000000000000" pitchFamily="50" charset="0"/>
                <a:ea typeface="Montserrat"/>
                <a:cs typeface="Montserrat"/>
                <a:sym typeface="Montserrat"/>
              </a:rPr>
              <a:t>?</a:t>
            </a:r>
            <a:endParaRPr sz="1600" dirty="0">
              <a:latin typeface="Montserrat Light" panose="00000400000000000000" pitchFamily="50" charset="0"/>
              <a:ea typeface="Montserrat"/>
              <a:cs typeface="Montserrat"/>
              <a:sym typeface="Montserrat"/>
            </a:endParaRPr>
          </a:p>
          <a:p>
            <a:pPr marL="457200" lvl="0" indent="-330200" algn="l" rtl="0">
              <a:lnSpc>
                <a:spcPct val="150000"/>
              </a:lnSpc>
              <a:spcBef>
                <a:spcPts val="0"/>
              </a:spcBef>
              <a:spcAft>
                <a:spcPts val="0"/>
              </a:spcAft>
              <a:buClr>
                <a:srgbClr val="FFD966"/>
              </a:buClr>
              <a:buSzPts val="1600"/>
              <a:buFont typeface="Montserrat"/>
              <a:buChar char="●"/>
            </a:pPr>
            <a:r>
              <a:rPr lang="fi-FI" sz="1600" dirty="0" err="1">
                <a:latin typeface="Montserrat Light" panose="00000400000000000000" pitchFamily="50" charset="0"/>
                <a:ea typeface="Montserrat"/>
                <a:cs typeface="Montserrat"/>
                <a:sym typeface="Montserrat"/>
              </a:rPr>
              <a:t>När</a:t>
            </a:r>
            <a:r>
              <a:rPr lang="fi-FI" sz="1600" dirty="0">
                <a:latin typeface="Montserrat Light" panose="00000400000000000000" pitchFamily="50" charset="0"/>
                <a:ea typeface="Montserrat"/>
                <a:cs typeface="Montserrat"/>
                <a:sym typeface="Montserrat"/>
              </a:rPr>
              <a:t> </a:t>
            </a:r>
            <a:r>
              <a:rPr lang="fi-FI" sz="1600" dirty="0" err="1">
                <a:latin typeface="Montserrat Light" panose="00000400000000000000" pitchFamily="50" charset="0"/>
                <a:ea typeface="Montserrat"/>
                <a:cs typeface="Montserrat"/>
                <a:sym typeface="Montserrat"/>
              </a:rPr>
              <a:t>såg</a:t>
            </a:r>
            <a:r>
              <a:rPr lang="fi-FI" sz="1600" dirty="0">
                <a:latin typeface="Montserrat Light" panose="00000400000000000000" pitchFamily="50" charset="0"/>
                <a:ea typeface="Montserrat"/>
                <a:cs typeface="Montserrat"/>
                <a:sym typeface="Montserrat"/>
              </a:rPr>
              <a:t> du </a:t>
            </a:r>
            <a:r>
              <a:rPr lang="fi-FI" sz="1600" dirty="0" err="1">
                <a:latin typeface="Montserrat Light" panose="00000400000000000000" pitchFamily="50" charset="0"/>
                <a:ea typeface="Montserrat"/>
                <a:cs typeface="Montserrat"/>
                <a:sym typeface="Montserrat"/>
              </a:rPr>
              <a:t>senast</a:t>
            </a:r>
            <a:r>
              <a:rPr lang="fi-FI" sz="1600" dirty="0">
                <a:latin typeface="Montserrat Light" panose="00000400000000000000" pitchFamily="50" charset="0"/>
                <a:ea typeface="Montserrat"/>
                <a:cs typeface="Montserrat"/>
                <a:sym typeface="Montserrat"/>
              </a:rPr>
              <a:t> en </a:t>
            </a:r>
            <a:r>
              <a:rPr lang="fi-FI" sz="1600" dirty="0" err="1">
                <a:latin typeface="Montserrat Light" panose="00000400000000000000" pitchFamily="50" charset="0"/>
                <a:ea typeface="Montserrat"/>
                <a:cs typeface="Montserrat"/>
                <a:sym typeface="Montserrat"/>
              </a:rPr>
              <a:t>reklam</a:t>
            </a:r>
            <a:r>
              <a:rPr lang="fi-FI" sz="1600" dirty="0">
                <a:latin typeface="Montserrat Light" panose="00000400000000000000" pitchFamily="50" charset="0"/>
                <a:ea typeface="Montserrat"/>
                <a:cs typeface="Montserrat"/>
                <a:sym typeface="Montserrat"/>
              </a:rPr>
              <a:t> för </a:t>
            </a:r>
            <a:r>
              <a:rPr lang="fi-FI" sz="1600" dirty="0" err="1">
                <a:latin typeface="Montserrat Light" panose="00000400000000000000" pitchFamily="50" charset="0"/>
                <a:ea typeface="Montserrat"/>
                <a:cs typeface="Montserrat"/>
                <a:sym typeface="Montserrat"/>
              </a:rPr>
              <a:t>fast</a:t>
            </a:r>
            <a:r>
              <a:rPr lang="fi-FI" sz="1600" dirty="0">
                <a:latin typeface="Montserrat Light" panose="00000400000000000000" pitchFamily="50" charset="0"/>
                <a:ea typeface="Montserrat"/>
                <a:cs typeface="Montserrat"/>
                <a:sym typeface="Montserrat"/>
              </a:rPr>
              <a:t> </a:t>
            </a:r>
            <a:r>
              <a:rPr lang="fi-FI" sz="1600" dirty="0" err="1">
                <a:latin typeface="Montserrat Light" panose="00000400000000000000" pitchFamily="50" charset="0"/>
                <a:ea typeface="Montserrat"/>
                <a:cs typeface="Montserrat"/>
                <a:sym typeface="Montserrat"/>
              </a:rPr>
              <a:t>fashion</a:t>
            </a:r>
            <a:r>
              <a:rPr lang="fi-FI" sz="1600" dirty="0">
                <a:latin typeface="Montserrat Light" panose="00000400000000000000" pitchFamily="50" charset="0"/>
                <a:ea typeface="Montserrat"/>
                <a:cs typeface="Montserrat"/>
                <a:sym typeface="Montserrat"/>
              </a:rPr>
              <a:t>?</a:t>
            </a:r>
            <a:endParaRPr sz="1600" dirty="0">
              <a:latin typeface="Montserrat Light" panose="00000400000000000000" pitchFamily="50" charset="0"/>
              <a:ea typeface="Montserrat"/>
              <a:cs typeface="Montserrat"/>
              <a:sym typeface="Montserrat"/>
            </a:endParaRPr>
          </a:p>
          <a:p>
            <a:pPr marL="457200" lvl="0" indent="-330200" algn="l" rtl="0">
              <a:lnSpc>
                <a:spcPct val="150000"/>
              </a:lnSpc>
              <a:spcBef>
                <a:spcPts val="0"/>
              </a:spcBef>
              <a:spcAft>
                <a:spcPts val="0"/>
              </a:spcAft>
              <a:buClr>
                <a:srgbClr val="FFD966"/>
              </a:buClr>
              <a:buSzPts val="1600"/>
              <a:buFont typeface="Montserrat"/>
              <a:buChar char="●"/>
            </a:pPr>
            <a:r>
              <a:rPr lang="fi-FI" sz="1600" dirty="0" err="1">
                <a:latin typeface="Montserrat Light" panose="00000400000000000000" pitchFamily="50" charset="0"/>
                <a:ea typeface="Montserrat"/>
                <a:cs typeface="Montserrat"/>
                <a:sym typeface="Montserrat"/>
              </a:rPr>
              <a:t>Tittar</a:t>
            </a:r>
            <a:r>
              <a:rPr lang="fi-FI" sz="1600" dirty="0">
                <a:latin typeface="Montserrat Light" panose="00000400000000000000" pitchFamily="50" charset="0"/>
                <a:ea typeface="Montserrat"/>
                <a:cs typeface="Montserrat"/>
                <a:sym typeface="Montserrat"/>
              </a:rPr>
              <a:t> du </a:t>
            </a:r>
            <a:r>
              <a:rPr lang="fi-FI" sz="1600" dirty="0" err="1">
                <a:latin typeface="Montserrat Light" panose="00000400000000000000" pitchFamily="50" charset="0"/>
                <a:ea typeface="Montserrat"/>
                <a:cs typeface="Montserrat"/>
                <a:sym typeface="Montserrat"/>
              </a:rPr>
              <a:t>på</a:t>
            </a:r>
            <a:r>
              <a:rPr lang="fi-FI" sz="1600" dirty="0">
                <a:latin typeface="Montserrat Light" panose="00000400000000000000" pitchFamily="50" charset="0"/>
                <a:ea typeface="Montserrat"/>
                <a:cs typeface="Montserrat"/>
                <a:sym typeface="Montserrat"/>
              </a:rPr>
              <a:t> </a:t>
            </a:r>
            <a:r>
              <a:rPr lang="fi-FI" sz="1600" dirty="0" err="1">
                <a:latin typeface="Montserrat Light" panose="00000400000000000000" pitchFamily="50" charset="0"/>
                <a:ea typeface="Montserrat"/>
                <a:cs typeface="Montserrat"/>
                <a:sym typeface="Montserrat"/>
              </a:rPr>
              <a:t>hauls</a:t>
            </a:r>
            <a:r>
              <a:rPr lang="fi-FI" sz="1600" dirty="0">
                <a:latin typeface="Montserrat Light" panose="00000400000000000000" pitchFamily="50" charset="0"/>
                <a:ea typeface="Montserrat"/>
                <a:cs typeface="Montserrat"/>
                <a:sym typeface="Montserrat"/>
              </a:rPr>
              <a:t> </a:t>
            </a:r>
            <a:r>
              <a:rPr lang="fi-FI" sz="1600" dirty="0" err="1">
                <a:latin typeface="Montserrat Light" panose="00000400000000000000" pitchFamily="50" charset="0"/>
                <a:ea typeface="Montserrat"/>
                <a:cs typeface="Montserrat"/>
                <a:sym typeface="Montserrat"/>
              </a:rPr>
              <a:t>på</a:t>
            </a:r>
            <a:r>
              <a:rPr lang="fi-FI" sz="1600" dirty="0">
                <a:latin typeface="Montserrat Light" panose="00000400000000000000" pitchFamily="50" charset="0"/>
                <a:ea typeface="Montserrat"/>
                <a:cs typeface="Montserrat"/>
                <a:sym typeface="Montserrat"/>
              </a:rPr>
              <a:t> </a:t>
            </a:r>
            <a:r>
              <a:rPr lang="fi-FI" sz="1600" dirty="0" err="1">
                <a:latin typeface="Montserrat Light" panose="00000400000000000000" pitchFamily="50" charset="0"/>
                <a:ea typeface="Montserrat"/>
                <a:cs typeface="Montserrat"/>
                <a:sym typeface="Montserrat"/>
              </a:rPr>
              <a:t>t.ex</a:t>
            </a:r>
            <a:r>
              <a:rPr lang="fi-FI" sz="1600" dirty="0">
                <a:latin typeface="Montserrat Light" panose="00000400000000000000" pitchFamily="50" charset="0"/>
                <a:ea typeface="Montserrat"/>
                <a:cs typeface="Montserrat"/>
                <a:sym typeface="Montserrat"/>
              </a:rPr>
              <a:t>. YouTube, </a:t>
            </a:r>
            <a:r>
              <a:rPr lang="fi-FI" sz="1600" dirty="0" err="1">
                <a:latin typeface="Montserrat Light" panose="00000400000000000000" pitchFamily="50" charset="0"/>
                <a:ea typeface="Montserrat"/>
                <a:cs typeface="Montserrat"/>
                <a:sym typeface="Montserrat"/>
              </a:rPr>
              <a:t>TikTok</a:t>
            </a:r>
            <a:r>
              <a:rPr lang="fi-FI" sz="1600" dirty="0">
                <a:latin typeface="Montserrat Light" panose="00000400000000000000" pitchFamily="50" charset="0"/>
                <a:ea typeface="Montserrat"/>
                <a:cs typeface="Montserrat"/>
                <a:sym typeface="Montserrat"/>
              </a:rPr>
              <a:t> </a:t>
            </a:r>
            <a:r>
              <a:rPr lang="fi-FI" sz="1600" dirty="0" err="1">
                <a:latin typeface="Montserrat Light" panose="00000400000000000000" pitchFamily="50" charset="0"/>
                <a:ea typeface="Montserrat"/>
                <a:cs typeface="Montserrat"/>
                <a:sym typeface="Montserrat"/>
              </a:rPr>
              <a:t>och</a:t>
            </a:r>
            <a:r>
              <a:rPr lang="fi-FI" sz="1600" dirty="0">
                <a:latin typeface="Montserrat Light" panose="00000400000000000000" pitchFamily="50" charset="0"/>
                <a:ea typeface="Montserrat"/>
                <a:cs typeface="Montserrat"/>
                <a:sym typeface="Montserrat"/>
              </a:rPr>
              <a:t> Instagram?</a:t>
            </a:r>
            <a:endParaRPr sz="1600" dirty="0">
              <a:latin typeface="Montserrat Light" panose="00000400000000000000" pitchFamily="50" charset="0"/>
              <a:ea typeface="Montserrat"/>
              <a:cs typeface="Montserrat"/>
              <a:sym typeface="Montserrat"/>
            </a:endParaRPr>
          </a:p>
          <a:p>
            <a:pPr marL="457200" lvl="0" indent="-330200" algn="l" rtl="0">
              <a:lnSpc>
                <a:spcPct val="150000"/>
              </a:lnSpc>
              <a:spcBef>
                <a:spcPts val="0"/>
              </a:spcBef>
              <a:spcAft>
                <a:spcPts val="0"/>
              </a:spcAft>
              <a:buClr>
                <a:srgbClr val="FFD966"/>
              </a:buClr>
              <a:buSzPts val="1600"/>
              <a:buFont typeface="Montserrat"/>
              <a:buChar char="●"/>
            </a:pPr>
            <a:r>
              <a:rPr lang="fi-FI" sz="1600" dirty="0" err="1">
                <a:latin typeface="Montserrat Light" panose="00000400000000000000" pitchFamily="50" charset="0"/>
                <a:ea typeface="Montserrat"/>
                <a:cs typeface="Montserrat"/>
                <a:sym typeface="Montserrat"/>
              </a:rPr>
              <a:t>Vem</a:t>
            </a:r>
            <a:r>
              <a:rPr lang="fi-FI" sz="1600" dirty="0">
                <a:latin typeface="Montserrat Light" panose="00000400000000000000" pitchFamily="50" charset="0"/>
                <a:ea typeface="Montserrat"/>
                <a:cs typeface="Montserrat"/>
                <a:sym typeface="Montserrat"/>
              </a:rPr>
              <a:t> </a:t>
            </a:r>
            <a:r>
              <a:rPr lang="fi-FI" sz="1600" dirty="0" err="1">
                <a:latin typeface="Montserrat Light" panose="00000400000000000000" pitchFamily="50" charset="0"/>
                <a:ea typeface="Montserrat"/>
                <a:cs typeface="Montserrat"/>
                <a:sym typeface="Montserrat"/>
              </a:rPr>
              <a:t>köper</a:t>
            </a:r>
            <a:r>
              <a:rPr lang="fi-FI" sz="1600" dirty="0">
                <a:latin typeface="Montserrat Light" panose="00000400000000000000" pitchFamily="50" charset="0"/>
                <a:ea typeface="Montserrat"/>
                <a:cs typeface="Montserrat"/>
                <a:sym typeface="Montserrat"/>
              </a:rPr>
              <a:t> </a:t>
            </a:r>
            <a:r>
              <a:rPr lang="fi-FI" sz="1600" dirty="0" err="1">
                <a:latin typeface="Montserrat Light" panose="00000400000000000000" pitchFamily="50" charset="0"/>
                <a:ea typeface="Montserrat"/>
                <a:cs typeface="Montserrat"/>
                <a:sym typeface="Montserrat"/>
              </a:rPr>
              <a:t>dina</a:t>
            </a:r>
            <a:r>
              <a:rPr lang="fi-FI" sz="1600" dirty="0">
                <a:latin typeface="Montserrat Light" panose="00000400000000000000" pitchFamily="50" charset="0"/>
                <a:ea typeface="Montserrat"/>
                <a:cs typeface="Montserrat"/>
                <a:sym typeface="Montserrat"/>
              </a:rPr>
              <a:t> </a:t>
            </a:r>
            <a:r>
              <a:rPr lang="fi-FI" sz="1600" dirty="0" err="1">
                <a:latin typeface="Montserrat Light" panose="00000400000000000000" pitchFamily="50" charset="0"/>
                <a:ea typeface="Montserrat"/>
                <a:cs typeface="Montserrat"/>
                <a:sym typeface="Montserrat"/>
              </a:rPr>
              <a:t>kläder</a:t>
            </a:r>
            <a:r>
              <a:rPr lang="fi-FI" sz="1600" dirty="0">
                <a:latin typeface="Montserrat Light" panose="00000400000000000000" pitchFamily="50" charset="0"/>
                <a:ea typeface="Montserrat"/>
                <a:cs typeface="Montserrat"/>
                <a:sym typeface="Montserrat"/>
              </a:rPr>
              <a:t>?</a:t>
            </a:r>
            <a:endParaRPr sz="1600" dirty="0">
              <a:latin typeface="Montserrat Light" panose="00000400000000000000" pitchFamily="50" charset="0"/>
              <a:ea typeface="Montserrat"/>
              <a:cs typeface="Montserrat"/>
              <a:sym typeface="Montserrat"/>
            </a:endParaRPr>
          </a:p>
          <a:p>
            <a:pPr marL="457200" lvl="0" indent="-330200" algn="l" rtl="0">
              <a:lnSpc>
                <a:spcPct val="150000"/>
              </a:lnSpc>
              <a:spcBef>
                <a:spcPts val="0"/>
              </a:spcBef>
              <a:spcAft>
                <a:spcPts val="0"/>
              </a:spcAft>
              <a:buClr>
                <a:srgbClr val="FFD966"/>
              </a:buClr>
              <a:buSzPts val="1600"/>
              <a:buFont typeface="Montserrat"/>
              <a:buChar char="●"/>
            </a:pPr>
            <a:r>
              <a:rPr lang="fi-FI" sz="1600" dirty="0" err="1">
                <a:latin typeface="Montserrat Light" panose="00000400000000000000" pitchFamily="50" charset="0"/>
                <a:ea typeface="Montserrat"/>
                <a:cs typeface="Montserrat"/>
                <a:sym typeface="Montserrat"/>
              </a:rPr>
              <a:t>Hur</a:t>
            </a:r>
            <a:r>
              <a:rPr lang="fi-FI" sz="1600" dirty="0">
                <a:latin typeface="Montserrat Light" panose="00000400000000000000" pitchFamily="50" charset="0"/>
                <a:ea typeface="Montserrat"/>
                <a:cs typeface="Montserrat"/>
                <a:sym typeface="Montserrat"/>
              </a:rPr>
              <a:t> </a:t>
            </a:r>
            <a:r>
              <a:rPr lang="fi-FI" sz="1600" dirty="0" err="1">
                <a:latin typeface="Montserrat Light" panose="00000400000000000000" pitchFamily="50" charset="0"/>
                <a:ea typeface="Montserrat"/>
                <a:cs typeface="Montserrat"/>
                <a:sym typeface="Montserrat"/>
              </a:rPr>
              <a:t>många</a:t>
            </a:r>
            <a:r>
              <a:rPr lang="fi-FI" sz="1600" dirty="0">
                <a:latin typeface="Montserrat Light" panose="00000400000000000000" pitchFamily="50" charset="0"/>
                <a:ea typeface="Montserrat"/>
                <a:cs typeface="Montserrat"/>
                <a:sym typeface="Montserrat"/>
              </a:rPr>
              <a:t> par </a:t>
            </a:r>
            <a:r>
              <a:rPr lang="fi-FI" sz="1600" dirty="0" err="1">
                <a:latin typeface="Montserrat Light" panose="00000400000000000000" pitchFamily="50" charset="0"/>
                <a:ea typeface="Montserrat"/>
                <a:cs typeface="Montserrat"/>
                <a:sym typeface="Montserrat"/>
              </a:rPr>
              <a:t>byxor</a:t>
            </a:r>
            <a:r>
              <a:rPr lang="fi-FI" sz="1600" dirty="0">
                <a:latin typeface="Montserrat Light" panose="00000400000000000000" pitchFamily="50" charset="0"/>
                <a:ea typeface="Montserrat"/>
                <a:cs typeface="Montserrat"/>
                <a:sym typeface="Montserrat"/>
              </a:rPr>
              <a:t> </a:t>
            </a:r>
            <a:r>
              <a:rPr lang="fi-FI" sz="1600" dirty="0" err="1">
                <a:latin typeface="Montserrat Light" panose="00000400000000000000" pitchFamily="50" charset="0"/>
                <a:ea typeface="Montserrat"/>
                <a:cs typeface="Montserrat"/>
                <a:sym typeface="Montserrat"/>
              </a:rPr>
              <a:t>har</a:t>
            </a:r>
            <a:r>
              <a:rPr lang="fi-FI" sz="1600" dirty="0">
                <a:latin typeface="Montserrat Light" panose="00000400000000000000" pitchFamily="50" charset="0"/>
                <a:ea typeface="Montserrat"/>
                <a:cs typeface="Montserrat"/>
                <a:sym typeface="Montserrat"/>
              </a:rPr>
              <a:t> du?</a:t>
            </a:r>
            <a:endParaRPr sz="1600" dirty="0">
              <a:latin typeface="Montserrat Light" panose="00000400000000000000" pitchFamily="50" charset="0"/>
              <a:ea typeface="Montserrat"/>
              <a:cs typeface="Montserrat"/>
              <a:sym typeface="Montserrat"/>
            </a:endParaRPr>
          </a:p>
          <a:p>
            <a:pPr marL="457200" lvl="0" indent="-330200" algn="l" rtl="0">
              <a:lnSpc>
                <a:spcPct val="150000"/>
              </a:lnSpc>
              <a:spcBef>
                <a:spcPts val="0"/>
              </a:spcBef>
              <a:spcAft>
                <a:spcPts val="0"/>
              </a:spcAft>
              <a:buClr>
                <a:srgbClr val="FFD966"/>
              </a:buClr>
              <a:buSzPts val="1600"/>
              <a:buFont typeface="Montserrat"/>
              <a:buChar char="●"/>
            </a:pPr>
            <a:r>
              <a:rPr lang="fi-FI" sz="1600" dirty="0" err="1">
                <a:latin typeface="Montserrat Light" panose="00000400000000000000" pitchFamily="50" charset="0"/>
                <a:ea typeface="Montserrat"/>
                <a:cs typeface="Montserrat"/>
                <a:sym typeface="Montserrat"/>
              </a:rPr>
              <a:t>Hur</a:t>
            </a:r>
            <a:r>
              <a:rPr lang="fi-FI" sz="1600" dirty="0">
                <a:latin typeface="Montserrat Light" panose="00000400000000000000" pitchFamily="50" charset="0"/>
                <a:ea typeface="Montserrat"/>
                <a:cs typeface="Montserrat"/>
                <a:sym typeface="Montserrat"/>
              </a:rPr>
              <a:t> </a:t>
            </a:r>
            <a:r>
              <a:rPr lang="fi-FI" sz="1600" dirty="0" err="1">
                <a:latin typeface="Montserrat Light" panose="00000400000000000000" pitchFamily="50" charset="0"/>
                <a:ea typeface="Montserrat"/>
                <a:cs typeface="Montserrat"/>
                <a:sym typeface="Montserrat"/>
              </a:rPr>
              <a:t>ofta</a:t>
            </a:r>
            <a:r>
              <a:rPr lang="fi-FI" sz="1600" dirty="0">
                <a:latin typeface="Montserrat Light" panose="00000400000000000000" pitchFamily="50" charset="0"/>
                <a:ea typeface="Montserrat"/>
                <a:cs typeface="Montserrat"/>
                <a:sym typeface="Montserrat"/>
              </a:rPr>
              <a:t> </a:t>
            </a:r>
            <a:r>
              <a:rPr lang="fi-FI" sz="1600" dirty="0" err="1">
                <a:latin typeface="Montserrat Light" panose="00000400000000000000" pitchFamily="50" charset="0"/>
                <a:ea typeface="Montserrat"/>
                <a:cs typeface="Montserrat"/>
                <a:sym typeface="Montserrat"/>
              </a:rPr>
              <a:t>tror</a:t>
            </a:r>
            <a:r>
              <a:rPr lang="fi-FI" sz="1600" dirty="0">
                <a:latin typeface="Montserrat Light" panose="00000400000000000000" pitchFamily="50" charset="0"/>
                <a:ea typeface="Montserrat"/>
                <a:cs typeface="Montserrat"/>
                <a:sym typeface="Montserrat"/>
              </a:rPr>
              <a:t> du </a:t>
            </a:r>
            <a:r>
              <a:rPr lang="fi-FI" sz="1600" dirty="0" err="1">
                <a:latin typeface="Montserrat Light" panose="00000400000000000000" pitchFamily="50" charset="0"/>
                <a:ea typeface="Montserrat"/>
                <a:cs typeface="Montserrat"/>
                <a:sym typeface="Montserrat"/>
              </a:rPr>
              <a:t>att</a:t>
            </a:r>
            <a:r>
              <a:rPr lang="fi-FI" sz="1600" dirty="0">
                <a:latin typeface="Montserrat Light" panose="00000400000000000000" pitchFamily="50" charset="0"/>
                <a:ea typeface="Montserrat"/>
                <a:cs typeface="Montserrat"/>
                <a:sym typeface="Montserrat"/>
              </a:rPr>
              <a:t> </a:t>
            </a:r>
            <a:r>
              <a:rPr lang="fi-FI" sz="1600" dirty="0" err="1">
                <a:latin typeface="Montserrat Light" panose="00000400000000000000" pitchFamily="50" charset="0"/>
                <a:ea typeface="Montserrat"/>
                <a:cs typeface="Montserrat"/>
                <a:sym typeface="Montserrat"/>
              </a:rPr>
              <a:t>Zara</a:t>
            </a:r>
            <a:r>
              <a:rPr lang="fi-FI" sz="1600" dirty="0">
                <a:latin typeface="Montserrat Light" panose="00000400000000000000" pitchFamily="50" charset="0"/>
                <a:ea typeface="Montserrat"/>
                <a:cs typeface="Montserrat"/>
                <a:sym typeface="Montserrat"/>
              </a:rPr>
              <a:t> </a:t>
            </a:r>
            <a:r>
              <a:rPr lang="fi-FI" sz="1600" dirty="0" err="1">
                <a:latin typeface="Montserrat Light" panose="00000400000000000000" pitchFamily="50" charset="0"/>
                <a:ea typeface="Montserrat"/>
                <a:cs typeface="Montserrat"/>
                <a:sym typeface="Montserrat"/>
              </a:rPr>
              <a:t>och</a:t>
            </a:r>
            <a:r>
              <a:rPr lang="fi-FI" sz="1600" dirty="0">
                <a:latin typeface="Montserrat Light" panose="00000400000000000000" pitchFamily="50" charset="0"/>
                <a:ea typeface="Montserrat"/>
                <a:cs typeface="Montserrat"/>
                <a:sym typeface="Montserrat"/>
              </a:rPr>
              <a:t> H&amp;M </a:t>
            </a:r>
            <a:r>
              <a:rPr lang="fi-FI" sz="1600" dirty="0" err="1">
                <a:latin typeface="Montserrat Light" panose="00000400000000000000" pitchFamily="50" charset="0"/>
                <a:ea typeface="Montserrat"/>
                <a:cs typeface="Montserrat"/>
                <a:sym typeface="Montserrat"/>
              </a:rPr>
              <a:t>lanserar</a:t>
            </a:r>
            <a:r>
              <a:rPr lang="fi-FI" sz="1600" dirty="0">
                <a:latin typeface="Montserrat Light" panose="00000400000000000000" pitchFamily="50" charset="0"/>
                <a:ea typeface="Montserrat"/>
                <a:cs typeface="Montserrat"/>
                <a:sym typeface="Montserrat"/>
              </a:rPr>
              <a:t> en </a:t>
            </a:r>
            <a:r>
              <a:rPr lang="fi-FI" sz="1600" dirty="0" err="1">
                <a:latin typeface="Montserrat Light" panose="00000400000000000000" pitchFamily="50" charset="0"/>
                <a:ea typeface="Montserrat"/>
                <a:cs typeface="Montserrat"/>
                <a:sym typeface="Montserrat"/>
              </a:rPr>
              <a:t>ny</a:t>
            </a:r>
            <a:r>
              <a:rPr lang="fi-FI" sz="1600" dirty="0">
                <a:latin typeface="Montserrat Light" panose="00000400000000000000" pitchFamily="50" charset="0"/>
                <a:ea typeface="Montserrat"/>
                <a:cs typeface="Montserrat"/>
                <a:sym typeface="Montserrat"/>
              </a:rPr>
              <a:t> </a:t>
            </a:r>
            <a:r>
              <a:rPr lang="fi-FI" sz="1600" dirty="0" err="1">
                <a:latin typeface="Montserrat Light" panose="00000400000000000000" pitchFamily="50" charset="0"/>
                <a:ea typeface="Montserrat"/>
                <a:cs typeface="Montserrat"/>
                <a:sym typeface="Montserrat"/>
              </a:rPr>
              <a:t>kollektion</a:t>
            </a:r>
            <a:r>
              <a:rPr lang="fi-FI" sz="1600" dirty="0">
                <a:latin typeface="Montserrat Light" panose="00000400000000000000" pitchFamily="50" charset="0"/>
                <a:ea typeface="Montserrat"/>
                <a:cs typeface="Montserrat"/>
                <a:sym typeface="Montserrat"/>
              </a:rPr>
              <a:t>? (1 per </a:t>
            </a:r>
            <a:r>
              <a:rPr lang="fi-FI" sz="1600" dirty="0" err="1">
                <a:latin typeface="Montserrat Light" panose="00000400000000000000" pitchFamily="50" charset="0"/>
                <a:ea typeface="Montserrat"/>
                <a:cs typeface="Montserrat"/>
                <a:sym typeface="Montserrat"/>
              </a:rPr>
              <a:t>vecka</a:t>
            </a:r>
            <a:r>
              <a:rPr lang="fi-FI" sz="1600" dirty="0">
                <a:latin typeface="Montserrat Light" panose="00000400000000000000" pitchFamily="50" charset="0"/>
                <a:ea typeface="Montserrat"/>
                <a:cs typeface="Montserrat"/>
                <a:sym typeface="Montserrat"/>
              </a:rPr>
              <a:t>)</a:t>
            </a:r>
            <a:endParaRPr sz="1600" dirty="0">
              <a:latin typeface="Montserrat Light" panose="00000400000000000000" pitchFamily="50" charset="0"/>
              <a:ea typeface="Montserrat"/>
              <a:cs typeface="Montserrat"/>
              <a:sym typeface="Montserrat"/>
            </a:endParaRPr>
          </a:p>
          <a:p>
            <a:pPr marL="457200" lvl="0" indent="-330200" algn="l" rtl="0">
              <a:lnSpc>
                <a:spcPct val="150000"/>
              </a:lnSpc>
              <a:spcBef>
                <a:spcPts val="0"/>
              </a:spcBef>
              <a:spcAft>
                <a:spcPts val="0"/>
              </a:spcAft>
              <a:buClr>
                <a:srgbClr val="FFD966"/>
              </a:buClr>
              <a:buSzPts val="1600"/>
              <a:buFont typeface="Montserrat"/>
              <a:buChar char="●"/>
            </a:pPr>
            <a:r>
              <a:rPr lang="fi-FI" sz="1600" dirty="0" err="1">
                <a:latin typeface="Montserrat Light" panose="00000400000000000000" pitchFamily="50" charset="0"/>
                <a:ea typeface="Montserrat"/>
                <a:cs typeface="Montserrat"/>
                <a:sym typeface="Montserrat"/>
              </a:rPr>
              <a:t>Hur</a:t>
            </a:r>
            <a:r>
              <a:rPr lang="fi-FI" sz="1600" dirty="0">
                <a:latin typeface="Montserrat Light" panose="00000400000000000000" pitchFamily="50" charset="0"/>
                <a:ea typeface="Montserrat"/>
                <a:cs typeface="Montserrat"/>
                <a:sym typeface="Montserrat"/>
              </a:rPr>
              <a:t> </a:t>
            </a:r>
            <a:r>
              <a:rPr lang="fi-FI" sz="1600" dirty="0" err="1">
                <a:latin typeface="Montserrat Light" panose="00000400000000000000" pitchFamily="50" charset="0"/>
                <a:ea typeface="Montserrat"/>
                <a:cs typeface="Montserrat"/>
                <a:sym typeface="Montserrat"/>
              </a:rPr>
              <a:t>många</a:t>
            </a:r>
            <a:r>
              <a:rPr lang="fi-FI" sz="1600" dirty="0">
                <a:latin typeface="Montserrat Light" panose="00000400000000000000" pitchFamily="50" charset="0"/>
                <a:ea typeface="Montserrat"/>
                <a:cs typeface="Montserrat"/>
                <a:sym typeface="Montserrat"/>
              </a:rPr>
              <a:t> </a:t>
            </a:r>
            <a:r>
              <a:rPr lang="fi-FI" sz="1600" dirty="0" err="1">
                <a:latin typeface="Montserrat Light" panose="00000400000000000000" pitchFamily="50" charset="0"/>
                <a:ea typeface="Montserrat"/>
                <a:cs typeface="Montserrat"/>
                <a:sym typeface="Montserrat"/>
              </a:rPr>
              <a:t>liter</a:t>
            </a:r>
            <a:r>
              <a:rPr lang="fi-FI" sz="1600" dirty="0">
                <a:latin typeface="Montserrat Light" panose="00000400000000000000" pitchFamily="50" charset="0"/>
                <a:ea typeface="Montserrat"/>
                <a:cs typeface="Montserrat"/>
                <a:sym typeface="Montserrat"/>
              </a:rPr>
              <a:t> </a:t>
            </a:r>
            <a:r>
              <a:rPr lang="fi-FI" sz="1600" dirty="0" err="1">
                <a:latin typeface="Montserrat Light" panose="00000400000000000000" pitchFamily="50" charset="0"/>
                <a:ea typeface="Montserrat"/>
                <a:cs typeface="Montserrat"/>
                <a:sym typeface="Montserrat"/>
              </a:rPr>
              <a:t>vatten</a:t>
            </a:r>
            <a:r>
              <a:rPr lang="fi-FI" sz="1600" dirty="0">
                <a:latin typeface="Montserrat Light" panose="00000400000000000000" pitchFamily="50" charset="0"/>
                <a:ea typeface="Montserrat"/>
                <a:cs typeface="Montserrat"/>
                <a:sym typeface="Montserrat"/>
              </a:rPr>
              <a:t> </a:t>
            </a:r>
            <a:r>
              <a:rPr lang="fi-FI" sz="1600" dirty="0" err="1">
                <a:latin typeface="Montserrat Light" panose="00000400000000000000" pitchFamily="50" charset="0"/>
                <a:ea typeface="Montserrat"/>
                <a:cs typeface="Montserrat"/>
                <a:sym typeface="Montserrat"/>
              </a:rPr>
              <a:t>tror</a:t>
            </a:r>
            <a:r>
              <a:rPr lang="fi-FI" sz="1600" dirty="0">
                <a:latin typeface="Montserrat Light" panose="00000400000000000000" pitchFamily="50" charset="0"/>
                <a:ea typeface="Montserrat"/>
                <a:cs typeface="Montserrat"/>
                <a:sym typeface="Montserrat"/>
              </a:rPr>
              <a:t> du </a:t>
            </a:r>
            <a:r>
              <a:rPr lang="fi-FI" sz="1600" dirty="0" err="1">
                <a:latin typeface="Montserrat Light" panose="00000400000000000000" pitchFamily="50" charset="0"/>
                <a:ea typeface="Montserrat"/>
                <a:cs typeface="Montserrat"/>
                <a:sym typeface="Montserrat"/>
              </a:rPr>
              <a:t>att</a:t>
            </a:r>
            <a:r>
              <a:rPr lang="fi-FI" sz="1600" dirty="0">
                <a:latin typeface="Montserrat Light" panose="00000400000000000000" pitchFamily="50" charset="0"/>
                <a:ea typeface="Montserrat"/>
                <a:cs typeface="Montserrat"/>
                <a:sym typeface="Montserrat"/>
              </a:rPr>
              <a:t> </a:t>
            </a:r>
            <a:r>
              <a:rPr lang="fi-FI" sz="1600" dirty="0" err="1">
                <a:latin typeface="Montserrat Light" panose="00000400000000000000" pitchFamily="50" charset="0"/>
                <a:ea typeface="Montserrat"/>
                <a:cs typeface="Montserrat"/>
                <a:sym typeface="Montserrat"/>
              </a:rPr>
              <a:t>det</a:t>
            </a:r>
            <a:r>
              <a:rPr lang="fi-FI" sz="1600" dirty="0">
                <a:latin typeface="Montserrat Light" panose="00000400000000000000" pitchFamily="50" charset="0"/>
                <a:ea typeface="Montserrat"/>
                <a:cs typeface="Montserrat"/>
                <a:sym typeface="Montserrat"/>
              </a:rPr>
              <a:t> </a:t>
            </a:r>
            <a:r>
              <a:rPr lang="fi-FI" sz="1600" dirty="0" err="1">
                <a:latin typeface="Montserrat Light" panose="00000400000000000000" pitchFamily="50" charset="0"/>
                <a:ea typeface="Montserrat"/>
                <a:cs typeface="Montserrat"/>
                <a:sym typeface="Montserrat"/>
              </a:rPr>
              <a:t>går</a:t>
            </a:r>
            <a:r>
              <a:rPr lang="fi-FI" sz="1600" dirty="0">
                <a:latin typeface="Montserrat Light" panose="00000400000000000000" pitchFamily="50" charset="0"/>
                <a:ea typeface="Montserrat"/>
                <a:cs typeface="Montserrat"/>
                <a:sym typeface="Montserrat"/>
              </a:rPr>
              <a:t> </a:t>
            </a:r>
            <a:r>
              <a:rPr lang="fi-FI" sz="1600" dirty="0" err="1">
                <a:latin typeface="Montserrat Light" panose="00000400000000000000" pitchFamily="50" charset="0"/>
                <a:ea typeface="Montserrat"/>
                <a:cs typeface="Montserrat"/>
                <a:sym typeface="Montserrat"/>
              </a:rPr>
              <a:t>åt</a:t>
            </a:r>
            <a:r>
              <a:rPr lang="fi-FI" sz="1600" dirty="0">
                <a:latin typeface="Montserrat Light" panose="00000400000000000000" pitchFamily="50" charset="0"/>
                <a:ea typeface="Montserrat"/>
                <a:cs typeface="Montserrat"/>
                <a:sym typeface="Montserrat"/>
              </a:rPr>
              <a:t> för </a:t>
            </a:r>
            <a:r>
              <a:rPr lang="fi-FI" sz="1600" dirty="0" err="1">
                <a:latin typeface="Montserrat Light" panose="00000400000000000000" pitchFamily="50" charset="0"/>
                <a:ea typeface="Montserrat"/>
                <a:cs typeface="Montserrat"/>
                <a:sym typeface="Montserrat"/>
              </a:rPr>
              <a:t>att</a:t>
            </a:r>
            <a:r>
              <a:rPr lang="fi-FI" sz="1600" dirty="0">
                <a:latin typeface="Montserrat Light" panose="00000400000000000000" pitchFamily="50" charset="0"/>
                <a:ea typeface="Montserrat"/>
                <a:cs typeface="Montserrat"/>
                <a:sym typeface="Montserrat"/>
              </a:rPr>
              <a:t> </a:t>
            </a:r>
            <a:r>
              <a:rPr lang="fi-FI" sz="1600" dirty="0" err="1">
                <a:latin typeface="Montserrat Light" panose="00000400000000000000" pitchFamily="50" charset="0"/>
                <a:ea typeface="Montserrat"/>
                <a:cs typeface="Montserrat"/>
                <a:sym typeface="Montserrat"/>
              </a:rPr>
              <a:t>producera</a:t>
            </a:r>
            <a:r>
              <a:rPr lang="fi-FI" sz="1600" dirty="0">
                <a:latin typeface="Montserrat Light" panose="00000400000000000000" pitchFamily="50" charset="0"/>
                <a:ea typeface="Montserrat"/>
                <a:cs typeface="Montserrat"/>
                <a:sym typeface="Montserrat"/>
              </a:rPr>
              <a:t> ett par </a:t>
            </a:r>
            <a:r>
              <a:rPr lang="fi-FI" sz="1600" dirty="0" err="1">
                <a:latin typeface="Montserrat Light" panose="00000400000000000000" pitchFamily="50" charset="0"/>
                <a:ea typeface="Montserrat"/>
                <a:cs typeface="Montserrat"/>
                <a:sym typeface="Montserrat"/>
              </a:rPr>
              <a:t>jeans</a:t>
            </a:r>
            <a:r>
              <a:rPr lang="fi-FI" sz="1600" dirty="0">
                <a:latin typeface="Montserrat Light" panose="00000400000000000000" pitchFamily="50" charset="0"/>
                <a:ea typeface="Montserrat"/>
                <a:cs typeface="Montserrat"/>
                <a:sym typeface="Montserrat"/>
              </a:rPr>
              <a:t>? (10 000 </a:t>
            </a:r>
            <a:r>
              <a:rPr lang="fi-FI" sz="1600" dirty="0" err="1">
                <a:latin typeface="Montserrat Light" panose="00000400000000000000" pitchFamily="50" charset="0"/>
                <a:ea typeface="Montserrat"/>
                <a:cs typeface="Montserrat"/>
                <a:sym typeface="Montserrat"/>
              </a:rPr>
              <a:t>liter</a:t>
            </a:r>
            <a:r>
              <a:rPr lang="fi-FI" sz="1600" dirty="0">
                <a:latin typeface="Montserrat Light" panose="00000400000000000000" pitchFamily="50" charset="0"/>
                <a:ea typeface="Montserrat"/>
                <a:cs typeface="Montserrat"/>
                <a:sym typeface="Montserrat"/>
              </a:rPr>
              <a:t>)</a:t>
            </a:r>
            <a:endParaRPr sz="1600" dirty="0">
              <a:latin typeface="Montserrat Light" panose="00000400000000000000" pitchFamily="50" charset="0"/>
              <a:ea typeface="Montserrat"/>
              <a:cs typeface="Montserrat"/>
              <a:sym typeface="Montserrat"/>
            </a:endParaRPr>
          </a:p>
          <a:p>
            <a:pPr marL="457200" lvl="0" indent="-330200" algn="l" rtl="0">
              <a:lnSpc>
                <a:spcPct val="150000"/>
              </a:lnSpc>
              <a:spcBef>
                <a:spcPts val="0"/>
              </a:spcBef>
              <a:spcAft>
                <a:spcPts val="0"/>
              </a:spcAft>
              <a:buClr>
                <a:srgbClr val="FFD966"/>
              </a:buClr>
              <a:buSzPts val="1600"/>
              <a:buFont typeface="Montserrat"/>
              <a:buChar char="●"/>
            </a:pPr>
            <a:r>
              <a:rPr lang="fi-FI" sz="1600" dirty="0" err="1">
                <a:latin typeface="Montserrat Light" panose="00000400000000000000" pitchFamily="50" charset="0"/>
                <a:ea typeface="Montserrat"/>
                <a:cs typeface="Montserrat"/>
                <a:sym typeface="Montserrat"/>
              </a:rPr>
              <a:t>Hur</a:t>
            </a:r>
            <a:r>
              <a:rPr lang="fi-FI" sz="1600" dirty="0">
                <a:latin typeface="Montserrat Light" panose="00000400000000000000" pitchFamily="50" charset="0"/>
                <a:ea typeface="Montserrat"/>
                <a:cs typeface="Montserrat"/>
                <a:sym typeface="Montserrat"/>
              </a:rPr>
              <a:t> </a:t>
            </a:r>
            <a:r>
              <a:rPr lang="fi-FI" sz="1600" dirty="0" err="1">
                <a:latin typeface="Montserrat Light" panose="00000400000000000000" pitchFamily="50" charset="0"/>
                <a:ea typeface="Montserrat"/>
                <a:cs typeface="Montserrat"/>
                <a:sym typeface="Montserrat"/>
              </a:rPr>
              <a:t>många</a:t>
            </a:r>
            <a:r>
              <a:rPr lang="fi-FI" sz="1600" dirty="0">
                <a:latin typeface="Montserrat Light" panose="00000400000000000000" pitchFamily="50" charset="0"/>
                <a:ea typeface="Montserrat"/>
                <a:cs typeface="Montserrat"/>
                <a:sym typeface="Montserrat"/>
              </a:rPr>
              <a:t> </a:t>
            </a:r>
            <a:r>
              <a:rPr lang="fi-FI" sz="1600" dirty="0" err="1">
                <a:latin typeface="Montserrat Light" panose="00000400000000000000" pitchFamily="50" charset="0"/>
                <a:ea typeface="Montserrat"/>
                <a:cs typeface="Montserrat"/>
                <a:sym typeface="Montserrat"/>
              </a:rPr>
              <a:t>gånger</a:t>
            </a:r>
            <a:r>
              <a:rPr lang="fi-FI" sz="1600" dirty="0">
                <a:latin typeface="Montserrat Light" panose="00000400000000000000" pitchFamily="50" charset="0"/>
                <a:ea typeface="Montserrat"/>
                <a:cs typeface="Montserrat"/>
                <a:sym typeface="Montserrat"/>
              </a:rPr>
              <a:t> </a:t>
            </a:r>
            <a:r>
              <a:rPr lang="fi-FI" sz="1600" dirty="0" err="1">
                <a:latin typeface="Montserrat Light" panose="00000400000000000000" pitchFamily="50" charset="0"/>
                <a:ea typeface="Montserrat"/>
                <a:cs typeface="Montserrat"/>
                <a:sym typeface="Montserrat"/>
              </a:rPr>
              <a:t>använder</a:t>
            </a:r>
            <a:r>
              <a:rPr lang="fi-FI" sz="1600" dirty="0">
                <a:latin typeface="Montserrat Light" panose="00000400000000000000" pitchFamily="50" charset="0"/>
                <a:ea typeface="Montserrat"/>
                <a:cs typeface="Montserrat"/>
                <a:sym typeface="Montserrat"/>
              </a:rPr>
              <a:t> </a:t>
            </a:r>
            <a:r>
              <a:rPr lang="fi-FI" sz="1600" dirty="0" err="1">
                <a:latin typeface="Montserrat Light" panose="00000400000000000000" pitchFamily="50" charset="0"/>
                <a:ea typeface="Montserrat"/>
                <a:cs typeface="Montserrat"/>
                <a:sym typeface="Montserrat"/>
              </a:rPr>
              <a:t>man</a:t>
            </a:r>
            <a:r>
              <a:rPr lang="fi-FI" sz="1600" dirty="0">
                <a:latin typeface="Montserrat Light" panose="00000400000000000000" pitchFamily="50" charset="0"/>
                <a:ea typeface="Montserrat"/>
                <a:cs typeface="Montserrat"/>
                <a:sym typeface="Montserrat"/>
              </a:rPr>
              <a:t> i </a:t>
            </a:r>
            <a:r>
              <a:rPr lang="fi-FI" sz="1600" dirty="0" err="1">
                <a:latin typeface="Montserrat Light" panose="00000400000000000000" pitchFamily="50" charset="0"/>
                <a:ea typeface="Montserrat"/>
                <a:cs typeface="Montserrat"/>
                <a:sym typeface="Montserrat"/>
              </a:rPr>
              <a:t>genomsnitt</a:t>
            </a:r>
            <a:r>
              <a:rPr lang="fi-FI" sz="1600" dirty="0">
                <a:latin typeface="Montserrat Light" panose="00000400000000000000" pitchFamily="50" charset="0"/>
                <a:ea typeface="Montserrat"/>
                <a:cs typeface="Montserrat"/>
                <a:sym typeface="Montserrat"/>
              </a:rPr>
              <a:t> </a:t>
            </a:r>
            <a:r>
              <a:rPr lang="fi-FI" sz="1600" dirty="0" err="1">
                <a:latin typeface="Montserrat Light" panose="00000400000000000000" pitchFamily="50" charset="0"/>
                <a:ea typeface="Montserrat"/>
                <a:cs typeface="Montserrat"/>
                <a:sym typeface="Montserrat"/>
              </a:rPr>
              <a:t>varje</a:t>
            </a:r>
            <a:r>
              <a:rPr lang="fi-FI" sz="1600" dirty="0">
                <a:latin typeface="Montserrat Light" panose="00000400000000000000" pitchFamily="50" charset="0"/>
                <a:ea typeface="Montserrat"/>
                <a:cs typeface="Montserrat"/>
                <a:sym typeface="Montserrat"/>
              </a:rPr>
              <a:t> </a:t>
            </a:r>
            <a:r>
              <a:rPr lang="fi-FI" sz="1600" dirty="0" err="1">
                <a:latin typeface="Montserrat Light" panose="00000400000000000000" pitchFamily="50" charset="0"/>
                <a:ea typeface="Montserrat"/>
                <a:cs typeface="Montserrat"/>
                <a:sym typeface="Montserrat"/>
              </a:rPr>
              <a:t>plagg</a:t>
            </a:r>
            <a:r>
              <a:rPr lang="fi-FI" sz="1600" dirty="0">
                <a:latin typeface="Montserrat Light" panose="00000400000000000000" pitchFamily="50" charset="0"/>
                <a:ea typeface="Montserrat"/>
                <a:cs typeface="Montserrat"/>
                <a:sym typeface="Montserrat"/>
              </a:rPr>
              <a:t>? (7–10 </a:t>
            </a:r>
            <a:r>
              <a:rPr lang="fi-FI" sz="1600" dirty="0" err="1">
                <a:latin typeface="Montserrat Light" panose="00000400000000000000" pitchFamily="50" charset="0"/>
                <a:ea typeface="Montserrat"/>
                <a:cs typeface="Montserrat"/>
                <a:sym typeface="Montserrat"/>
              </a:rPr>
              <a:t>gånger</a:t>
            </a:r>
            <a:r>
              <a:rPr lang="fi-FI" sz="1600" dirty="0">
                <a:latin typeface="Montserrat Light" panose="00000400000000000000" pitchFamily="50" charset="0"/>
                <a:ea typeface="Montserrat"/>
                <a:cs typeface="Montserrat"/>
                <a:sym typeface="Montserrat"/>
              </a:rPr>
              <a:t>)</a:t>
            </a:r>
            <a:endParaRPr sz="1600" dirty="0">
              <a:latin typeface="Montserrat Light" panose="00000400000000000000" pitchFamily="50" charset="0"/>
              <a:ea typeface="Montserrat"/>
              <a:cs typeface="Montserrat"/>
              <a:sym typeface="Montserrat"/>
            </a:endParaRPr>
          </a:p>
          <a:p>
            <a:pPr marL="457200" lvl="0" indent="-330200" algn="l" rtl="0">
              <a:lnSpc>
                <a:spcPct val="150000"/>
              </a:lnSpc>
              <a:spcBef>
                <a:spcPts val="0"/>
              </a:spcBef>
              <a:spcAft>
                <a:spcPts val="0"/>
              </a:spcAft>
              <a:buClr>
                <a:srgbClr val="FFD966"/>
              </a:buClr>
              <a:buSzPts val="1600"/>
              <a:buFont typeface="Montserrat"/>
              <a:buChar char="●"/>
            </a:pPr>
            <a:r>
              <a:rPr lang="fi-FI" sz="1600" dirty="0" err="1">
                <a:latin typeface="Montserrat Light" panose="00000400000000000000" pitchFamily="50" charset="0"/>
                <a:ea typeface="Montserrat"/>
                <a:cs typeface="Montserrat"/>
                <a:sym typeface="Montserrat"/>
              </a:rPr>
              <a:t>Vad</a:t>
            </a:r>
            <a:r>
              <a:rPr lang="fi-FI" sz="1600" dirty="0">
                <a:latin typeface="Montserrat Light" panose="00000400000000000000" pitchFamily="50" charset="0"/>
                <a:ea typeface="Montserrat"/>
                <a:cs typeface="Montserrat"/>
                <a:sym typeface="Montserrat"/>
              </a:rPr>
              <a:t> </a:t>
            </a:r>
            <a:r>
              <a:rPr lang="fi-FI" sz="1600" dirty="0" err="1">
                <a:latin typeface="Montserrat Light" panose="00000400000000000000" pitchFamily="50" charset="0"/>
                <a:ea typeface="Montserrat"/>
                <a:cs typeface="Montserrat"/>
                <a:sym typeface="Montserrat"/>
              </a:rPr>
              <a:t>är</a:t>
            </a:r>
            <a:r>
              <a:rPr lang="fi-FI" sz="1600" dirty="0">
                <a:latin typeface="Montserrat Light" panose="00000400000000000000" pitchFamily="50" charset="0"/>
                <a:ea typeface="Montserrat"/>
                <a:cs typeface="Montserrat"/>
                <a:sym typeface="Montserrat"/>
              </a:rPr>
              <a:t> “</a:t>
            </a:r>
            <a:r>
              <a:rPr lang="fi-FI" sz="1600" dirty="0" err="1">
                <a:latin typeface="Montserrat Light" panose="00000400000000000000" pitchFamily="50" charset="0"/>
                <a:ea typeface="Montserrat"/>
                <a:cs typeface="Montserrat"/>
                <a:sym typeface="Montserrat"/>
              </a:rPr>
              <a:t>The</a:t>
            </a:r>
            <a:r>
              <a:rPr lang="fi-FI" sz="1600" dirty="0">
                <a:latin typeface="Montserrat Light" panose="00000400000000000000" pitchFamily="50" charset="0"/>
                <a:ea typeface="Montserrat"/>
                <a:cs typeface="Montserrat"/>
                <a:sym typeface="Montserrat"/>
              </a:rPr>
              <a:t> 6 </a:t>
            </a:r>
            <a:r>
              <a:rPr lang="fi-FI" sz="1600" dirty="0" err="1">
                <a:latin typeface="Montserrat Light" panose="00000400000000000000" pitchFamily="50" charset="0"/>
                <a:ea typeface="Montserrat"/>
                <a:cs typeface="Montserrat"/>
                <a:sym typeface="Montserrat"/>
              </a:rPr>
              <a:t>R’s</a:t>
            </a:r>
            <a:r>
              <a:rPr lang="fi-FI" sz="1600" dirty="0">
                <a:latin typeface="Montserrat Light" panose="00000400000000000000" pitchFamily="50" charset="0"/>
                <a:ea typeface="Montserrat"/>
                <a:cs typeface="Montserrat"/>
                <a:sym typeface="Montserrat"/>
              </a:rPr>
              <a:t>”? (</a:t>
            </a:r>
            <a:r>
              <a:rPr lang="fi-FI" sz="1600" dirty="0" err="1">
                <a:latin typeface="Montserrat Light" panose="00000400000000000000" pitchFamily="50" charset="0"/>
                <a:ea typeface="Montserrat"/>
                <a:cs typeface="Montserrat"/>
                <a:sym typeface="Montserrat"/>
              </a:rPr>
              <a:t>Reduce</a:t>
            </a:r>
            <a:r>
              <a:rPr lang="fi-FI" sz="1600" dirty="0">
                <a:latin typeface="Montserrat Light" panose="00000400000000000000" pitchFamily="50" charset="0"/>
                <a:ea typeface="Montserrat"/>
                <a:cs typeface="Montserrat"/>
                <a:sym typeface="Montserrat"/>
              </a:rPr>
              <a:t>, </a:t>
            </a:r>
            <a:r>
              <a:rPr lang="fi-FI" sz="1600" dirty="0" err="1">
                <a:latin typeface="Montserrat Light" panose="00000400000000000000" pitchFamily="50" charset="0"/>
                <a:ea typeface="Montserrat"/>
                <a:cs typeface="Montserrat"/>
                <a:sym typeface="Montserrat"/>
              </a:rPr>
              <a:t>reuse</a:t>
            </a:r>
            <a:r>
              <a:rPr lang="fi-FI" sz="1600" dirty="0">
                <a:latin typeface="Montserrat Light" panose="00000400000000000000" pitchFamily="50" charset="0"/>
                <a:ea typeface="Montserrat"/>
                <a:cs typeface="Montserrat"/>
                <a:sym typeface="Montserrat"/>
              </a:rPr>
              <a:t>, </a:t>
            </a:r>
            <a:r>
              <a:rPr lang="fi-FI" sz="1600" dirty="0" err="1">
                <a:latin typeface="Montserrat Light" panose="00000400000000000000" pitchFamily="50" charset="0"/>
                <a:ea typeface="Montserrat"/>
                <a:cs typeface="Montserrat"/>
                <a:sym typeface="Montserrat"/>
              </a:rPr>
              <a:t>rethink</a:t>
            </a:r>
            <a:r>
              <a:rPr lang="fi-FI" sz="1600" dirty="0">
                <a:latin typeface="Montserrat Light" panose="00000400000000000000" pitchFamily="50" charset="0"/>
                <a:ea typeface="Montserrat"/>
                <a:cs typeface="Montserrat"/>
                <a:sym typeface="Montserrat"/>
              </a:rPr>
              <a:t>, </a:t>
            </a:r>
            <a:r>
              <a:rPr lang="fi-FI" sz="1600" dirty="0" err="1">
                <a:latin typeface="Montserrat Light" panose="00000400000000000000" pitchFamily="50" charset="0"/>
                <a:ea typeface="Montserrat"/>
                <a:cs typeface="Montserrat"/>
                <a:sym typeface="Montserrat"/>
              </a:rPr>
              <a:t>recycle</a:t>
            </a:r>
            <a:r>
              <a:rPr lang="fi-FI" sz="1600" dirty="0">
                <a:latin typeface="Montserrat Light" panose="00000400000000000000" pitchFamily="50" charset="0"/>
                <a:ea typeface="Montserrat"/>
                <a:cs typeface="Montserrat"/>
                <a:sym typeface="Montserrat"/>
              </a:rPr>
              <a:t>, </a:t>
            </a:r>
            <a:r>
              <a:rPr lang="fi-FI" sz="1600" dirty="0" err="1">
                <a:latin typeface="Montserrat Light" panose="00000400000000000000" pitchFamily="50" charset="0"/>
                <a:ea typeface="Montserrat"/>
                <a:cs typeface="Montserrat"/>
                <a:sym typeface="Montserrat"/>
              </a:rPr>
              <a:t>refuse</a:t>
            </a:r>
            <a:r>
              <a:rPr lang="fi-FI" sz="1600" dirty="0">
                <a:latin typeface="Montserrat Light" panose="00000400000000000000" pitchFamily="50" charset="0"/>
                <a:ea typeface="Montserrat"/>
                <a:cs typeface="Montserrat"/>
                <a:sym typeface="Montserrat"/>
              </a:rPr>
              <a:t>, </a:t>
            </a:r>
            <a:r>
              <a:rPr lang="fi-FI" sz="1600" dirty="0" err="1">
                <a:latin typeface="Montserrat Light" panose="00000400000000000000" pitchFamily="50" charset="0"/>
                <a:ea typeface="Montserrat"/>
                <a:cs typeface="Montserrat"/>
                <a:sym typeface="Montserrat"/>
              </a:rPr>
              <a:t>repair</a:t>
            </a:r>
            <a:r>
              <a:rPr lang="fi-FI" sz="1600" dirty="0">
                <a:latin typeface="Montserrat Light" panose="00000400000000000000" pitchFamily="50" charset="0"/>
                <a:ea typeface="Montserrat"/>
                <a:cs typeface="Montserrat"/>
                <a:sym typeface="Montserrat"/>
              </a:rPr>
              <a:t>)</a:t>
            </a:r>
            <a:endParaRPr sz="1600" dirty="0">
              <a:latin typeface="Montserrat Light" panose="00000400000000000000" pitchFamily="50" charset="0"/>
            </a:endParaRPr>
          </a:p>
        </p:txBody>
      </p:sp>
      <p:sp>
        <p:nvSpPr>
          <p:cNvPr id="126" name="Google Shape;126;g356a0be0e79_2_9"/>
          <p:cNvSpPr txBox="1">
            <a:spLocks noGrp="1"/>
          </p:cNvSpPr>
          <p:nvPr>
            <p:ph type="title"/>
          </p:nvPr>
        </p:nvSpPr>
        <p:spPr>
          <a:xfrm>
            <a:off x="826761" y="731169"/>
            <a:ext cx="4647600" cy="1056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fi-FI" dirty="0" err="1"/>
              <a:t>svar</a:t>
            </a:r>
            <a:r>
              <a:rPr lang="fi-FI" dirty="0"/>
              <a:t> </a:t>
            </a:r>
            <a:r>
              <a:rPr lang="fi-FI" dirty="0" err="1"/>
              <a:t>och</a:t>
            </a:r>
            <a:r>
              <a:rPr lang="fi-FI" dirty="0"/>
              <a:t> </a:t>
            </a:r>
            <a:r>
              <a:rPr lang="fi-FI" dirty="0" err="1"/>
              <a:t>byt</a:t>
            </a:r>
            <a:r>
              <a:rPr lang="fi-FI" dirty="0"/>
              <a:t> </a:t>
            </a:r>
            <a:r>
              <a:rPr lang="fi-FI" dirty="0" err="1"/>
              <a:t>aktivitet</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g356a0be0e79_0_30" descr="Hvis du kunne lide videoen, så giv den meget gerne et like og abonnér på vores kanal. Det hjælper os rigtig meget! 😊 &#10;Se mere Ultra Nyt her: https://www.dr.dk/drtv/serie/ultra-nyt_7071&#10;&#10;Husk at tale pænt. Profilen her modereres efter DRs regler for god opførsel på DRs sociale profiler. Du kan læse dem her: http://dr.dk/talpænt" title="Ørken svømmer i tøj! Men hvorfor havner det der?">
            <a:hlinkClick r:id="rId3"/>
          </p:cNvPr>
          <p:cNvPicPr preferRelativeResize="0"/>
          <p:nvPr/>
        </p:nvPicPr>
        <p:blipFill>
          <a:blip r:embed="rId4">
            <a:alphaModFix/>
          </a:blip>
          <a:stretch>
            <a:fillRect/>
          </a:stretch>
        </p:blipFill>
        <p:spPr>
          <a:xfrm>
            <a:off x="798775" y="476475"/>
            <a:ext cx="10795000" cy="6072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fade">
                                      <p:cBhvr>
                                        <p:cTn id="7"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8" name="Google Shape;138;g3501960729b_0_14"/>
          <p:cNvSpPr txBox="1">
            <a:spLocks noGrp="1"/>
          </p:cNvSpPr>
          <p:nvPr>
            <p:ph type="body" idx="1"/>
          </p:nvPr>
        </p:nvSpPr>
        <p:spPr>
          <a:xfrm>
            <a:off x="1001412" y="2362833"/>
            <a:ext cx="9239868" cy="4351200"/>
          </a:xfrm>
          <a:prstGeom prst="rect">
            <a:avLst/>
          </a:prstGeom>
          <a:noFill/>
          <a:ln>
            <a:noFill/>
          </a:ln>
        </p:spPr>
        <p:txBody>
          <a:bodyPr spcFirstLastPara="1" wrap="square" lIns="91425" tIns="45700" rIns="91425" bIns="45700" anchor="t" anchorCtr="0">
            <a:normAutofit/>
          </a:bodyPr>
          <a:lstStyle/>
          <a:p>
            <a:pPr marL="520700">
              <a:spcBef>
                <a:spcPts val="0"/>
              </a:spcBef>
              <a:buSzPts val="2800"/>
            </a:pPr>
            <a:endParaRPr sz="2200" dirty="0"/>
          </a:p>
          <a:p>
            <a:pPr marL="520700">
              <a:spcBef>
                <a:spcPts val="0"/>
              </a:spcBef>
              <a:buSzPts val="2800"/>
            </a:pPr>
            <a:endParaRPr sz="2200" dirty="0"/>
          </a:p>
          <a:p>
            <a:pPr marL="520700">
              <a:spcBef>
                <a:spcPts val="0"/>
              </a:spcBef>
              <a:buSzPts val="2800"/>
            </a:pPr>
            <a:r>
              <a:rPr lang="fi-FI" sz="2200" dirty="0" err="1"/>
              <a:t>Vad</a:t>
            </a:r>
            <a:r>
              <a:rPr lang="fi-FI" sz="2200" dirty="0"/>
              <a:t> </a:t>
            </a:r>
            <a:r>
              <a:rPr lang="fi-FI" sz="2200" dirty="0" err="1"/>
              <a:t>tänker</a:t>
            </a:r>
            <a:r>
              <a:rPr lang="fi-FI" sz="2200" dirty="0"/>
              <a:t> du </a:t>
            </a:r>
            <a:r>
              <a:rPr lang="fi-FI" sz="2200" dirty="0" err="1"/>
              <a:t>om</a:t>
            </a:r>
            <a:r>
              <a:rPr lang="fi-FI" sz="2200" dirty="0"/>
              <a:t> </a:t>
            </a:r>
            <a:r>
              <a:rPr lang="fi-FI" sz="2200" dirty="0" err="1"/>
              <a:t>det</a:t>
            </a:r>
            <a:r>
              <a:rPr lang="fi-FI" sz="2200" dirty="0"/>
              <a:t> du </a:t>
            </a:r>
            <a:r>
              <a:rPr lang="fi-FI" sz="2200" dirty="0" err="1"/>
              <a:t>såg</a:t>
            </a:r>
            <a:r>
              <a:rPr lang="fi-FI" sz="2200" dirty="0"/>
              <a:t> </a:t>
            </a:r>
            <a:r>
              <a:rPr lang="fi-FI" sz="2200" dirty="0" err="1"/>
              <a:t>på</a:t>
            </a:r>
            <a:r>
              <a:rPr lang="fi-FI" sz="2200" dirty="0"/>
              <a:t> </a:t>
            </a:r>
            <a:r>
              <a:rPr lang="fi-FI" sz="2200" dirty="0" err="1"/>
              <a:t>filmen</a:t>
            </a:r>
            <a:r>
              <a:rPr lang="fi-FI" sz="2200" dirty="0"/>
              <a:t>? </a:t>
            </a:r>
            <a:endParaRPr sz="2200" dirty="0"/>
          </a:p>
          <a:p>
            <a:pPr marL="520700">
              <a:spcBef>
                <a:spcPts val="0"/>
              </a:spcBef>
              <a:buSzPts val="2800"/>
            </a:pPr>
            <a:endParaRPr sz="2200" dirty="0"/>
          </a:p>
          <a:p>
            <a:pPr marL="520700">
              <a:spcBef>
                <a:spcPts val="0"/>
              </a:spcBef>
              <a:buSzPts val="2800"/>
            </a:pPr>
            <a:r>
              <a:rPr lang="fi-FI" sz="2200" dirty="0" err="1"/>
              <a:t>Var</a:t>
            </a:r>
            <a:r>
              <a:rPr lang="fi-FI" sz="2200" dirty="0"/>
              <a:t> </a:t>
            </a:r>
            <a:r>
              <a:rPr lang="fi-FI" sz="2200" dirty="0" err="1"/>
              <a:t>det</a:t>
            </a:r>
            <a:r>
              <a:rPr lang="fi-FI" sz="2200" dirty="0"/>
              <a:t> </a:t>
            </a:r>
            <a:r>
              <a:rPr lang="fi-FI" sz="2200" dirty="0" err="1"/>
              <a:t>något</a:t>
            </a:r>
            <a:r>
              <a:rPr lang="fi-FI" sz="2200" dirty="0"/>
              <a:t> </a:t>
            </a:r>
            <a:r>
              <a:rPr lang="fi-FI" sz="2200" dirty="0" err="1"/>
              <a:t>som</a:t>
            </a:r>
            <a:r>
              <a:rPr lang="fi-FI" sz="2200" dirty="0"/>
              <a:t> </a:t>
            </a:r>
            <a:r>
              <a:rPr lang="fi-FI" sz="2200" dirty="0" err="1"/>
              <a:t>gjorde</a:t>
            </a:r>
            <a:r>
              <a:rPr lang="fi-FI" sz="2200" dirty="0"/>
              <a:t> </a:t>
            </a:r>
            <a:r>
              <a:rPr lang="fi-FI" sz="2200" dirty="0" err="1"/>
              <a:t>särskilt</a:t>
            </a:r>
            <a:r>
              <a:rPr lang="fi-FI" sz="2200" dirty="0"/>
              <a:t> </a:t>
            </a:r>
            <a:r>
              <a:rPr lang="fi-FI" sz="2200" dirty="0" err="1"/>
              <a:t>intryck</a:t>
            </a:r>
            <a:r>
              <a:rPr lang="fi-FI" sz="2200" dirty="0"/>
              <a:t> </a:t>
            </a:r>
            <a:r>
              <a:rPr lang="fi-FI" sz="2200" dirty="0" err="1"/>
              <a:t>på</a:t>
            </a:r>
            <a:r>
              <a:rPr lang="fi-FI" sz="2200" dirty="0"/>
              <a:t> </a:t>
            </a:r>
            <a:r>
              <a:rPr lang="fi-FI" sz="2200" dirty="0" err="1"/>
              <a:t>dig</a:t>
            </a:r>
            <a:r>
              <a:rPr lang="fi-FI" sz="2200" dirty="0"/>
              <a:t>?</a:t>
            </a:r>
            <a:endParaRPr sz="2200" dirty="0"/>
          </a:p>
        </p:txBody>
      </p:sp>
      <p:sp>
        <p:nvSpPr>
          <p:cNvPr id="139" name="Google Shape;139;g3501960729b_0_14"/>
          <p:cNvSpPr txBox="1">
            <a:spLocks noGrp="1"/>
          </p:cNvSpPr>
          <p:nvPr>
            <p:ph type="title"/>
          </p:nvPr>
        </p:nvSpPr>
        <p:spPr>
          <a:xfrm>
            <a:off x="838201" y="838420"/>
            <a:ext cx="4847700" cy="1325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Bebas Neue"/>
              <a:buNone/>
            </a:pPr>
            <a:r>
              <a:rPr lang="fi-FI" dirty="0" err="1"/>
              <a:t>Gruppdiskussion</a:t>
            </a:r>
            <a:r>
              <a:rPr lang="fi-FI" dirty="0"/>
              <a:t> 2&amp;2</a:t>
            </a:r>
            <a:endParaRPr dirty="0"/>
          </a:p>
        </p:txBody>
      </p:sp>
    </p:spTree>
  </p:cSld>
  <p:clrMapOvr>
    <a:masterClrMapping/>
  </p:clrMapOvr>
  <mc:AlternateContent xmlns:mc="http://schemas.openxmlformats.org/markup-compatibility/2006" xmlns:p14="http://schemas.microsoft.com/office/powerpoint/2010/main">
    <mc:Choice Requires="p14">
      <p:transition spd="slow" p14:dur="250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anim calcmode="lin" valueType="num">
                                      <p:cBhvr additive="base">
                                        <p:cTn id="7" dur="1000"/>
                                        <p:tgtEl>
                                          <p:spTgt spid="13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6" name="Google Shape;146;g356a0be0e79_0_0" descr="The second-hand clothing trade is a well-established business in Chile.&#10;&#10;Traders import unwanted garments – mainly from Europe and the US - to resell locally and to other Latin American nations.&#10;&#10;But more than half of the 60,000 tonnes of clothes imported each year ends up in illegal desert landfills, with dire consequences for the environment and the local community.&#10;&#10;Please subscribe HERE http://bit.ly/1rbfUog&#10;&#10;#Chile #BBCNews" title="The fast fashion graveyard in Chile's Atacama Desert - BBC News">
            <a:hlinkClick r:id="rId3"/>
          </p:cNvPr>
          <p:cNvPicPr preferRelativeResize="0"/>
          <p:nvPr/>
        </p:nvPicPr>
        <p:blipFill>
          <a:blip r:embed="rId4">
            <a:alphaModFix/>
          </a:blip>
          <a:stretch>
            <a:fillRect/>
          </a:stretch>
        </p:blipFill>
        <p:spPr>
          <a:xfrm>
            <a:off x="1801824" y="1507050"/>
            <a:ext cx="8588350" cy="4830950"/>
          </a:xfrm>
          <a:prstGeom prst="rect">
            <a:avLst/>
          </a:prstGeom>
          <a:noFill/>
          <a:ln>
            <a:noFill/>
          </a:ln>
        </p:spPr>
      </p:pic>
      <p:sp>
        <p:nvSpPr>
          <p:cNvPr id="147" name="Google Shape;147;g356a0be0e79_0_0"/>
          <p:cNvSpPr txBox="1">
            <a:spLocks noGrp="1"/>
          </p:cNvSpPr>
          <p:nvPr>
            <p:ph type="title"/>
          </p:nvPr>
        </p:nvSpPr>
        <p:spPr>
          <a:xfrm>
            <a:off x="655716" y="390197"/>
            <a:ext cx="52578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fi-FI" dirty="0"/>
              <a:t>En </a:t>
            </a:r>
            <a:r>
              <a:rPr lang="fi-FI" dirty="0" err="1"/>
              <a:t>kyrkogård</a:t>
            </a:r>
            <a:r>
              <a:rPr lang="fi-FI" dirty="0"/>
              <a:t> av </a:t>
            </a:r>
            <a:r>
              <a:rPr lang="fi-FI" dirty="0" err="1"/>
              <a:t>kläder</a:t>
            </a:r>
            <a:r>
              <a:rPr lang="fi-FI" dirty="0"/>
              <a:t>!</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fade">
                                      <p:cBhvr>
                                        <p:cTn id="7" dur="10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4" name="Google Shape;154;g3501960729b_0_26"/>
          <p:cNvSpPr txBox="1">
            <a:spLocks noGrp="1"/>
          </p:cNvSpPr>
          <p:nvPr>
            <p:ph type="body" idx="1"/>
          </p:nvPr>
        </p:nvSpPr>
        <p:spPr>
          <a:xfrm>
            <a:off x="896112" y="2122838"/>
            <a:ext cx="6803136" cy="3679063"/>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fi-FI" sz="2200" dirty="0">
                <a:highlight>
                  <a:srgbClr val="FFFFFF"/>
                </a:highlight>
                <a:latin typeface="Montserrat Light" panose="00000400000000000000" pitchFamily="50" charset="0"/>
                <a:ea typeface="Montserrat"/>
                <a:cs typeface="Montserrat"/>
                <a:sym typeface="Montserrat"/>
              </a:rPr>
              <a:t>Vi </a:t>
            </a:r>
            <a:r>
              <a:rPr lang="fi-FI" sz="2200" dirty="0" err="1">
                <a:highlight>
                  <a:srgbClr val="FFFFFF"/>
                </a:highlight>
                <a:latin typeface="Montserrat Light" panose="00000400000000000000" pitchFamily="50" charset="0"/>
                <a:ea typeface="Montserrat"/>
                <a:cs typeface="Montserrat"/>
                <a:sym typeface="Montserrat"/>
              </a:rPr>
              <a:t>kommer</a:t>
            </a:r>
            <a:r>
              <a:rPr lang="fi-FI" sz="2200" dirty="0">
                <a:highlight>
                  <a:srgbClr val="FFFFFF"/>
                </a:highlight>
                <a:latin typeface="Montserrat Light" panose="00000400000000000000" pitchFamily="50" charset="0"/>
                <a:ea typeface="Montserrat"/>
                <a:cs typeface="Montserrat"/>
                <a:sym typeface="Montserrat"/>
              </a:rPr>
              <a:t> nu </a:t>
            </a:r>
            <a:r>
              <a:rPr lang="fi-FI" sz="2200" dirty="0" err="1">
                <a:highlight>
                  <a:srgbClr val="FFFFFF"/>
                </a:highlight>
                <a:latin typeface="Montserrat Light" panose="00000400000000000000" pitchFamily="50" charset="0"/>
                <a:ea typeface="Montserrat"/>
                <a:cs typeface="Montserrat"/>
                <a:sym typeface="Montserrat"/>
              </a:rPr>
              <a:t>presentera</a:t>
            </a:r>
            <a:r>
              <a:rPr lang="fi-FI" sz="2200" dirty="0">
                <a:highlight>
                  <a:srgbClr val="FFFFFF"/>
                </a:highlight>
                <a:latin typeface="Montserrat Light" panose="00000400000000000000" pitchFamily="50" charset="0"/>
                <a:ea typeface="Montserrat"/>
                <a:cs typeface="Montserrat"/>
                <a:sym typeface="Montserrat"/>
              </a:rPr>
              <a:t> </a:t>
            </a:r>
            <a:r>
              <a:rPr lang="fi-FI" sz="2200" dirty="0" err="1">
                <a:highlight>
                  <a:srgbClr val="FFFFFF"/>
                </a:highlight>
                <a:latin typeface="Montserrat Light" panose="00000400000000000000" pitchFamily="50" charset="0"/>
                <a:ea typeface="Montserrat"/>
                <a:cs typeface="Montserrat"/>
                <a:sym typeface="Montserrat"/>
              </a:rPr>
              <a:t>fyra</a:t>
            </a:r>
            <a:r>
              <a:rPr lang="fi-FI" sz="2200" dirty="0">
                <a:highlight>
                  <a:srgbClr val="FFFFFF"/>
                </a:highlight>
                <a:latin typeface="Montserrat Light" panose="00000400000000000000" pitchFamily="50" charset="0"/>
                <a:ea typeface="Montserrat"/>
                <a:cs typeface="Montserrat"/>
                <a:sym typeface="Montserrat"/>
              </a:rPr>
              <a:t> </a:t>
            </a:r>
            <a:r>
              <a:rPr lang="fi-FI" sz="2200" dirty="0" err="1">
                <a:highlight>
                  <a:srgbClr val="FFFFFF"/>
                </a:highlight>
                <a:latin typeface="Montserrat Light" panose="00000400000000000000" pitchFamily="50" charset="0"/>
                <a:ea typeface="Montserrat"/>
                <a:cs typeface="Montserrat"/>
                <a:sym typeface="Montserrat"/>
              </a:rPr>
              <a:t>spelregler</a:t>
            </a:r>
            <a:r>
              <a:rPr lang="fi-FI" sz="2200" dirty="0">
                <a:highlight>
                  <a:srgbClr val="FFFFFF"/>
                </a:highlight>
                <a:latin typeface="Montserrat Light" panose="00000400000000000000" pitchFamily="50" charset="0"/>
                <a:ea typeface="Montserrat"/>
                <a:cs typeface="Montserrat"/>
                <a:sym typeface="Montserrat"/>
              </a:rPr>
              <a:t> för </a:t>
            </a:r>
            <a:r>
              <a:rPr lang="fi-FI" sz="2200" dirty="0" err="1">
                <a:highlight>
                  <a:srgbClr val="FFFFFF"/>
                </a:highlight>
                <a:latin typeface="Montserrat Light" panose="00000400000000000000" pitchFamily="50" charset="0"/>
                <a:ea typeface="Montserrat"/>
                <a:cs typeface="Montserrat"/>
                <a:sym typeface="Montserrat"/>
              </a:rPr>
              <a:t>Dialogpaus</a:t>
            </a:r>
            <a:r>
              <a:rPr lang="fi-FI" sz="2200" dirty="0">
                <a:highlight>
                  <a:srgbClr val="FFFFFF"/>
                </a:highlight>
                <a:latin typeface="Montserrat Light" panose="00000400000000000000" pitchFamily="50" charset="0"/>
                <a:ea typeface="Montserrat"/>
                <a:cs typeface="Montserrat"/>
                <a:sym typeface="Montserrat"/>
              </a:rPr>
              <a:t> för </a:t>
            </a:r>
            <a:r>
              <a:rPr lang="fi-FI" sz="2200" dirty="0" err="1">
                <a:highlight>
                  <a:srgbClr val="FFFFFF"/>
                </a:highlight>
                <a:latin typeface="Montserrat Light" panose="00000400000000000000" pitchFamily="50" charset="0"/>
                <a:ea typeface="Montserrat"/>
                <a:cs typeface="Montserrat"/>
                <a:sym typeface="Montserrat"/>
              </a:rPr>
              <a:t>att</a:t>
            </a:r>
            <a:r>
              <a:rPr lang="fi-FI" sz="2200" dirty="0">
                <a:highlight>
                  <a:srgbClr val="FFFFFF"/>
                </a:highlight>
                <a:latin typeface="Montserrat Light" panose="00000400000000000000" pitchFamily="50" charset="0"/>
                <a:ea typeface="Montserrat"/>
                <a:cs typeface="Montserrat"/>
                <a:sym typeface="Montserrat"/>
              </a:rPr>
              <a:t> allas </a:t>
            </a:r>
            <a:r>
              <a:rPr lang="fi-FI" sz="2200" dirty="0" err="1">
                <a:highlight>
                  <a:srgbClr val="FFFFFF"/>
                </a:highlight>
                <a:latin typeface="Montserrat Light" panose="00000400000000000000" pitchFamily="50" charset="0"/>
                <a:ea typeface="Montserrat"/>
                <a:cs typeface="Montserrat"/>
                <a:sym typeface="Montserrat"/>
              </a:rPr>
              <a:t>röst</a:t>
            </a:r>
            <a:r>
              <a:rPr lang="fi-FI" sz="2200" dirty="0">
                <a:highlight>
                  <a:srgbClr val="FFFFFF"/>
                </a:highlight>
                <a:latin typeface="Montserrat Light" panose="00000400000000000000" pitchFamily="50" charset="0"/>
                <a:ea typeface="Montserrat"/>
                <a:cs typeface="Montserrat"/>
                <a:sym typeface="Montserrat"/>
              </a:rPr>
              <a:t> </a:t>
            </a:r>
            <a:r>
              <a:rPr lang="fi-FI" sz="2200" dirty="0" err="1">
                <a:highlight>
                  <a:srgbClr val="FFFFFF"/>
                </a:highlight>
                <a:latin typeface="Montserrat Light" panose="00000400000000000000" pitchFamily="50" charset="0"/>
                <a:ea typeface="Montserrat"/>
                <a:cs typeface="Montserrat"/>
                <a:sym typeface="Montserrat"/>
              </a:rPr>
              <a:t>ska</a:t>
            </a:r>
            <a:r>
              <a:rPr lang="fi-FI" sz="2200" dirty="0">
                <a:highlight>
                  <a:srgbClr val="FFFFFF"/>
                </a:highlight>
                <a:latin typeface="Montserrat Light" panose="00000400000000000000" pitchFamily="50" charset="0"/>
                <a:ea typeface="Montserrat"/>
                <a:cs typeface="Montserrat"/>
                <a:sym typeface="Montserrat"/>
              </a:rPr>
              <a:t> </a:t>
            </a:r>
            <a:r>
              <a:rPr lang="fi-FI" sz="2200" dirty="0" err="1">
                <a:highlight>
                  <a:srgbClr val="FFFFFF"/>
                </a:highlight>
                <a:latin typeface="Montserrat Light" panose="00000400000000000000" pitchFamily="50" charset="0"/>
                <a:ea typeface="Montserrat"/>
                <a:cs typeface="Montserrat"/>
                <a:sym typeface="Montserrat"/>
              </a:rPr>
              <a:t>bli</a:t>
            </a:r>
            <a:r>
              <a:rPr lang="fi-FI" sz="2200" dirty="0">
                <a:highlight>
                  <a:srgbClr val="FFFFFF"/>
                </a:highlight>
                <a:latin typeface="Montserrat Light" panose="00000400000000000000" pitchFamily="50" charset="0"/>
                <a:ea typeface="Montserrat"/>
                <a:cs typeface="Montserrat"/>
                <a:sym typeface="Montserrat"/>
              </a:rPr>
              <a:t> </a:t>
            </a:r>
            <a:r>
              <a:rPr lang="fi-FI" sz="2200" dirty="0" err="1">
                <a:highlight>
                  <a:srgbClr val="FFFFFF"/>
                </a:highlight>
                <a:latin typeface="Montserrat Light" panose="00000400000000000000" pitchFamily="50" charset="0"/>
                <a:ea typeface="Montserrat"/>
                <a:cs typeface="Montserrat"/>
                <a:sym typeface="Montserrat"/>
              </a:rPr>
              <a:t>hörd</a:t>
            </a:r>
            <a:r>
              <a:rPr lang="fi-FI" sz="2200" dirty="0">
                <a:highlight>
                  <a:srgbClr val="FFFFFF"/>
                </a:highlight>
                <a:latin typeface="Montserrat Light" panose="00000400000000000000" pitchFamily="50" charset="0"/>
                <a:ea typeface="Montserrat"/>
                <a:cs typeface="Montserrat"/>
                <a:sym typeface="Montserrat"/>
              </a:rPr>
              <a:t>. </a:t>
            </a:r>
            <a:endParaRPr sz="2200" dirty="0">
              <a:highlight>
                <a:srgbClr val="FFFFFF"/>
              </a:highlight>
              <a:latin typeface="Montserrat Light" panose="00000400000000000000" pitchFamily="50" charset="0"/>
              <a:ea typeface="Montserrat"/>
              <a:cs typeface="Montserrat"/>
              <a:sym typeface="Montserrat"/>
            </a:endParaRPr>
          </a:p>
          <a:p>
            <a:pPr marL="0" lvl="0" indent="0" algn="l" rtl="0">
              <a:lnSpc>
                <a:spcPct val="115000"/>
              </a:lnSpc>
              <a:spcBef>
                <a:spcPts val="3600"/>
              </a:spcBef>
              <a:spcAft>
                <a:spcPts val="0"/>
              </a:spcAft>
              <a:buNone/>
            </a:pPr>
            <a:endParaRPr sz="2200" dirty="0">
              <a:highlight>
                <a:srgbClr val="FFFFFF"/>
              </a:highlight>
              <a:latin typeface="Montserrat Light" panose="00000400000000000000" pitchFamily="50" charset="0"/>
              <a:ea typeface="Montserrat"/>
              <a:cs typeface="Montserrat"/>
              <a:sym typeface="Montserrat"/>
            </a:endParaRPr>
          </a:p>
          <a:p>
            <a:pPr marL="0" lvl="0" indent="0" algn="l" rtl="0">
              <a:lnSpc>
                <a:spcPct val="115000"/>
              </a:lnSpc>
              <a:spcBef>
                <a:spcPts val="3600"/>
              </a:spcBef>
              <a:spcAft>
                <a:spcPts val="0"/>
              </a:spcAft>
              <a:buNone/>
            </a:pPr>
            <a:endParaRPr sz="2200" dirty="0">
              <a:highlight>
                <a:srgbClr val="FFFFFF"/>
              </a:highlight>
              <a:latin typeface="Montserrat Light" panose="00000400000000000000" pitchFamily="50" charset="0"/>
              <a:ea typeface="Montserrat"/>
              <a:cs typeface="Montserrat"/>
              <a:sym typeface="Montserrat"/>
            </a:endParaRPr>
          </a:p>
          <a:p>
            <a:pPr marL="228600" lvl="0" indent="-50800" algn="l" rtl="0">
              <a:lnSpc>
                <a:spcPct val="90000"/>
              </a:lnSpc>
              <a:spcBef>
                <a:spcPts val="3600"/>
              </a:spcBef>
              <a:spcAft>
                <a:spcPts val="0"/>
              </a:spcAft>
              <a:buClr>
                <a:schemeClr val="dk1"/>
              </a:buClr>
              <a:buSzPts val="2800"/>
              <a:buNone/>
            </a:pPr>
            <a:endParaRPr sz="2200" dirty="0">
              <a:latin typeface="Montserrat Light" panose="00000400000000000000" pitchFamily="50" charset="0"/>
            </a:endParaRPr>
          </a:p>
        </p:txBody>
      </p:sp>
      <p:sp>
        <p:nvSpPr>
          <p:cNvPr id="155" name="Google Shape;155;g3501960729b_0_26"/>
          <p:cNvSpPr txBox="1">
            <a:spLocks noGrp="1"/>
          </p:cNvSpPr>
          <p:nvPr>
            <p:ph type="title"/>
          </p:nvPr>
        </p:nvSpPr>
        <p:spPr>
          <a:xfrm>
            <a:off x="450050" y="499925"/>
            <a:ext cx="4847700" cy="1325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Bebas Neue"/>
              <a:buNone/>
            </a:pPr>
            <a:r>
              <a:rPr lang="fi-FI" dirty="0"/>
              <a:t>    </a:t>
            </a:r>
            <a:r>
              <a:rPr lang="fi-FI" dirty="0" err="1"/>
              <a:t>Spelregel</a:t>
            </a:r>
            <a:r>
              <a:rPr lang="fi-FI" dirty="0"/>
              <a:t>          </a:t>
            </a:r>
            <a:r>
              <a:rPr lang="fi-FI" dirty="0" err="1"/>
              <a:t>till</a:t>
            </a:r>
            <a:endParaRPr dirty="0"/>
          </a:p>
        </p:txBody>
      </p:sp>
      <p:pic>
        <p:nvPicPr>
          <p:cNvPr id="156" name="Google Shape;156;g3501960729b_0_26" title="Skærmbillede 2025-04-25 kl. 13.29.44.png"/>
          <p:cNvPicPr preferRelativeResize="0"/>
          <p:nvPr/>
        </p:nvPicPr>
        <p:blipFill>
          <a:blip r:embed="rId3">
            <a:alphaModFix/>
          </a:blip>
          <a:stretch>
            <a:fillRect/>
          </a:stretch>
        </p:blipFill>
        <p:spPr>
          <a:xfrm>
            <a:off x="8338314" y="2122838"/>
            <a:ext cx="2714750" cy="2816926"/>
          </a:xfrm>
          <a:prstGeom prst="rect">
            <a:avLst/>
          </a:prstGeom>
          <a:noFill/>
          <a:ln>
            <a:noFill/>
          </a:ln>
        </p:spPr>
      </p:pic>
      <p:pic>
        <p:nvPicPr>
          <p:cNvPr id="159" name="Google Shape;159;g3501960729b_0_26" title="Skærmbillede 2025-04-25 kl. 14.25.42.png"/>
          <p:cNvPicPr preferRelativeResize="0"/>
          <p:nvPr/>
        </p:nvPicPr>
        <p:blipFill>
          <a:blip r:embed="rId4">
            <a:alphaModFix/>
          </a:blip>
          <a:stretch>
            <a:fillRect/>
          </a:stretch>
        </p:blipFill>
        <p:spPr>
          <a:xfrm>
            <a:off x="2757250" y="782025"/>
            <a:ext cx="775075" cy="761475"/>
          </a:xfrm>
          <a:prstGeom prst="rect">
            <a:avLst/>
          </a:prstGeom>
          <a:noFill/>
          <a:ln>
            <a:noFill/>
          </a:ln>
        </p:spPr>
      </p:pic>
      <p:pic>
        <p:nvPicPr>
          <p:cNvPr id="160" name="Google Shape;160;g3501960729b_0_26" title="Skærmbillede 2025-04-25 kl. 14.28.29.png"/>
          <p:cNvPicPr preferRelativeResize="0"/>
          <p:nvPr/>
        </p:nvPicPr>
        <p:blipFill>
          <a:blip r:embed="rId5">
            <a:alphaModFix/>
          </a:blip>
          <a:stretch>
            <a:fillRect/>
          </a:stretch>
        </p:blipFill>
        <p:spPr>
          <a:xfrm>
            <a:off x="4397250" y="782025"/>
            <a:ext cx="841675" cy="761525"/>
          </a:xfrm>
          <a:prstGeom prst="rect">
            <a:avLst/>
          </a:prstGeom>
          <a:noFill/>
          <a:ln>
            <a:noFill/>
          </a:ln>
        </p:spPr>
      </p:pic>
      <p:sp>
        <p:nvSpPr>
          <p:cNvPr id="2" name="Tekstiruutu 4">
            <a:extLst>
              <a:ext uri="{FF2B5EF4-FFF2-40B4-BE49-F238E27FC236}">
                <a16:creationId xmlns:a16="http://schemas.microsoft.com/office/drawing/2014/main" id="{7273394D-416C-B710-9BC8-44205654A5F0}"/>
              </a:ext>
            </a:extLst>
          </p:cNvPr>
          <p:cNvSpPr txBox="1"/>
          <p:nvPr/>
        </p:nvSpPr>
        <p:spPr>
          <a:xfrm>
            <a:off x="8501918" y="4939764"/>
            <a:ext cx="2900931" cy="200055"/>
          </a:xfrm>
          <a:prstGeom prst="rect">
            <a:avLst/>
          </a:prstGeom>
          <a:noFill/>
        </p:spPr>
        <p:txBody>
          <a:bodyPr wrap="square">
            <a:spAutoFit/>
          </a:bodyPr>
          <a:lstStyle>
            <a:defPPr marR="0" lvl="0" algn="l" rtl="0">
              <a:lnSpc>
                <a:spcPct val="100000"/>
              </a:lnSpc>
              <a:spcBef>
                <a:spcPts val="0"/>
              </a:spcBef>
              <a:spcAft>
                <a:spcPts val="0"/>
              </a:spcAft>
              <a:defRPr lang="fi-FI"/>
            </a:defPPr>
            <a:lvl1pPr marL="0" marR="0" lvl="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9pPr>
          </a:lstStyle>
          <a:p>
            <a:pPr lvl="0">
              <a:buClr>
                <a:srgbClr val="000000"/>
              </a:buClr>
              <a:buSzPts val="1400"/>
              <a:defRPr/>
            </a:pPr>
            <a:r>
              <a:rPr kumimoji="0" lang="da-DK" sz="700" b="0" i="0" u="none" strike="noStrike" kern="1200" cap="none" spc="0" normalizeH="0" baseline="0" noProof="0" dirty="0">
                <a:ln>
                  <a:noFill/>
                </a:ln>
                <a:solidFill>
                  <a:srgbClr val="000000"/>
                </a:solidFill>
                <a:effectLst/>
                <a:uLnTx/>
                <a:uFillTx/>
                <a:latin typeface="Montserrat Light" panose="00000400000000000000" pitchFamily="50" charset="0"/>
                <a:ea typeface="Gill Sans"/>
                <a:cs typeface="Gill Sans"/>
                <a:sym typeface="Gill Sans"/>
              </a:rPr>
              <a:t>Billlede: </a:t>
            </a:r>
            <a:r>
              <a:rPr lang="da-DK" sz="700" dirty="0">
                <a:solidFill>
                  <a:srgbClr val="000000"/>
                </a:solidFill>
                <a:latin typeface="Montserrat Light" panose="00000400000000000000" pitchFamily="50" charset="0"/>
                <a:ea typeface="Gill Sans"/>
                <a:cs typeface="Gill Sans"/>
                <a:sym typeface="Gill Sans"/>
              </a:rPr>
              <a:t>Stiftelsen Dialogpaus, www.dialogpaus.fi </a:t>
            </a:r>
            <a:endParaRPr kumimoji="0" lang="sv-SE" sz="700" b="0" i="1" u="none" strike="noStrike" kern="1200" cap="none" spc="0" normalizeH="0" baseline="0" noProof="0" dirty="0">
              <a:ln>
                <a:noFill/>
              </a:ln>
              <a:solidFill>
                <a:srgbClr val="000000"/>
              </a:solidFill>
              <a:effectLst/>
              <a:uLnTx/>
              <a:uFillTx/>
              <a:latin typeface="Montserrat Light" panose="00000400000000000000" pitchFamily="50" charset="0"/>
              <a:ea typeface="Gill Sans"/>
              <a:cs typeface="Gill Sans"/>
              <a:sym typeface="Gill Sans"/>
            </a:endParaRPr>
          </a:p>
        </p:txBody>
      </p:sp>
    </p:spTree>
  </p:cSld>
  <p:clrMapOvr>
    <a:masterClrMapping/>
  </p:clrMapOvr>
</p:sld>
</file>

<file path=ppt/theme/theme1.xml><?xml version="1.0" encoding="utf-8"?>
<a:theme xmlns:a="http://schemas.openxmlformats.org/drawingml/2006/main" name="Office-teema">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745</Words>
  <Application>Microsoft Office PowerPoint</Application>
  <PresentationFormat>Laajakuva</PresentationFormat>
  <Paragraphs>113</Paragraphs>
  <Slides>22</Slides>
  <Notes>22</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22</vt:i4>
      </vt:variant>
    </vt:vector>
  </HeadingPairs>
  <TitlesOfParts>
    <vt:vector size="27" baseType="lpstr">
      <vt:lpstr>Montserrat Light</vt:lpstr>
      <vt:lpstr>Bebas Neue</vt:lpstr>
      <vt:lpstr>Arial</vt:lpstr>
      <vt:lpstr>Montserrat</vt:lpstr>
      <vt:lpstr>Office-teema</vt:lpstr>
      <vt:lpstr>PowerPoint-esitys</vt:lpstr>
      <vt:lpstr>introduktion</vt:lpstr>
      <vt:lpstr>Lektioner</vt:lpstr>
      <vt:lpstr>svar och byt aktivitet</vt:lpstr>
      <vt:lpstr>svar och byt aktivitet</vt:lpstr>
      <vt:lpstr>PowerPoint-esitys</vt:lpstr>
      <vt:lpstr>Gruppdiskussion 2&amp;2</vt:lpstr>
      <vt:lpstr>En kyrkogård av kläder!</vt:lpstr>
      <vt:lpstr>    Spelregel          till</vt:lpstr>
      <vt:lpstr>Spelregel</vt:lpstr>
      <vt:lpstr>Spelregel</vt:lpstr>
      <vt:lpstr>    Spelregel</vt:lpstr>
      <vt:lpstr>Spelregel</vt:lpstr>
      <vt:lpstr>dialogpaus Samtalsfrågor</vt:lpstr>
      <vt:lpstr>Linjär och cirkulär ekonomi</vt:lpstr>
      <vt:lpstr>Lektion 2</vt:lpstr>
      <vt:lpstr>Lektion 3</vt:lpstr>
      <vt:lpstr>Lektion 4</vt:lpstr>
      <vt:lpstr>PowerPoint-esitys</vt:lpstr>
      <vt:lpstr>Dialogpaus  samtalsfrågor</vt:lpstr>
      <vt:lpstr>Upphängning till klassen</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Jessica Mukkala</dc:creator>
  <cp:lastModifiedBy>Oona Mertoniemi</cp:lastModifiedBy>
  <cp:revision>3</cp:revision>
  <dcterms:created xsi:type="dcterms:W3CDTF">2024-05-06T12:17:41Z</dcterms:created>
  <dcterms:modified xsi:type="dcterms:W3CDTF">2025-08-21T13:21:25Z</dcterms:modified>
</cp:coreProperties>
</file>