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Bebas Neue" panose="020B0606020202050201" pitchFamily="34" charset="0"/>
      <p:regular r:id="rId16"/>
    </p:embeddedFont>
    <p:embeddedFont>
      <p:font typeface="Montserrat" panose="00000500000000000000" pitchFamily="50" charset="0"/>
      <p:regular r:id="rId17"/>
      <p:bold r:id="rId18"/>
      <p:italic r:id="rId19"/>
      <p:boldItalic r:id="rId20"/>
    </p:embeddedFont>
    <p:embeddedFont>
      <p:font typeface="Montserrat Light" panose="00000400000000000000" pitchFamily="50"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i/leTC8tAeyAtp9R9ksBk6JvU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62" y="3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 name="Google Shape;8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1d7b3eb29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31d7b3eb296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1d7b3eb29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31d7b3eb296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1d76546d1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31d76546d1b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1d1eb935d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31d1eb935d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1d7359357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31d7359357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1d7359357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31d7359357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1d76546d1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31d76546d1b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d1eb935d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31d1eb935d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1d7b3eb296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31d7b3eb296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1d76546d1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31d76546d1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1d7b3eb29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31d7b3eb296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Bebas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Bebas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pic>
        <p:nvPicPr>
          <p:cNvPr id="23" name="Google Shape;23;p6" descr="Kuva, joka sisältää kohteen Värikkyys, kuvio, keltainen, appelsiini&#10;&#10;Kuvaus luotu automaattisesti"/>
          <p:cNvPicPr preferRelativeResize="0"/>
          <p:nvPr/>
        </p:nvPicPr>
        <p:blipFill rotWithShape="1">
          <a:blip r:embed="rId2">
            <a:alphaModFix/>
          </a:blip>
          <a:srcRect t="10000"/>
          <a:stretch/>
        </p:blipFill>
        <p:spPr>
          <a:xfrm>
            <a:off x="0" y="0"/>
            <a:ext cx="12192000" cy="6858000"/>
          </a:xfrm>
          <a:prstGeom prst="rect">
            <a:avLst/>
          </a:prstGeom>
          <a:noFill/>
          <a:ln>
            <a:noFill/>
          </a:ln>
        </p:spPr>
      </p:pic>
      <p:sp>
        <p:nvSpPr>
          <p:cNvPr id="24" name="Google Shape;24;p6"/>
          <p:cNvSpPr/>
          <p:nvPr/>
        </p:nvSpPr>
        <p:spPr>
          <a:xfrm>
            <a:off x="326858" y="365125"/>
            <a:ext cx="11538284" cy="62161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25"/>
        <p:cNvGrpSpPr/>
        <p:nvPr/>
      </p:nvGrpSpPr>
      <p:grpSpPr>
        <a:xfrm>
          <a:off x="0" y="0"/>
          <a:ext cx="0" cy="0"/>
          <a:chOff x="0" y="0"/>
          <a:chExt cx="0" cy="0"/>
        </a:xfrm>
      </p:grpSpPr>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ebas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2" name="Google Shape;3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uvatekstillinen sisältö" type="objTx">
  <p:cSld name="OBJECT_WITH_CAPTION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uvatekstillinen kuva" type="picTx">
  <p:cSld name="PICTURE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2"/>
          <p:cNvSpPr>
            <a:spLocks noGrp="1"/>
          </p:cNvSpPr>
          <p:nvPr>
            <p:ph type="pic" idx="2"/>
          </p:nvPr>
        </p:nvSpPr>
        <p:spPr>
          <a:xfrm>
            <a:off x="5183188" y="987425"/>
            <a:ext cx="6172200" cy="4873625"/>
          </a:xfrm>
          <a:prstGeom prst="rect">
            <a:avLst/>
          </a:prstGeom>
          <a:noFill/>
          <a:ln>
            <a:noFill/>
          </a:ln>
        </p:spPr>
      </p:sp>
      <p:sp>
        <p:nvSpPr>
          <p:cNvPr id="66" name="Google Shape;66;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Bebas Neue"/>
              <a:buNone/>
              <a:defRPr sz="44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www.verdensmaal.org/12-ansvarligt-forbrug-og-produktion#secondary-header-contain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danmarkformaalene.dk/emballage-som-ressource" TargetMode="External"/><Relationship Id="rId4" Type="http://schemas.openxmlformats.org/officeDocument/2006/relationships/hyperlink" Target="https://tv.tv2.dk/2015-05-06-alt-bliver-brugt-det-sker-der-med-dit-usaelgelige-genbrugstoej"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skraplabbet.se/teache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sopor.nu/" TargetMode="Externa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affald.dk/" TargetMode="External"/><Relationship Id="rId5" Type="http://schemas.openxmlformats.org/officeDocument/2006/relationships/hyperlink" Target="https://sortere.no/" TargetMode="External"/><Relationship Id="rId4" Type="http://schemas.openxmlformats.org/officeDocument/2006/relationships/hyperlink" Target="https://renonord.dk/sortering/ny-film-rundtur-paa-nordvaerks-sorteringsanlaeg" TargetMode="External"/><Relationship Id="rId9" Type="http://schemas.openxmlformats.org/officeDocument/2006/relationships/hyperlink" Target="https://rinkiin.fi/sv/sortering-hemm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descr="Kuva, joka sisältää kohteen teksti, Grafiikka, graafinen suunnittelu, juliste&#10;&#10;Kuvaus luotu automaattisesti"/>
          <p:cNvPicPr preferRelativeResize="0"/>
          <p:nvPr/>
        </p:nvPicPr>
        <p:blipFill rotWithShape="1">
          <a:blip r:embed="rId3">
            <a:alphaModFix/>
          </a:blip>
          <a:srcRect/>
          <a:stretch/>
        </p:blipFill>
        <p:spPr>
          <a:xfrm>
            <a:off x="314463" y="0"/>
            <a:ext cx="11563073"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g31d7b3eb296_1_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0" name="Google Shape;180;g31d7b3eb296_1_8"/>
          <p:cNvSpPr txBox="1"/>
          <p:nvPr/>
        </p:nvSpPr>
        <p:spPr>
          <a:xfrm>
            <a:off x="534563" y="477000"/>
            <a:ext cx="10885800" cy="202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fi-FI" sz="4000" dirty="0" err="1">
                <a:solidFill>
                  <a:schemeClr val="dk1"/>
                </a:solidFill>
                <a:latin typeface="Bebas Neue"/>
                <a:ea typeface="Bebas Neue"/>
                <a:cs typeface="Bebas Neue"/>
                <a:sym typeface="Bebas Neue"/>
              </a:rPr>
              <a:t>Lektion</a:t>
            </a:r>
            <a:r>
              <a:rPr lang="fi-FI" sz="4000" dirty="0">
                <a:solidFill>
                  <a:schemeClr val="dk1"/>
                </a:solidFill>
                <a:latin typeface="Bebas Neue"/>
                <a:ea typeface="Bebas Neue"/>
                <a:cs typeface="Bebas Neue"/>
                <a:sym typeface="Bebas Neue"/>
              </a:rPr>
              <a:t> 7-10</a:t>
            </a:r>
            <a:endParaRPr sz="4000" dirty="0">
              <a:solidFill>
                <a:schemeClr val="dk1"/>
              </a:solidFill>
              <a:latin typeface="Bebas Neue"/>
              <a:ea typeface="Bebas Neue"/>
              <a:cs typeface="Bebas Neue"/>
              <a:sym typeface="Bebas Neue"/>
            </a:endParaRPr>
          </a:p>
          <a:p>
            <a:pPr lvl="0">
              <a:lnSpc>
                <a:spcPct val="115000"/>
              </a:lnSpc>
              <a:spcBef>
                <a:spcPts val="1200"/>
              </a:spcBef>
              <a:buClr>
                <a:schemeClr val="dk1"/>
              </a:buClr>
              <a:buSzPts val="1100"/>
            </a:pPr>
            <a:r>
              <a:rPr lang="sv-SE" sz="1800" b="1" dirty="0">
                <a:solidFill>
                  <a:schemeClr val="dk1"/>
                </a:solidFill>
                <a:latin typeface="Montserrat Light" panose="00000400000000000000" pitchFamily="50" charset="0"/>
                <a:ea typeface="Montserrat"/>
                <a:cs typeface="Montserrat"/>
                <a:sym typeface="Montserrat"/>
              </a:rPr>
              <a:t>Syfte: </a:t>
            </a:r>
            <a:r>
              <a:rPr lang="sv-SE" sz="1800" dirty="0">
                <a:solidFill>
                  <a:schemeClr val="dk1"/>
                </a:solidFill>
                <a:latin typeface="Montserrat Light" panose="00000400000000000000" pitchFamily="50" charset="0"/>
                <a:ea typeface="Montserrat"/>
                <a:cs typeface="Montserrat"/>
                <a:sym typeface="Montserrat"/>
              </a:rPr>
              <a:t>Att eleverna kan förmedla sina kunskaper om återanvändning och avfall i relation till sin egen vardagssituation.</a:t>
            </a:r>
          </a:p>
          <a:p>
            <a:pPr marL="0" lvl="0" indent="0" algn="l" rtl="0">
              <a:lnSpc>
                <a:spcPct val="115000"/>
              </a:lnSpc>
              <a:spcBef>
                <a:spcPts val="1200"/>
              </a:spcBef>
              <a:spcAft>
                <a:spcPts val="0"/>
              </a:spcAft>
              <a:buClr>
                <a:schemeClr val="dk1"/>
              </a:buClr>
              <a:buSzPts val="1100"/>
              <a:buFont typeface="Arial"/>
              <a:buNone/>
            </a:pPr>
            <a:endParaRPr sz="16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1600" dirty="0">
              <a:solidFill>
                <a:schemeClr val="dk1"/>
              </a:solidFill>
            </a:endParaRPr>
          </a:p>
        </p:txBody>
      </p:sp>
      <p:pic>
        <p:nvPicPr>
          <p:cNvPr id="181" name="Google Shape;181;g31d7b3eb296_1_8"/>
          <p:cNvPicPr preferRelativeResize="0"/>
          <p:nvPr/>
        </p:nvPicPr>
        <p:blipFill>
          <a:blip r:embed="rId4">
            <a:alphaModFix/>
          </a:blip>
          <a:stretch>
            <a:fillRect/>
          </a:stretch>
        </p:blipFill>
        <p:spPr>
          <a:xfrm>
            <a:off x="8717050" y="2953125"/>
            <a:ext cx="2595099" cy="2719050"/>
          </a:xfrm>
          <a:prstGeom prst="rect">
            <a:avLst/>
          </a:prstGeom>
          <a:noFill/>
          <a:ln>
            <a:noFill/>
          </a:ln>
        </p:spPr>
      </p:pic>
      <p:sp>
        <p:nvSpPr>
          <p:cNvPr id="182" name="Google Shape;182;g31d7b3eb296_1_8"/>
          <p:cNvSpPr txBox="1"/>
          <p:nvPr/>
        </p:nvSpPr>
        <p:spPr>
          <a:xfrm>
            <a:off x="597250" y="2307150"/>
            <a:ext cx="8059800" cy="4011000"/>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sv-SE" sz="1800" dirty="0">
                <a:solidFill>
                  <a:schemeClr val="dk1"/>
                </a:solidFill>
                <a:latin typeface="Montserrat Light" panose="00000400000000000000" pitchFamily="50" charset="0"/>
                <a:ea typeface="Montserrat"/>
                <a:cs typeface="Montserrat"/>
                <a:sym typeface="Montserrat"/>
              </a:rPr>
              <a:t>Eleverna ska arbeta med en produkt som de kan visa upp under ett evenemang med föräldrarna.</a:t>
            </a:r>
          </a:p>
          <a:p>
            <a:pPr lvl="0">
              <a:lnSpc>
                <a:spcPct val="115000"/>
              </a:lnSpc>
              <a:spcBef>
                <a:spcPts val="1200"/>
              </a:spcBef>
            </a:pPr>
            <a:r>
              <a:rPr lang="sv-SE" sz="1800" dirty="0">
                <a:solidFill>
                  <a:schemeClr val="dk1"/>
                </a:solidFill>
                <a:latin typeface="Montserrat Light" panose="00000400000000000000" pitchFamily="50" charset="0"/>
                <a:ea typeface="Montserrat"/>
                <a:cs typeface="Montserrat"/>
                <a:sym typeface="Montserrat"/>
              </a:rPr>
              <a:t>Idéer till produkter, som kan variera beroende på årskurs:</a:t>
            </a:r>
          </a:p>
          <a:p>
            <a:pPr marL="457200" lvl="0" indent="-342900">
              <a:lnSpc>
                <a:spcPct val="115000"/>
              </a:lnSpc>
              <a:spcBef>
                <a:spcPts val="1200"/>
              </a:spcBef>
              <a:buClr>
                <a:schemeClr val="dk1"/>
              </a:buClr>
              <a:buSzPts val="1800"/>
              <a:buFont typeface="Montserrat"/>
              <a:buChar char="●"/>
            </a:pPr>
            <a:r>
              <a:rPr lang="sv-SE" sz="1800" dirty="0">
                <a:solidFill>
                  <a:schemeClr val="dk1"/>
                </a:solidFill>
                <a:latin typeface="Montserrat Light" panose="00000400000000000000" pitchFamily="50" charset="0"/>
                <a:ea typeface="Montserrat"/>
                <a:cs typeface="Montserrat"/>
                <a:sym typeface="Montserrat"/>
              </a:rPr>
              <a:t>En teaterpjäs eller en video som handlar om ”De som sorterar bra” och ”De som sorterar dåligt”.</a:t>
            </a:r>
          </a:p>
          <a:p>
            <a:pPr marL="457200" lvl="0" indent="-342900">
              <a:lnSpc>
                <a:spcPct val="115000"/>
              </a:lnSpc>
              <a:buClr>
                <a:schemeClr val="dk1"/>
              </a:buClr>
              <a:buSzPts val="1800"/>
              <a:buFont typeface="Montserrat"/>
              <a:buChar char="●"/>
            </a:pPr>
            <a:r>
              <a:rPr lang="sv-SE" sz="1800" dirty="0">
                <a:solidFill>
                  <a:schemeClr val="dk1"/>
                </a:solidFill>
                <a:latin typeface="Montserrat Light" panose="00000400000000000000" pitchFamily="50" charset="0"/>
                <a:ea typeface="Montserrat"/>
                <a:cs typeface="Montserrat"/>
                <a:sym typeface="Montserrat"/>
              </a:rPr>
              <a:t>En fantasimaskin som kan omvandla olika typer av avfall till återbruk.</a:t>
            </a:r>
          </a:p>
          <a:p>
            <a:pPr marL="457200" lvl="0" indent="-342900">
              <a:lnSpc>
                <a:spcPct val="115000"/>
              </a:lnSpc>
              <a:buClr>
                <a:schemeClr val="dk1"/>
              </a:buClr>
              <a:buSzPts val="1800"/>
              <a:buFont typeface="Montserrat"/>
              <a:buChar char="●"/>
            </a:pPr>
            <a:r>
              <a:rPr lang="sv-SE" sz="1800" dirty="0">
                <a:solidFill>
                  <a:schemeClr val="dk1"/>
                </a:solidFill>
                <a:latin typeface="Montserrat Light" panose="00000400000000000000" pitchFamily="50" charset="0"/>
                <a:ea typeface="Montserrat"/>
                <a:cs typeface="Montserrat"/>
                <a:sym typeface="Montserrat"/>
              </a:rPr>
              <a:t>En lättläst broschyr om sortering och återanvändning.</a:t>
            </a:r>
          </a:p>
          <a:p>
            <a:pPr marL="457200" lvl="0" indent="-342900">
              <a:lnSpc>
                <a:spcPct val="115000"/>
              </a:lnSpc>
              <a:buClr>
                <a:schemeClr val="dk1"/>
              </a:buClr>
              <a:buSzPts val="1800"/>
              <a:buFont typeface="Montserrat"/>
              <a:buChar char="●"/>
            </a:pPr>
            <a:r>
              <a:rPr lang="sv-SE" sz="1800" dirty="0">
                <a:solidFill>
                  <a:schemeClr val="dk1"/>
                </a:solidFill>
                <a:latin typeface="Montserrat Light" panose="00000400000000000000" pitchFamily="50" charset="0"/>
                <a:ea typeface="Montserrat"/>
                <a:cs typeface="Montserrat"/>
                <a:sym typeface="Montserrat"/>
              </a:rPr>
              <a:t>Utarbeta olika intervjufrågor och spela in svaren.</a:t>
            </a:r>
            <a:endParaRPr sz="1800" dirty="0">
              <a:solidFill>
                <a:schemeClr val="dk1"/>
              </a:solidFill>
              <a:latin typeface="Montserrat Light" panose="00000400000000000000" pitchFamily="50" charset="0"/>
              <a:ea typeface="Montserrat"/>
              <a:cs typeface="Montserrat"/>
              <a:sym typeface="Montserrat"/>
            </a:endParaRPr>
          </a:p>
          <a:p>
            <a:pPr marL="457200" lvl="0" indent="-342900">
              <a:lnSpc>
                <a:spcPct val="115000"/>
              </a:lnSpc>
              <a:buClr>
                <a:schemeClr val="dk1"/>
              </a:buClr>
              <a:buSzPts val="1800"/>
              <a:buFont typeface="Montserrat"/>
              <a:buChar char="●"/>
            </a:pPr>
            <a:r>
              <a:rPr lang="fi-FI" sz="1800" dirty="0">
                <a:solidFill>
                  <a:schemeClr val="dk1"/>
                </a:solidFill>
                <a:latin typeface="Montserrat Light" panose="00000400000000000000" pitchFamily="50" charset="0"/>
                <a:ea typeface="Montserrat"/>
                <a:cs typeface="Montserrat"/>
                <a:sym typeface="Montserrat"/>
              </a:rPr>
              <a:t>En </a:t>
            </a:r>
            <a:r>
              <a:rPr lang="fi-FI" sz="1800" dirty="0" err="1">
                <a:solidFill>
                  <a:schemeClr val="dk1"/>
                </a:solidFill>
                <a:latin typeface="Montserrat Light" panose="00000400000000000000" pitchFamily="50" charset="0"/>
                <a:ea typeface="Montserrat"/>
                <a:cs typeface="Montserrat"/>
                <a:sym typeface="Montserrat"/>
              </a:rPr>
              <a:t>kampanjvideo</a:t>
            </a:r>
            <a:r>
              <a:rPr lang="fi-FI" sz="1800" dirty="0">
                <a:solidFill>
                  <a:schemeClr val="dk1"/>
                </a:solidFill>
                <a:latin typeface="Montserrat Light" panose="00000400000000000000" pitchFamily="50" charset="0"/>
                <a:ea typeface="Montserrat"/>
                <a:cs typeface="Montserrat"/>
                <a:sym typeface="Montserrat"/>
              </a:rPr>
              <a:t> för </a:t>
            </a:r>
            <a:r>
              <a:rPr lang="fi-FI" sz="1800" dirty="0" err="1">
                <a:solidFill>
                  <a:schemeClr val="dk1"/>
                </a:solidFill>
                <a:latin typeface="Montserrat Light" panose="00000400000000000000" pitchFamily="50" charset="0"/>
                <a:ea typeface="Montserrat"/>
                <a:cs typeface="Montserrat"/>
                <a:sym typeface="Montserrat"/>
              </a:rPr>
              <a:t>avfallssortering</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ndParaRPr>
          </a:p>
          <a:p>
            <a:pPr marL="0" lvl="0" indent="0" algn="l" rtl="0">
              <a:spcBef>
                <a:spcPts val="1200"/>
              </a:spcBef>
              <a:spcAft>
                <a:spcPts val="0"/>
              </a:spcAft>
              <a:buNone/>
            </a:pPr>
            <a:endParaRPr sz="1800" dirty="0">
              <a:solidFill>
                <a:schemeClr val="dk1"/>
              </a:solidFill>
              <a:latin typeface="Montserrat Light" panose="00000400000000000000" pitchFamily="50" charset="0"/>
              <a:ea typeface="Montserrat Light"/>
              <a:cs typeface="Montserrat Light"/>
              <a:sym typeface="Montserrat Light"/>
            </a:endParaRPr>
          </a:p>
        </p:txBody>
      </p:sp>
      <p:cxnSp>
        <p:nvCxnSpPr>
          <p:cNvPr id="183" name="Google Shape;183;g31d7b3eb296_1_8"/>
          <p:cNvCxnSpPr/>
          <p:nvPr/>
        </p:nvCxnSpPr>
        <p:spPr>
          <a:xfrm>
            <a:off x="534575" y="2405550"/>
            <a:ext cx="10679400" cy="9300"/>
          </a:xfrm>
          <a:prstGeom prst="straightConnector1">
            <a:avLst/>
          </a:prstGeom>
          <a:noFill/>
          <a:ln w="38100" cap="flat" cmpd="sng">
            <a:solidFill>
              <a:srgbClr val="E69138"/>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31d7b3eb296_1_1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9" name="Google Shape;189;g31d7b3eb296_1_12"/>
          <p:cNvSpPr txBox="1"/>
          <p:nvPr/>
        </p:nvSpPr>
        <p:spPr>
          <a:xfrm>
            <a:off x="1763475" y="1449975"/>
            <a:ext cx="6217800" cy="74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1200"/>
              </a:spcAft>
              <a:buNone/>
            </a:pPr>
            <a:endParaRPr/>
          </a:p>
        </p:txBody>
      </p:sp>
      <p:sp>
        <p:nvSpPr>
          <p:cNvPr id="190" name="Google Shape;190;g31d7b3eb296_1_12"/>
          <p:cNvSpPr txBox="1"/>
          <p:nvPr/>
        </p:nvSpPr>
        <p:spPr>
          <a:xfrm>
            <a:off x="711999" y="463188"/>
            <a:ext cx="10768002" cy="593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err="1">
                <a:solidFill>
                  <a:schemeClr val="dk1"/>
                </a:solidFill>
                <a:latin typeface="Bebas Neue"/>
                <a:ea typeface="Bebas Neue"/>
                <a:cs typeface="Bebas Neue"/>
                <a:sym typeface="Bebas Neue"/>
              </a:rPr>
              <a:t>Evenemang</a:t>
            </a:r>
            <a:r>
              <a:rPr lang="fi-FI" sz="4000" dirty="0">
                <a:solidFill>
                  <a:schemeClr val="dk1"/>
                </a:solidFill>
                <a:latin typeface="Bebas Neue"/>
                <a:ea typeface="Bebas Neue"/>
                <a:cs typeface="Bebas Neue"/>
                <a:sym typeface="Bebas Neue"/>
              </a:rPr>
              <a:t> </a:t>
            </a:r>
            <a:r>
              <a:rPr lang="fi-FI" sz="4000" dirty="0" err="1">
                <a:solidFill>
                  <a:schemeClr val="dk1"/>
                </a:solidFill>
                <a:latin typeface="Bebas Neue"/>
                <a:ea typeface="Bebas Neue"/>
                <a:cs typeface="Bebas Neue"/>
                <a:sym typeface="Bebas Neue"/>
              </a:rPr>
              <a:t>med</a:t>
            </a:r>
            <a:r>
              <a:rPr lang="fi-FI" sz="4000" dirty="0">
                <a:solidFill>
                  <a:schemeClr val="dk1"/>
                </a:solidFill>
                <a:latin typeface="Bebas Neue"/>
                <a:ea typeface="Bebas Neue"/>
                <a:cs typeface="Bebas Neue"/>
                <a:sym typeface="Bebas Neue"/>
              </a:rPr>
              <a:t> </a:t>
            </a:r>
            <a:r>
              <a:rPr lang="fi-FI" sz="4000" dirty="0" err="1">
                <a:solidFill>
                  <a:schemeClr val="dk1"/>
                </a:solidFill>
                <a:latin typeface="Bebas Neue"/>
                <a:ea typeface="Bebas Neue"/>
                <a:cs typeface="Bebas Neue"/>
                <a:sym typeface="Bebas Neue"/>
              </a:rPr>
              <a:t>föräldrarna</a:t>
            </a:r>
            <a:endParaRPr sz="4000" dirty="0">
              <a:solidFill>
                <a:schemeClr val="dk1"/>
              </a:solidFill>
              <a:latin typeface="Bebas Neue"/>
              <a:ea typeface="Bebas Neue"/>
              <a:cs typeface="Bebas Neue"/>
              <a:sym typeface="Bebas Neue"/>
            </a:endParaRPr>
          </a:p>
          <a:p>
            <a:pPr lvl="0">
              <a:lnSpc>
                <a:spcPct val="115000"/>
              </a:lnSpc>
              <a:spcBef>
                <a:spcPts val="1200"/>
              </a:spcBef>
              <a:buClr>
                <a:schemeClr val="dk1"/>
              </a:buClr>
              <a:buSzPts val="1100"/>
            </a:pPr>
            <a:r>
              <a:rPr lang="sv-SE" sz="1800" b="1" dirty="0">
                <a:solidFill>
                  <a:schemeClr val="dk1"/>
                </a:solidFill>
                <a:latin typeface="Montserrat Light" panose="00000400000000000000" pitchFamily="50" charset="0"/>
                <a:ea typeface="Montserrat"/>
                <a:cs typeface="Montserrat"/>
                <a:sym typeface="Montserrat"/>
              </a:rPr>
              <a:t>Syfte: </a:t>
            </a:r>
            <a:r>
              <a:rPr lang="sv-SE" sz="1800" dirty="0">
                <a:solidFill>
                  <a:schemeClr val="dk1"/>
                </a:solidFill>
                <a:latin typeface="Montserrat Light" panose="00000400000000000000" pitchFamily="50" charset="0"/>
                <a:ea typeface="Montserrat"/>
                <a:cs typeface="Montserrat"/>
                <a:sym typeface="Montserrat"/>
              </a:rPr>
              <a:t>Eleverna förmedlar sina kunskaper till föräldrarna samt visar upp sina produkter.</a:t>
            </a:r>
          </a:p>
          <a:p>
            <a:pPr marL="0" lvl="0" indent="0" algn="l" rtl="0">
              <a:lnSpc>
                <a:spcPct val="115000"/>
              </a:lnSpc>
              <a:spcBef>
                <a:spcPts val="1200"/>
              </a:spcBef>
              <a:spcAft>
                <a:spcPts val="0"/>
              </a:spcAft>
              <a:buClr>
                <a:schemeClr val="dk1"/>
              </a:buClr>
              <a:buSzPts val="1100"/>
              <a:buFont typeface="Arial"/>
              <a:buNone/>
            </a:pPr>
            <a:endParaRPr lang="fi-FI" sz="1900" dirty="0">
              <a:solidFill>
                <a:schemeClr val="dk1"/>
              </a:solidFill>
              <a:latin typeface="Montserrat"/>
              <a:ea typeface="Montserrat"/>
              <a:cs typeface="Montserrat"/>
              <a:sym typeface="Montserrat"/>
            </a:endParaRPr>
          </a:p>
          <a:p>
            <a:pPr lvl="0">
              <a:lnSpc>
                <a:spcPct val="115000"/>
              </a:lnSpc>
              <a:spcBef>
                <a:spcPts val="1200"/>
              </a:spcBef>
              <a:buClr>
                <a:schemeClr val="dk1"/>
              </a:buClr>
              <a:buSzPts val="1100"/>
            </a:pPr>
            <a:r>
              <a:rPr lang="sv-SE" sz="1800" dirty="0">
                <a:solidFill>
                  <a:schemeClr val="dk1"/>
                </a:solidFill>
                <a:latin typeface="Montserrat Light" panose="00000400000000000000" pitchFamily="50" charset="0"/>
                <a:ea typeface="Montserrat"/>
                <a:cs typeface="Montserrat"/>
                <a:sym typeface="Montserrat"/>
              </a:rPr>
              <a:t>Om möjligt prövas verktyget Dialogpaus för en diskussion om avfall och återanvändning bland föräldrarna.</a:t>
            </a:r>
          </a:p>
          <a:p>
            <a:pPr lvl="0">
              <a:lnSpc>
                <a:spcPct val="115000"/>
              </a:lnSpc>
              <a:spcBef>
                <a:spcPts val="1200"/>
              </a:spcBef>
              <a:buClr>
                <a:schemeClr val="dk1"/>
              </a:buClr>
              <a:buSzPts val="1100"/>
            </a:pPr>
            <a:r>
              <a:rPr lang="sv-SE" sz="1800" dirty="0">
                <a:solidFill>
                  <a:schemeClr val="dk1"/>
                </a:solidFill>
                <a:latin typeface="Montserrat Light" panose="00000400000000000000" pitchFamily="50" charset="0"/>
                <a:ea typeface="Montserrat"/>
                <a:cs typeface="Montserrat"/>
                <a:sym typeface="Montserrat"/>
              </a:rPr>
              <a:t>Ämnet kan vara något kontroversiellt, men genom att zooma ut till ett globalt perspektiv och använda följande utgångspunkt blir samtalet mer konstruktivt:</a:t>
            </a:r>
            <a:br>
              <a:rPr lang="sv-SE" sz="1800" dirty="0">
                <a:solidFill>
                  <a:schemeClr val="dk1"/>
                </a:solidFill>
                <a:latin typeface="Montserrat Light" panose="00000400000000000000" pitchFamily="50" charset="0"/>
                <a:ea typeface="Montserrat"/>
                <a:cs typeface="Montserrat"/>
                <a:sym typeface="Montserrat"/>
              </a:rPr>
            </a:br>
            <a:r>
              <a:rPr lang="fi-FI" sz="1800" dirty="0">
                <a:solidFill>
                  <a:schemeClr val="dk1"/>
                </a:solidFill>
                <a:latin typeface="Montserrat Light" panose="00000400000000000000" pitchFamily="50" charset="0"/>
                <a:ea typeface="Montserrat"/>
                <a:cs typeface="Montserrat"/>
                <a:sym typeface="Montserrat"/>
              </a:rPr>
              <a:t>          </a:t>
            </a:r>
            <a:endParaRPr sz="1800" dirty="0">
              <a:solidFill>
                <a:schemeClr val="dk1"/>
              </a:solidFill>
              <a:latin typeface="Montserrat Light" panose="00000400000000000000" pitchFamily="50" charset="0"/>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800" dirty="0">
              <a:solidFill>
                <a:schemeClr val="dk1"/>
              </a:solidFill>
              <a:latin typeface="Montserrat Light" panose="00000400000000000000" pitchFamily="50" charset="0"/>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800" dirty="0">
              <a:solidFill>
                <a:schemeClr val="dk1"/>
              </a:solidFill>
              <a:latin typeface="Montserrat Light" panose="00000400000000000000" pitchFamily="50" charset="0"/>
              <a:ea typeface="Montserrat"/>
              <a:cs typeface="Montserrat"/>
              <a:sym typeface="Montserrat"/>
            </a:endParaRPr>
          </a:p>
          <a:p>
            <a:pPr lvl="0">
              <a:lnSpc>
                <a:spcPct val="115000"/>
              </a:lnSpc>
              <a:spcBef>
                <a:spcPts val="1200"/>
              </a:spcBef>
              <a:spcAft>
                <a:spcPts val="1200"/>
              </a:spcAft>
              <a:buClr>
                <a:schemeClr val="dk1"/>
              </a:buClr>
              <a:buSzPts val="1100"/>
            </a:pPr>
            <a:r>
              <a:rPr lang="sv-SE" sz="1800" dirty="0">
                <a:solidFill>
                  <a:schemeClr val="dk1"/>
                </a:solidFill>
                <a:latin typeface="Montserrat Light" panose="00000400000000000000" pitchFamily="50" charset="0"/>
                <a:ea typeface="Montserrat Light"/>
                <a:cs typeface="Montserrat Light"/>
                <a:sym typeface="Montserrat Light"/>
              </a:rPr>
              <a:t>Hämta inspiration till hjälpfrågor här</a:t>
            </a:r>
            <a:r>
              <a:rPr lang="fi-FI" sz="1800" dirty="0">
                <a:solidFill>
                  <a:schemeClr val="dk1"/>
                </a:solidFill>
                <a:latin typeface="Montserrat Light" panose="00000400000000000000" pitchFamily="50" charset="0"/>
                <a:ea typeface="Montserrat Light"/>
                <a:cs typeface="Montserrat Light"/>
                <a:sym typeface="Montserrat Light"/>
              </a:rPr>
              <a:t>: </a:t>
            </a:r>
            <a:r>
              <a:rPr lang="fi-FI" sz="1800" u="sng" dirty="0">
                <a:solidFill>
                  <a:schemeClr val="hlink"/>
                </a:solidFill>
                <a:latin typeface="Montserrat Light" panose="00000400000000000000" pitchFamily="50" charset="0"/>
                <a:ea typeface="Montserrat Light"/>
                <a:cs typeface="Montserrat Light"/>
                <a:sym typeface="Montserrat Light"/>
                <a:hlinkClick r:id="rId4"/>
              </a:rPr>
              <a:t>https://www.verdensmaal.org/12-ansvarligt-forbrug-og-produktion#secondary-header-container</a:t>
            </a:r>
            <a:r>
              <a:rPr lang="fi-FI" sz="1800" dirty="0">
                <a:solidFill>
                  <a:schemeClr val="dk1"/>
                </a:solidFill>
                <a:latin typeface="Montserrat Light" panose="00000400000000000000" pitchFamily="50" charset="0"/>
                <a:ea typeface="Montserrat Light"/>
                <a:cs typeface="Montserrat Light"/>
                <a:sym typeface="Montserrat Light"/>
              </a:rPr>
              <a:t> </a:t>
            </a:r>
            <a:endParaRPr sz="1800" dirty="0">
              <a:solidFill>
                <a:schemeClr val="dk1"/>
              </a:solidFill>
              <a:latin typeface="Montserrat Light" panose="00000400000000000000" pitchFamily="50" charset="0"/>
              <a:ea typeface="Montserrat Light"/>
              <a:cs typeface="Montserrat Light"/>
              <a:sym typeface="Montserrat Light"/>
            </a:endParaRPr>
          </a:p>
        </p:txBody>
      </p:sp>
      <p:pic>
        <p:nvPicPr>
          <p:cNvPr id="191" name="Google Shape;191;g31d7b3eb296_1_12"/>
          <p:cNvPicPr preferRelativeResize="0"/>
          <p:nvPr/>
        </p:nvPicPr>
        <p:blipFill>
          <a:blip r:embed="rId5">
            <a:alphaModFix/>
          </a:blip>
          <a:stretch>
            <a:fillRect/>
          </a:stretch>
        </p:blipFill>
        <p:spPr>
          <a:xfrm>
            <a:off x="13045300" y="1939275"/>
            <a:ext cx="1964225" cy="2979426"/>
          </a:xfrm>
          <a:prstGeom prst="rect">
            <a:avLst/>
          </a:prstGeom>
          <a:noFill/>
          <a:ln>
            <a:noFill/>
          </a:ln>
        </p:spPr>
      </p:pic>
      <p:sp>
        <p:nvSpPr>
          <p:cNvPr id="192" name="Google Shape;192;g31d7b3eb296_1_12"/>
          <p:cNvSpPr txBox="1"/>
          <p:nvPr/>
        </p:nvSpPr>
        <p:spPr>
          <a:xfrm>
            <a:off x="2861274" y="4118212"/>
            <a:ext cx="6103617" cy="931200"/>
          </a:xfrm>
          <a:prstGeom prst="rect">
            <a:avLst/>
          </a:prstGeom>
          <a:solidFill>
            <a:srgbClr val="F6B26B"/>
          </a:solidFill>
          <a:ln>
            <a:noFill/>
          </a:ln>
        </p:spPr>
        <p:txBody>
          <a:bodyPr spcFirstLastPara="1" wrap="square" lIns="91425" tIns="91425" rIns="91425" bIns="91425" anchor="t" anchorCtr="0">
            <a:noAutofit/>
          </a:bodyPr>
          <a:lstStyle/>
          <a:p>
            <a:pPr lvl="0">
              <a:lnSpc>
                <a:spcPct val="115000"/>
              </a:lnSpc>
              <a:spcBef>
                <a:spcPts val="1200"/>
              </a:spcBef>
              <a:spcAft>
                <a:spcPts val="1200"/>
              </a:spcAft>
              <a:buClr>
                <a:schemeClr val="dk1"/>
              </a:buClr>
              <a:buSzPts val="1100"/>
            </a:pPr>
            <a:r>
              <a:rPr lang="fi-FI" sz="2900" b="1" dirty="0">
                <a:solidFill>
                  <a:srgbClr val="1A1A1A"/>
                </a:solidFill>
                <a:latin typeface="Bebas Neue"/>
                <a:ea typeface="Bebas Neue"/>
                <a:cs typeface="Bebas Neue"/>
                <a:sym typeface="Bebas Neue"/>
              </a:rPr>
              <a:t>“Vi i Norden </a:t>
            </a:r>
            <a:r>
              <a:rPr lang="fi-FI" sz="2900" b="1" dirty="0" err="1">
                <a:solidFill>
                  <a:srgbClr val="1A1A1A"/>
                </a:solidFill>
                <a:latin typeface="Bebas Neue"/>
                <a:ea typeface="Bebas Neue"/>
                <a:cs typeface="Bebas Neue"/>
                <a:sym typeface="Bebas Neue"/>
              </a:rPr>
              <a:t>som</a:t>
            </a:r>
            <a:r>
              <a:rPr lang="fi-FI" sz="2900" b="1" dirty="0">
                <a:solidFill>
                  <a:srgbClr val="1A1A1A"/>
                </a:solidFill>
                <a:latin typeface="Bebas Neue"/>
                <a:ea typeface="Bebas Neue"/>
                <a:cs typeface="Bebas Neue"/>
                <a:sym typeface="Bebas Neue"/>
              </a:rPr>
              <a:t> </a:t>
            </a:r>
            <a:r>
              <a:rPr lang="fi-FI" sz="2900" b="1" dirty="0" err="1">
                <a:solidFill>
                  <a:srgbClr val="1A1A1A"/>
                </a:solidFill>
                <a:latin typeface="Bebas Neue"/>
                <a:ea typeface="Bebas Neue"/>
                <a:cs typeface="Bebas Neue"/>
                <a:sym typeface="Bebas Neue"/>
              </a:rPr>
              <a:t>globala</a:t>
            </a:r>
            <a:r>
              <a:rPr lang="fi-FI" sz="2900" b="1" dirty="0">
                <a:solidFill>
                  <a:srgbClr val="1A1A1A"/>
                </a:solidFill>
                <a:latin typeface="Bebas Neue"/>
                <a:ea typeface="Bebas Neue"/>
                <a:cs typeface="Bebas Neue"/>
                <a:sym typeface="Bebas Neue"/>
              </a:rPr>
              <a:t> </a:t>
            </a:r>
            <a:r>
              <a:rPr lang="fi-FI" sz="2900" b="1" dirty="0" err="1">
                <a:solidFill>
                  <a:srgbClr val="1A1A1A"/>
                </a:solidFill>
                <a:latin typeface="Bebas Neue"/>
                <a:ea typeface="Bebas Neue"/>
                <a:cs typeface="Bebas Neue"/>
                <a:sym typeface="Bebas Neue"/>
              </a:rPr>
              <a:t>storkonsumenter</a:t>
            </a:r>
            <a:r>
              <a:rPr lang="fi-FI" sz="2900" b="1" dirty="0">
                <a:solidFill>
                  <a:srgbClr val="1A1A1A"/>
                </a:solidFill>
                <a:latin typeface="Bebas Neue"/>
                <a:ea typeface="Bebas Neue"/>
                <a:cs typeface="Bebas Neue"/>
                <a:sym typeface="Bebas Neue"/>
              </a:rPr>
              <a:t>”</a:t>
            </a:r>
            <a:endParaRPr sz="3800" dirty="0">
              <a:solidFill>
                <a:schemeClr val="dk1"/>
              </a:solidFill>
              <a:latin typeface="Bebas Neue"/>
              <a:ea typeface="Bebas Neue"/>
              <a:cs typeface="Bebas Neue"/>
              <a:sym typeface="Bebas Neue"/>
            </a:endParaRPr>
          </a:p>
        </p:txBody>
      </p:sp>
      <p:cxnSp>
        <p:nvCxnSpPr>
          <p:cNvPr id="3" name="Google Shape;183;g31d7b3eb296_1_8">
            <a:extLst>
              <a:ext uri="{FF2B5EF4-FFF2-40B4-BE49-F238E27FC236}">
                <a16:creationId xmlns:a16="http://schemas.microsoft.com/office/drawing/2014/main" id="{3A406EC4-479A-40E9-D54F-1A32D5FB3040}"/>
              </a:ext>
            </a:extLst>
          </p:cNvPr>
          <p:cNvCxnSpPr/>
          <p:nvPr/>
        </p:nvCxnSpPr>
        <p:spPr>
          <a:xfrm>
            <a:off x="756300" y="2093905"/>
            <a:ext cx="10679400" cy="9300"/>
          </a:xfrm>
          <a:prstGeom prst="straightConnector1">
            <a:avLst/>
          </a:prstGeom>
          <a:noFill/>
          <a:ln w="38100" cap="flat" cmpd="sng">
            <a:solidFill>
              <a:srgbClr val="E69138"/>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31d76546d1b_0_6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8" name="Google Shape;198;g31d76546d1b_0_64"/>
          <p:cNvSpPr txBox="1"/>
          <p:nvPr/>
        </p:nvSpPr>
        <p:spPr>
          <a:xfrm>
            <a:off x="1763475" y="1449975"/>
            <a:ext cx="6217800" cy="74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1200"/>
              </a:spcAft>
              <a:buNone/>
            </a:pPr>
            <a:endParaRPr/>
          </a:p>
        </p:txBody>
      </p:sp>
      <p:sp>
        <p:nvSpPr>
          <p:cNvPr id="199" name="Google Shape;199;g31d76546d1b_0_64"/>
          <p:cNvSpPr txBox="1"/>
          <p:nvPr/>
        </p:nvSpPr>
        <p:spPr>
          <a:xfrm>
            <a:off x="663100" y="389450"/>
            <a:ext cx="6016500" cy="99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err="1">
                <a:solidFill>
                  <a:schemeClr val="dk1"/>
                </a:solidFill>
                <a:latin typeface="Bebas Neue"/>
                <a:ea typeface="Bebas Neue"/>
                <a:cs typeface="Bebas Neue"/>
                <a:sym typeface="Bebas Neue"/>
              </a:rPr>
              <a:t>FORslAG</a:t>
            </a:r>
            <a:r>
              <a:rPr lang="fi-FI" sz="4000" dirty="0">
                <a:solidFill>
                  <a:schemeClr val="dk1"/>
                </a:solidFill>
                <a:latin typeface="Bebas Neue"/>
                <a:ea typeface="Bebas Neue"/>
                <a:cs typeface="Bebas Neue"/>
                <a:sym typeface="Bebas Neue"/>
              </a:rPr>
              <a:t> </a:t>
            </a:r>
            <a:r>
              <a:rPr lang="fi-FI" sz="4000" dirty="0" err="1">
                <a:solidFill>
                  <a:schemeClr val="dk1"/>
                </a:solidFill>
                <a:latin typeface="Bebas Neue"/>
                <a:ea typeface="Bebas Neue"/>
                <a:cs typeface="Bebas Neue"/>
                <a:sym typeface="Bebas Neue"/>
              </a:rPr>
              <a:t>TIlL</a:t>
            </a:r>
            <a:r>
              <a:rPr lang="fi-FI" sz="4000" dirty="0">
                <a:solidFill>
                  <a:schemeClr val="dk1"/>
                </a:solidFill>
                <a:latin typeface="Bebas Neue"/>
                <a:ea typeface="Bebas Neue"/>
                <a:cs typeface="Bebas Neue"/>
                <a:sym typeface="Bebas Neue"/>
              </a:rPr>
              <a:t> </a:t>
            </a:r>
            <a:r>
              <a:rPr lang="fi-FI" sz="4000" dirty="0" err="1">
                <a:solidFill>
                  <a:schemeClr val="dk1"/>
                </a:solidFill>
                <a:latin typeface="Bebas Neue"/>
                <a:ea typeface="Bebas Neue"/>
                <a:cs typeface="Bebas Neue"/>
                <a:sym typeface="Bebas Neue"/>
              </a:rPr>
              <a:t>ANDRa</a:t>
            </a:r>
            <a:r>
              <a:rPr lang="fi-FI" sz="4000" dirty="0">
                <a:solidFill>
                  <a:schemeClr val="dk1"/>
                </a:solidFill>
                <a:latin typeface="Bebas Neue"/>
                <a:ea typeface="Bebas Neue"/>
                <a:cs typeface="Bebas Neue"/>
                <a:sym typeface="Bebas Neue"/>
              </a:rPr>
              <a:t> AKTIVITETER</a:t>
            </a:r>
            <a:endParaRPr sz="4000" dirty="0">
              <a:solidFill>
                <a:schemeClr val="dk1"/>
              </a:solidFill>
              <a:latin typeface="Bebas Neue"/>
              <a:ea typeface="Bebas Neue"/>
              <a:cs typeface="Bebas Neue"/>
              <a:sym typeface="Bebas Neue"/>
            </a:endParaRPr>
          </a:p>
          <a:p>
            <a:pPr marL="0" lvl="0" indent="0" algn="l" rtl="0">
              <a:lnSpc>
                <a:spcPct val="115000"/>
              </a:lnSpc>
              <a:spcBef>
                <a:spcPts val="1200"/>
              </a:spcBef>
              <a:spcAft>
                <a:spcPts val="1200"/>
              </a:spcAft>
              <a:buClr>
                <a:schemeClr val="dk1"/>
              </a:buClr>
              <a:buSzPts val="1100"/>
              <a:buFont typeface="Arial"/>
              <a:buNone/>
            </a:pPr>
            <a:endParaRPr sz="1900" dirty="0">
              <a:solidFill>
                <a:schemeClr val="dk1"/>
              </a:solidFill>
              <a:latin typeface="Montserrat Light"/>
              <a:ea typeface="Montserrat Light"/>
              <a:cs typeface="Montserrat Light"/>
              <a:sym typeface="Montserrat Light"/>
            </a:endParaRPr>
          </a:p>
        </p:txBody>
      </p:sp>
      <p:sp>
        <p:nvSpPr>
          <p:cNvPr id="200" name="Google Shape;200;g31d76546d1b_0_64"/>
          <p:cNvSpPr txBox="1"/>
          <p:nvPr/>
        </p:nvSpPr>
        <p:spPr>
          <a:xfrm>
            <a:off x="584100" y="1549643"/>
            <a:ext cx="11023800" cy="5243475"/>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Montserrat"/>
              <a:buChar char="●"/>
            </a:pPr>
            <a:r>
              <a:rPr lang="fi-FI" sz="1600" b="1" dirty="0" err="1">
                <a:solidFill>
                  <a:schemeClr val="dk1"/>
                </a:solidFill>
                <a:latin typeface="Montserrat Light" panose="00000400000000000000" pitchFamily="50" charset="0"/>
                <a:ea typeface="Montserrat"/>
                <a:cs typeface="Montserrat"/>
                <a:sym typeface="Montserrat"/>
              </a:rPr>
              <a:t>Återvinn</a:t>
            </a:r>
            <a:r>
              <a:rPr lang="fi-FI" sz="1600" b="1" dirty="0">
                <a:solidFill>
                  <a:schemeClr val="dk1"/>
                </a:solidFill>
                <a:latin typeface="Montserrat Light" panose="00000400000000000000" pitchFamily="50" charset="0"/>
                <a:ea typeface="Montserrat"/>
                <a:cs typeface="Montserrat"/>
                <a:sym typeface="Montserrat"/>
              </a:rPr>
              <a:t> </a:t>
            </a:r>
            <a:r>
              <a:rPr lang="fi-FI" sz="1600" b="1" dirty="0" err="1">
                <a:solidFill>
                  <a:schemeClr val="dk1"/>
                </a:solidFill>
                <a:latin typeface="Montserrat Light" panose="00000400000000000000" pitchFamily="50" charset="0"/>
                <a:ea typeface="Montserrat"/>
                <a:cs typeface="Montserrat"/>
                <a:sym typeface="Montserrat"/>
              </a:rPr>
              <a:t>något</a:t>
            </a:r>
            <a:endParaRPr sz="1600" b="1" dirty="0">
              <a:solidFill>
                <a:schemeClr val="dk1"/>
              </a:solidFill>
              <a:latin typeface="Montserrat Light" panose="00000400000000000000" pitchFamily="50" charset="0"/>
              <a:ea typeface="Montserrat"/>
              <a:cs typeface="Montserrat"/>
              <a:sym typeface="Montserrat"/>
            </a:endParaRPr>
          </a:p>
          <a:p>
            <a:pPr marL="457200" lvl="0"/>
            <a:r>
              <a:rPr lang="sv-SE" sz="1600" dirty="0">
                <a:solidFill>
                  <a:schemeClr val="dk1"/>
                </a:solidFill>
                <a:latin typeface="Montserrat Light" panose="00000400000000000000" pitchFamily="50" charset="0"/>
                <a:ea typeface="Montserrat Light"/>
                <a:cs typeface="Montserrat Light"/>
                <a:sym typeface="Montserrat Light"/>
              </a:rPr>
              <a:t>Eleverna tar med sig ett föremål som de vill återvinna, t.ex. kläder eller gamla leksaker. Klassen går tillsammans till en återvinningsstation. Detta kan eventuellt kombineras med en rundvisning på den lokala återvinningsstationen. Se gärna denna video före besöket:</a:t>
            </a:r>
          </a:p>
          <a:p>
            <a:pPr marL="457200" lvl="0" indent="0" algn="l" rtl="0">
              <a:spcBef>
                <a:spcPts val="0"/>
              </a:spcBef>
              <a:spcAft>
                <a:spcPts val="0"/>
              </a:spcAft>
              <a:buNone/>
            </a:pPr>
            <a:r>
              <a:rPr lang="fi-FI" sz="1600" dirty="0">
                <a:solidFill>
                  <a:schemeClr val="dk1"/>
                </a:solidFill>
                <a:latin typeface="Montserrat Light" panose="00000400000000000000" pitchFamily="50" charset="0"/>
                <a:ea typeface="Montserrat Light"/>
                <a:cs typeface="Montserrat Light"/>
                <a:sym typeface="Montserrat Light"/>
              </a:rPr>
              <a:t>: </a:t>
            </a:r>
            <a:r>
              <a:rPr lang="fi-FI" sz="1600" u="sng" dirty="0">
                <a:solidFill>
                  <a:schemeClr val="hlink"/>
                </a:solidFill>
                <a:latin typeface="Montserrat Light" panose="00000400000000000000" pitchFamily="50" charset="0"/>
                <a:ea typeface="Montserrat"/>
                <a:cs typeface="Montserrat"/>
                <a:sym typeface="Montserrat"/>
                <a:hlinkClick r:id="rId4"/>
              </a:rPr>
              <a:t>https://tv.tv2.dk/2015-05-06-alt-bliver-brugt-det-sker-der-med-dit-usaelgelige-genbrugstoej</a:t>
            </a:r>
            <a:r>
              <a:rPr lang="fi-FI" sz="1600" dirty="0">
                <a:solidFill>
                  <a:schemeClr val="dk1"/>
                </a:solidFill>
                <a:latin typeface="Montserrat Light" panose="00000400000000000000" pitchFamily="50" charset="0"/>
                <a:ea typeface="Montserrat Light"/>
                <a:cs typeface="Montserrat Light"/>
                <a:sym typeface="Montserrat Light"/>
              </a:rPr>
              <a:t> </a:t>
            </a: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0" algn="l" rtl="0">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349250">
              <a:buClr>
                <a:schemeClr val="dk1"/>
              </a:buClr>
              <a:buSzPts val="1900"/>
              <a:buFont typeface="Montserrat"/>
              <a:buChar char="●"/>
            </a:pPr>
            <a:r>
              <a:rPr lang="sv-SE" sz="1600" b="1" dirty="0">
                <a:solidFill>
                  <a:schemeClr val="dk1"/>
                </a:solidFill>
                <a:latin typeface="Montserrat Light" panose="00000400000000000000" pitchFamily="50" charset="0"/>
                <a:ea typeface="Montserrat"/>
                <a:cs typeface="Montserrat"/>
                <a:sym typeface="Montserrat"/>
              </a:rPr>
              <a:t>Perspektiv till andra globala mål</a:t>
            </a:r>
          </a:p>
          <a:p>
            <a:pPr marL="457200" lvl="0"/>
            <a:r>
              <a:rPr lang="sv-SE" sz="1600" dirty="0">
                <a:solidFill>
                  <a:schemeClr val="dk1"/>
                </a:solidFill>
                <a:latin typeface="Montserrat Light" panose="00000400000000000000" pitchFamily="50" charset="0"/>
                <a:ea typeface="Montserrat Light"/>
                <a:cs typeface="Montserrat Light"/>
                <a:sym typeface="Montserrat Light"/>
              </a:rPr>
              <a:t>Rikta blicken mot de andra globala målen – finns det ett samband? Antingen kan läraren bestämma vilka, eller så kan eleverna själva undersöka dem beroende på årskurs. Se de andra globala målen här</a:t>
            </a:r>
            <a:r>
              <a:rPr lang="fi-FI" sz="1600" dirty="0">
                <a:solidFill>
                  <a:schemeClr val="dk1"/>
                </a:solidFill>
                <a:latin typeface="Montserrat Light" panose="00000400000000000000" pitchFamily="50" charset="0"/>
                <a:ea typeface="Montserrat Light"/>
                <a:cs typeface="Montserrat Light"/>
                <a:sym typeface="Montserrat Light"/>
              </a:rPr>
              <a:t>: </a:t>
            </a:r>
            <a:r>
              <a:rPr lang="fi-FI" sz="1600" u="sng" dirty="0">
                <a:solidFill>
                  <a:schemeClr val="hlink"/>
                </a:solidFill>
                <a:latin typeface="Montserrat Light" panose="00000400000000000000" pitchFamily="50" charset="0"/>
                <a:ea typeface="Montserrat"/>
                <a:cs typeface="Montserrat"/>
                <a:sym typeface="Montserrat"/>
              </a:rPr>
              <a:t>https://fn.se/globala-malen-for-hallbar-utveckling/</a:t>
            </a: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0" algn="l" rtl="0">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349250">
              <a:buClr>
                <a:schemeClr val="dk1"/>
              </a:buClr>
              <a:buSzPts val="1900"/>
              <a:buFont typeface="Montserrat"/>
              <a:buChar char="●"/>
            </a:pPr>
            <a:r>
              <a:rPr lang="fi-FI" sz="1600" b="1" dirty="0" err="1">
                <a:solidFill>
                  <a:schemeClr val="dk1"/>
                </a:solidFill>
                <a:latin typeface="Montserrat Light" panose="00000400000000000000" pitchFamily="50" charset="0"/>
                <a:ea typeface="Montserrat"/>
                <a:cs typeface="Montserrat"/>
                <a:sym typeface="Montserrat"/>
              </a:rPr>
              <a:t>Multikulturella</a:t>
            </a:r>
            <a:r>
              <a:rPr lang="fi-FI" sz="1600" b="1" dirty="0">
                <a:solidFill>
                  <a:schemeClr val="dk1"/>
                </a:solidFill>
                <a:latin typeface="Montserrat Light" panose="00000400000000000000" pitchFamily="50" charset="0"/>
                <a:ea typeface="Montserrat"/>
                <a:cs typeface="Montserrat"/>
                <a:sym typeface="Montserrat"/>
              </a:rPr>
              <a:t> </a:t>
            </a:r>
            <a:r>
              <a:rPr lang="fi-FI" sz="1600" b="1" dirty="0" err="1">
                <a:solidFill>
                  <a:schemeClr val="dk1"/>
                </a:solidFill>
                <a:latin typeface="Montserrat Light" panose="00000400000000000000" pitchFamily="50" charset="0"/>
                <a:ea typeface="Montserrat"/>
                <a:cs typeface="Montserrat"/>
                <a:sym typeface="Montserrat"/>
              </a:rPr>
              <a:t>skillnader</a:t>
            </a:r>
            <a:r>
              <a:rPr lang="fi-FI" sz="1600" b="1" dirty="0">
                <a:solidFill>
                  <a:schemeClr val="dk1"/>
                </a:solidFill>
                <a:latin typeface="Montserrat Light" panose="00000400000000000000" pitchFamily="50" charset="0"/>
                <a:ea typeface="Montserrat"/>
                <a:cs typeface="Montserrat"/>
                <a:sym typeface="Montserrat"/>
              </a:rPr>
              <a:t>?</a:t>
            </a:r>
          </a:p>
          <a:p>
            <a:pPr marL="457200" lvl="0"/>
            <a:r>
              <a:rPr lang="sv-SE" sz="1600" dirty="0">
                <a:solidFill>
                  <a:schemeClr val="dk1"/>
                </a:solidFill>
                <a:latin typeface="Montserrat Light" panose="00000400000000000000" pitchFamily="50" charset="0"/>
                <a:ea typeface="Montserrat Light"/>
                <a:cs typeface="Montserrat Light"/>
                <a:sym typeface="Montserrat Light"/>
              </a:rPr>
              <a:t>Finns det elever från andra länder i klassen? Prata om hur man källsorterar i deras hemländer. Titta på likheter och skillnader. Eventuellt kan detta byggas upp som en dialogpaus-diskussion.</a:t>
            </a:r>
          </a:p>
          <a:p>
            <a:pPr marL="457200" lvl="0" indent="0" algn="l" rtl="0">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349250">
              <a:buClr>
                <a:schemeClr val="dk1"/>
              </a:buClr>
              <a:buSzPts val="1900"/>
              <a:buFont typeface="Montserrat Light"/>
              <a:buChar char="●"/>
            </a:pPr>
            <a:r>
              <a:rPr lang="sv-SE" sz="1600" b="1" dirty="0">
                <a:solidFill>
                  <a:schemeClr val="dk1"/>
                </a:solidFill>
                <a:latin typeface="Montserrat Light" panose="00000400000000000000" pitchFamily="50" charset="0"/>
                <a:ea typeface="Montserrat"/>
                <a:cs typeface="Montserrat"/>
                <a:sym typeface="Montserrat"/>
              </a:rPr>
              <a:t>Ett igenkännligt expertbesök: </a:t>
            </a:r>
            <a:r>
              <a:rPr lang="sv-SE" sz="1600" dirty="0">
                <a:solidFill>
                  <a:schemeClr val="dk1"/>
                </a:solidFill>
                <a:latin typeface="Montserrat Light" panose="00000400000000000000" pitchFamily="50" charset="0"/>
                <a:ea typeface="Montserrat"/>
                <a:cs typeface="Montserrat"/>
                <a:sym typeface="Montserrat"/>
              </a:rPr>
              <a:t>Förpackningar som resurs</a:t>
            </a:r>
            <a:br>
              <a:rPr lang="sv-SE" sz="1600" b="1" dirty="0">
                <a:solidFill>
                  <a:schemeClr val="dk1"/>
                </a:solidFill>
                <a:latin typeface="Montserrat Light" panose="00000400000000000000" pitchFamily="50" charset="0"/>
                <a:ea typeface="Montserrat"/>
                <a:cs typeface="Montserrat"/>
                <a:sym typeface="Montserrat"/>
              </a:rPr>
            </a:br>
            <a:r>
              <a:rPr lang="fi-FI" sz="1600" u="sng" dirty="0">
                <a:solidFill>
                  <a:schemeClr val="hlink"/>
                </a:solidFill>
                <a:latin typeface="Montserrat Light" panose="00000400000000000000" pitchFamily="50" charset="0"/>
                <a:ea typeface="Montserrat"/>
                <a:cs typeface="Montserrat"/>
                <a:sym typeface="Montserrat"/>
                <a:hlinkClick r:id="rId5"/>
              </a:rPr>
              <a:t>https://www.danmarkformaalene.dk/emballage-som-ressource</a:t>
            </a: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0" algn="l" rtl="0">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 descr="Kuva, joka sisältää kohteen teksti, kuvakaappaus, Fontti, graafinen suunnittelu&#10;&#10;Kuvaus luotu automaattisesti"/>
          <p:cNvPicPr preferRelativeResize="0"/>
          <p:nvPr/>
        </p:nvPicPr>
        <p:blipFill rotWithShape="1">
          <a:blip r:embed="rId3">
            <a:alphaModFix/>
          </a:blip>
          <a:srcRect/>
          <a:stretch/>
        </p:blipFill>
        <p:spPr>
          <a:xfrm>
            <a:off x="1016509" y="1524000"/>
            <a:ext cx="10158981" cy="3809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31d1eb935d4_0_8"/>
          <p:cNvSpPr txBox="1">
            <a:spLocks noGrp="1"/>
          </p:cNvSpPr>
          <p:nvPr>
            <p:ph type="title"/>
          </p:nvPr>
        </p:nvSpPr>
        <p:spPr>
          <a:xfrm>
            <a:off x="571325" y="499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i-FI" sz="4000" dirty="0"/>
              <a:t>Introduktion </a:t>
            </a:r>
            <a:r>
              <a:rPr lang="fi-FI" sz="4000" dirty="0" err="1"/>
              <a:t>Till</a:t>
            </a:r>
            <a:r>
              <a:rPr lang="fi-FI" sz="4000" dirty="0"/>
              <a:t> </a:t>
            </a:r>
            <a:r>
              <a:rPr lang="fi-FI" sz="4000" dirty="0" err="1"/>
              <a:t>kursen</a:t>
            </a:r>
            <a:endParaRPr sz="4000" dirty="0"/>
          </a:p>
        </p:txBody>
      </p:sp>
      <p:sp>
        <p:nvSpPr>
          <p:cNvPr id="92" name="Google Shape;92;g31d1eb935d4_0_8"/>
          <p:cNvSpPr/>
          <p:nvPr/>
        </p:nvSpPr>
        <p:spPr>
          <a:xfrm>
            <a:off x="1364300" y="2436225"/>
            <a:ext cx="6828724" cy="621300"/>
          </a:xfrm>
          <a:prstGeom prst="rect">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Light"/>
              <a:ea typeface="Montserrat Light"/>
              <a:cs typeface="Montserrat Light"/>
              <a:sym typeface="Montserrat Light"/>
            </a:endParaRPr>
          </a:p>
        </p:txBody>
      </p:sp>
      <p:sp>
        <p:nvSpPr>
          <p:cNvPr id="93" name="Google Shape;93;g31d1eb935d4_0_8"/>
          <p:cNvSpPr txBox="1">
            <a:spLocks noGrp="1"/>
          </p:cNvSpPr>
          <p:nvPr>
            <p:ph type="body" idx="1"/>
          </p:nvPr>
        </p:nvSpPr>
        <p:spPr>
          <a:xfrm>
            <a:off x="732385" y="1604104"/>
            <a:ext cx="7682700" cy="4351200"/>
          </a:xfrm>
          <a:prstGeom prst="rect">
            <a:avLst/>
          </a:prstGeom>
          <a:noFill/>
          <a:ln>
            <a:noFill/>
          </a:ln>
        </p:spPr>
        <p:txBody>
          <a:bodyPr spcFirstLastPara="1" wrap="square" lIns="91425" tIns="45700" rIns="91425" bIns="45700" anchor="t" anchorCtr="0">
            <a:normAutofit fontScale="62500" lnSpcReduction="20000"/>
          </a:bodyPr>
          <a:lstStyle/>
          <a:p>
            <a:pPr marL="0" indent="0">
              <a:buSzPct val="57692"/>
              <a:buNone/>
            </a:pPr>
            <a:r>
              <a:rPr lang="fi-FI" sz="3120" dirty="0" err="1"/>
              <a:t>Välkommen</a:t>
            </a:r>
            <a:r>
              <a:rPr lang="fi-FI" sz="3120" dirty="0"/>
              <a:t> </a:t>
            </a:r>
            <a:r>
              <a:rPr lang="fi-FI" sz="3120" dirty="0" err="1"/>
              <a:t>till</a:t>
            </a:r>
            <a:r>
              <a:rPr lang="fi-FI" sz="3120" dirty="0"/>
              <a:t> </a:t>
            </a:r>
            <a:r>
              <a:rPr lang="fi-FI" sz="3120" dirty="0" err="1"/>
              <a:t>kursen</a:t>
            </a:r>
            <a:r>
              <a:rPr lang="fi-FI" sz="3120" dirty="0"/>
              <a:t> </a:t>
            </a:r>
            <a:r>
              <a:rPr lang="fi-FI" sz="3120" dirty="0" err="1"/>
              <a:t>som</a:t>
            </a:r>
            <a:r>
              <a:rPr lang="fi-FI" sz="3120" dirty="0"/>
              <a:t> </a:t>
            </a:r>
            <a:r>
              <a:rPr lang="fi-FI" sz="3120" dirty="0" err="1"/>
              <a:t>baserar</a:t>
            </a:r>
            <a:r>
              <a:rPr lang="fi-FI" sz="3120" dirty="0"/>
              <a:t> </a:t>
            </a:r>
            <a:r>
              <a:rPr lang="fi-FI" sz="3120" dirty="0" err="1"/>
              <a:t>sig</a:t>
            </a:r>
            <a:r>
              <a:rPr lang="fi-FI" sz="3120" dirty="0"/>
              <a:t> </a:t>
            </a:r>
            <a:r>
              <a:rPr lang="fi-FI" sz="3120" dirty="0" err="1"/>
              <a:t>på</a:t>
            </a:r>
            <a:r>
              <a:rPr lang="fi-FI" sz="3120" dirty="0"/>
              <a:t> SDG </a:t>
            </a:r>
            <a:r>
              <a:rPr lang="fi-FI" sz="3120" dirty="0" err="1"/>
              <a:t>nummer</a:t>
            </a:r>
            <a:r>
              <a:rPr lang="fi-FI" sz="3120" dirty="0"/>
              <a:t> 12:</a:t>
            </a:r>
            <a:endParaRPr sz="3120" dirty="0"/>
          </a:p>
          <a:p>
            <a:pPr marL="0" lvl="0" indent="0" algn="l" rtl="0">
              <a:lnSpc>
                <a:spcPct val="90000"/>
              </a:lnSpc>
              <a:spcBef>
                <a:spcPts val="1000"/>
              </a:spcBef>
              <a:spcAft>
                <a:spcPts val="0"/>
              </a:spcAft>
              <a:buSzPct val="64285"/>
              <a:buNone/>
            </a:pPr>
            <a:endParaRPr dirty="0"/>
          </a:p>
          <a:p>
            <a:pPr marL="0" lvl="0" indent="0" algn="l" rtl="0">
              <a:lnSpc>
                <a:spcPct val="90000"/>
              </a:lnSpc>
              <a:spcBef>
                <a:spcPts val="1000"/>
              </a:spcBef>
              <a:spcAft>
                <a:spcPts val="0"/>
              </a:spcAft>
              <a:buSzPct val="28133"/>
              <a:buNone/>
            </a:pPr>
            <a:r>
              <a:rPr lang="fi-FI" b="1" dirty="0">
                <a:latin typeface="Montserrat"/>
                <a:ea typeface="Montserrat"/>
                <a:cs typeface="Montserrat"/>
                <a:sym typeface="Montserrat"/>
              </a:rPr>
              <a:t>            </a:t>
            </a:r>
            <a:r>
              <a:rPr lang="fi-FI" sz="6398" b="1" dirty="0" err="1">
                <a:latin typeface="Bebas Neue"/>
                <a:ea typeface="Bebas Neue"/>
                <a:cs typeface="Bebas Neue"/>
                <a:sym typeface="Bebas Neue"/>
              </a:rPr>
              <a:t>Hållbar</a:t>
            </a:r>
            <a:r>
              <a:rPr lang="fi-FI" sz="6398" b="1" dirty="0">
                <a:latin typeface="Bebas Neue"/>
                <a:ea typeface="Bebas Neue"/>
                <a:cs typeface="Bebas Neue"/>
                <a:sym typeface="Bebas Neue"/>
              </a:rPr>
              <a:t> </a:t>
            </a:r>
            <a:r>
              <a:rPr lang="fi-FI" sz="6398" b="1" dirty="0" err="1">
                <a:latin typeface="Bebas Neue"/>
                <a:ea typeface="Bebas Neue"/>
                <a:cs typeface="Bebas Neue"/>
                <a:sym typeface="Bebas Neue"/>
              </a:rPr>
              <a:t>konsumtion</a:t>
            </a:r>
            <a:r>
              <a:rPr lang="fi-FI" sz="6398" b="1" dirty="0">
                <a:latin typeface="Bebas Neue"/>
                <a:ea typeface="Bebas Neue"/>
                <a:cs typeface="Bebas Neue"/>
                <a:sym typeface="Bebas Neue"/>
              </a:rPr>
              <a:t> </a:t>
            </a:r>
            <a:r>
              <a:rPr lang="fi-FI" sz="6398" b="1" dirty="0" err="1">
                <a:latin typeface="Bebas Neue"/>
                <a:ea typeface="Bebas Neue"/>
                <a:cs typeface="Bebas Neue"/>
                <a:sym typeface="Bebas Neue"/>
              </a:rPr>
              <a:t>och</a:t>
            </a:r>
            <a:r>
              <a:rPr lang="fi-FI" sz="6398" b="1" dirty="0">
                <a:latin typeface="Bebas Neue"/>
                <a:ea typeface="Bebas Neue"/>
                <a:cs typeface="Bebas Neue"/>
                <a:sym typeface="Bebas Neue"/>
              </a:rPr>
              <a:t> produktion</a:t>
            </a:r>
            <a:endParaRPr sz="6398" b="1" dirty="0">
              <a:latin typeface="Bebas Neue"/>
              <a:ea typeface="Bebas Neue"/>
              <a:cs typeface="Bebas Neue"/>
              <a:sym typeface="Bebas Neue"/>
            </a:endParaRPr>
          </a:p>
          <a:p>
            <a:pPr marL="0" lvl="0" indent="0" algn="l" rtl="0">
              <a:lnSpc>
                <a:spcPct val="90000"/>
              </a:lnSpc>
              <a:spcBef>
                <a:spcPts val="1000"/>
              </a:spcBef>
              <a:spcAft>
                <a:spcPts val="0"/>
              </a:spcAft>
              <a:buSzPct val="64285"/>
              <a:buNone/>
            </a:pPr>
            <a:endParaRPr dirty="0"/>
          </a:p>
          <a:p>
            <a:pPr marL="0" lvl="0" indent="0" algn="l" rtl="0">
              <a:lnSpc>
                <a:spcPct val="90000"/>
              </a:lnSpc>
              <a:spcBef>
                <a:spcPts val="1000"/>
              </a:spcBef>
              <a:spcAft>
                <a:spcPts val="0"/>
              </a:spcAft>
              <a:buSzPct val="56962"/>
              <a:buNone/>
            </a:pPr>
            <a:r>
              <a:rPr lang="fi-FI" sz="3160" b="1" dirty="0" err="1">
                <a:latin typeface="Montserrat"/>
                <a:ea typeface="Montserrat"/>
                <a:cs typeface="Montserrat"/>
                <a:sym typeface="Montserrat"/>
              </a:rPr>
              <a:t>Målgrupp</a:t>
            </a:r>
            <a:r>
              <a:rPr lang="fi-FI" sz="3160" dirty="0"/>
              <a:t>: </a:t>
            </a:r>
            <a:r>
              <a:rPr lang="fi-FI" sz="3160" dirty="0" err="1"/>
              <a:t>grundskola</a:t>
            </a:r>
            <a:r>
              <a:rPr lang="fi-FI" sz="3160" dirty="0"/>
              <a:t>/</a:t>
            </a:r>
            <a:r>
              <a:rPr lang="fi-FI" sz="3160" dirty="0" err="1"/>
              <a:t>mellanstadiet</a:t>
            </a:r>
            <a:endParaRPr sz="3160" dirty="0"/>
          </a:p>
          <a:p>
            <a:pPr marL="0" lvl="0" indent="0" algn="l" rtl="0">
              <a:lnSpc>
                <a:spcPct val="90000"/>
              </a:lnSpc>
              <a:spcBef>
                <a:spcPts val="1000"/>
              </a:spcBef>
              <a:spcAft>
                <a:spcPts val="0"/>
              </a:spcAft>
              <a:buSzPct val="56962"/>
              <a:buNone/>
            </a:pPr>
            <a:r>
              <a:rPr lang="fi-FI" sz="3160" b="1" dirty="0" err="1">
                <a:latin typeface="Montserrat"/>
                <a:ea typeface="Montserrat"/>
                <a:cs typeface="Montserrat"/>
                <a:sym typeface="Montserrat"/>
              </a:rPr>
              <a:t>Längd</a:t>
            </a:r>
            <a:r>
              <a:rPr lang="fi-FI" sz="3160" dirty="0"/>
              <a:t>: 10 </a:t>
            </a:r>
            <a:r>
              <a:rPr lang="fi-FI" sz="3160" dirty="0" err="1"/>
              <a:t>lektioner</a:t>
            </a:r>
            <a:r>
              <a:rPr lang="fi-FI" sz="3160" dirty="0"/>
              <a:t> </a:t>
            </a:r>
            <a:r>
              <a:rPr lang="fi-FI" sz="3160" dirty="0" err="1"/>
              <a:t>samt</a:t>
            </a:r>
            <a:r>
              <a:rPr lang="fi-FI" sz="3160" dirty="0"/>
              <a:t> ett </a:t>
            </a:r>
            <a:r>
              <a:rPr lang="fi-FI" sz="3160" dirty="0" err="1"/>
              <a:t>temamöte</a:t>
            </a:r>
            <a:r>
              <a:rPr lang="fi-FI" sz="3160" dirty="0"/>
              <a:t> </a:t>
            </a:r>
            <a:r>
              <a:rPr lang="fi-FI" sz="3160" dirty="0" err="1"/>
              <a:t>med</a:t>
            </a:r>
            <a:r>
              <a:rPr lang="fi-FI" sz="3160" dirty="0"/>
              <a:t> </a:t>
            </a:r>
            <a:r>
              <a:rPr lang="fi-FI" sz="3160" dirty="0" err="1"/>
              <a:t>föräldrar</a:t>
            </a:r>
            <a:endParaRPr sz="3160" dirty="0"/>
          </a:p>
          <a:p>
            <a:pPr marL="0" lvl="0" indent="0" algn="l" rtl="0">
              <a:lnSpc>
                <a:spcPct val="90000"/>
              </a:lnSpc>
              <a:spcBef>
                <a:spcPts val="1000"/>
              </a:spcBef>
              <a:spcAft>
                <a:spcPts val="0"/>
              </a:spcAft>
              <a:buSzPct val="56962"/>
              <a:buNone/>
            </a:pPr>
            <a:endParaRPr sz="3160" dirty="0"/>
          </a:p>
          <a:p>
            <a:pPr marL="0" lvl="0" indent="0">
              <a:buSzPct val="56962"/>
              <a:buNone/>
            </a:pPr>
            <a:r>
              <a:rPr lang="sv-SE" sz="3160" dirty="0"/>
              <a:t>När man arbetar med de yngsta kring detta ämne är det en fördel om man tar utgångspunkt i elevernas egen vardag.</a:t>
            </a:r>
            <a:br>
              <a:rPr lang="sv-SE" sz="3160" dirty="0"/>
            </a:br>
            <a:endParaRPr sz="3160" dirty="0"/>
          </a:p>
          <a:p>
            <a:pPr marL="0" lvl="0" indent="0">
              <a:buSzPct val="56962"/>
              <a:buNone/>
            </a:pPr>
            <a:r>
              <a:rPr lang="fi-FI" sz="3160" b="1" dirty="0" err="1">
                <a:latin typeface="Montserrat"/>
                <a:ea typeface="Montserrat"/>
                <a:cs typeface="Montserrat"/>
                <a:sym typeface="Montserrat"/>
              </a:rPr>
              <a:t>Fokusområden</a:t>
            </a:r>
            <a:r>
              <a:rPr lang="fi-FI" sz="3160" b="1" dirty="0">
                <a:latin typeface="Montserrat"/>
                <a:ea typeface="Montserrat"/>
                <a:cs typeface="Montserrat"/>
                <a:sym typeface="Montserrat"/>
              </a:rPr>
              <a:t>/</a:t>
            </a:r>
            <a:r>
              <a:rPr lang="fi-FI" sz="3160" b="1" dirty="0" err="1">
                <a:latin typeface="Montserrat"/>
                <a:ea typeface="Montserrat"/>
                <a:cs typeface="Montserrat"/>
                <a:sym typeface="Montserrat"/>
              </a:rPr>
              <a:t>begrepp</a:t>
            </a:r>
            <a:r>
              <a:rPr lang="fi-FI" sz="3160" dirty="0"/>
              <a:t>: </a:t>
            </a:r>
            <a:r>
              <a:rPr lang="sv-SE" sz="3160" dirty="0"/>
              <a:t>Konsumtion, avfall, sortering och återvinning.</a:t>
            </a:r>
            <a:endParaRPr sz="3160" dirty="0"/>
          </a:p>
        </p:txBody>
      </p:sp>
      <p:pic>
        <p:nvPicPr>
          <p:cNvPr id="6" name="Kuva 5" descr="Kuva, joka sisältää kohteen teksti, Fontti, logo, Grafiikka&#10;&#10;Tekoälyllä luotu sisältö voi olla virheellistä.">
            <a:extLst>
              <a:ext uri="{FF2B5EF4-FFF2-40B4-BE49-F238E27FC236}">
                <a16:creationId xmlns:a16="http://schemas.microsoft.com/office/drawing/2014/main" id="{A1D86036-662A-CB64-FB5B-ADC3A047938E}"/>
              </a:ext>
            </a:extLst>
          </p:cNvPr>
          <p:cNvPicPr>
            <a:picLocks noChangeAspect="1"/>
          </p:cNvPicPr>
          <p:nvPr/>
        </p:nvPicPr>
        <p:blipFill>
          <a:blip r:embed="rId3"/>
          <a:stretch>
            <a:fillRect/>
          </a:stretch>
        </p:blipFill>
        <p:spPr>
          <a:xfrm>
            <a:off x="9233367" y="1723960"/>
            <a:ext cx="2226248" cy="22262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31d7359357f_0_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0" name="Google Shape;100;g31d7359357f_0_7"/>
          <p:cNvSpPr txBox="1"/>
          <p:nvPr/>
        </p:nvSpPr>
        <p:spPr>
          <a:xfrm>
            <a:off x="637750" y="531150"/>
            <a:ext cx="11026200" cy="5948100"/>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sv-SE" sz="3500" dirty="0">
                <a:solidFill>
                  <a:schemeClr val="dk1"/>
                </a:solidFill>
                <a:latin typeface="Bebas Neue"/>
                <a:ea typeface="Bebas Neue"/>
                <a:cs typeface="Bebas Neue"/>
                <a:sym typeface="Bebas Neue"/>
              </a:rPr>
              <a:t>Lektion 1+2: Vad är avfall och hur sorterar vi det?</a:t>
            </a:r>
          </a:p>
          <a:p>
            <a:pPr lvl="0">
              <a:lnSpc>
                <a:spcPct val="115000"/>
              </a:lnSpc>
              <a:spcBef>
                <a:spcPts val="1200"/>
              </a:spcBef>
              <a:buClr>
                <a:schemeClr val="dk1"/>
              </a:buClr>
              <a:buSzPts val="1100"/>
            </a:pPr>
            <a:r>
              <a:rPr lang="fi-FI" sz="1800" b="1" dirty="0" err="1">
                <a:solidFill>
                  <a:schemeClr val="dk1"/>
                </a:solidFill>
                <a:latin typeface="Montserrat Light" panose="00000400000000000000" pitchFamily="50" charset="0"/>
                <a:ea typeface="Montserrat"/>
                <a:cs typeface="Montserrat"/>
                <a:sym typeface="Montserrat"/>
              </a:rPr>
              <a:t>Mål</a:t>
            </a:r>
            <a:r>
              <a:rPr lang="fi-FI" sz="1800" b="1" dirty="0">
                <a:solidFill>
                  <a:schemeClr val="dk1"/>
                </a:solidFill>
                <a:latin typeface="Montserrat Light" panose="00000400000000000000" pitchFamily="50" charset="0"/>
                <a:ea typeface="Montserrat"/>
                <a:cs typeface="Montserrat"/>
                <a:sym typeface="Montserrat"/>
              </a:rPr>
              <a:t>: </a:t>
            </a:r>
            <a:r>
              <a:rPr lang="sv-SE" sz="1800" dirty="0">
                <a:solidFill>
                  <a:schemeClr val="dk1"/>
                </a:solidFill>
                <a:latin typeface="Montserrat Light" panose="00000400000000000000" pitchFamily="50" charset="0"/>
                <a:ea typeface="Montserrat"/>
                <a:cs typeface="Montserrat"/>
                <a:sym typeface="Montserrat"/>
              </a:rPr>
              <a:t>Eleverna ska få kunskap om ämnet, kunna känna igen olika typer av avfall och sortera avfall.</a:t>
            </a:r>
            <a:endParaRPr sz="1800" b="1" dirty="0">
              <a:solidFill>
                <a:schemeClr val="dk1"/>
              </a:solidFill>
              <a:latin typeface="Montserrat Light" panose="00000400000000000000" pitchFamily="50" charset="0"/>
              <a:ea typeface="Montserrat"/>
              <a:cs typeface="Montserrat"/>
              <a:sym typeface="Montserrat"/>
            </a:endParaRPr>
          </a:p>
          <a:p>
            <a:pPr lvl="0">
              <a:lnSpc>
                <a:spcPct val="115000"/>
              </a:lnSpc>
              <a:spcBef>
                <a:spcPts val="1200"/>
              </a:spcBef>
              <a:buClr>
                <a:schemeClr val="dk1"/>
              </a:buClr>
              <a:buSzPts val="1100"/>
            </a:pPr>
            <a:r>
              <a:rPr lang="sv-SE" sz="1800" b="1" dirty="0">
                <a:solidFill>
                  <a:schemeClr val="dk1"/>
                </a:solidFill>
                <a:latin typeface="Montserrat Light" panose="00000400000000000000" pitchFamily="50" charset="0"/>
                <a:ea typeface="Montserrat"/>
                <a:cs typeface="Montserrat"/>
                <a:sym typeface="Montserrat"/>
              </a:rPr>
              <a:t>Lärarens förberedelse: </a:t>
            </a:r>
            <a:r>
              <a:rPr lang="sv-SE" sz="1800" dirty="0">
                <a:solidFill>
                  <a:schemeClr val="dk1"/>
                </a:solidFill>
                <a:latin typeface="Montserrat Light" panose="00000400000000000000" pitchFamily="50" charset="0"/>
                <a:ea typeface="Montserrat"/>
                <a:cs typeface="Montserrat"/>
                <a:sym typeface="Montserrat"/>
              </a:rPr>
              <a:t>Välj ut bilder som ska visas för klassen.</a:t>
            </a:r>
          </a:p>
          <a:p>
            <a:pPr lvl="0">
              <a:lnSpc>
                <a:spcPct val="115000"/>
              </a:lnSpc>
              <a:spcBef>
                <a:spcPts val="1200"/>
              </a:spcBef>
              <a:buClr>
                <a:schemeClr val="dk1"/>
              </a:buClr>
              <a:buSzPts val="1100"/>
            </a:pPr>
            <a:endParaRPr sz="1800" dirty="0">
              <a:solidFill>
                <a:schemeClr val="dk1"/>
              </a:solidFill>
              <a:latin typeface="Montserrat Light" panose="00000400000000000000" pitchFamily="50" charset="0"/>
              <a:ea typeface="Montserrat"/>
              <a:cs typeface="Montserrat"/>
              <a:sym typeface="Montserrat"/>
            </a:endParaRPr>
          </a:p>
          <a:p>
            <a:pPr marL="457200" lvl="0" indent="-349250">
              <a:lnSpc>
                <a:spcPct val="115000"/>
              </a:lnSpc>
              <a:spcBef>
                <a:spcPts val="1200"/>
              </a:spcBef>
              <a:buClr>
                <a:schemeClr val="dk1"/>
              </a:buClr>
              <a:buSzPts val="1900"/>
              <a:buFont typeface="Montserrat"/>
              <a:buChar char="●"/>
            </a:pPr>
            <a:r>
              <a:rPr lang="sv-SE" sz="1800" dirty="0">
                <a:solidFill>
                  <a:schemeClr val="dk1"/>
                </a:solidFill>
                <a:latin typeface="Montserrat Light" panose="00000400000000000000" pitchFamily="50" charset="0"/>
                <a:ea typeface="Montserrat"/>
                <a:cs typeface="Montserrat"/>
                <a:sym typeface="Montserrat"/>
              </a:rPr>
              <a:t>Kursen inleds med en klassdialog baserad på bilder som visas i klassrummet. Eleverna ska samtala tillsammans om vad de ser på bilderna, vad de tänker på etc.</a:t>
            </a:r>
            <a:endParaRPr sz="1800" dirty="0">
              <a:solidFill>
                <a:schemeClr val="dk1"/>
              </a:solidFill>
              <a:latin typeface="Montserrat Light" panose="00000400000000000000" pitchFamily="50" charset="0"/>
              <a:ea typeface="Montserrat"/>
              <a:cs typeface="Montserrat"/>
              <a:sym typeface="Montserrat"/>
            </a:endParaRPr>
          </a:p>
          <a:p>
            <a:pPr marL="457200" lvl="0" indent="-349250" algn="l" rtl="0">
              <a:lnSpc>
                <a:spcPct val="115000"/>
              </a:lnSpc>
              <a:spcBef>
                <a:spcPts val="0"/>
              </a:spcBef>
              <a:spcAft>
                <a:spcPts val="0"/>
              </a:spcAft>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Bilderna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hittas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på</a:t>
            </a:r>
            <a:r>
              <a:rPr lang="fi-FI" sz="1800" dirty="0">
                <a:solidFill>
                  <a:schemeClr val="dk1"/>
                </a:solidFill>
                <a:latin typeface="Montserrat Light" panose="00000400000000000000" pitchFamily="50" charset="0"/>
                <a:ea typeface="Montserrat"/>
                <a:cs typeface="Montserrat"/>
                <a:sym typeface="Montserrat"/>
              </a:rPr>
              <a:t> </a:t>
            </a:r>
            <a:r>
              <a:rPr lang="fi-FI" sz="1800" i="1" dirty="0" err="1">
                <a:solidFill>
                  <a:schemeClr val="dk1"/>
                </a:solidFill>
                <a:latin typeface="Montserrat Light" panose="00000400000000000000" pitchFamily="50" charset="0"/>
                <a:ea typeface="Montserrat"/>
                <a:cs typeface="Montserrat"/>
                <a:sym typeface="Montserrat"/>
              </a:rPr>
              <a:t>Skräplabbet.se</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under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samtalsbilder</a:t>
            </a:r>
            <a:r>
              <a:rPr lang="fi-FI" sz="1800" dirty="0">
                <a:solidFill>
                  <a:schemeClr val="dk1"/>
                </a:solidFill>
                <a:latin typeface="Montserrat Light" panose="00000400000000000000" pitchFamily="50" charset="0"/>
                <a:ea typeface="Montserrat"/>
                <a:cs typeface="Montserrat"/>
                <a:sym typeface="Montserrat"/>
              </a:rPr>
              <a:t>”: </a:t>
            </a:r>
            <a:r>
              <a:rPr lang="fi-FI" sz="1800" u="sng" dirty="0">
                <a:solidFill>
                  <a:schemeClr val="hlink"/>
                </a:solidFill>
                <a:latin typeface="Montserrat Light" panose="00000400000000000000" pitchFamily="50" charset="0"/>
                <a:ea typeface="Montserrat"/>
                <a:cs typeface="Montserrat"/>
                <a:sym typeface="Montserrat"/>
                <a:hlinkClick r:id="rId4"/>
              </a:rPr>
              <a:t>https://skraplabbet.se/teacher</a:t>
            </a:r>
            <a:r>
              <a:rPr lang="fi-FI" sz="1800" dirty="0">
                <a:solidFill>
                  <a:schemeClr val="dk1"/>
                </a:solidFill>
                <a:latin typeface="Montserrat Light" panose="00000400000000000000" pitchFamily="50" charset="0"/>
                <a:ea typeface="Montserrat"/>
                <a:cs typeface="Montserrat"/>
                <a:sym typeface="Montserrat"/>
              </a:rPr>
              <a:t> </a:t>
            </a:r>
            <a:endParaRPr sz="1800" dirty="0">
              <a:solidFill>
                <a:schemeClr val="dk1"/>
              </a:solidFill>
              <a:latin typeface="Montserrat Light" panose="00000400000000000000" pitchFamily="50" charset="0"/>
              <a:ea typeface="Montserrat"/>
              <a:cs typeface="Montserrat"/>
              <a:sym typeface="Montserrat"/>
            </a:endParaRPr>
          </a:p>
          <a:p>
            <a:pPr marL="457200" lvl="0" indent="-349250">
              <a:lnSpc>
                <a:spcPct val="115000"/>
              </a:lnSpc>
              <a:buClr>
                <a:schemeClr val="dk1"/>
              </a:buClr>
              <a:buSzPts val="1900"/>
              <a:buFont typeface="Montserrat"/>
              <a:buChar char="●"/>
            </a:pPr>
            <a:r>
              <a:rPr lang="sv-SE" sz="1800" dirty="0">
                <a:solidFill>
                  <a:schemeClr val="dk1"/>
                </a:solidFill>
                <a:latin typeface="Montserrat Light" panose="00000400000000000000" pitchFamily="50" charset="0"/>
                <a:ea typeface="Montserrat"/>
                <a:cs typeface="Montserrat"/>
                <a:sym typeface="Montserrat"/>
              </a:rPr>
              <a:t>Läraren ska vägleda elevernas dialog och bistå med hjälpsamma frågor, vilka också finns på länken ovan.</a:t>
            </a:r>
          </a:p>
          <a:p>
            <a:pPr marL="457200" lvl="0" indent="-349250">
              <a:lnSpc>
                <a:spcPct val="115000"/>
              </a:lnSpc>
              <a:buClr>
                <a:schemeClr val="dk1"/>
              </a:buClr>
              <a:buSzPts val="1900"/>
              <a:buFont typeface="Montserrat"/>
              <a:buChar char="●"/>
            </a:pPr>
            <a:r>
              <a:rPr lang="sv-SE" sz="1800" dirty="0">
                <a:solidFill>
                  <a:schemeClr val="dk1"/>
                </a:solidFill>
                <a:latin typeface="Montserrat Light" panose="00000400000000000000" pitchFamily="50" charset="0"/>
                <a:ea typeface="Montserrat"/>
                <a:cs typeface="Montserrat"/>
                <a:sym typeface="Montserrat"/>
              </a:rPr>
              <a:t>Läraren kan skriva ner elevernas observationer på tavlan bredvid under diskussionens gång.</a:t>
            </a:r>
            <a:endParaRPr sz="19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9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900" dirty="0">
              <a:solidFill>
                <a:schemeClr val="dk1"/>
              </a:solidFill>
            </a:endParaRPr>
          </a:p>
          <a:p>
            <a:pPr marL="0" lvl="0" indent="0" algn="l" rtl="0">
              <a:spcBef>
                <a:spcPts val="1200"/>
              </a:spcBef>
              <a:spcAft>
                <a:spcPts val="0"/>
              </a:spcAft>
              <a:buNone/>
            </a:pPr>
            <a:endParaRPr sz="2800" dirty="0">
              <a:solidFill>
                <a:schemeClr val="dk1"/>
              </a:solidFill>
              <a:latin typeface="Montserrat Light"/>
              <a:ea typeface="Montserrat Light"/>
              <a:cs typeface="Montserrat Light"/>
              <a:sym typeface="Montserrat Light"/>
            </a:endParaRPr>
          </a:p>
        </p:txBody>
      </p:sp>
      <p:pic>
        <p:nvPicPr>
          <p:cNvPr id="101" name="Google Shape;101;g31d7359357f_0_7"/>
          <p:cNvPicPr preferRelativeResize="0"/>
          <p:nvPr/>
        </p:nvPicPr>
        <p:blipFill>
          <a:blip r:embed="rId5">
            <a:alphaModFix/>
          </a:blip>
          <a:stretch>
            <a:fillRect/>
          </a:stretch>
        </p:blipFill>
        <p:spPr>
          <a:xfrm>
            <a:off x="7417776" y="5484911"/>
            <a:ext cx="1318701" cy="860814"/>
          </a:xfrm>
          <a:prstGeom prst="rect">
            <a:avLst/>
          </a:prstGeom>
          <a:noFill/>
          <a:ln>
            <a:noFill/>
          </a:ln>
        </p:spPr>
      </p:pic>
      <p:pic>
        <p:nvPicPr>
          <p:cNvPr id="102" name="Google Shape;102;g31d7359357f_0_7"/>
          <p:cNvPicPr preferRelativeResize="0"/>
          <p:nvPr/>
        </p:nvPicPr>
        <p:blipFill>
          <a:blip r:embed="rId6">
            <a:alphaModFix/>
          </a:blip>
          <a:stretch>
            <a:fillRect/>
          </a:stretch>
        </p:blipFill>
        <p:spPr>
          <a:xfrm>
            <a:off x="5716350" y="5497627"/>
            <a:ext cx="1281842" cy="864625"/>
          </a:xfrm>
          <a:prstGeom prst="rect">
            <a:avLst/>
          </a:prstGeom>
          <a:noFill/>
          <a:ln>
            <a:noFill/>
          </a:ln>
        </p:spPr>
      </p:pic>
      <p:pic>
        <p:nvPicPr>
          <p:cNvPr id="103" name="Google Shape;103;g31d7359357f_0_7"/>
          <p:cNvPicPr preferRelativeResize="0"/>
          <p:nvPr/>
        </p:nvPicPr>
        <p:blipFill>
          <a:blip r:embed="rId7">
            <a:alphaModFix/>
          </a:blip>
          <a:stretch>
            <a:fillRect/>
          </a:stretch>
        </p:blipFill>
        <p:spPr>
          <a:xfrm>
            <a:off x="3971225" y="5497625"/>
            <a:ext cx="1318694" cy="864625"/>
          </a:xfrm>
          <a:prstGeom prst="rect">
            <a:avLst/>
          </a:prstGeom>
          <a:noFill/>
          <a:ln>
            <a:noFill/>
          </a:ln>
        </p:spPr>
      </p:pic>
      <p:cxnSp>
        <p:nvCxnSpPr>
          <p:cNvPr id="105" name="Google Shape;105;g31d7359357f_0_7"/>
          <p:cNvCxnSpPr/>
          <p:nvPr/>
        </p:nvCxnSpPr>
        <p:spPr>
          <a:xfrm>
            <a:off x="701758" y="2553700"/>
            <a:ext cx="10679400" cy="9300"/>
          </a:xfrm>
          <a:prstGeom prst="straightConnector1">
            <a:avLst/>
          </a:prstGeom>
          <a:noFill/>
          <a:ln w="38100" cap="flat" cmpd="sng">
            <a:solidFill>
              <a:srgbClr val="E69138"/>
            </a:solidFill>
            <a:prstDash val="solid"/>
            <a:round/>
            <a:headEnd type="none" w="med" len="med"/>
            <a:tailEnd type="none" w="med" len="med"/>
          </a:ln>
        </p:spPr>
      </p:cxnSp>
      <p:pic>
        <p:nvPicPr>
          <p:cNvPr id="2" name="Kuva 1" descr="Kuva, joka sisältää kohteen teksti, Fontti, logo, Grafiikka&#10;&#10;Tekoälyllä luotu sisältö voi olla virheellistä.">
            <a:extLst>
              <a:ext uri="{FF2B5EF4-FFF2-40B4-BE49-F238E27FC236}">
                <a16:creationId xmlns:a16="http://schemas.microsoft.com/office/drawing/2014/main" id="{81C95BA1-B890-F99A-EE6D-515982262224}"/>
              </a:ext>
            </a:extLst>
          </p:cNvPr>
          <p:cNvPicPr>
            <a:picLocks noChangeAspect="1"/>
          </p:cNvPicPr>
          <p:nvPr/>
        </p:nvPicPr>
        <p:blipFill>
          <a:blip r:embed="rId8"/>
          <a:stretch>
            <a:fillRect/>
          </a:stretch>
        </p:blipFill>
        <p:spPr>
          <a:xfrm>
            <a:off x="2683979" y="5484910"/>
            <a:ext cx="860815" cy="860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31d7359357f_0_11"/>
          <p:cNvPicPr preferRelativeResize="0"/>
          <p:nvPr/>
        </p:nvPicPr>
        <p:blipFill rotWithShape="1">
          <a:blip r:embed="rId3">
            <a:alphaModFix/>
          </a:blip>
          <a:srcRect/>
          <a:stretch/>
        </p:blipFill>
        <p:spPr>
          <a:xfrm>
            <a:off x="0" y="-25225"/>
            <a:ext cx="12192000" cy="6858000"/>
          </a:xfrm>
          <a:prstGeom prst="rect">
            <a:avLst/>
          </a:prstGeom>
          <a:noFill/>
          <a:ln>
            <a:noFill/>
          </a:ln>
        </p:spPr>
      </p:pic>
      <p:sp>
        <p:nvSpPr>
          <p:cNvPr id="111" name="Google Shape;111;g31d7359357f_0_11"/>
          <p:cNvSpPr txBox="1"/>
          <p:nvPr/>
        </p:nvSpPr>
        <p:spPr>
          <a:xfrm>
            <a:off x="707074" y="604150"/>
            <a:ext cx="5602285"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4000" b="1" dirty="0" err="1">
                <a:solidFill>
                  <a:schemeClr val="dk1"/>
                </a:solidFill>
                <a:latin typeface="Bebas Neue"/>
                <a:ea typeface="Bebas Neue"/>
                <a:cs typeface="Bebas Neue"/>
                <a:sym typeface="Bebas Neue"/>
              </a:rPr>
              <a:t>Lektion</a:t>
            </a:r>
            <a:r>
              <a:rPr lang="fi-FI" sz="4000" b="1" dirty="0">
                <a:solidFill>
                  <a:schemeClr val="dk1"/>
                </a:solidFill>
                <a:latin typeface="Bebas Neue"/>
                <a:ea typeface="Bebas Neue"/>
                <a:cs typeface="Bebas Neue"/>
                <a:sym typeface="Bebas Neue"/>
              </a:rPr>
              <a:t> 1+2 </a:t>
            </a:r>
            <a:r>
              <a:rPr lang="fi-FI" sz="4000" b="1" dirty="0" err="1">
                <a:solidFill>
                  <a:schemeClr val="dk1"/>
                </a:solidFill>
                <a:latin typeface="Bebas Neue"/>
                <a:ea typeface="Bebas Neue"/>
                <a:cs typeface="Bebas Neue"/>
                <a:sym typeface="Bebas Neue"/>
              </a:rPr>
              <a:t>fortsättning</a:t>
            </a:r>
            <a:r>
              <a:rPr lang="fi-FI" sz="4000" b="1" dirty="0">
                <a:solidFill>
                  <a:schemeClr val="dk1"/>
                </a:solidFill>
                <a:latin typeface="Bebas Neue"/>
                <a:ea typeface="Bebas Neue"/>
                <a:cs typeface="Bebas Neue"/>
                <a:sym typeface="Bebas Neue"/>
              </a:rPr>
              <a:t>…</a:t>
            </a:r>
            <a:endParaRPr sz="4000" b="1" dirty="0">
              <a:solidFill>
                <a:schemeClr val="dk1"/>
              </a:solidFill>
              <a:latin typeface="Bebas Neue"/>
              <a:ea typeface="Bebas Neue"/>
              <a:cs typeface="Bebas Neue"/>
              <a:sym typeface="Bebas Neue"/>
            </a:endParaRPr>
          </a:p>
        </p:txBody>
      </p:sp>
      <p:sp>
        <p:nvSpPr>
          <p:cNvPr id="112" name="Google Shape;112;g31d7359357f_0_11"/>
          <p:cNvSpPr txBox="1"/>
          <p:nvPr/>
        </p:nvSpPr>
        <p:spPr>
          <a:xfrm>
            <a:off x="707074" y="1476510"/>
            <a:ext cx="10658425" cy="48269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mj-lt"/>
              <a:buAutoNum type="arabicPeriod"/>
            </a:pPr>
            <a:r>
              <a:rPr lang="fi-FI" sz="1800" dirty="0" err="1">
                <a:solidFill>
                  <a:schemeClr val="dk1"/>
                </a:solidFill>
                <a:latin typeface="Montserrat Light" panose="00000400000000000000" pitchFamily="50" charset="0"/>
                <a:ea typeface="Montserrat"/>
                <a:cs typeface="Montserrat"/>
                <a:sym typeface="Montserrat"/>
              </a:rPr>
              <a:t>Efter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dialogen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tydliggörs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kursens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nyckelord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så</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att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eleverna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har</a:t>
            </a:r>
            <a:r>
              <a:rPr lang="fi-FI" sz="1800" dirty="0">
                <a:solidFill>
                  <a:schemeClr val="dk1"/>
                </a:solidFill>
                <a:latin typeface="Montserrat Light" panose="00000400000000000000" pitchFamily="50" charset="0"/>
                <a:ea typeface="Montserrat"/>
                <a:cs typeface="Montserrat"/>
                <a:sym typeface="Montserrat"/>
              </a:rPr>
              <a:t> lika </a:t>
            </a:r>
            <a:r>
              <a:rPr lang="fi-FI" sz="1800" dirty="0" err="1">
                <a:solidFill>
                  <a:schemeClr val="dk1"/>
                </a:solidFill>
                <a:latin typeface="Montserrat Light" panose="00000400000000000000" pitchFamily="50" charset="0"/>
                <a:ea typeface="Montserrat"/>
                <a:cs typeface="Montserrat"/>
                <a:sym typeface="Montserrat"/>
              </a:rPr>
              <a:t>möjligheter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att</a:t>
            </a:r>
            <a:r>
              <a:rPr lang="fi-FI" sz="1800" dirty="0">
                <a:solidFill>
                  <a:schemeClr val="dk1"/>
                </a:solidFill>
                <a:latin typeface="Montserrat Light" panose="00000400000000000000" pitchFamily="50" charset="0"/>
                <a:ea typeface="Montserrat"/>
                <a:cs typeface="Montserrat"/>
                <a:sym typeface="Montserrat"/>
              </a:rPr>
              <a:t> delta. </a:t>
            </a:r>
            <a:r>
              <a:rPr lang="fi-FI" sz="1800" dirty="0" err="1">
                <a:solidFill>
                  <a:schemeClr val="dk1"/>
                </a:solidFill>
                <a:latin typeface="Montserrat Light" panose="00000400000000000000" pitchFamily="50" charset="0"/>
                <a:ea typeface="Montserrat"/>
                <a:cs typeface="Montserrat"/>
                <a:sym typeface="Montserrat"/>
              </a:rPr>
              <a:t>Det</a:t>
            </a:r>
            <a:r>
              <a:rPr lang="fi-FI" sz="1800" dirty="0">
                <a:solidFill>
                  <a:schemeClr val="dk1"/>
                </a:solidFill>
                <a:latin typeface="Montserrat Light" panose="00000400000000000000" pitchFamily="50" charset="0"/>
                <a:ea typeface="Montserrat"/>
                <a:cs typeface="Montserrat"/>
                <a:sym typeface="Montserrat"/>
              </a:rPr>
              <a:t> vi </a:t>
            </a:r>
            <a:r>
              <a:rPr lang="fi-FI" sz="1800" dirty="0" err="1">
                <a:solidFill>
                  <a:schemeClr val="dk1"/>
                </a:solidFill>
                <a:latin typeface="Montserrat Light" panose="00000400000000000000" pitchFamily="50" charset="0"/>
                <a:ea typeface="Montserrat"/>
                <a:cs typeface="Montserrat"/>
                <a:sym typeface="Montserrat"/>
              </a:rPr>
              <a:t>ska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arbeta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med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handlar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avfall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och</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hur</a:t>
            </a:r>
            <a:r>
              <a:rPr lang="fi-FI" sz="1800" dirty="0">
                <a:solidFill>
                  <a:schemeClr val="dk1"/>
                </a:solidFill>
                <a:latin typeface="Montserrat Light" panose="00000400000000000000" pitchFamily="50" charset="0"/>
                <a:ea typeface="Montserrat"/>
                <a:cs typeface="Montserrat"/>
                <a:sym typeface="Montserrat"/>
              </a:rPr>
              <a:t> vi </a:t>
            </a:r>
            <a:r>
              <a:rPr lang="fi-FI" sz="1800" dirty="0" err="1">
                <a:solidFill>
                  <a:schemeClr val="dk1"/>
                </a:solidFill>
                <a:latin typeface="Montserrat Light" panose="00000400000000000000" pitchFamily="50" charset="0"/>
                <a:ea typeface="Montserrat"/>
                <a:cs typeface="Montserrat"/>
                <a:sym typeface="Montserrat"/>
              </a:rPr>
              <a:t>sårterar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eller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återanvänder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avfall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Här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är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tre</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ord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som</a:t>
            </a:r>
            <a:r>
              <a:rPr lang="fi-FI" sz="1800" dirty="0">
                <a:solidFill>
                  <a:schemeClr val="dk1"/>
                </a:solidFill>
                <a:latin typeface="Montserrat Light" panose="00000400000000000000" pitchFamily="50" charset="0"/>
                <a:ea typeface="Montserrat"/>
                <a:cs typeface="Montserrat"/>
                <a:sym typeface="Montserrat"/>
              </a:rPr>
              <a:t> vi </a:t>
            </a:r>
            <a:r>
              <a:rPr lang="fi-FI" sz="1800" dirty="0" err="1">
                <a:solidFill>
                  <a:schemeClr val="dk1"/>
                </a:solidFill>
                <a:latin typeface="Montserrat Light" panose="00000400000000000000" pitchFamily="50" charset="0"/>
                <a:ea typeface="Montserrat"/>
                <a:cs typeface="Montserrat"/>
                <a:sym typeface="Montserrat"/>
              </a:rPr>
              <a:t>ska</a:t>
            </a:r>
            <a:r>
              <a:rPr lang="fi-FI" sz="1800" dirty="0">
                <a:solidFill>
                  <a:schemeClr val="dk1"/>
                </a:solidFill>
                <a:latin typeface="Montserrat Light" panose="00000400000000000000" pitchFamily="50" charset="0"/>
                <a:ea typeface="Montserrat"/>
                <a:cs typeface="Montserrat"/>
                <a:sym typeface="Montserrat"/>
              </a:rPr>
              <a:t> ha </a:t>
            </a:r>
            <a:r>
              <a:rPr lang="fi-FI" sz="1800" dirty="0" err="1">
                <a:solidFill>
                  <a:schemeClr val="dk1"/>
                </a:solidFill>
                <a:latin typeface="Montserrat Light" panose="00000400000000000000" pitchFamily="50" charset="0"/>
                <a:ea typeface="Montserrat"/>
                <a:cs typeface="Montserrat"/>
                <a:sym typeface="Montserrat"/>
              </a:rPr>
              <a:t>koll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på</a:t>
            </a:r>
            <a:r>
              <a:rPr lang="fi-FI" sz="1800" dirty="0">
                <a:solidFill>
                  <a:schemeClr val="dk1"/>
                </a:solidFill>
                <a:latin typeface="Montserrat Light" panose="00000400000000000000" pitchFamily="50" charset="0"/>
                <a:ea typeface="Montserrat"/>
                <a:cs typeface="Montserrat"/>
                <a:sym typeface="Montserrat"/>
              </a:rPr>
              <a:t>:</a:t>
            </a:r>
            <a:br>
              <a:rPr lang="fi-FI" sz="1800" dirty="0">
                <a:solidFill>
                  <a:schemeClr val="dk1"/>
                </a:solidFill>
                <a:latin typeface="Montserrat Light" panose="00000400000000000000" pitchFamily="50" charset="0"/>
                <a:ea typeface="Montserrat"/>
                <a:cs typeface="Montserrat"/>
                <a:sym typeface="Montserrat"/>
              </a:rPr>
            </a:br>
            <a:br>
              <a:rPr lang="fi-FI" sz="1800" dirty="0">
                <a:solidFill>
                  <a:schemeClr val="dk1"/>
                </a:solidFill>
                <a:latin typeface="Montserrat Light" panose="00000400000000000000" pitchFamily="50" charset="0"/>
                <a:ea typeface="Montserrat"/>
                <a:cs typeface="Montserrat"/>
                <a:sym typeface="Montserrat"/>
              </a:rPr>
            </a:br>
            <a:br>
              <a:rPr lang="fi-FI" sz="1800" dirty="0">
                <a:solidFill>
                  <a:schemeClr val="dk1"/>
                </a:solidFill>
                <a:latin typeface="Montserrat Light" panose="00000400000000000000" pitchFamily="50" charset="0"/>
                <a:ea typeface="Montserrat"/>
                <a:cs typeface="Montserrat"/>
                <a:sym typeface="Montserrat"/>
              </a:rPr>
            </a:br>
            <a:endParaRPr lang="fi-FI"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r>
              <a:rPr lang="da-DK" sz="1800" dirty="0">
                <a:solidFill>
                  <a:schemeClr val="dk1"/>
                </a:solidFill>
                <a:latin typeface="Montserrat Light" panose="00000400000000000000" pitchFamily="50" charset="0"/>
                <a:ea typeface="Montserrat"/>
                <a:cs typeface="Montserrat"/>
                <a:sym typeface="Montserrat"/>
              </a:rPr>
              <a:t>Till läraren: På länken nedan finns beskrivningar av de olika avfallstyperna samt av återvinning och sortering. Diskutera med eleverna om de känner till de olika avfallstyperna, till exempel matavfall eller gamla leksaker. Källsorterar eleverna hemma? </a:t>
            </a:r>
            <a:br>
              <a:rPr lang="da-DK" sz="1800" dirty="0">
                <a:solidFill>
                  <a:schemeClr val="dk1"/>
                </a:solidFill>
                <a:latin typeface="Montserrat Light" panose="00000400000000000000" pitchFamily="50" charset="0"/>
                <a:ea typeface="Montserrat"/>
                <a:cs typeface="Montserrat"/>
                <a:sym typeface="Montserrat"/>
              </a:rPr>
            </a:br>
            <a:r>
              <a:rPr lang="da-DK" sz="1800" dirty="0">
                <a:solidFill>
                  <a:schemeClr val="dk1"/>
                </a:solidFill>
                <a:latin typeface="Montserrat Light" panose="00000400000000000000" pitchFamily="50" charset="0"/>
                <a:ea typeface="Montserrat"/>
                <a:cs typeface="Montserrat"/>
                <a:sym typeface="Montserrat"/>
              </a:rPr>
              <a:t>*</a:t>
            </a:r>
            <a:r>
              <a:rPr lang="sv-SE" sz="1800" dirty="0">
                <a:solidFill>
                  <a:schemeClr val="dk1"/>
                </a:solidFill>
                <a:latin typeface="Montserrat Light" panose="00000400000000000000" pitchFamily="50" charset="0"/>
                <a:ea typeface="Montserrat"/>
                <a:cs typeface="Montserrat"/>
                <a:sym typeface="Montserrat"/>
              </a:rPr>
              <a:t>Observera att avfallssorteringen kan skilja sig åt mellan de olika länderna.</a:t>
            </a: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r>
              <a:rPr lang="da-DK" sz="1800" dirty="0">
                <a:solidFill>
                  <a:schemeClr val="dk1"/>
                </a:solidFill>
                <a:latin typeface="Montserrat Light" panose="00000400000000000000" pitchFamily="50" charset="0"/>
                <a:ea typeface="Montserrat Light"/>
                <a:cs typeface="Montserrat Light"/>
                <a:sym typeface="Montserrat Light"/>
              </a:rPr>
              <a:t>Se videon tillsammans: Vad händer med vårt avfall?</a:t>
            </a:r>
            <a:br>
              <a:rPr lang="da-DK" sz="1800" dirty="0">
                <a:solidFill>
                  <a:schemeClr val="dk1"/>
                </a:solidFill>
                <a:latin typeface="Montserrat Light" panose="00000400000000000000" pitchFamily="50" charset="0"/>
                <a:ea typeface="Montserrat Light"/>
                <a:cs typeface="Montserrat Light"/>
                <a:sym typeface="Montserrat Light"/>
              </a:rPr>
            </a:br>
            <a:r>
              <a:rPr lang="da-DK" sz="1800" u="sng" dirty="0">
                <a:solidFill>
                  <a:schemeClr val="hlink"/>
                </a:solidFill>
                <a:latin typeface="Montserrat Light" panose="00000400000000000000" pitchFamily="50" charset="0"/>
                <a:ea typeface="Montserrat"/>
                <a:cs typeface="Montserrat"/>
                <a:sym typeface="Montserrat"/>
                <a:hlinkClick r:id="rId4"/>
              </a:rPr>
              <a:t>https://renonord.dk/sortering/ny-film-rundtur-paa-nordvaerks-sorteringsanlaeg</a:t>
            </a:r>
            <a:endParaRPr lang="da-DK" sz="1800" dirty="0">
              <a:solidFill>
                <a:schemeClr val="dk1"/>
              </a:solidFill>
              <a:latin typeface="Montserrat Light" panose="00000400000000000000" pitchFamily="50" charset="0"/>
              <a:ea typeface="Montserrat Light"/>
              <a:cs typeface="Montserrat Light"/>
              <a:sym typeface="Montserrat Ligh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fi-FI" sz="1800" dirty="0">
              <a:solidFill>
                <a:schemeClr val="dk1"/>
              </a:solidFill>
              <a:latin typeface="Montserrat Light" panose="00000400000000000000" pitchFamily="50" charset="0"/>
              <a:ea typeface="Montserrat"/>
              <a:cs typeface="Montserrat"/>
              <a:sym typeface="Montserrat"/>
            </a:endParaRPr>
          </a:p>
          <a:p>
            <a:pPr marL="342900" lvl="0" indent="-342900" algn="l" rtl="0">
              <a:spcBef>
                <a:spcPts val="0"/>
              </a:spcBef>
              <a:spcAft>
                <a:spcPts val="0"/>
              </a:spcAft>
              <a:buFont typeface="+mj-lt"/>
              <a:buAutoNum type="arabicPeriod"/>
            </a:pPr>
            <a:endParaRPr lang="fi-FI" sz="1800" dirty="0">
              <a:solidFill>
                <a:schemeClr val="dk1"/>
              </a:solidFill>
              <a:latin typeface="Montserrat Light" panose="00000400000000000000" pitchFamily="50" charset="0"/>
              <a:ea typeface="Montserrat"/>
              <a:cs typeface="Montserrat"/>
              <a:sym typeface="Montserrat"/>
            </a:endParaRPr>
          </a:p>
          <a:p>
            <a:pPr marL="342900" lvl="0" indent="-342900" algn="l" rtl="0">
              <a:spcBef>
                <a:spcPts val="0"/>
              </a:spcBef>
              <a:spcAft>
                <a:spcPts val="0"/>
              </a:spcAft>
              <a:buFont typeface="+mj-lt"/>
              <a:buAutoNum type="arabicPeriod"/>
            </a:pPr>
            <a:endParaRPr lang="fi-FI" sz="1800" dirty="0">
              <a:solidFill>
                <a:schemeClr val="dk1"/>
              </a:solidFill>
              <a:latin typeface="Montserrat Light" panose="00000400000000000000" pitchFamily="50" charset="0"/>
              <a:ea typeface="Montserrat"/>
              <a:cs typeface="Montserrat"/>
              <a:sym typeface="Montserrat"/>
            </a:endParaRPr>
          </a:p>
          <a:p>
            <a:pPr marL="342900" lvl="0" indent="-342900" algn="l" rtl="0">
              <a:spcBef>
                <a:spcPts val="0"/>
              </a:spcBef>
              <a:spcAft>
                <a:spcPts val="0"/>
              </a:spcAft>
              <a:buFont typeface="+mj-lt"/>
              <a:buAutoNum type="arabicPeriod"/>
            </a:pPr>
            <a:endParaRPr sz="1800" dirty="0">
              <a:solidFill>
                <a:schemeClr val="dk1"/>
              </a:solidFill>
              <a:latin typeface="Montserrat Light" panose="00000400000000000000" pitchFamily="50" charset="0"/>
              <a:ea typeface="Montserrat"/>
              <a:cs typeface="Montserrat"/>
              <a:sym typeface="Montserrat"/>
            </a:endParaRPr>
          </a:p>
        </p:txBody>
      </p:sp>
      <p:sp>
        <p:nvSpPr>
          <p:cNvPr id="113" name="Google Shape;113;g31d7359357f_0_11"/>
          <p:cNvSpPr/>
          <p:nvPr/>
        </p:nvSpPr>
        <p:spPr>
          <a:xfrm>
            <a:off x="1117633" y="2527900"/>
            <a:ext cx="5269500" cy="509024"/>
          </a:xfrm>
          <a:prstGeom prst="rect">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Montserrat Light"/>
              <a:ea typeface="Montserrat Light"/>
              <a:cs typeface="Montserrat Light"/>
              <a:sym typeface="Montserrat Light"/>
            </a:endParaRPr>
          </a:p>
        </p:txBody>
      </p:sp>
      <p:sp>
        <p:nvSpPr>
          <p:cNvPr id="114" name="Google Shape;114;g31d7359357f_0_11"/>
          <p:cNvSpPr txBox="1"/>
          <p:nvPr/>
        </p:nvSpPr>
        <p:spPr>
          <a:xfrm>
            <a:off x="1117633" y="2527900"/>
            <a:ext cx="1403100" cy="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err="1">
                <a:solidFill>
                  <a:schemeClr val="dk1"/>
                </a:solidFill>
                <a:latin typeface="Bebas Neue"/>
                <a:ea typeface="Bebas Neue"/>
                <a:cs typeface="Bebas Neue"/>
                <a:sym typeface="Bebas Neue"/>
              </a:rPr>
              <a:t>Avfall</a:t>
            </a:r>
            <a:endParaRPr sz="2800" dirty="0">
              <a:solidFill>
                <a:schemeClr val="dk1"/>
              </a:solidFill>
              <a:latin typeface="Bebas Neue"/>
              <a:ea typeface="Bebas Neue"/>
              <a:cs typeface="Bebas Neue"/>
              <a:sym typeface="Bebas Neue"/>
            </a:endParaRPr>
          </a:p>
        </p:txBody>
      </p:sp>
      <p:sp>
        <p:nvSpPr>
          <p:cNvPr id="115" name="Google Shape;115;g31d7359357f_0_11"/>
          <p:cNvSpPr txBox="1"/>
          <p:nvPr/>
        </p:nvSpPr>
        <p:spPr>
          <a:xfrm>
            <a:off x="2564316" y="2518981"/>
            <a:ext cx="1887600" cy="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err="1">
                <a:solidFill>
                  <a:schemeClr val="dk1"/>
                </a:solidFill>
                <a:latin typeface="Bebas Neue"/>
                <a:ea typeface="Bebas Neue"/>
                <a:cs typeface="Bebas Neue"/>
                <a:sym typeface="Bebas Neue"/>
              </a:rPr>
              <a:t>Sortering</a:t>
            </a:r>
            <a:endParaRPr sz="2400" dirty="0">
              <a:solidFill>
                <a:schemeClr val="dk1"/>
              </a:solidFill>
              <a:latin typeface="Bebas Neue"/>
              <a:ea typeface="Bebas Neue"/>
              <a:cs typeface="Bebas Neue"/>
              <a:sym typeface="Bebas Neue"/>
            </a:endParaRPr>
          </a:p>
        </p:txBody>
      </p:sp>
      <p:sp>
        <p:nvSpPr>
          <p:cNvPr id="116" name="Google Shape;116;g31d7359357f_0_11"/>
          <p:cNvSpPr txBox="1"/>
          <p:nvPr/>
        </p:nvSpPr>
        <p:spPr>
          <a:xfrm>
            <a:off x="4499433" y="2518981"/>
            <a:ext cx="1887600" cy="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err="1">
                <a:solidFill>
                  <a:schemeClr val="dk1"/>
                </a:solidFill>
                <a:latin typeface="Bebas Neue"/>
                <a:ea typeface="Bebas Neue"/>
                <a:cs typeface="Bebas Neue"/>
                <a:sym typeface="Bebas Neue"/>
              </a:rPr>
              <a:t>Återanvändning</a:t>
            </a:r>
            <a:endParaRPr sz="2400" dirty="0">
              <a:solidFill>
                <a:schemeClr val="dk1"/>
              </a:solidFill>
              <a:latin typeface="Bebas Neue"/>
              <a:ea typeface="Bebas Neue"/>
              <a:cs typeface="Bebas Neue"/>
              <a:sym typeface="Bebas Neue"/>
            </a:endParaRPr>
          </a:p>
        </p:txBody>
      </p:sp>
      <p:sp>
        <p:nvSpPr>
          <p:cNvPr id="118" name="Google Shape;118;g31d7359357f_0_11"/>
          <p:cNvSpPr txBox="1"/>
          <p:nvPr/>
        </p:nvSpPr>
        <p:spPr>
          <a:xfrm>
            <a:off x="1117633" y="4531391"/>
            <a:ext cx="8563694" cy="60043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FI" dirty="0">
                <a:latin typeface="Montserrat Light" panose="00000400000000000000" pitchFamily="50" charset="0"/>
                <a:ea typeface="Montserrat"/>
                <a:cs typeface="Montserrat"/>
                <a:sym typeface="Montserrat"/>
              </a:rPr>
              <a:t>Norge: </a:t>
            </a:r>
            <a:r>
              <a:rPr lang="fi-FI" u="sng" dirty="0">
                <a:solidFill>
                  <a:schemeClr val="hlink"/>
                </a:solidFill>
                <a:latin typeface="Montserrat Light" panose="00000400000000000000" pitchFamily="50" charset="0"/>
                <a:ea typeface="Montserrat"/>
                <a:cs typeface="Montserrat"/>
                <a:sym typeface="Montserrat"/>
                <a:hlinkClick r:id="rId5"/>
              </a:rPr>
              <a:t>https://sortere.no/</a:t>
            </a:r>
            <a:endParaRPr dirty="0">
              <a:solidFill>
                <a:schemeClr val="dk1"/>
              </a:solidFill>
              <a:latin typeface="Montserrat Light" panose="00000400000000000000" pitchFamily="50" charset="0"/>
              <a:ea typeface="Montserrat"/>
              <a:cs typeface="Montserrat"/>
              <a:sym typeface="Montserrat"/>
            </a:endParaRPr>
          </a:p>
          <a:p>
            <a:pPr marL="0" lvl="0" indent="0" algn="l" rtl="0">
              <a:spcBef>
                <a:spcPts val="0"/>
              </a:spcBef>
              <a:spcAft>
                <a:spcPts val="0"/>
              </a:spcAft>
              <a:buNone/>
            </a:pPr>
            <a:r>
              <a:rPr lang="fi-FI" dirty="0" err="1">
                <a:solidFill>
                  <a:schemeClr val="dk1"/>
                </a:solidFill>
                <a:latin typeface="Montserrat Light" panose="00000400000000000000" pitchFamily="50" charset="0"/>
                <a:ea typeface="Montserrat"/>
                <a:cs typeface="Montserrat"/>
                <a:sym typeface="Montserrat"/>
              </a:rPr>
              <a:t>Danmark:</a:t>
            </a:r>
            <a:r>
              <a:rPr lang="fi-FI" u="sng" dirty="0" err="1">
                <a:solidFill>
                  <a:schemeClr val="hlink"/>
                </a:solidFill>
                <a:latin typeface="Montserrat Light" panose="00000400000000000000" pitchFamily="50" charset="0"/>
                <a:ea typeface="Montserrat"/>
                <a:cs typeface="Montserrat"/>
                <a:sym typeface="Montserrat"/>
                <a:hlinkClick r:id="rId6"/>
              </a:rPr>
              <a:t>https</a:t>
            </a:r>
            <a:r>
              <a:rPr lang="fi-FI" u="sng" dirty="0">
                <a:solidFill>
                  <a:schemeClr val="hlink"/>
                </a:solidFill>
                <a:latin typeface="Montserrat Light" panose="00000400000000000000" pitchFamily="50" charset="0"/>
                <a:ea typeface="Montserrat"/>
                <a:cs typeface="Montserrat"/>
                <a:sym typeface="Montserrat"/>
                <a:hlinkClick r:id="rId6"/>
              </a:rPr>
              <a:t>://www.affald.dk/</a:t>
            </a:r>
            <a:endParaRPr dirty="0">
              <a:solidFill>
                <a:schemeClr val="dk1"/>
              </a:solidFill>
              <a:latin typeface="Montserrat Light" panose="00000400000000000000" pitchFamily="50" charset="0"/>
              <a:ea typeface="Montserrat"/>
              <a:cs typeface="Montserrat"/>
              <a:sym typeface="Montserrat"/>
            </a:endParaRPr>
          </a:p>
        </p:txBody>
      </p:sp>
      <p:pic>
        <p:nvPicPr>
          <p:cNvPr id="2" name="Google Shape;119;g31d7359357f_0_11">
            <a:extLst>
              <a:ext uri="{FF2B5EF4-FFF2-40B4-BE49-F238E27FC236}">
                <a16:creationId xmlns:a16="http://schemas.microsoft.com/office/drawing/2014/main" id="{40912606-E45B-574D-DE73-7A138BDEAAB2}"/>
              </a:ext>
            </a:extLst>
          </p:cNvPr>
          <p:cNvPicPr preferRelativeResize="0"/>
          <p:nvPr/>
        </p:nvPicPr>
        <p:blipFill>
          <a:blip r:embed="rId7">
            <a:alphaModFix/>
          </a:blip>
          <a:stretch>
            <a:fillRect/>
          </a:stretch>
        </p:blipFill>
        <p:spPr>
          <a:xfrm>
            <a:off x="9924630" y="4831606"/>
            <a:ext cx="708806" cy="600430"/>
          </a:xfrm>
          <a:prstGeom prst="rect">
            <a:avLst/>
          </a:prstGeom>
          <a:noFill/>
          <a:ln>
            <a:noFill/>
          </a:ln>
        </p:spPr>
      </p:pic>
      <p:sp>
        <p:nvSpPr>
          <p:cNvPr id="5" name="Google Shape;118;g31d7359357f_0_11">
            <a:extLst>
              <a:ext uri="{FF2B5EF4-FFF2-40B4-BE49-F238E27FC236}">
                <a16:creationId xmlns:a16="http://schemas.microsoft.com/office/drawing/2014/main" id="{44DEB77A-13CF-3F20-B06E-CA65FEB7038A}"/>
              </a:ext>
            </a:extLst>
          </p:cNvPr>
          <p:cNvSpPr txBox="1"/>
          <p:nvPr/>
        </p:nvSpPr>
        <p:spPr>
          <a:xfrm>
            <a:off x="4237227" y="4568315"/>
            <a:ext cx="4980327" cy="535226"/>
          </a:xfrm>
          <a:prstGeom prst="rect">
            <a:avLst/>
          </a:prstGeom>
          <a:noFill/>
          <a:ln w="2857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lvl="0"/>
            <a:r>
              <a:rPr lang="sv-SE" dirty="0">
                <a:solidFill>
                  <a:schemeClr val="dk1"/>
                </a:solidFill>
                <a:latin typeface="Montserrat Light" panose="00000400000000000000" pitchFamily="50" charset="0"/>
                <a:ea typeface="Montserrat"/>
                <a:cs typeface="Montserrat"/>
                <a:sym typeface="Montserrat"/>
              </a:rPr>
              <a:t>Sverige: </a:t>
            </a:r>
            <a:r>
              <a:rPr lang="sv-SE" u="sng" dirty="0">
                <a:solidFill>
                  <a:schemeClr val="hlink"/>
                </a:solidFill>
                <a:latin typeface="Montserrat Light" panose="00000400000000000000" pitchFamily="50" charset="0"/>
                <a:ea typeface="Montserrat"/>
                <a:cs typeface="Montserrat"/>
                <a:sym typeface="Montserrat"/>
                <a:hlinkClick r:id="rId8"/>
              </a:rPr>
              <a:t>https://www.sopor.nu/</a:t>
            </a:r>
            <a:endParaRPr lang="sv-SE" dirty="0">
              <a:solidFill>
                <a:schemeClr val="dk1"/>
              </a:solidFill>
              <a:latin typeface="Montserrat Light" panose="00000400000000000000" pitchFamily="50" charset="0"/>
              <a:ea typeface="Montserrat"/>
              <a:cs typeface="Montserrat"/>
              <a:sym typeface="Montserrat"/>
            </a:endParaRPr>
          </a:p>
          <a:p>
            <a:pPr lvl="0"/>
            <a:r>
              <a:rPr lang="sv-SE" dirty="0">
                <a:solidFill>
                  <a:schemeClr val="dk1"/>
                </a:solidFill>
                <a:latin typeface="Montserrat Light" panose="00000400000000000000" pitchFamily="50" charset="0"/>
                <a:ea typeface="Montserrat"/>
                <a:cs typeface="Montserrat"/>
                <a:sym typeface="Montserrat"/>
              </a:rPr>
              <a:t>Finland: </a:t>
            </a:r>
            <a:r>
              <a:rPr lang="sv-SE" u="sng" dirty="0">
                <a:solidFill>
                  <a:schemeClr val="hlink"/>
                </a:solidFill>
                <a:latin typeface="Montserrat Light" panose="00000400000000000000" pitchFamily="50" charset="0"/>
                <a:ea typeface="Montserrat"/>
                <a:cs typeface="Montserrat"/>
                <a:sym typeface="Montserrat"/>
                <a:hlinkClick r:id="rId9"/>
              </a:rPr>
              <a:t>https://rinkiin.fi/sv/sortering-hemma/</a:t>
            </a:r>
            <a:endParaRPr lang="sv-SE" dirty="0">
              <a:solidFill>
                <a:schemeClr val="dk1"/>
              </a:solidFill>
              <a:latin typeface="Montserrat Light" panose="00000400000000000000" pitchFamily="50" charset="0"/>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31d76546d1b_0_4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0" name="Google Shape;130;g31d76546d1b_0_43"/>
          <p:cNvSpPr txBox="1"/>
          <p:nvPr/>
        </p:nvSpPr>
        <p:spPr>
          <a:xfrm>
            <a:off x="0" y="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i-FI" sz="1100">
                <a:solidFill>
                  <a:schemeClr val="dk1"/>
                </a:solidFill>
              </a:rPr>
              <a:t> </a:t>
            </a:r>
            <a:endParaRPr sz="1100">
              <a:solidFill>
                <a:schemeClr val="dk1"/>
              </a:solidFill>
            </a:endParaRPr>
          </a:p>
        </p:txBody>
      </p:sp>
      <p:sp>
        <p:nvSpPr>
          <p:cNvPr id="131" name="Google Shape;131;g31d76546d1b_0_43"/>
          <p:cNvSpPr txBox="1"/>
          <p:nvPr/>
        </p:nvSpPr>
        <p:spPr>
          <a:xfrm>
            <a:off x="707075" y="812225"/>
            <a:ext cx="5082000"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4000">
                <a:solidFill>
                  <a:schemeClr val="dk1"/>
                </a:solidFill>
                <a:latin typeface="Bebas Neue"/>
                <a:ea typeface="Bebas Neue"/>
                <a:cs typeface="Bebas Neue"/>
                <a:sym typeface="Bebas Neue"/>
              </a:rPr>
              <a:t>Lektion 1+2 fortsat…</a:t>
            </a:r>
            <a:endParaRPr sz="4000">
              <a:solidFill>
                <a:schemeClr val="dk1"/>
              </a:solidFill>
              <a:latin typeface="Bebas Neue"/>
              <a:ea typeface="Bebas Neue"/>
              <a:cs typeface="Bebas Neue"/>
              <a:sym typeface="Bebas Neue"/>
            </a:endParaRPr>
          </a:p>
        </p:txBody>
      </p:sp>
      <p:sp>
        <p:nvSpPr>
          <p:cNvPr id="132" name="Google Shape;132;g31d76546d1b_0_43"/>
          <p:cNvSpPr txBox="1"/>
          <p:nvPr/>
        </p:nvSpPr>
        <p:spPr>
          <a:xfrm>
            <a:off x="861325" y="1545150"/>
            <a:ext cx="10441800" cy="2067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Eleverna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gör</a:t>
            </a:r>
            <a:r>
              <a:rPr lang="fi-FI" sz="1800" dirty="0">
                <a:solidFill>
                  <a:schemeClr val="dk1"/>
                </a:solidFill>
                <a:latin typeface="Montserrat Light" panose="00000400000000000000" pitchFamily="50" charset="0"/>
                <a:ea typeface="Montserrat"/>
                <a:cs typeface="Montserrat"/>
                <a:sym typeface="Montserrat"/>
              </a:rPr>
              <a:t> en </a:t>
            </a:r>
            <a:r>
              <a:rPr lang="fi-FI" sz="1800" dirty="0" err="1">
                <a:solidFill>
                  <a:schemeClr val="dk1"/>
                </a:solidFill>
                <a:latin typeface="Montserrat Light" panose="00000400000000000000" pitchFamily="50" charset="0"/>
                <a:ea typeface="Montserrat"/>
                <a:cs typeface="Montserrat"/>
                <a:sym typeface="Montserrat"/>
              </a:rPr>
              <a:t>stafett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med</a:t>
            </a:r>
            <a:r>
              <a:rPr lang="fi-FI" sz="1800" dirty="0">
                <a:solidFill>
                  <a:schemeClr val="dk1"/>
                </a:solidFill>
                <a:latin typeface="Montserrat Light" panose="00000400000000000000" pitchFamily="50" charset="0"/>
                <a:ea typeface="Montserrat"/>
                <a:cs typeface="Montserrat"/>
                <a:sym typeface="Montserrat"/>
              </a:rPr>
              <a:t> fokus </a:t>
            </a:r>
            <a:r>
              <a:rPr lang="fi-FI" sz="1800" dirty="0" err="1">
                <a:solidFill>
                  <a:schemeClr val="dk1"/>
                </a:solidFill>
                <a:latin typeface="Montserrat Light" panose="00000400000000000000" pitchFamily="50" charset="0"/>
                <a:ea typeface="Montserrat"/>
                <a:cs typeface="Montserrat"/>
                <a:sym typeface="Montserrat"/>
              </a:rPr>
              <a:t>på</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avfall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och</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sortering</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Den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kan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äga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rum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utomhus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eller</a:t>
            </a:r>
            <a:r>
              <a:rPr lang="fi-FI" sz="1800" dirty="0">
                <a:solidFill>
                  <a:schemeClr val="dk1"/>
                </a:solidFill>
                <a:latin typeface="Montserrat Light" panose="00000400000000000000" pitchFamily="50" charset="0"/>
                <a:ea typeface="Montserrat"/>
                <a:cs typeface="Montserrat"/>
                <a:sym typeface="Montserrat"/>
              </a:rPr>
              <a:t> i en </a:t>
            </a:r>
            <a:r>
              <a:rPr lang="fi-FI" sz="1800" dirty="0" err="1">
                <a:solidFill>
                  <a:schemeClr val="dk1"/>
                </a:solidFill>
                <a:latin typeface="Montserrat Light" panose="00000400000000000000" pitchFamily="50" charset="0"/>
                <a:ea typeface="Montserrat"/>
                <a:cs typeface="Montserrat"/>
                <a:sym typeface="Montserrat"/>
              </a:rPr>
              <a:t>stor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sal</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Eleverna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delas</a:t>
            </a:r>
            <a:r>
              <a:rPr lang="fi-FI" sz="1800" dirty="0">
                <a:solidFill>
                  <a:schemeClr val="dk1"/>
                </a:solidFill>
                <a:latin typeface="Montserrat Light" panose="00000400000000000000" pitchFamily="50" charset="0"/>
                <a:ea typeface="Montserrat"/>
                <a:cs typeface="Montserrat"/>
                <a:sym typeface="Montserrat"/>
              </a:rPr>
              <a:t> in i </a:t>
            </a:r>
            <a:r>
              <a:rPr lang="fi-FI" sz="1800" dirty="0" err="1">
                <a:solidFill>
                  <a:schemeClr val="dk1"/>
                </a:solidFill>
                <a:latin typeface="Montserrat Light" panose="00000400000000000000" pitchFamily="50" charset="0"/>
                <a:ea typeface="Montserrat"/>
                <a:cs typeface="Montserrat"/>
                <a:sym typeface="Montserrat"/>
              </a:rPr>
              <a:t>två</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till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fyra</a:t>
            </a:r>
            <a:r>
              <a:rPr lang="fi-FI" sz="1800" dirty="0">
                <a:solidFill>
                  <a:schemeClr val="dk1"/>
                </a:solidFill>
                <a:latin typeface="Montserrat Light" panose="00000400000000000000" pitchFamily="50" charset="0"/>
                <a:ea typeface="Montserrat"/>
                <a:cs typeface="Montserrat"/>
                <a:sym typeface="Montserrat"/>
              </a:rPr>
              <a:t> lag </a:t>
            </a:r>
            <a:r>
              <a:rPr lang="fi-FI" sz="1800" dirty="0" err="1">
                <a:solidFill>
                  <a:schemeClr val="dk1"/>
                </a:solidFill>
                <a:latin typeface="Montserrat Light" panose="00000400000000000000" pitchFamily="50" charset="0"/>
                <a:ea typeface="Montserrat"/>
                <a:cs typeface="Montserrat"/>
                <a:sym typeface="Montserrat"/>
              </a:rPr>
              <a:t>beroende</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på</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klassens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storlek</a:t>
            </a:r>
            <a:r>
              <a:rPr lang="fi-FI" sz="1800" dirty="0">
                <a:solidFill>
                  <a:schemeClr val="dk1"/>
                </a:solidFill>
                <a:latin typeface="Montserrat Light" panose="00000400000000000000" pitchFamily="50" charset="0"/>
                <a:ea typeface="Montserrat"/>
                <a:cs typeface="Montserrat"/>
                <a:sym typeface="Montserrat"/>
              </a:rPr>
              <a:t>. </a:t>
            </a:r>
            <a:endParaRPr sz="18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Eleverna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springer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turvis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fram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till</a:t>
            </a:r>
            <a:r>
              <a:rPr lang="fi-FI" sz="1800" dirty="0">
                <a:solidFill>
                  <a:schemeClr val="dk1"/>
                </a:solidFill>
                <a:latin typeface="Montserrat Light" panose="00000400000000000000" pitchFamily="50" charset="0"/>
                <a:ea typeface="Montserrat"/>
                <a:cs typeface="Montserrat"/>
                <a:sym typeface="Montserrat"/>
              </a:rPr>
              <a:t> en </a:t>
            </a:r>
            <a:r>
              <a:rPr lang="fi-FI" sz="1800" dirty="0" err="1">
                <a:solidFill>
                  <a:schemeClr val="dk1"/>
                </a:solidFill>
                <a:latin typeface="Montserrat Light" panose="00000400000000000000" pitchFamily="50" charset="0"/>
                <a:ea typeface="Montserrat"/>
                <a:cs typeface="Montserrat"/>
                <a:sym typeface="Montserrat"/>
              </a:rPr>
              <a:t>markerad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punkt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där</a:t>
            </a:r>
            <a:r>
              <a:rPr lang="fi-FI" sz="1800" dirty="0">
                <a:solidFill>
                  <a:schemeClr val="dk1"/>
                </a:solidFill>
                <a:latin typeface="Montserrat Light" panose="00000400000000000000" pitchFamily="50" charset="0"/>
                <a:ea typeface="Montserrat"/>
                <a:cs typeface="Montserrat"/>
                <a:sym typeface="Montserrat"/>
              </a:rPr>
              <a:t> de </a:t>
            </a:r>
            <a:r>
              <a:rPr lang="fi-FI" sz="1800" dirty="0" err="1">
                <a:solidFill>
                  <a:schemeClr val="dk1"/>
                </a:solidFill>
                <a:latin typeface="Montserrat Light" panose="00000400000000000000" pitchFamily="50" charset="0"/>
                <a:ea typeface="Montserrat"/>
                <a:cs typeface="Montserrat"/>
                <a:sym typeface="Montserrat"/>
              </a:rPr>
              <a:t>sorterar</a:t>
            </a:r>
            <a:r>
              <a:rPr lang="fi-FI" sz="1800" dirty="0">
                <a:solidFill>
                  <a:schemeClr val="dk1"/>
                </a:solidFill>
                <a:latin typeface="Montserrat Light" panose="00000400000000000000" pitchFamily="50" charset="0"/>
                <a:ea typeface="Montserrat"/>
                <a:cs typeface="Montserrat"/>
                <a:sym typeface="Montserrat"/>
              </a:rPr>
              <a:t> ett </a:t>
            </a:r>
            <a:r>
              <a:rPr lang="fi-FI" sz="1800" dirty="0" err="1">
                <a:solidFill>
                  <a:schemeClr val="dk1"/>
                </a:solidFill>
                <a:latin typeface="Montserrat Light" panose="00000400000000000000" pitchFamily="50" charset="0"/>
                <a:ea typeface="Montserrat"/>
                <a:cs typeface="Montserrat"/>
                <a:sym typeface="Montserrat"/>
              </a:rPr>
              <a:t>avfallsföremål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rätt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Varje</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grupp</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har</a:t>
            </a:r>
            <a:r>
              <a:rPr lang="fi-FI" sz="1800" dirty="0">
                <a:solidFill>
                  <a:schemeClr val="dk1"/>
                </a:solidFill>
                <a:latin typeface="Montserrat Light" panose="00000400000000000000" pitchFamily="50" charset="0"/>
                <a:ea typeface="Montserrat"/>
                <a:cs typeface="Montserrat"/>
                <a:sym typeface="Montserrat"/>
              </a:rPr>
              <a:t> lika </a:t>
            </a:r>
            <a:r>
              <a:rPr lang="fi-FI" sz="1800" dirty="0" err="1">
                <a:solidFill>
                  <a:schemeClr val="dk1"/>
                </a:solidFill>
                <a:latin typeface="Montserrat Light" panose="00000400000000000000" pitchFamily="50" charset="0"/>
                <a:ea typeface="Montserrat"/>
                <a:cs typeface="Montserrat"/>
                <a:sym typeface="Montserrat"/>
              </a:rPr>
              <a:t>mycket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avfall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Efter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avslutad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runda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går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klassen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igenom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sorteringen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och</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sorterar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på</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nytt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något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har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sorterats</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fel</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a typeface="Montserrat"/>
              <a:cs typeface="Montserrat"/>
              <a:sym typeface="Montserrat"/>
            </a:endParaRPr>
          </a:p>
        </p:txBody>
      </p:sp>
      <p:sp>
        <p:nvSpPr>
          <p:cNvPr id="133" name="Google Shape;133;g31d76546d1b_0_43"/>
          <p:cNvSpPr txBox="1"/>
          <p:nvPr/>
        </p:nvSpPr>
        <p:spPr>
          <a:xfrm>
            <a:off x="861325" y="3526175"/>
            <a:ext cx="5127300" cy="2756402"/>
          </a:xfrm>
          <a:prstGeom prst="rect">
            <a:avLst/>
          </a:prstGeom>
          <a:noFill/>
          <a:ln w="28575" cap="flat" cmpd="sng">
            <a:solidFill>
              <a:srgbClr val="F9CB9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FI" sz="1800" b="1" dirty="0">
                <a:solidFill>
                  <a:schemeClr val="dk1"/>
                </a:solidFill>
                <a:latin typeface="Montserrat Light" panose="00000400000000000000" pitchFamily="50" charset="0"/>
                <a:ea typeface="Montserrat"/>
                <a:cs typeface="Montserrat"/>
                <a:sym typeface="Montserrat"/>
              </a:rPr>
              <a:t>För </a:t>
            </a:r>
            <a:r>
              <a:rPr lang="fi-FI" sz="1800" b="1" dirty="0" err="1">
                <a:solidFill>
                  <a:schemeClr val="dk1"/>
                </a:solidFill>
                <a:latin typeface="Montserrat Light" panose="00000400000000000000" pitchFamily="50" charset="0"/>
                <a:ea typeface="Montserrat"/>
                <a:cs typeface="Montserrat"/>
                <a:sym typeface="Montserrat"/>
              </a:rPr>
              <a:t>läraren</a:t>
            </a:r>
            <a:r>
              <a:rPr lang="fi-FI" sz="1800" b="1" dirty="0">
                <a:solidFill>
                  <a:schemeClr val="dk1"/>
                </a:solidFill>
                <a:latin typeface="Montserrat Light" panose="00000400000000000000" pitchFamily="50" charset="0"/>
                <a:ea typeface="Montserrat"/>
                <a:cs typeface="Montserrat"/>
                <a:sym typeface="Montserrat"/>
              </a:rPr>
              <a:t>:</a:t>
            </a:r>
            <a:br>
              <a:rPr lang="fi-FI" sz="1800" b="1" dirty="0">
                <a:solidFill>
                  <a:schemeClr val="dk1"/>
                </a:solidFill>
                <a:latin typeface="Montserrat Light" panose="00000400000000000000" pitchFamily="50" charset="0"/>
                <a:ea typeface="Montserrat"/>
                <a:cs typeface="Montserrat"/>
                <a:sym typeface="Montserrat"/>
              </a:rPr>
            </a:br>
            <a:endParaRPr sz="1800" b="1"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Ta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med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olika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typer</a:t>
            </a:r>
            <a:r>
              <a:rPr lang="fi-FI" sz="1800" dirty="0">
                <a:solidFill>
                  <a:schemeClr val="dk1"/>
                </a:solidFill>
                <a:latin typeface="Montserrat Light" panose="00000400000000000000" pitchFamily="50" charset="0"/>
                <a:ea typeface="Montserrat"/>
                <a:cs typeface="Montserrat"/>
                <a:sym typeface="Montserrat"/>
              </a:rPr>
              <a:t> av </a:t>
            </a:r>
            <a:r>
              <a:rPr lang="fi-FI" sz="1800" dirty="0" err="1">
                <a:solidFill>
                  <a:schemeClr val="dk1"/>
                </a:solidFill>
                <a:latin typeface="Montserrat Light" panose="00000400000000000000" pitchFamily="50" charset="0"/>
                <a:ea typeface="Montserrat"/>
                <a:cs typeface="Montserrat"/>
                <a:sym typeface="Montserrat"/>
              </a:rPr>
              <a:t>avfall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som</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eleverna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kan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sortera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till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exempel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mjölkkartonger</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plast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papper</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Meddela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gärna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föräldrarna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veckan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innan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att</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eleverna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ska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ta</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med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sig</a:t>
            </a:r>
            <a:r>
              <a:rPr lang="fi-FI" sz="1800" dirty="0">
                <a:solidFill>
                  <a:schemeClr val="dk1"/>
                </a:solidFill>
                <a:latin typeface="Montserrat Light" panose="00000400000000000000" pitchFamily="50" charset="0"/>
                <a:ea typeface="Montserrat"/>
                <a:cs typeface="Montserrat"/>
                <a:sym typeface="Montserrat"/>
              </a:rPr>
              <a:t> ett </a:t>
            </a:r>
            <a:r>
              <a:rPr lang="fi-FI" sz="1800" dirty="0" err="1">
                <a:solidFill>
                  <a:schemeClr val="dk1"/>
                </a:solidFill>
                <a:latin typeface="Montserrat Light" panose="00000400000000000000" pitchFamily="50" charset="0"/>
                <a:ea typeface="Montserrat"/>
                <a:cs typeface="Montserrat"/>
                <a:sym typeface="Montserrat"/>
              </a:rPr>
              <a:t>avfallsföremål</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hemifrån</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800" dirty="0" err="1">
                <a:solidFill>
                  <a:schemeClr val="dk1"/>
                </a:solidFill>
                <a:latin typeface="Montserrat Light" panose="00000400000000000000" pitchFamily="50" charset="0"/>
                <a:ea typeface="Montserrat"/>
                <a:cs typeface="Montserrat"/>
                <a:sym typeface="Montserrat"/>
              </a:rPr>
              <a:t>Boka</a:t>
            </a:r>
            <a:r>
              <a:rPr lang="fi-FI" sz="1800" dirty="0">
                <a:solidFill>
                  <a:schemeClr val="dk1"/>
                </a:solidFill>
                <a:latin typeface="Montserrat Light" panose="00000400000000000000" pitchFamily="50" charset="0"/>
                <a:ea typeface="Montserrat"/>
                <a:cs typeface="Montserrat"/>
                <a:sym typeface="Montserrat"/>
              </a:rPr>
              <a:t> ett </a:t>
            </a:r>
            <a:r>
              <a:rPr lang="fi-FI" sz="1800" dirty="0" err="1">
                <a:solidFill>
                  <a:schemeClr val="dk1"/>
                </a:solidFill>
                <a:latin typeface="Montserrat Light" panose="00000400000000000000" pitchFamily="50" charset="0"/>
                <a:ea typeface="Montserrat"/>
                <a:cs typeface="Montserrat"/>
                <a:sym typeface="Montserrat"/>
              </a:rPr>
              <a:t>rum</a:t>
            </a:r>
            <a:r>
              <a:rPr lang="fi-FI" sz="1800" dirty="0">
                <a:solidFill>
                  <a:schemeClr val="dk1"/>
                </a:solidFill>
                <a:latin typeface="Montserrat Light" panose="00000400000000000000" pitchFamily="50" charset="0"/>
                <a:ea typeface="Montserrat"/>
                <a:cs typeface="Montserrat"/>
                <a:sym typeface="Montserrat"/>
              </a:rPr>
              <a:t> för </a:t>
            </a:r>
            <a:r>
              <a:rPr lang="fi-FI" sz="1800" dirty="0" err="1">
                <a:solidFill>
                  <a:schemeClr val="dk1"/>
                </a:solidFill>
                <a:latin typeface="Montserrat Light" panose="00000400000000000000" pitchFamily="50" charset="0"/>
                <a:ea typeface="Montserrat"/>
                <a:cs typeface="Montserrat"/>
                <a:sym typeface="Montserrat"/>
              </a:rPr>
              <a:t>stafetten</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vid</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behov</a:t>
            </a:r>
            <a:r>
              <a:rPr lang="fi-FI" sz="1800" dirty="0">
                <a:solidFill>
                  <a:schemeClr val="dk1"/>
                </a:solidFill>
                <a:latin typeface="Montserrat Light" panose="00000400000000000000" pitchFamily="50" charset="0"/>
                <a:ea typeface="Montserrat"/>
                <a:cs typeface="Montserrat"/>
                <a:sym typeface="Montserrat"/>
              </a:rPr>
              <a:t>.</a:t>
            </a:r>
            <a:endParaRPr sz="1800" dirty="0">
              <a:solidFill>
                <a:schemeClr val="dk1"/>
              </a:solidFill>
              <a:latin typeface="Montserrat Light" panose="00000400000000000000" pitchFamily="50" charset="0"/>
              <a:ea typeface="Montserrat"/>
              <a:cs typeface="Montserrat"/>
              <a:sym typeface="Montserrat"/>
            </a:endParaRPr>
          </a:p>
        </p:txBody>
      </p:sp>
      <p:pic>
        <p:nvPicPr>
          <p:cNvPr id="134" name="Google Shape;134;g31d76546d1b_0_43"/>
          <p:cNvPicPr preferRelativeResize="0"/>
          <p:nvPr/>
        </p:nvPicPr>
        <p:blipFill>
          <a:blip r:embed="rId4">
            <a:alphaModFix/>
          </a:blip>
          <a:stretch>
            <a:fillRect/>
          </a:stretch>
        </p:blipFill>
        <p:spPr>
          <a:xfrm>
            <a:off x="6409675" y="3526175"/>
            <a:ext cx="2251777" cy="2756402"/>
          </a:xfrm>
          <a:prstGeom prst="rect">
            <a:avLst/>
          </a:prstGeom>
          <a:noFill/>
          <a:ln w="28575" cap="flat" cmpd="sng">
            <a:solidFill>
              <a:srgbClr val="F9CB9C"/>
            </a:solidFill>
            <a:prstDash val="solid"/>
            <a:round/>
            <a:headEnd type="none" w="sm" len="sm"/>
            <a:tailEnd type="none" w="sm" len="sm"/>
          </a:ln>
        </p:spPr>
      </p:pic>
      <p:pic>
        <p:nvPicPr>
          <p:cNvPr id="135" name="Google Shape;135;g31d76546d1b_0_43"/>
          <p:cNvPicPr preferRelativeResize="0"/>
          <p:nvPr/>
        </p:nvPicPr>
        <p:blipFill>
          <a:blip r:embed="rId5">
            <a:alphaModFix/>
          </a:blip>
          <a:stretch>
            <a:fillRect/>
          </a:stretch>
        </p:blipFill>
        <p:spPr>
          <a:xfrm>
            <a:off x="10212053" y="3429000"/>
            <a:ext cx="922572" cy="1132875"/>
          </a:xfrm>
          <a:prstGeom prst="rect">
            <a:avLst/>
          </a:prstGeom>
          <a:noFill/>
          <a:ln>
            <a:noFill/>
          </a:ln>
        </p:spPr>
      </p:pic>
      <p:pic>
        <p:nvPicPr>
          <p:cNvPr id="136" name="Google Shape;136;g31d76546d1b_0_43"/>
          <p:cNvPicPr preferRelativeResize="0"/>
          <p:nvPr/>
        </p:nvPicPr>
        <p:blipFill>
          <a:blip r:embed="rId6">
            <a:alphaModFix/>
          </a:blip>
          <a:stretch>
            <a:fillRect/>
          </a:stretch>
        </p:blipFill>
        <p:spPr>
          <a:xfrm>
            <a:off x="8955502" y="3475625"/>
            <a:ext cx="1073925" cy="2294125"/>
          </a:xfrm>
          <a:prstGeom prst="rect">
            <a:avLst/>
          </a:prstGeom>
          <a:noFill/>
          <a:ln>
            <a:noFill/>
          </a:ln>
        </p:spPr>
      </p:pic>
      <p:pic>
        <p:nvPicPr>
          <p:cNvPr id="137" name="Google Shape;137;g31d76546d1b_0_43"/>
          <p:cNvPicPr preferRelativeResize="0"/>
          <p:nvPr/>
        </p:nvPicPr>
        <p:blipFill>
          <a:blip r:embed="rId7">
            <a:alphaModFix/>
          </a:blip>
          <a:stretch>
            <a:fillRect/>
          </a:stretch>
        </p:blipFill>
        <p:spPr>
          <a:xfrm>
            <a:off x="10252639" y="4709600"/>
            <a:ext cx="841400" cy="1647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31d1eb935d4_0_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3" name="Google Shape;143;g31d1eb935d4_0_3"/>
          <p:cNvSpPr txBox="1"/>
          <p:nvPr/>
        </p:nvSpPr>
        <p:spPr>
          <a:xfrm>
            <a:off x="672100" y="786450"/>
            <a:ext cx="7653000" cy="88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4000" dirty="0" err="1">
                <a:solidFill>
                  <a:schemeClr val="dk1"/>
                </a:solidFill>
                <a:latin typeface="Bebas Neue"/>
                <a:ea typeface="Bebas Neue"/>
                <a:cs typeface="Bebas Neue"/>
                <a:sym typeface="Bebas Neue"/>
              </a:rPr>
              <a:t>Spelregler</a:t>
            </a:r>
            <a:r>
              <a:rPr lang="fi-FI" sz="4000" dirty="0">
                <a:solidFill>
                  <a:schemeClr val="dk1"/>
                </a:solidFill>
                <a:latin typeface="Bebas Neue"/>
                <a:ea typeface="Bebas Neue"/>
                <a:cs typeface="Bebas Neue"/>
                <a:sym typeface="Bebas Neue"/>
              </a:rPr>
              <a:t> för </a:t>
            </a:r>
            <a:r>
              <a:rPr lang="fi-FI" sz="4000" dirty="0" err="1">
                <a:solidFill>
                  <a:schemeClr val="dk1"/>
                </a:solidFill>
                <a:latin typeface="Bebas Neue"/>
                <a:ea typeface="Bebas Neue"/>
                <a:cs typeface="Bebas Neue"/>
                <a:sym typeface="Bebas Neue"/>
              </a:rPr>
              <a:t>dialogpaus</a:t>
            </a:r>
            <a:r>
              <a:rPr lang="fi-FI" sz="4000" dirty="0">
                <a:solidFill>
                  <a:schemeClr val="dk1"/>
                </a:solidFill>
                <a:latin typeface="Bebas Neue"/>
                <a:ea typeface="Bebas Neue"/>
                <a:cs typeface="Bebas Neue"/>
                <a:sym typeface="Bebas Neue"/>
              </a:rPr>
              <a:t>-diskussion</a:t>
            </a:r>
            <a:endParaRPr sz="4000" dirty="0">
              <a:solidFill>
                <a:schemeClr val="dk1"/>
              </a:solidFill>
              <a:latin typeface="Bebas Neue"/>
              <a:ea typeface="Bebas Neue"/>
              <a:cs typeface="Bebas Neue"/>
              <a:sym typeface="Bebas Neue"/>
            </a:endParaRPr>
          </a:p>
          <a:p>
            <a:pPr marL="0" lvl="0" indent="0" algn="l" rtl="0">
              <a:spcBef>
                <a:spcPts val="0"/>
              </a:spcBef>
              <a:spcAft>
                <a:spcPts val="0"/>
              </a:spcAft>
              <a:buNone/>
            </a:pPr>
            <a:endParaRPr sz="2800" dirty="0">
              <a:solidFill>
                <a:schemeClr val="dk1"/>
              </a:solidFill>
              <a:latin typeface="Montserrat Light"/>
              <a:ea typeface="Montserrat Light"/>
              <a:cs typeface="Montserrat Light"/>
              <a:sym typeface="Montserrat Light"/>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1371600" lvl="0" indent="0" algn="l" rtl="0">
              <a:spcBef>
                <a:spcPts val="1200"/>
              </a:spcBef>
              <a:spcAft>
                <a:spcPts val="0"/>
              </a:spcAft>
              <a:buNone/>
            </a:pPr>
            <a:endParaRPr sz="2500" dirty="0">
              <a:solidFill>
                <a:schemeClr val="dk1"/>
              </a:solidFill>
              <a:latin typeface="Montserrat Light"/>
              <a:ea typeface="Montserrat Light"/>
              <a:cs typeface="Montserrat Light"/>
              <a:sym typeface="Montserrat Light"/>
            </a:endParaRPr>
          </a:p>
        </p:txBody>
      </p:sp>
      <p:pic>
        <p:nvPicPr>
          <p:cNvPr id="144" name="Google Shape;144;g31d1eb935d4_0_3"/>
          <p:cNvPicPr preferRelativeResize="0"/>
          <p:nvPr/>
        </p:nvPicPr>
        <p:blipFill>
          <a:blip r:embed="rId4">
            <a:alphaModFix/>
          </a:blip>
          <a:srcRect b="15139"/>
          <a:stretch>
            <a:fillRect/>
          </a:stretch>
        </p:blipFill>
        <p:spPr>
          <a:xfrm>
            <a:off x="8325100" y="2254250"/>
            <a:ext cx="2963101" cy="2631451"/>
          </a:xfrm>
          <a:prstGeom prst="rect">
            <a:avLst/>
          </a:prstGeom>
          <a:noFill/>
          <a:ln w="28575" cap="flat" cmpd="sng">
            <a:solidFill>
              <a:srgbClr val="F9CB9C"/>
            </a:solidFill>
            <a:prstDash val="solid"/>
            <a:round/>
            <a:headEnd type="none" w="sm" len="sm"/>
            <a:tailEnd type="none" w="sm" len="sm"/>
          </a:ln>
        </p:spPr>
      </p:pic>
      <p:sp>
        <p:nvSpPr>
          <p:cNvPr id="145" name="Google Shape;145;g31d1eb935d4_0_3"/>
          <p:cNvSpPr txBox="1"/>
          <p:nvPr/>
        </p:nvSpPr>
        <p:spPr>
          <a:xfrm>
            <a:off x="672100" y="1619125"/>
            <a:ext cx="7196700" cy="4656900"/>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sv-SE" sz="1600" b="1" dirty="0">
                <a:solidFill>
                  <a:schemeClr val="dk1"/>
                </a:solidFill>
                <a:latin typeface="Montserrat Light" panose="00000400000000000000" pitchFamily="50" charset="0"/>
                <a:ea typeface="Montserrat"/>
                <a:cs typeface="Montserrat"/>
                <a:sym typeface="Montserrat"/>
              </a:rPr>
              <a:t>Lyssna på andra, avbryt inte och inled inte diskussioner vid sidan om.</a:t>
            </a:r>
            <a:r>
              <a:rPr lang="sv-SE" sz="1600" dirty="0">
                <a:solidFill>
                  <a:schemeClr val="dk1"/>
                </a:solidFill>
                <a:latin typeface="Montserrat Light" panose="00000400000000000000" pitchFamily="50" charset="0"/>
                <a:ea typeface="Montserrat"/>
                <a:cs typeface="Montserrat"/>
                <a:sym typeface="Montserrat"/>
              </a:rPr>
              <a:t> Var och en måste ha rätt att i lugn och ro berätta om sina åsikter. Det är viktigt att vi inte avbryter varandra eller viskar med personen bredvid.</a:t>
            </a:r>
          </a:p>
          <a:p>
            <a:pPr lvl="0">
              <a:lnSpc>
                <a:spcPct val="115000"/>
              </a:lnSpc>
              <a:spcBef>
                <a:spcPts val="1200"/>
              </a:spcBef>
              <a:buClr>
                <a:schemeClr val="dk1"/>
              </a:buClr>
              <a:buSzPts val="1100"/>
            </a:pPr>
            <a:r>
              <a:rPr lang="sv-SE" sz="1600" b="1" dirty="0">
                <a:solidFill>
                  <a:schemeClr val="dk1"/>
                </a:solidFill>
                <a:latin typeface="Montserrat Light" panose="00000400000000000000" pitchFamily="50" charset="0"/>
                <a:ea typeface="Montserrat"/>
                <a:cs typeface="Montserrat"/>
                <a:sym typeface="Montserrat"/>
              </a:rPr>
              <a:t>Delta i det som andra säger och använd vardagligt språk. </a:t>
            </a:r>
            <a:r>
              <a:rPr lang="sv-SE" sz="1600" dirty="0">
                <a:solidFill>
                  <a:schemeClr val="dk1"/>
                </a:solidFill>
                <a:latin typeface="Montserrat Light" panose="00000400000000000000" pitchFamily="50" charset="0"/>
                <a:ea typeface="Montserrat"/>
                <a:cs typeface="Montserrat"/>
                <a:sym typeface="Montserrat"/>
              </a:rPr>
              <a:t>Syftet med dialogen är att vi ska försöka koppla det vi säger till vad andra lyft fram i diskussionen. Vi ska försöka använda vardagligt språk och undvika specialterminologi.</a:t>
            </a:r>
          </a:p>
          <a:p>
            <a:pPr lvl="0">
              <a:lnSpc>
                <a:spcPct val="115000"/>
              </a:lnSpc>
              <a:spcBef>
                <a:spcPts val="1200"/>
              </a:spcBef>
              <a:buClr>
                <a:schemeClr val="dk1"/>
              </a:buClr>
              <a:buSzPts val="1100"/>
            </a:pPr>
            <a:r>
              <a:rPr lang="sv-SE" sz="1600" b="1" dirty="0">
                <a:solidFill>
                  <a:schemeClr val="dk1"/>
                </a:solidFill>
                <a:latin typeface="Montserrat Light" panose="00000400000000000000" pitchFamily="50" charset="0"/>
                <a:ea typeface="Montserrat"/>
                <a:cs typeface="Montserrat"/>
                <a:sym typeface="Montserrat"/>
              </a:rPr>
              <a:t>Var närvarande och respektera andra och diskussionens </a:t>
            </a:r>
            <a:r>
              <a:rPr lang="sv-SE" sz="1600" b="1" dirty="0" err="1">
                <a:solidFill>
                  <a:schemeClr val="dk1"/>
                </a:solidFill>
                <a:latin typeface="Montserrat Light" panose="00000400000000000000" pitchFamily="50" charset="0"/>
                <a:ea typeface="Montserrat"/>
                <a:cs typeface="Montserrat"/>
                <a:sym typeface="Montserrat"/>
              </a:rPr>
              <a:t>konfidentialitet</a:t>
            </a:r>
            <a:r>
              <a:rPr lang="sv-SE" sz="1600" b="1" dirty="0">
                <a:solidFill>
                  <a:schemeClr val="dk1"/>
                </a:solidFill>
                <a:latin typeface="Montserrat Light" panose="00000400000000000000" pitchFamily="50" charset="0"/>
                <a:ea typeface="Montserrat"/>
                <a:cs typeface="Montserrat"/>
                <a:sym typeface="Montserrat"/>
              </a:rPr>
              <a:t>. </a:t>
            </a:r>
            <a:r>
              <a:rPr lang="sv-SE" sz="1600" dirty="0">
                <a:solidFill>
                  <a:schemeClr val="dk1"/>
                </a:solidFill>
                <a:latin typeface="Montserrat Light" panose="00000400000000000000" pitchFamily="50" charset="0"/>
                <a:ea typeface="Montserrat"/>
                <a:cs typeface="Montserrat"/>
                <a:sym typeface="Montserrat"/>
              </a:rPr>
              <a:t>I dialogen är det viktigt att vi koncentrerar oss helt och hållet på varandra och på att förstå ärendet som behandlas. Vi ska respektera människors olika synpunkter. Vi ska se till att hålla diskussionen konfidentiell så att alla kan tala så fritt som möjligt.</a:t>
            </a:r>
            <a:endParaRPr sz="1600" dirty="0">
              <a:solidFill>
                <a:schemeClr val="dk1"/>
              </a:solidFill>
              <a:latin typeface="Montserrat Light" panose="00000400000000000000" pitchFamily="50" charset="0"/>
              <a:ea typeface="Montserrat Light"/>
              <a:cs typeface="Montserrat Light"/>
              <a:sym typeface="Montserrat Light"/>
            </a:endParaRPr>
          </a:p>
        </p:txBody>
      </p:sp>
      <p:sp>
        <p:nvSpPr>
          <p:cNvPr id="146" name="Google Shape;146;g31d1eb935d4_0_3"/>
          <p:cNvSpPr/>
          <p:nvPr/>
        </p:nvSpPr>
        <p:spPr>
          <a:xfrm>
            <a:off x="9769300" y="1034200"/>
            <a:ext cx="1425300" cy="938100"/>
          </a:xfrm>
          <a:prstGeom prst="wedgeRectCallout">
            <a:avLst>
              <a:gd name="adj1" fmla="val -20833"/>
              <a:gd name="adj2" fmla="val 62500"/>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dirty="0" err="1">
                <a:latin typeface="Montserrat Light"/>
                <a:ea typeface="Montserrat Light"/>
                <a:cs typeface="Montserrat Light"/>
                <a:sym typeface="Montserrat Light"/>
              </a:rPr>
              <a:t>Jag</a:t>
            </a:r>
            <a:r>
              <a:rPr lang="fi-FI" dirty="0">
                <a:latin typeface="Montserrat Light"/>
                <a:ea typeface="Montserrat Light"/>
                <a:cs typeface="Montserrat Light"/>
                <a:sym typeface="Montserrat Light"/>
              </a:rPr>
              <a:t> </a:t>
            </a:r>
            <a:r>
              <a:rPr lang="fi-FI" dirty="0" err="1">
                <a:latin typeface="Montserrat Light"/>
                <a:ea typeface="Montserrat Light"/>
                <a:cs typeface="Montserrat Light"/>
                <a:sym typeface="Montserrat Light"/>
              </a:rPr>
              <a:t>tycker</a:t>
            </a:r>
            <a:r>
              <a:rPr lang="fi-FI" dirty="0">
                <a:latin typeface="Montserrat Light"/>
                <a:ea typeface="Montserrat Light"/>
                <a:cs typeface="Montserrat Light"/>
                <a:sym typeface="Montserrat Light"/>
              </a:rPr>
              <a:t>…</a:t>
            </a:r>
            <a:endParaRPr dirty="0">
              <a:latin typeface="Montserrat Light"/>
              <a:ea typeface="Montserrat Light"/>
              <a:cs typeface="Montserrat Light"/>
              <a:sym typeface="Montserrat Light"/>
            </a:endParaRPr>
          </a:p>
        </p:txBody>
      </p:sp>
      <p:sp>
        <p:nvSpPr>
          <p:cNvPr id="147" name="Google Shape;147;g31d1eb935d4_0_3"/>
          <p:cNvSpPr/>
          <p:nvPr/>
        </p:nvSpPr>
        <p:spPr>
          <a:xfrm>
            <a:off x="8178925" y="786450"/>
            <a:ext cx="1425300" cy="1034400"/>
          </a:xfrm>
          <a:prstGeom prst="cloudCallout">
            <a:avLst>
              <a:gd name="adj1" fmla="val 12867"/>
              <a:gd name="adj2" fmla="val 82408"/>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Light"/>
              <a:ea typeface="Montserrat Light"/>
              <a:cs typeface="Montserrat Light"/>
              <a:sym typeface="Montserrat Light"/>
            </a:endParaRPr>
          </a:p>
        </p:txBody>
      </p:sp>
      <p:sp>
        <p:nvSpPr>
          <p:cNvPr id="148" name="Google Shape;148;g31d1eb935d4_0_3"/>
          <p:cNvSpPr txBox="1"/>
          <p:nvPr/>
        </p:nvSpPr>
        <p:spPr>
          <a:xfrm>
            <a:off x="8209375" y="1034200"/>
            <a:ext cx="1364400" cy="8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i-FI" dirty="0" err="1">
                <a:solidFill>
                  <a:schemeClr val="dk1"/>
                </a:solidFill>
                <a:latin typeface="Montserrat Light"/>
                <a:ea typeface="Montserrat Light"/>
                <a:cs typeface="Montserrat Light"/>
                <a:sym typeface="Montserrat Light"/>
              </a:rPr>
              <a:t>Vad</a:t>
            </a:r>
            <a:r>
              <a:rPr lang="fi-FI" dirty="0">
                <a:solidFill>
                  <a:schemeClr val="dk1"/>
                </a:solidFill>
                <a:latin typeface="Montserrat Light"/>
                <a:ea typeface="Montserrat Light"/>
                <a:cs typeface="Montserrat Light"/>
                <a:sym typeface="Montserrat Light"/>
              </a:rPr>
              <a:t> </a:t>
            </a:r>
            <a:r>
              <a:rPr lang="fi-FI" dirty="0" err="1">
                <a:solidFill>
                  <a:schemeClr val="dk1"/>
                </a:solidFill>
                <a:latin typeface="Montserrat Light"/>
                <a:ea typeface="Montserrat Light"/>
                <a:cs typeface="Montserrat Light"/>
                <a:sym typeface="Montserrat Light"/>
              </a:rPr>
              <a:t>tycker</a:t>
            </a:r>
            <a:r>
              <a:rPr lang="fi-FI" dirty="0">
                <a:solidFill>
                  <a:schemeClr val="dk1"/>
                </a:solidFill>
                <a:latin typeface="Montserrat Light"/>
                <a:ea typeface="Montserrat Light"/>
                <a:cs typeface="Montserrat Light"/>
                <a:sym typeface="Montserrat Light"/>
              </a:rPr>
              <a:t> du?</a:t>
            </a:r>
            <a:endParaRPr dirty="0">
              <a:solidFill>
                <a:schemeClr val="dk1"/>
              </a:solidFill>
              <a:latin typeface="Montserrat Light"/>
              <a:ea typeface="Montserrat Light"/>
              <a:cs typeface="Montserrat Light"/>
              <a:sym typeface="Montserrat Light"/>
            </a:endParaRPr>
          </a:p>
        </p:txBody>
      </p:sp>
      <p:sp>
        <p:nvSpPr>
          <p:cNvPr id="149" name="Google Shape;149;g31d1eb935d4_0_3"/>
          <p:cNvSpPr/>
          <p:nvPr/>
        </p:nvSpPr>
        <p:spPr>
          <a:xfrm>
            <a:off x="9573775" y="5637125"/>
            <a:ext cx="1175400" cy="639000"/>
          </a:xfrm>
          <a:prstGeom prst="wedgeRectCallout">
            <a:avLst>
              <a:gd name="adj1" fmla="val -29029"/>
              <a:gd name="adj2" fmla="val -82456"/>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dirty="0" err="1">
                <a:latin typeface="Montserrat Light"/>
                <a:ea typeface="Montserrat Light"/>
                <a:cs typeface="Montserrat Light"/>
                <a:sym typeface="Montserrat Light"/>
              </a:rPr>
              <a:t>Jag</a:t>
            </a:r>
            <a:r>
              <a:rPr lang="fi-FI" dirty="0">
                <a:latin typeface="Montserrat Light"/>
                <a:ea typeface="Montserrat Light"/>
                <a:cs typeface="Montserrat Light"/>
                <a:sym typeface="Montserrat Light"/>
              </a:rPr>
              <a:t> </a:t>
            </a:r>
            <a:r>
              <a:rPr lang="fi-FI" dirty="0" err="1">
                <a:latin typeface="Montserrat Light"/>
                <a:ea typeface="Montserrat Light"/>
                <a:cs typeface="Montserrat Light"/>
                <a:sym typeface="Montserrat Light"/>
              </a:rPr>
              <a:t>lyssnar</a:t>
            </a:r>
            <a:r>
              <a:rPr lang="fi-FI" dirty="0">
                <a:latin typeface="Montserrat Light"/>
                <a:ea typeface="Montserrat Light"/>
                <a:cs typeface="Montserrat Light"/>
                <a:sym typeface="Montserrat Light"/>
              </a:rPr>
              <a:t>.</a:t>
            </a:r>
            <a:endParaRPr dirty="0">
              <a:latin typeface="Montserrat Light"/>
              <a:ea typeface="Montserrat Light"/>
              <a:cs typeface="Montserrat Light"/>
              <a:sym typeface="Montserrat Light"/>
            </a:endParaRPr>
          </a:p>
        </p:txBody>
      </p:sp>
      <p:sp>
        <p:nvSpPr>
          <p:cNvPr id="2" name="Google Shape;145;g31d1eb935d4_0_3">
            <a:extLst>
              <a:ext uri="{FF2B5EF4-FFF2-40B4-BE49-F238E27FC236}">
                <a16:creationId xmlns:a16="http://schemas.microsoft.com/office/drawing/2014/main" id="{A4CD3880-DD40-65FC-2D4D-0C80D4F0967C}"/>
              </a:ext>
            </a:extLst>
          </p:cNvPr>
          <p:cNvSpPr txBox="1"/>
          <p:nvPr/>
        </p:nvSpPr>
        <p:spPr>
          <a:xfrm>
            <a:off x="8369630" y="4790426"/>
            <a:ext cx="3081002" cy="528584"/>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sv-SE" sz="900" dirty="0">
                <a:solidFill>
                  <a:schemeClr val="dk1"/>
                </a:solidFill>
                <a:latin typeface="Montserrat Light" panose="00000400000000000000" pitchFamily="50" charset="0"/>
                <a:ea typeface="Montserrat"/>
                <a:cs typeface="Montserrat"/>
                <a:sym typeface="Montserrat"/>
              </a:rPr>
              <a:t>Den svarta cirkeln visualiserar eleverna. Den gula cirkeln visualiserar läraren som leder diskussionen.</a:t>
            </a:r>
            <a:endParaRPr sz="900" dirty="0">
              <a:solidFill>
                <a:schemeClr val="dk1"/>
              </a:solidFill>
              <a:latin typeface="Montserrat Light" panose="00000400000000000000" pitchFamily="50" charset="0"/>
              <a:ea typeface="Montserrat Light"/>
              <a:cs typeface="Montserrat Light"/>
              <a:sym typeface="Montserrat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31d7b3eb296_2_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5" name="Google Shape;155;g31d7b3eb296_2_4"/>
          <p:cNvSpPr txBox="1"/>
          <p:nvPr/>
        </p:nvSpPr>
        <p:spPr>
          <a:xfrm>
            <a:off x="-219456" y="-20160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i-FI" sz="1100">
                <a:solidFill>
                  <a:schemeClr val="dk1"/>
                </a:solidFill>
              </a:rPr>
              <a:t> </a:t>
            </a:r>
            <a:endParaRPr sz="1100">
              <a:solidFill>
                <a:schemeClr val="dk1"/>
              </a:solidFill>
            </a:endParaRPr>
          </a:p>
        </p:txBody>
      </p:sp>
      <p:sp>
        <p:nvSpPr>
          <p:cNvPr id="156" name="Google Shape;156;g31d7b3eb296_2_4"/>
          <p:cNvSpPr txBox="1"/>
          <p:nvPr/>
        </p:nvSpPr>
        <p:spPr>
          <a:xfrm>
            <a:off x="644200" y="354000"/>
            <a:ext cx="105384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Montserrat Light"/>
              <a:ea typeface="Montserrat Light"/>
              <a:cs typeface="Montserrat Light"/>
              <a:sym typeface="Montserrat Light"/>
            </a:endParaRPr>
          </a:p>
          <a:p>
            <a:pPr lvl="0"/>
            <a:r>
              <a:rPr lang="fi-FI" sz="4000" dirty="0" err="1">
                <a:solidFill>
                  <a:schemeClr val="dk1"/>
                </a:solidFill>
                <a:latin typeface="Bebas Neue"/>
                <a:ea typeface="Bebas Neue"/>
                <a:cs typeface="Bebas Neue"/>
                <a:sym typeface="Bebas Neue"/>
              </a:rPr>
              <a:t>Spelregler</a:t>
            </a:r>
            <a:r>
              <a:rPr lang="fi-FI" sz="4000" dirty="0">
                <a:solidFill>
                  <a:schemeClr val="dk1"/>
                </a:solidFill>
                <a:latin typeface="Bebas Neue"/>
                <a:ea typeface="Bebas Neue"/>
                <a:cs typeface="Bebas Neue"/>
                <a:sym typeface="Bebas Neue"/>
              </a:rPr>
              <a:t> för </a:t>
            </a:r>
            <a:r>
              <a:rPr lang="fi-FI" sz="4000" dirty="0" err="1">
                <a:solidFill>
                  <a:schemeClr val="dk1"/>
                </a:solidFill>
                <a:latin typeface="Bebas Neue"/>
                <a:ea typeface="Bebas Neue"/>
                <a:cs typeface="Bebas Neue"/>
                <a:sym typeface="Bebas Neue"/>
              </a:rPr>
              <a:t>dialogpaus</a:t>
            </a:r>
            <a:r>
              <a:rPr lang="fi-FI" sz="4000" dirty="0">
                <a:solidFill>
                  <a:schemeClr val="dk1"/>
                </a:solidFill>
                <a:latin typeface="Bebas Neue"/>
                <a:ea typeface="Bebas Neue"/>
                <a:cs typeface="Bebas Neue"/>
                <a:sym typeface="Bebas Neue"/>
              </a:rPr>
              <a:t>-diskussion: 30 min. for </a:t>
            </a:r>
            <a:r>
              <a:rPr lang="fi-FI" sz="4000" dirty="0" err="1">
                <a:solidFill>
                  <a:schemeClr val="dk1"/>
                </a:solidFill>
                <a:latin typeface="Bebas Neue"/>
                <a:ea typeface="Bebas Neue"/>
                <a:cs typeface="Bebas Neue"/>
                <a:sym typeface="Bebas Neue"/>
              </a:rPr>
              <a:t>elever</a:t>
            </a:r>
            <a:r>
              <a:rPr lang="fi-FI" sz="4000" dirty="0">
                <a:solidFill>
                  <a:schemeClr val="dk1"/>
                </a:solidFill>
                <a:latin typeface="Bebas Neue"/>
                <a:ea typeface="Bebas Neue"/>
                <a:cs typeface="Bebas Neue"/>
                <a:sym typeface="Bebas Neue"/>
              </a:rPr>
              <a:t> (e) </a:t>
            </a:r>
            <a:r>
              <a:rPr lang="fi-FI" sz="4000" dirty="0" err="1">
                <a:solidFill>
                  <a:schemeClr val="dk1"/>
                </a:solidFill>
                <a:latin typeface="Bebas Neue"/>
                <a:ea typeface="Bebas Neue"/>
                <a:cs typeface="Bebas Neue"/>
                <a:sym typeface="Bebas Neue"/>
              </a:rPr>
              <a:t>och</a:t>
            </a:r>
            <a:r>
              <a:rPr lang="fi-FI" sz="4000" dirty="0">
                <a:solidFill>
                  <a:schemeClr val="dk1"/>
                </a:solidFill>
                <a:latin typeface="Bebas Neue"/>
                <a:ea typeface="Bebas Neue"/>
                <a:cs typeface="Bebas Neue"/>
                <a:sym typeface="Bebas Neue"/>
              </a:rPr>
              <a:t> 45 min. för </a:t>
            </a:r>
            <a:r>
              <a:rPr lang="fi-FI" sz="4000" dirty="0" err="1">
                <a:solidFill>
                  <a:schemeClr val="dk1"/>
                </a:solidFill>
                <a:latin typeface="Bebas Neue"/>
                <a:ea typeface="Bebas Neue"/>
                <a:cs typeface="Bebas Neue"/>
                <a:sym typeface="Bebas Neue"/>
              </a:rPr>
              <a:t>foräldrarna</a:t>
            </a:r>
            <a:r>
              <a:rPr lang="fi-FI" sz="4000" dirty="0">
                <a:solidFill>
                  <a:schemeClr val="dk1"/>
                </a:solidFill>
                <a:latin typeface="Bebas Neue"/>
                <a:ea typeface="Bebas Neue"/>
                <a:cs typeface="Bebas Neue"/>
                <a:sym typeface="Bebas Neue"/>
              </a:rPr>
              <a:t> (f) </a:t>
            </a:r>
            <a:endParaRPr sz="4000" dirty="0">
              <a:solidFill>
                <a:schemeClr val="dk1"/>
              </a:solidFill>
              <a:latin typeface="Bebas Neue"/>
              <a:ea typeface="Bebas Neue"/>
              <a:cs typeface="Bebas Neue"/>
              <a:sym typeface="Bebas Neue"/>
            </a:endParaRPr>
          </a:p>
          <a:p>
            <a:pPr marL="514350" lvl="0" indent="-514350" algn="l" rtl="0">
              <a:spcBef>
                <a:spcPts val="0"/>
              </a:spcBef>
              <a:spcAft>
                <a:spcPts val="0"/>
              </a:spcAft>
              <a:buFont typeface="+mj-lt"/>
              <a:buAutoNum type="arabicPeriod"/>
            </a:pPr>
            <a:endParaRPr sz="3000" b="1" dirty="0">
              <a:solidFill>
                <a:schemeClr val="dk1"/>
              </a:solidFill>
              <a:latin typeface="Montserrat"/>
              <a:ea typeface="Montserrat"/>
              <a:cs typeface="Montserrat"/>
              <a:sym typeface="Montserra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5 min. </a:t>
            </a:r>
            <a:r>
              <a:rPr lang="fi-FI" sz="2000" dirty="0" err="1">
                <a:solidFill>
                  <a:schemeClr val="dk1"/>
                </a:solidFill>
                <a:latin typeface="Montserrat Light"/>
                <a:ea typeface="Montserrat Light"/>
                <a:cs typeface="Montserrat Light"/>
                <a:sym typeface="Montserrat Light"/>
              </a:rPr>
              <a:t>inledning</a:t>
            </a:r>
            <a:endParaRPr sz="2000" dirty="0">
              <a:solidFill>
                <a:schemeClr val="dk1"/>
              </a:solidFill>
              <a:latin typeface="Montserrat Light"/>
              <a:ea typeface="Montserrat Light"/>
              <a:cs typeface="Montserrat Light"/>
              <a:sym typeface="Montserrat Ligh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5 (e) 10 (f) min. introduktion i par/</a:t>
            </a:r>
            <a:r>
              <a:rPr lang="fi-FI" sz="2000" dirty="0" err="1">
                <a:solidFill>
                  <a:schemeClr val="dk1"/>
                </a:solidFill>
                <a:latin typeface="Montserrat Light"/>
                <a:ea typeface="Montserrat Light"/>
                <a:cs typeface="Montserrat Light"/>
                <a:sym typeface="Montserrat Light"/>
              </a:rPr>
              <a:t>egen</a:t>
            </a:r>
            <a:r>
              <a:rPr lang="fi-FI" sz="2000" dirty="0">
                <a:solidFill>
                  <a:schemeClr val="dk1"/>
                </a:solidFill>
                <a:latin typeface="Montserrat Light"/>
                <a:ea typeface="Montserrat Light"/>
                <a:cs typeface="Montserrat Light"/>
                <a:sym typeface="Montserrat Light"/>
              </a:rPr>
              <a:t> reflektion</a:t>
            </a:r>
            <a:endParaRPr sz="2000" dirty="0">
              <a:solidFill>
                <a:schemeClr val="dk1"/>
              </a:solidFill>
              <a:latin typeface="Montserrat Light"/>
              <a:ea typeface="Montserrat Light"/>
              <a:cs typeface="Montserrat Light"/>
              <a:sym typeface="Montserrat Ligh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15 (e) 20 (f) min. </a:t>
            </a:r>
            <a:r>
              <a:rPr lang="fi-FI" sz="2000" dirty="0" err="1">
                <a:solidFill>
                  <a:schemeClr val="dk1"/>
                </a:solidFill>
                <a:latin typeface="Montserrat Light"/>
                <a:ea typeface="Montserrat Light"/>
                <a:cs typeface="Montserrat Light"/>
                <a:sym typeface="Montserrat Light"/>
              </a:rPr>
              <a:t>gemensam</a:t>
            </a:r>
            <a:r>
              <a:rPr lang="fi-FI" sz="2000" dirty="0">
                <a:solidFill>
                  <a:schemeClr val="dk1"/>
                </a:solidFill>
                <a:latin typeface="Montserrat Light"/>
                <a:ea typeface="Montserrat Light"/>
                <a:cs typeface="Montserrat Light"/>
                <a:sym typeface="Montserrat Light"/>
              </a:rPr>
              <a:t> diskussion </a:t>
            </a:r>
            <a:endParaRPr sz="2000" dirty="0">
              <a:solidFill>
                <a:schemeClr val="dk1"/>
              </a:solidFill>
              <a:latin typeface="Montserrat Light"/>
              <a:ea typeface="Montserrat Light"/>
              <a:cs typeface="Montserrat Light"/>
              <a:sym typeface="Montserrat Ligh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4 (e) 8 (f) min. </a:t>
            </a:r>
            <a:r>
              <a:rPr lang="fi-FI" sz="2000" dirty="0" err="1">
                <a:solidFill>
                  <a:schemeClr val="dk1"/>
                </a:solidFill>
                <a:latin typeface="Montserrat Light"/>
                <a:ea typeface="Montserrat Light"/>
                <a:cs typeface="Montserrat Light"/>
                <a:sym typeface="Montserrat Light"/>
              </a:rPr>
              <a:t>dela</a:t>
            </a:r>
            <a:r>
              <a:rPr lang="fi-FI" sz="2000" dirty="0">
                <a:solidFill>
                  <a:schemeClr val="dk1"/>
                </a:solidFill>
                <a:latin typeface="Montserrat Light"/>
                <a:ea typeface="Montserrat Light"/>
                <a:cs typeface="Montserrat Light"/>
                <a:sym typeface="Montserrat Light"/>
              </a:rPr>
              <a:t> </a:t>
            </a:r>
            <a:r>
              <a:rPr lang="fi-FI" sz="2000" dirty="0" err="1">
                <a:solidFill>
                  <a:schemeClr val="dk1"/>
                </a:solidFill>
                <a:latin typeface="Montserrat Light"/>
                <a:ea typeface="Montserrat Light"/>
                <a:cs typeface="Montserrat Light"/>
                <a:sym typeface="Montserrat Light"/>
              </a:rPr>
              <a:t>era</a:t>
            </a:r>
            <a:r>
              <a:rPr lang="fi-FI" sz="2000" dirty="0">
                <a:solidFill>
                  <a:schemeClr val="dk1"/>
                </a:solidFill>
                <a:latin typeface="Montserrat Light"/>
                <a:ea typeface="Montserrat Light"/>
                <a:cs typeface="Montserrat Light"/>
                <a:sym typeface="Montserrat Light"/>
              </a:rPr>
              <a:t> </a:t>
            </a:r>
            <a:r>
              <a:rPr lang="fi-FI" sz="2000" dirty="0" err="1">
                <a:solidFill>
                  <a:schemeClr val="dk1"/>
                </a:solidFill>
                <a:latin typeface="Montserrat Light"/>
                <a:ea typeface="Montserrat Light"/>
                <a:cs typeface="Montserrat Light"/>
                <a:sym typeface="Montserrat Light"/>
              </a:rPr>
              <a:t>synpunkter</a:t>
            </a:r>
            <a:endParaRPr sz="2000" dirty="0">
              <a:solidFill>
                <a:schemeClr val="dk1"/>
              </a:solidFill>
              <a:latin typeface="Montserrat Light"/>
              <a:ea typeface="Montserrat Light"/>
              <a:cs typeface="Montserrat Light"/>
              <a:sym typeface="Montserrat Light"/>
            </a:endParaRPr>
          </a:p>
          <a:p>
            <a:pPr marL="558800" lvl="0" indent="-457200" algn="l" rtl="0">
              <a:lnSpc>
                <a:spcPct val="150000"/>
              </a:lnSpc>
              <a:spcBef>
                <a:spcPts val="0"/>
              </a:spcBef>
              <a:spcAft>
                <a:spcPts val="0"/>
              </a:spcAft>
              <a:buClr>
                <a:schemeClr val="dk1"/>
              </a:buClr>
              <a:buSzPts val="2000"/>
              <a:buFont typeface="+mj-lt"/>
              <a:buAutoNum type="arabicPeriod"/>
            </a:pPr>
            <a:r>
              <a:rPr lang="fi-FI" sz="2000" dirty="0">
                <a:solidFill>
                  <a:schemeClr val="dk1"/>
                </a:solidFill>
                <a:latin typeface="Montserrat Light"/>
                <a:ea typeface="Montserrat Light"/>
                <a:cs typeface="Montserrat Light"/>
                <a:sym typeface="Montserrat Light"/>
              </a:rPr>
              <a:t>1 (e) 2 (f) min. </a:t>
            </a:r>
            <a:r>
              <a:rPr lang="fi-FI" sz="2000" dirty="0" err="1">
                <a:solidFill>
                  <a:schemeClr val="dk1"/>
                </a:solidFill>
                <a:latin typeface="Montserrat Light"/>
                <a:ea typeface="Montserrat Light"/>
                <a:cs typeface="Montserrat Light"/>
                <a:sym typeface="Montserrat Light"/>
              </a:rPr>
              <a:t>tack</a:t>
            </a:r>
            <a:r>
              <a:rPr lang="fi-FI" sz="2000" dirty="0">
                <a:solidFill>
                  <a:schemeClr val="dk1"/>
                </a:solidFill>
                <a:latin typeface="Montserrat Light"/>
                <a:ea typeface="Montserrat Light"/>
                <a:cs typeface="Montserrat Light"/>
                <a:sym typeface="Montserrat Light"/>
              </a:rPr>
              <a:t> &amp; </a:t>
            </a:r>
            <a:r>
              <a:rPr lang="fi-FI" sz="2000" dirty="0" err="1">
                <a:solidFill>
                  <a:schemeClr val="dk1"/>
                </a:solidFill>
                <a:latin typeface="Montserrat Light"/>
                <a:ea typeface="Montserrat Light"/>
                <a:cs typeface="Montserrat Light"/>
                <a:sym typeface="Montserrat Light"/>
              </a:rPr>
              <a:t>avslutning</a:t>
            </a:r>
            <a:r>
              <a:rPr lang="fi-FI" sz="2000" dirty="0">
                <a:solidFill>
                  <a:schemeClr val="dk1"/>
                </a:solidFill>
                <a:latin typeface="Montserrat Light"/>
                <a:ea typeface="Montserrat Light"/>
                <a:cs typeface="Montserrat Light"/>
                <a:sym typeface="Montserrat Light"/>
              </a:rPr>
              <a:t> </a:t>
            </a:r>
            <a:endParaRPr sz="2000" dirty="0">
              <a:solidFill>
                <a:schemeClr val="dk1"/>
              </a:solidFill>
              <a:latin typeface="Montserrat Light"/>
              <a:ea typeface="Montserrat Light"/>
              <a:cs typeface="Montserrat Light"/>
              <a:sym typeface="Montserrat Light"/>
            </a:endParaRPr>
          </a:p>
        </p:txBody>
      </p:sp>
      <p:pic>
        <p:nvPicPr>
          <p:cNvPr id="157" name="Google Shape;157;g31d7b3eb296_2_4"/>
          <p:cNvPicPr preferRelativeResize="0"/>
          <p:nvPr/>
        </p:nvPicPr>
        <p:blipFill>
          <a:blip r:embed="rId4">
            <a:alphaModFix/>
          </a:blip>
          <a:stretch>
            <a:fillRect/>
          </a:stretch>
        </p:blipFill>
        <p:spPr>
          <a:xfrm>
            <a:off x="8125875" y="3680525"/>
            <a:ext cx="2954875" cy="2434525"/>
          </a:xfrm>
          <a:prstGeom prst="rect">
            <a:avLst/>
          </a:prstGeom>
          <a:noFill/>
          <a:ln>
            <a:noFill/>
          </a:ln>
        </p:spPr>
      </p:pic>
      <p:sp>
        <p:nvSpPr>
          <p:cNvPr id="2" name="Tekstiruutu 4">
            <a:extLst>
              <a:ext uri="{FF2B5EF4-FFF2-40B4-BE49-F238E27FC236}">
                <a16:creationId xmlns:a16="http://schemas.microsoft.com/office/drawing/2014/main" id="{B44ADC66-5A44-969A-5FE7-E60A43C34D4F}"/>
              </a:ext>
            </a:extLst>
          </p:cNvPr>
          <p:cNvSpPr txBox="1"/>
          <p:nvPr/>
        </p:nvSpPr>
        <p:spPr>
          <a:xfrm>
            <a:off x="8396229" y="5914995"/>
            <a:ext cx="2900931" cy="200055"/>
          </a:xfrm>
          <a:prstGeom prst="rect">
            <a:avLst/>
          </a:prstGeom>
          <a:noFill/>
        </p:spPr>
        <p:txBody>
          <a:bodyPr wrap="square">
            <a:spAutoFit/>
          </a:bodyPr>
          <a:lstStyle>
            <a:defPPr marR="0" lvl="0" algn="l" rtl="0">
              <a:lnSpc>
                <a:spcPct val="100000"/>
              </a:lnSpc>
              <a:spcBef>
                <a:spcPts val="0"/>
              </a:spcBef>
              <a:spcAft>
                <a:spcPts val="0"/>
              </a:spcAft>
              <a:defRPr lang="fi-FI"/>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lvl="0">
              <a:buClr>
                <a:srgbClr val="000000"/>
              </a:buClr>
              <a:buSzPts val="1400"/>
              <a:defRPr/>
            </a:pPr>
            <a:r>
              <a:rPr kumimoji="0" lang="da-DK" sz="700" b="0" i="0" u="none" strike="noStrike" kern="1200" cap="none" spc="0" normalizeH="0" baseline="0" noProof="0" dirty="0">
                <a:ln>
                  <a:noFill/>
                </a:ln>
                <a:solidFill>
                  <a:srgbClr val="000000"/>
                </a:solidFill>
                <a:effectLst/>
                <a:uLnTx/>
                <a:uFillTx/>
                <a:latin typeface="Montserrat Light" panose="00000400000000000000" pitchFamily="50" charset="0"/>
                <a:ea typeface="Gill Sans"/>
                <a:cs typeface="Gill Sans"/>
                <a:sym typeface="Gill Sans"/>
              </a:rPr>
              <a:t>Billlede: </a:t>
            </a:r>
            <a:r>
              <a:rPr lang="da-DK" sz="700" dirty="0">
                <a:solidFill>
                  <a:srgbClr val="000000"/>
                </a:solidFill>
                <a:latin typeface="Montserrat Light" panose="00000400000000000000" pitchFamily="50" charset="0"/>
                <a:ea typeface="Gill Sans"/>
                <a:cs typeface="Gill Sans"/>
                <a:sym typeface="Gill Sans"/>
              </a:rPr>
              <a:t>Stiftelsen Dialogpaus, www.dialogpaus.fi </a:t>
            </a:r>
            <a:endParaRPr kumimoji="0" lang="sv-SE" sz="700" b="0" i="1" u="none" strike="noStrike" kern="1200" cap="none" spc="0" normalizeH="0" baseline="0" noProof="0" dirty="0">
              <a:ln>
                <a:noFill/>
              </a:ln>
              <a:solidFill>
                <a:srgbClr val="000000"/>
              </a:solidFill>
              <a:effectLst/>
              <a:uLnTx/>
              <a:uFillTx/>
              <a:latin typeface="Montserrat Light" panose="00000400000000000000" pitchFamily="50" charset="0"/>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31d76546d1b_0_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3" name="Google Shape;163;g31d76546d1b_0_5"/>
          <p:cNvSpPr txBox="1"/>
          <p:nvPr/>
        </p:nvSpPr>
        <p:spPr>
          <a:xfrm>
            <a:off x="692525" y="527925"/>
            <a:ext cx="10690500" cy="181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err="1">
                <a:solidFill>
                  <a:schemeClr val="dk1"/>
                </a:solidFill>
                <a:latin typeface="Bebas Neue"/>
                <a:ea typeface="Bebas Neue"/>
                <a:cs typeface="Bebas Neue"/>
                <a:sym typeface="Bebas Neue"/>
              </a:rPr>
              <a:t>Lektion</a:t>
            </a:r>
            <a:r>
              <a:rPr lang="fi-FI" sz="4000" dirty="0">
                <a:solidFill>
                  <a:schemeClr val="dk1"/>
                </a:solidFill>
                <a:latin typeface="Bebas Neue"/>
                <a:ea typeface="Bebas Neue"/>
                <a:cs typeface="Bebas Neue"/>
                <a:sym typeface="Bebas Neue"/>
              </a:rPr>
              <a:t> 3+4</a:t>
            </a:r>
            <a:endParaRPr sz="4000" dirty="0">
              <a:solidFill>
                <a:schemeClr val="dk1"/>
              </a:solidFill>
              <a:latin typeface="Bebas Neue"/>
              <a:ea typeface="Bebas Neue"/>
              <a:cs typeface="Bebas Neue"/>
              <a:sym typeface="Bebas Neue"/>
            </a:endParaRPr>
          </a:p>
          <a:p>
            <a:pPr marL="0" lvl="0" indent="0" algn="l" rtl="0">
              <a:lnSpc>
                <a:spcPct val="115000"/>
              </a:lnSpc>
              <a:spcBef>
                <a:spcPts val="1200"/>
              </a:spcBef>
              <a:spcAft>
                <a:spcPts val="0"/>
              </a:spcAft>
              <a:buNone/>
            </a:pPr>
            <a:r>
              <a:rPr lang="sv-SE" sz="1600" b="1" dirty="0">
                <a:solidFill>
                  <a:schemeClr val="dk1"/>
                </a:solidFill>
                <a:latin typeface="Montserrat Light" panose="00000400000000000000" pitchFamily="50" charset="0"/>
                <a:ea typeface="Montserrat"/>
                <a:cs typeface="Montserrat"/>
                <a:sym typeface="Montserrat"/>
              </a:rPr>
              <a:t>Syfte: </a:t>
            </a:r>
            <a:r>
              <a:rPr lang="sv-SE" sz="1600" dirty="0">
                <a:solidFill>
                  <a:schemeClr val="dk1"/>
                </a:solidFill>
                <a:latin typeface="Montserrat Light" panose="00000400000000000000" pitchFamily="50" charset="0"/>
                <a:ea typeface="Montserrat"/>
                <a:cs typeface="Montserrat"/>
                <a:sym typeface="Montserrat"/>
              </a:rPr>
              <a:t>Att eleverna kan tala om och förhålla sig till återanvändning i relation till sin egen konsumtion.</a:t>
            </a:r>
            <a:endParaRPr sz="1600" dirty="0">
              <a:solidFill>
                <a:schemeClr val="dk1"/>
              </a:solidFill>
              <a:latin typeface="Montserrat Light" panose="00000400000000000000" pitchFamily="50" charset="0"/>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spcBef>
                <a:spcPts val="1200"/>
              </a:spcBef>
              <a:spcAft>
                <a:spcPts val="0"/>
              </a:spcAft>
              <a:buNone/>
            </a:pPr>
            <a:endParaRPr sz="2800" dirty="0">
              <a:solidFill>
                <a:schemeClr val="dk1"/>
              </a:solidFill>
              <a:latin typeface="Montserrat Light"/>
              <a:ea typeface="Montserrat Light"/>
              <a:cs typeface="Montserrat Light"/>
              <a:sym typeface="Montserrat Light"/>
            </a:endParaRPr>
          </a:p>
        </p:txBody>
      </p:sp>
      <p:sp>
        <p:nvSpPr>
          <p:cNvPr id="164" name="Google Shape;164;g31d76546d1b_0_5"/>
          <p:cNvSpPr txBox="1"/>
          <p:nvPr/>
        </p:nvSpPr>
        <p:spPr>
          <a:xfrm>
            <a:off x="692525" y="2194250"/>
            <a:ext cx="8460619" cy="4236000"/>
          </a:xfrm>
          <a:prstGeom prst="rect">
            <a:avLst/>
          </a:prstGeom>
          <a:noFill/>
          <a:ln>
            <a:noFill/>
          </a:ln>
        </p:spPr>
        <p:txBody>
          <a:bodyPr spcFirstLastPara="1" wrap="square" lIns="91425" tIns="91425" rIns="91425" bIns="91425" anchor="t" anchorCtr="0">
            <a:noAutofit/>
          </a:bodyPr>
          <a:lstStyle/>
          <a:p>
            <a:pPr lvl="0">
              <a:lnSpc>
                <a:spcPct val="150000"/>
              </a:lnSpc>
              <a:spcBef>
                <a:spcPts val="1200"/>
              </a:spcBef>
              <a:buClr>
                <a:schemeClr val="dk1"/>
              </a:buClr>
              <a:buSzPts val="1100"/>
            </a:pPr>
            <a:r>
              <a:rPr lang="sv-SE" sz="1600" b="1" dirty="0">
                <a:solidFill>
                  <a:schemeClr val="dk1"/>
                </a:solidFill>
                <a:latin typeface="Montserrat Light" panose="00000400000000000000" pitchFamily="50" charset="0"/>
                <a:ea typeface="Montserrat"/>
                <a:cs typeface="Montserrat"/>
                <a:sym typeface="Montserrat"/>
              </a:rPr>
              <a:t>Förberedelse och introduktion till dialogen: </a:t>
            </a:r>
            <a:r>
              <a:rPr lang="sv-SE" sz="1600" dirty="0">
                <a:solidFill>
                  <a:schemeClr val="dk1"/>
                </a:solidFill>
                <a:latin typeface="Montserrat Light" panose="00000400000000000000" pitchFamily="50" charset="0"/>
                <a:ea typeface="Montserrat"/>
                <a:cs typeface="Montserrat"/>
                <a:sym typeface="Montserrat"/>
              </a:rPr>
              <a:t>Läraren förbereder sig genom att ta med olika skor, klädesplagg. Gärna leksaker som innehåller olika material.</a:t>
            </a:r>
          </a:p>
          <a:p>
            <a:pPr marL="457200" lvl="0" indent="-349250">
              <a:lnSpc>
                <a:spcPct val="150000"/>
              </a:lnSpc>
              <a:spcBef>
                <a:spcPts val="1200"/>
              </a:spcBef>
              <a:buClr>
                <a:schemeClr val="dk1"/>
              </a:buClr>
              <a:buSzPts val="1900"/>
              <a:buFont typeface="Montserrat"/>
              <a:buChar char="●"/>
            </a:pPr>
            <a:r>
              <a:rPr lang="fi-FI" sz="1600" dirty="0" err="1">
                <a:solidFill>
                  <a:schemeClr val="dk1"/>
                </a:solidFill>
                <a:latin typeface="Montserrat Light" panose="00000400000000000000" pitchFamily="50" charset="0"/>
                <a:ea typeface="Montserrat"/>
                <a:cs typeface="Montserrat"/>
                <a:sym typeface="Montserrat"/>
              </a:rPr>
              <a:t>Föremålen</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placeras</a:t>
            </a:r>
            <a:r>
              <a:rPr lang="fi-FI" sz="1600" dirty="0">
                <a:solidFill>
                  <a:schemeClr val="dk1"/>
                </a:solidFill>
                <a:latin typeface="Montserrat Light" panose="00000400000000000000" pitchFamily="50" charset="0"/>
                <a:ea typeface="Montserrat"/>
                <a:cs typeface="Montserrat"/>
                <a:sym typeface="Montserrat"/>
              </a:rPr>
              <a:t> i </a:t>
            </a:r>
            <a:r>
              <a:rPr lang="fi-FI" sz="1600" dirty="0" err="1">
                <a:solidFill>
                  <a:schemeClr val="dk1"/>
                </a:solidFill>
                <a:latin typeface="Montserrat Light" panose="00000400000000000000" pitchFamily="50" charset="0"/>
                <a:ea typeface="Montserrat"/>
                <a:cs typeface="Montserrat"/>
                <a:sym typeface="Montserrat"/>
              </a:rPr>
              <a:t>två</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rockringar</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som</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ligger</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på</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golvet</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Ringarna</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representerar</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Hver</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ring</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repræsenterer</a:t>
            </a:r>
            <a:r>
              <a:rPr lang="fi-FI" sz="1600" dirty="0">
                <a:solidFill>
                  <a:schemeClr val="dk1"/>
                </a:solidFill>
                <a:latin typeface="Montserrat Light" panose="00000400000000000000" pitchFamily="50" charset="0"/>
                <a:ea typeface="Montserrat"/>
                <a:cs typeface="Montserrat"/>
                <a:sym typeface="Montserrat"/>
              </a:rPr>
              <a:t> </a:t>
            </a:r>
            <a:r>
              <a:rPr lang="fi-FI" sz="1600" dirty="0" err="1">
                <a:solidFill>
                  <a:schemeClr val="dk1"/>
                </a:solidFill>
                <a:latin typeface="Montserrat Light" panose="00000400000000000000" pitchFamily="50" charset="0"/>
                <a:ea typeface="Montserrat"/>
                <a:cs typeface="Montserrat"/>
                <a:sym typeface="Montserrat"/>
              </a:rPr>
              <a:t>dialogpausrum</a:t>
            </a:r>
            <a:r>
              <a:rPr lang="fi-FI" sz="1600" dirty="0">
                <a:solidFill>
                  <a:schemeClr val="dk1"/>
                </a:solidFill>
                <a:latin typeface="Montserrat Light" panose="00000400000000000000" pitchFamily="50" charset="0"/>
                <a:ea typeface="Montserrat"/>
                <a:cs typeface="Montserrat"/>
                <a:sym typeface="Montserrat"/>
              </a:rPr>
              <a:t> </a:t>
            </a:r>
            <a:r>
              <a:rPr lang="de-DE" sz="1600" dirty="0">
                <a:solidFill>
                  <a:schemeClr val="dk1"/>
                </a:solidFill>
                <a:latin typeface="Montserrat Light" panose="00000400000000000000" pitchFamily="50" charset="0"/>
                <a:ea typeface="Montserrat"/>
                <a:cs typeface="Montserrat"/>
                <a:sym typeface="Montserrat"/>
              </a:rPr>
              <a:t>dialogpausrum 1 och dialogpausrum 2</a:t>
            </a:r>
            <a:r>
              <a:rPr lang="fi-FI" sz="1600" dirty="0">
                <a:solidFill>
                  <a:schemeClr val="dk1"/>
                </a:solidFill>
                <a:latin typeface="Montserrat Light" panose="00000400000000000000" pitchFamily="50" charset="0"/>
                <a:ea typeface="Montserrat"/>
                <a:cs typeface="Montserrat"/>
                <a:sym typeface="Montserrat"/>
              </a:rPr>
              <a:t>.</a:t>
            </a:r>
            <a:endParaRPr sz="1600" dirty="0">
              <a:solidFill>
                <a:schemeClr val="dk1"/>
              </a:solidFill>
              <a:latin typeface="Montserrat Light" panose="00000400000000000000" pitchFamily="50" charset="0"/>
              <a:ea typeface="Montserrat"/>
              <a:cs typeface="Montserrat"/>
              <a:sym typeface="Montserrat"/>
            </a:endParaRPr>
          </a:p>
          <a:p>
            <a:pPr marL="457200" lvl="0" indent="-349250">
              <a:lnSpc>
                <a:spcPct val="150000"/>
              </a:lnSpc>
              <a:buClr>
                <a:schemeClr val="dk1"/>
              </a:buClr>
              <a:buSzPts val="1900"/>
              <a:buFont typeface="Montserrat"/>
              <a:buChar char="●"/>
            </a:pPr>
            <a:r>
              <a:rPr lang="sv-SE" sz="1600" dirty="0">
                <a:solidFill>
                  <a:schemeClr val="dk1"/>
                </a:solidFill>
                <a:latin typeface="Montserrat Light" panose="00000400000000000000" pitchFamily="50" charset="0"/>
                <a:ea typeface="Montserrat"/>
                <a:cs typeface="Montserrat"/>
                <a:sym typeface="Montserrat"/>
              </a:rPr>
              <a:t>Rockringarna inbjuder till en cirkel, där dialogpaussamtalet hålls.</a:t>
            </a:r>
          </a:p>
          <a:p>
            <a:pPr marL="457200" lvl="0" indent="-349250">
              <a:lnSpc>
                <a:spcPct val="150000"/>
              </a:lnSpc>
              <a:buClr>
                <a:schemeClr val="dk1"/>
              </a:buClr>
              <a:buSzPts val="1900"/>
              <a:buFont typeface="Montserrat"/>
              <a:buChar char="●"/>
            </a:pPr>
            <a:r>
              <a:rPr lang="sv-SE" sz="1600" dirty="0">
                <a:solidFill>
                  <a:schemeClr val="dk1"/>
                </a:solidFill>
                <a:latin typeface="Montserrat Light" panose="00000400000000000000" pitchFamily="50" charset="0"/>
                <a:ea typeface="Montserrat"/>
                <a:cs typeface="Montserrat"/>
                <a:sym typeface="Montserrat"/>
              </a:rPr>
              <a:t>Använd spelreglerna för en Dialogpaus-diskussion.</a:t>
            </a:r>
          </a:p>
          <a:p>
            <a:pPr marL="457200" lvl="0" indent="-349250">
              <a:lnSpc>
                <a:spcPct val="150000"/>
              </a:lnSpc>
              <a:buClr>
                <a:schemeClr val="dk1"/>
              </a:buClr>
              <a:buSzPts val="1900"/>
              <a:buFont typeface="Montserrat"/>
              <a:buChar char="●"/>
            </a:pPr>
            <a:r>
              <a:rPr lang="sv-SE" sz="1600" dirty="0">
                <a:solidFill>
                  <a:schemeClr val="dk1"/>
                </a:solidFill>
                <a:latin typeface="Montserrat Light" panose="00000400000000000000" pitchFamily="50" charset="0"/>
                <a:ea typeface="Montserrat"/>
                <a:cs typeface="Montserrat"/>
                <a:sym typeface="Montserrat"/>
              </a:rPr>
              <a:t>Eleverna ska nu besöka två olika dialogrum. I båda rummen ska eleverna lyssna på vad alla har att berätta i förhållande till temat</a:t>
            </a:r>
            <a:r>
              <a:rPr lang="fi-FI" sz="1600" dirty="0">
                <a:solidFill>
                  <a:schemeClr val="dk1"/>
                </a:solidFill>
                <a:latin typeface="Montserrat Light" panose="00000400000000000000" pitchFamily="50" charset="0"/>
                <a:ea typeface="Montserrat"/>
                <a:cs typeface="Montserrat"/>
                <a:sym typeface="Montserrat"/>
              </a:rPr>
              <a:t>.</a:t>
            </a:r>
            <a:endParaRPr sz="1600" dirty="0">
              <a:solidFill>
                <a:schemeClr val="dk1"/>
              </a:solidFill>
              <a:latin typeface="Montserrat Light" panose="00000400000000000000" pitchFamily="50" charset="0"/>
              <a:ea typeface="Montserrat"/>
              <a:cs typeface="Montserrat"/>
              <a:sym typeface="Montserrat"/>
            </a:endParaRPr>
          </a:p>
          <a:p>
            <a:pPr marL="0" lvl="0" indent="0" algn="l" rtl="0">
              <a:lnSpc>
                <a:spcPct val="150000"/>
              </a:lnSpc>
              <a:spcBef>
                <a:spcPts val="1200"/>
              </a:spcBef>
              <a:spcAft>
                <a:spcPts val="0"/>
              </a:spcAft>
              <a:buClr>
                <a:schemeClr val="dk1"/>
              </a:buClr>
              <a:buSzPts val="1100"/>
              <a:buFont typeface="Arial"/>
              <a:buNone/>
            </a:pPr>
            <a:endParaRPr sz="1600" dirty="0">
              <a:solidFill>
                <a:schemeClr val="dk1"/>
              </a:solidFill>
              <a:latin typeface="Montserrat Light" panose="00000400000000000000" pitchFamily="50" charset="0"/>
            </a:endParaRPr>
          </a:p>
          <a:p>
            <a:pPr marL="0" lvl="0" indent="0" algn="l" rtl="0">
              <a:lnSpc>
                <a:spcPct val="150000"/>
              </a:lnSpc>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p:txBody>
      </p:sp>
      <p:cxnSp>
        <p:nvCxnSpPr>
          <p:cNvPr id="165" name="Google Shape;165;g31d76546d1b_0_5"/>
          <p:cNvCxnSpPr/>
          <p:nvPr/>
        </p:nvCxnSpPr>
        <p:spPr>
          <a:xfrm>
            <a:off x="581100" y="2098625"/>
            <a:ext cx="10679400" cy="9300"/>
          </a:xfrm>
          <a:prstGeom prst="straightConnector1">
            <a:avLst/>
          </a:prstGeom>
          <a:noFill/>
          <a:ln w="38100" cap="flat" cmpd="sng">
            <a:solidFill>
              <a:srgbClr val="E69138"/>
            </a:solidFill>
            <a:prstDash val="solid"/>
            <a:round/>
            <a:headEnd type="none" w="med" len="med"/>
            <a:tailEnd type="none" w="med" len="med"/>
          </a:ln>
        </p:spPr>
      </p:cxnSp>
      <p:pic>
        <p:nvPicPr>
          <p:cNvPr id="166" name="Google Shape;166;g31d76546d1b_0_5"/>
          <p:cNvPicPr preferRelativeResize="0"/>
          <p:nvPr/>
        </p:nvPicPr>
        <p:blipFill>
          <a:blip r:embed="rId4">
            <a:alphaModFix/>
          </a:blip>
          <a:stretch>
            <a:fillRect/>
          </a:stretch>
        </p:blipFill>
        <p:spPr>
          <a:xfrm>
            <a:off x="9366300" y="2262299"/>
            <a:ext cx="1976732" cy="1949874"/>
          </a:xfrm>
          <a:prstGeom prst="rect">
            <a:avLst/>
          </a:prstGeom>
          <a:noFill/>
          <a:ln>
            <a:noFill/>
          </a:ln>
        </p:spPr>
      </p:pic>
      <p:pic>
        <p:nvPicPr>
          <p:cNvPr id="167" name="Google Shape;167;g31d76546d1b_0_5"/>
          <p:cNvPicPr preferRelativeResize="0"/>
          <p:nvPr/>
        </p:nvPicPr>
        <p:blipFill>
          <a:blip r:embed="rId5">
            <a:alphaModFix/>
          </a:blip>
          <a:stretch>
            <a:fillRect/>
          </a:stretch>
        </p:blipFill>
        <p:spPr>
          <a:xfrm>
            <a:off x="9366300" y="4312250"/>
            <a:ext cx="1976725" cy="20673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31d7b3eb296_4_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3" name="Google Shape;173;g31d7b3eb296_4_0"/>
          <p:cNvSpPr txBox="1"/>
          <p:nvPr/>
        </p:nvSpPr>
        <p:spPr>
          <a:xfrm>
            <a:off x="468875" y="443250"/>
            <a:ext cx="11017200" cy="567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err="1">
                <a:solidFill>
                  <a:schemeClr val="dk1"/>
                </a:solidFill>
                <a:latin typeface="Bebas Neue"/>
                <a:ea typeface="Bebas Neue"/>
                <a:cs typeface="Bebas Neue"/>
                <a:sym typeface="Bebas Neue"/>
              </a:rPr>
              <a:t>Lektion</a:t>
            </a:r>
            <a:r>
              <a:rPr lang="fi-FI" sz="4000" dirty="0">
                <a:solidFill>
                  <a:schemeClr val="dk1"/>
                </a:solidFill>
                <a:latin typeface="Bebas Neue"/>
                <a:ea typeface="Bebas Neue"/>
                <a:cs typeface="Bebas Neue"/>
                <a:sym typeface="Bebas Neue"/>
              </a:rPr>
              <a:t> 3+4 </a:t>
            </a:r>
            <a:r>
              <a:rPr lang="fi-FI" sz="4000" dirty="0" err="1">
                <a:solidFill>
                  <a:schemeClr val="dk1"/>
                </a:solidFill>
                <a:latin typeface="Bebas Neue"/>
                <a:ea typeface="Bebas Neue"/>
                <a:cs typeface="Bebas Neue"/>
                <a:sym typeface="Bebas Neue"/>
              </a:rPr>
              <a:t>fortsättning</a:t>
            </a:r>
            <a:r>
              <a:rPr lang="fi-FI" sz="4000" dirty="0">
                <a:solidFill>
                  <a:schemeClr val="dk1"/>
                </a:solidFill>
                <a:latin typeface="Bebas Neue"/>
                <a:ea typeface="Bebas Neue"/>
                <a:cs typeface="Bebas Neue"/>
                <a:sym typeface="Bebas Neue"/>
              </a:rPr>
              <a:t>…</a:t>
            </a:r>
            <a:endParaRPr sz="4000" dirty="0">
              <a:solidFill>
                <a:schemeClr val="dk1"/>
              </a:solidFill>
              <a:latin typeface="Bebas Neue"/>
              <a:ea typeface="Bebas Neue"/>
              <a:cs typeface="Bebas Neue"/>
              <a:sym typeface="Bebas Neue"/>
            </a:endParaRPr>
          </a:p>
          <a:p>
            <a:pPr marL="0" lvl="0" indent="0" algn="l" rtl="0">
              <a:lnSpc>
                <a:spcPct val="115000"/>
              </a:lnSpc>
              <a:spcBef>
                <a:spcPts val="1200"/>
              </a:spcBef>
              <a:spcAft>
                <a:spcPts val="0"/>
              </a:spcAft>
              <a:buClr>
                <a:schemeClr val="dk1"/>
              </a:buClr>
              <a:buSzPts val="1100"/>
              <a:buFont typeface="Arial"/>
              <a:buNone/>
            </a:pPr>
            <a:r>
              <a:rPr lang="fi-FI" sz="1800" b="1" dirty="0" err="1">
                <a:solidFill>
                  <a:schemeClr val="dk1"/>
                </a:solidFill>
                <a:latin typeface="Montserrat Light" panose="00000400000000000000" pitchFamily="50" charset="0"/>
                <a:ea typeface="Montserrat"/>
                <a:cs typeface="Montserrat"/>
                <a:sym typeface="Montserrat"/>
              </a:rPr>
              <a:t>Dialogpausrum</a:t>
            </a:r>
            <a:r>
              <a:rPr lang="fi-FI" sz="1800" b="1" dirty="0">
                <a:solidFill>
                  <a:schemeClr val="dk1"/>
                </a:solidFill>
                <a:latin typeface="Montserrat Light" panose="00000400000000000000" pitchFamily="50" charset="0"/>
                <a:ea typeface="Montserrat"/>
                <a:cs typeface="Montserrat"/>
                <a:sym typeface="Montserrat"/>
              </a:rPr>
              <a:t> 1:</a:t>
            </a:r>
            <a:endParaRPr sz="1800" b="1" dirty="0">
              <a:solidFill>
                <a:schemeClr val="dk1"/>
              </a:solidFill>
              <a:latin typeface="Montserrat Light" panose="00000400000000000000" pitchFamily="50" charset="0"/>
              <a:ea typeface="Montserrat"/>
              <a:cs typeface="Montserrat"/>
              <a:sym typeface="Montserrat"/>
            </a:endParaRPr>
          </a:p>
          <a:p>
            <a:pPr marL="228600" lvl="0" indent="-228600">
              <a:lnSpc>
                <a:spcPct val="115000"/>
              </a:lnSpc>
              <a:spcBef>
                <a:spcPts val="1200"/>
              </a:spcBef>
              <a:buClr>
                <a:schemeClr val="dk1"/>
              </a:buClr>
              <a:buSzPts val="1100"/>
            </a:pPr>
            <a:r>
              <a:rPr lang="fi-FI" sz="1800" dirty="0">
                <a:solidFill>
                  <a:schemeClr val="dk1"/>
                </a:solidFill>
                <a:latin typeface="Montserrat Light" panose="00000400000000000000" pitchFamily="50" charset="0"/>
                <a:ea typeface="Montserrat"/>
                <a:cs typeface="Montserrat"/>
                <a:sym typeface="Montserrat"/>
              </a:rPr>
              <a:t>1. </a:t>
            </a:r>
            <a:r>
              <a:rPr lang="sv-SE" sz="1800" dirty="0">
                <a:solidFill>
                  <a:schemeClr val="dk1"/>
                </a:solidFill>
                <a:latin typeface="Montserrat Light" panose="00000400000000000000" pitchFamily="50" charset="0"/>
                <a:ea typeface="Montserrat"/>
                <a:cs typeface="Montserrat"/>
                <a:sym typeface="Montserrat"/>
              </a:rPr>
              <a:t>Vad händer med dina kläder och skor när du inte kan använda dem längre?</a:t>
            </a:r>
            <a:endParaRPr sz="1800" dirty="0">
              <a:solidFill>
                <a:schemeClr val="dk1"/>
              </a:solidFill>
              <a:latin typeface="Montserrat Light" panose="00000400000000000000" pitchFamily="50" charset="0"/>
              <a:ea typeface="Montserrat"/>
              <a:cs typeface="Montserrat"/>
              <a:sym typeface="Montserrat"/>
            </a:endParaRPr>
          </a:p>
          <a:p>
            <a:pPr lvl="0">
              <a:lnSpc>
                <a:spcPct val="115000"/>
              </a:lnSpc>
              <a:spcBef>
                <a:spcPts val="1200"/>
              </a:spcBef>
              <a:buClr>
                <a:schemeClr val="dk1"/>
              </a:buClr>
              <a:buSzPts val="1100"/>
            </a:pPr>
            <a:r>
              <a:rPr lang="sv-SE" sz="1800" dirty="0">
                <a:solidFill>
                  <a:schemeClr val="dk1"/>
                </a:solidFill>
                <a:latin typeface="Montserrat Light" panose="00000400000000000000" pitchFamily="50" charset="0"/>
                <a:ea typeface="Montserrat"/>
                <a:cs typeface="Montserrat"/>
                <a:sym typeface="Montserrat"/>
              </a:rPr>
              <a:t>Hjälpfrågor: Använder syskon dina kläder efter dig? Kan föräldrarna sälja dem eller lämna in dem till Röda Korset? Vilka kläder och skor slängs? Vilka kläder eller skor kan användas igen? Hur kan man göra om skor eller kläder till något annat?</a:t>
            </a:r>
            <a:br>
              <a:rPr lang="sv-SE" sz="1800" dirty="0">
                <a:solidFill>
                  <a:schemeClr val="dk1"/>
                </a:solidFill>
                <a:latin typeface="Montserrat Light" panose="00000400000000000000" pitchFamily="50" charset="0"/>
                <a:ea typeface="Montserrat"/>
                <a:cs typeface="Montserrat"/>
                <a:sym typeface="Montserrat"/>
              </a:rPr>
            </a:br>
            <a:endParaRPr sz="1800" dirty="0">
              <a:solidFill>
                <a:schemeClr val="dk1"/>
              </a:solidFill>
              <a:latin typeface="Montserrat Light" panose="00000400000000000000" pitchFamily="50" charset="0"/>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fi-FI" sz="1800" b="1" dirty="0" err="1">
                <a:solidFill>
                  <a:schemeClr val="dk1"/>
                </a:solidFill>
                <a:latin typeface="Montserrat Light" panose="00000400000000000000" pitchFamily="50" charset="0"/>
                <a:ea typeface="Montserrat"/>
                <a:cs typeface="Montserrat"/>
                <a:sym typeface="Montserrat"/>
              </a:rPr>
              <a:t>Dialogpausrum</a:t>
            </a:r>
            <a:r>
              <a:rPr lang="fi-FI" sz="1800" b="1" dirty="0">
                <a:solidFill>
                  <a:schemeClr val="dk1"/>
                </a:solidFill>
                <a:latin typeface="Montserrat Light" panose="00000400000000000000" pitchFamily="50" charset="0"/>
                <a:ea typeface="Montserrat"/>
                <a:cs typeface="Montserrat"/>
                <a:sym typeface="Montserrat"/>
              </a:rPr>
              <a:t> 2:</a:t>
            </a:r>
            <a:endParaRPr sz="1800" b="1" dirty="0">
              <a:solidFill>
                <a:schemeClr val="dk1"/>
              </a:solidFill>
              <a:latin typeface="Montserrat Light" panose="00000400000000000000" pitchFamily="50" charset="0"/>
              <a:ea typeface="Montserrat"/>
              <a:cs typeface="Montserrat"/>
              <a:sym typeface="Montserrat"/>
            </a:endParaRPr>
          </a:p>
          <a:p>
            <a:pPr marL="228600" lvl="0" indent="-228600">
              <a:lnSpc>
                <a:spcPct val="115000"/>
              </a:lnSpc>
              <a:spcBef>
                <a:spcPts val="1200"/>
              </a:spcBef>
              <a:buClr>
                <a:schemeClr val="dk1"/>
              </a:buClr>
              <a:buSzPts val="1100"/>
            </a:pPr>
            <a:r>
              <a:rPr lang="sv-SE" sz="1800" dirty="0">
                <a:solidFill>
                  <a:schemeClr val="dk1"/>
                </a:solidFill>
                <a:latin typeface="Montserrat Light" panose="00000400000000000000" pitchFamily="50" charset="0"/>
                <a:ea typeface="Montserrat"/>
                <a:cs typeface="Montserrat"/>
                <a:sym typeface="Montserrat"/>
              </a:rPr>
              <a:t>2. Vad händer med dina elektroniska apparater och dina leksaker när du inte använder dem längre?</a:t>
            </a:r>
          </a:p>
          <a:p>
            <a:pPr lvl="0">
              <a:lnSpc>
                <a:spcPct val="115000"/>
              </a:lnSpc>
              <a:spcBef>
                <a:spcPts val="1200"/>
              </a:spcBef>
              <a:buClr>
                <a:schemeClr val="dk1"/>
              </a:buClr>
              <a:buSzPts val="1100"/>
            </a:pPr>
            <a:r>
              <a:rPr lang="sv-SE" sz="1800" dirty="0">
                <a:solidFill>
                  <a:schemeClr val="dk1"/>
                </a:solidFill>
                <a:latin typeface="Montserrat Light" panose="00000400000000000000" pitchFamily="50" charset="0"/>
                <a:ea typeface="Montserrat"/>
                <a:cs typeface="Montserrat"/>
                <a:sym typeface="Montserrat"/>
              </a:rPr>
              <a:t>Hjälpfrågor: Kan ett syskon använda leksaken i stället? Kan någon reparera apparaten? Kan föräldrarna sälja den eller lämna in den till Röda Korset? Om leksaken är trasig, var kan du lämna den? Hur kan du använda leksaken till något annat?</a:t>
            </a:r>
            <a:endParaRPr sz="1100" b="1" dirty="0">
              <a:solidFill>
                <a:schemeClr val="dk1"/>
              </a:solidFill>
            </a:endParaRPr>
          </a:p>
          <a:p>
            <a:pPr marL="0" lvl="0" indent="0" algn="l" rtl="0">
              <a:lnSpc>
                <a:spcPct val="115000"/>
              </a:lnSpc>
              <a:spcBef>
                <a:spcPts val="1200"/>
              </a:spcBef>
              <a:spcAft>
                <a:spcPts val="0"/>
              </a:spcAft>
              <a:buNone/>
            </a:pP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b="1" dirty="0">
              <a:solidFill>
                <a:schemeClr val="dk1"/>
              </a:solidFill>
            </a:endParaRPr>
          </a:p>
          <a:p>
            <a:pPr marL="0" lvl="0" indent="0" algn="l" rtl="0">
              <a:spcBef>
                <a:spcPts val="1200"/>
              </a:spcBef>
              <a:spcAft>
                <a:spcPts val="0"/>
              </a:spcAft>
              <a:buNone/>
            </a:pPr>
            <a:endParaRPr sz="2800" dirty="0">
              <a:solidFill>
                <a:schemeClr val="dk1"/>
              </a:solidFill>
              <a:latin typeface="Montserrat Light"/>
              <a:ea typeface="Montserrat Light"/>
              <a:cs typeface="Montserrat Light"/>
              <a:sym typeface="Montserrat Light"/>
            </a:endParaRPr>
          </a:p>
        </p:txBody>
      </p:sp>
      <p:cxnSp>
        <p:nvCxnSpPr>
          <p:cNvPr id="174" name="Google Shape;174;g31d7b3eb296_4_0"/>
          <p:cNvCxnSpPr/>
          <p:nvPr/>
        </p:nvCxnSpPr>
        <p:spPr>
          <a:xfrm>
            <a:off x="618992" y="3675525"/>
            <a:ext cx="10679400" cy="9300"/>
          </a:xfrm>
          <a:prstGeom prst="straightConnector1">
            <a:avLst/>
          </a:prstGeom>
          <a:noFill/>
          <a:ln w="38100" cap="flat" cmpd="sng">
            <a:solidFill>
              <a:srgbClr val="E69138"/>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Office-te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1342</Words>
  <Application>Microsoft Office PowerPoint</Application>
  <PresentationFormat>Laajakuva</PresentationFormat>
  <Paragraphs>114</Paragraphs>
  <Slides>13</Slides>
  <Notes>13</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Montserrat</vt:lpstr>
      <vt:lpstr>Bebas Neue</vt:lpstr>
      <vt:lpstr>Arial</vt:lpstr>
      <vt:lpstr>Montserrat Light</vt:lpstr>
      <vt:lpstr>Office-teema</vt:lpstr>
      <vt:lpstr>PowerPoint-esitys</vt:lpstr>
      <vt:lpstr>Introduktion Till kursen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Jessica Mukkala</dc:creator>
  <cp:lastModifiedBy>Oona Mertoniemi</cp:lastModifiedBy>
  <cp:revision>4</cp:revision>
  <dcterms:created xsi:type="dcterms:W3CDTF">2024-05-06T12:17:41Z</dcterms:created>
  <dcterms:modified xsi:type="dcterms:W3CDTF">2025-08-22T05:56:37Z</dcterms:modified>
</cp:coreProperties>
</file>