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A2476497-1E8E-4457-B500-CC42E555061B}">
          <p14:sldIdLst>
            <p14:sldId id="256"/>
            <p14:sldId id="259"/>
            <p14:sldId id="260"/>
            <p14:sldId id="261"/>
            <p14:sldId id="263"/>
            <p14:sldId id="262"/>
            <p14:sldId id="264"/>
            <p14:sldId id="272"/>
            <p14:sldId id="273"/>
            <p14:sldId id="274"/>
            <p14:sldId id="275"/>
          </p14:sldIdLst>
        </p14:section>
        <p14:section name="Nimetön osa" id="{905DC61E-CA57-4D17-BDAE-211B794F2473}">
          <p14:sldIdLst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45B7D-B09B-4A35-98E8-865BD02AD92D}" v="3" dt="2024-09-05T13:59:39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liisa Granholm" userId="8a92c326-07fc-44a2-91e7-35a6c891f72f" providerId="ADAL" clId="{04345B7D-B09B-4A35-98E8-865BD02AD92D}"/>
    <pc:docChg chg="modSld">
      <pc:chgData name="Tiinaliisa Granholm" userId="8a92c326-07fc-44a2-91e7-35a6c891f72f" providerId="ADAL" clId="{04345B7D-B09B-4A35-98E8-865BD02AD92D}" dt="2024-09-05T13:59:54.137" v="76" actId="14100"/>
      <pc:docMkLst>
        <pc:docMk/>
      </pc:docMkLst>
      <pc:sldChg chg="addSp modSp mod">
        <pc:chgData name="Tiinaliisa Granholm" userId="8a92c326-07fc-44a2-91e7-35a6c891f72f" providerId="ADAL" clId="{04345B7D-B09B-4A35-98E8-865BD02AD92D}" dt="2024-09-05T13:59:54.137" v="76" actId="14100"/>
        <pc:sldMkLst>
          <pc:docMk/>
          <pc:sldMk cId="1629278716" sldId="278"/>
        </pc:sldMkLst>
        <pc:spChg chg="add mod">
          <ac:chgData name="Tiinaliisa Granholm" userId="8a92c326-07fc-44a2-91e7-35a6c891f72f" providerId="ADAL" clId="{04345B7D-B09B-4A35-98E8-865BD02AD92D}" dt="2024-09-05T13:59:54.137" v="76" actId="14100"/>
          <ac:spMkLst>
            <pc:docMk/>
            <pc:sldMk cId="1629278716" sldId="278"/>
            <ac:spMk id="2" creationId="{01AB8841-BA1F-455D-2E0A-5677597C5358}"/>
          </ac:spMkLst>
        </pc:spChg>
        <pc:picChg chg="mod">
          <ac:chgData name="Tiinaliisa Granholm" userId="8a92c326-07fc-44a2-91e7-35a6c891f72f" providerId="ADAL" clId="{04345B7D-B09B-4A35-98E8-865BD02AD92D}" dt="2024-09-05T13:58:57.736" v="3" actId="1076"/>
          <ac:picMkLst>
            <pc:docMk/>
            <pc:sldMk cId="1629278716" sldId="278"/>
            <ac:picMk id="3" creationId="{EE94EE1D-6B00-8D60-B75F-A94F528DBC8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13:12:53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151 1722,'13'-189,"-1"31,-11 126,-2 11,2 0,0-1,1 1,2 0,0 0,1 0,9-23,-1 12,1 1,2 1,0 0,3 1,36-45,-13 29,1 2,2 2,2 2,2 2,1 3,58-31,-14 14,107-54,-82 50,185-59,-215 91,157-20,64-18,-5-26,-220 64,1 4,1 3,0 5,123-2,455 14,-266 2,1516-4,-1736 14,-28-1,-128-11,21 0,0 2,44 8,38 12,47 9,-113-19,-30-8,47 15,-68-16,0-1,1 2,-1-1,-1 1,1 1,-1-1,0 2,14 13,31 40,-35-38,0-1,2-1,0 0,28 19,-12-14,-13-11,-1 1,-1 2,29 28,-24-16,-2 2,-1 1,34 64,-40-70,0 0,1-1,44 44,-45-52,32 22,-31-26,30 30,-42-38,-1 2,0-1,0 0,-1 1,0 0,0 0,-1 0,1 1,1 7,9 35,-7-19,19 45,-17-53,-2 1,0-1,-1 1,-2 1,3 42,-7 129,-2-101,-14 156,5-88,9-103,-11 76,10-117,-1 0,-1-1,-1 0,0 0,-1-1,-1 1,-1-2,-13 21,0-3,-31 66,39-69,-1-1,-2-1,-29 39,-10 7,35-46,-1-1,-1 0,-37 33,21-27,20-16,-1-1,0 0,-38 21,-6-8,-81 27,17-7,70-25,0-2,-122 29,135-40,-1 1,2 3,-85 42,22-9,48-24,-66 39,95-48,0-2,-41 13,43-16,-1-2,1-1,-1-1,-49 6,-87-4,96-7,27 2,-67 15,-24 3,91-18,0 3,-45 12,47-10,1-2,-76 3,-82-10,90-2,-1169 1,673 1,420-12,28 0,-12 10,57 2,-111-13,16-12,-170-24,206 10,115 25,0 1,-1 3,-62-3,79 12,20 2,0-1,1-1,-1-1,0 0,1-1,0-1,-1-1,-23-9,-13-15,38 19,-1 0,0 2,-1 0,1 1,-28-6,30 10,-3-1,0 1,-25-11,37 12,0-1,0 0,0 0,1 0,0-1,-1 0,2 0,-1 0,0-1,-7-9,2-2,0-1,1-1,1 1,0-1,1-1,1 0,-6-32,0 3,-23-60,22 73,1 0,-12-69,18 32,4-118,3 23,-4 138,-1 1,-13-47,9 42,-6-47,10 32,2 0,8-92,-3 115,2 0,0 0,1 0,2 1,0 0,2 1,15-28,-5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13:27:27.0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1,'0'3,"0"1,1-1,-1 0,1 0,-1 1,1-1,0 0,0 0,0 0,1 0,-1 0,1 0,0 0,0-1,3 5,-1-3,0-1,0 1,0-1,1 0,0 0,-1 0,1-1,9 4,7 0,0 0,1-2,38 4,-47-6,308 17,7-20,-193 0,2600-3,-1674 5,63-39,-237 3,240 31,-687 6,-206 5,-182-3,1 3,72 19,197 81,-307-101,-1 1,0 0,-1 0,17 13,-25-16,0 1,0-1,-1 1,1 0,-1 0,0 0,0 1,-1-1,1 1,-1 0,-1 0,4 9,-5-13,-1 1,0-1,1 1,-1-1,0 1,0 0,0-1,-1 1,1-1,0 1,-1-1,0 1,0-1,0 1,0-1,0 0,0 0,0 1,-1-1,1 0,-1 0,0 0,1 0,-1-1,0 1,0 0,0-1,-4 3,-7 4,1-1,-2-1,-25 10,32-14,-61 21,-80 15,61-18,-171 46,-333 79,-7-40,-276-50,-8-59,436-1,-2191 2,1501 4,-23 34,1031-27,-186 15,10 24,286-43,-18 4,-41 15,68-19,0-1,0 1,0 1,1 0,0 0,0 0,0 1,1 0,-11 11,16-15,1 0,-1 0,1 0,-1 0,1 0,0 1,0-1,0 0,0 0,0 1,1-1,-1 1,1-1,-1 1,1-1,0 0,0 1,0-1,0 1,1-1,-1 1,0-1,1 1,0-1,0 0,0 1,0-1,0 0,0 0,0 0,3 3,2 3,1-1,0 0,0 0,0-1,1 0,0 0,10 5,20 9,1-2,1-2,69 20,15-4,1-5,150 12,257-4,1447-30,-1160-53,-343-3,599-49,52 67,5 38,-351 1,-671-7,-13-1,179 21,-249-13,-1 1,0 2,0 0,-1 2,31 17,11 4,224 83,-202-84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13:27:52.0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13:27:52.6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89DCC-D583-F8AF-C8FA-76BDDA77E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3FEE7D-A0EA-02C3-A059-053EDA8C0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6143E8-F730-BE37-D2BF-A8D6FFB2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981D47-6A43-1D70-4F76-6ACCCDBF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C3283D-E494-81E2-EF0C-BC974AB8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8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572E4-E5B8-568F-BB4B-B9773060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B75B30-298C-49C7-917C-C1B784032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7E7C72-5675-CF7A-7E80-5278E3A6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23E5EC-82ED-10D8-D92C-DD4E4A2E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0990C8-26C4-14BD-5EE6-BF8C2BF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7306798-D428-1068-4B2D-2A3930B2C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61E6CD3-7EA3-CD07-374F-FA0AF12A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CFC03D-1CEE-3CBF-94CD-4B2B9304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10E4BD-E911-60A2-AB3B-844C1AF9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31DC9-C3D3-6A7F-0CD2-00BF9B00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5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A28E9-668E-1053-02BF-1D9580A4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431925" algn="l"/>
              </a:tabLst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4C5016-F8E7-727A-3737-54672E32B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9A663D-2FFA-3DCE-D43B-E6711360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C10A04-7CFA-C0A7-98B7-88F6FAB7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8C4E0A-A7BE-4746-3289-5A4C5106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Värikkyys, kuvio, keltainen, appelsiini&#10;&#10;Kuvaus luotu automaattisesti">
            <a:extLst>
              <a:ext uri="{FF2B5EF4-FFF2-40B4-BE49-F238E27FC236}">
                <a16:creationId xmlns:a16="http://schemas.microsoft.com/office/drawing/2014/main" id="{1379934C-C8D1-A0F7-1B3A-38DA42132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BFD0BB3D-2986-C87E-F5FB-C61F32CA0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6858" y="365125"/>
            <a:ext cx="11538284" cy="621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15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F2015-414D-224D-2B05-F69B609B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C7499A-01EA-6C26-AD30-1901891D8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EF030A-15DD-C8C5-F8A9-BB0995A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D2D3ED-7D9D-28AA-767C-81DEC3E8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A2194B-F21B-6D35-319A-94E55580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00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847BD-41C7-9A69-9427-C93B7D71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51F5EC-E187-0069-688F-C9B65471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2CCE0-8B86-6EA1-4093-148201A93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70A289-14EB-9731-94C0-A91764BF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E51A6B-3B5F-C727-C0DC-89244029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3E7EE8-EF42-E38F-5B4E-1FF91875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97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DB3C-4256-FBE2-881B-CC156BD5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F4DF30-516F-CAC4-4C7E-3DF9EA92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A47A93-9F71-5AD8-B34C-A9C418B26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4D5F53-FB46-ED7D-8A6F-A052CC0FD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3FA30E-0F34-157D-57F6-FE3457541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6A318F7-C22B-DA75-A959-25B625A3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36D30BD-C782-5EE0-3718-65CF70E9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8DCB909-302E-1852-4967-2F2CCD4D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13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9D4B6E-05CD-6BF4-F57A-D5531AF5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C1E654E-C733-AC6F-2D79-8362BCC4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611110-0E9E-DE31-FDAD-1EF0B04E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F286C5-16EE-7909-327C-2671373E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8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AE878B-0B0F-4081-ED79-C2673466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DCD3F9-1C80-2A21-AB47-75528866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9F707D-E6FC-2554-236B-71977962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38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A1A62-4C98-CCFA-EAA4-BE69A01F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5CCBC9-4D03-19E9-C2E2-069B4941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92C829-B08D-4CC0-B7F6-64F7BA0E4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A9AD5A-AB6E-A36F-3439-983AA255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302855-778D-C3DA-FCE0-8DAE8DDB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28D93B-8BF2-F07A-385A-3EEEBB95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13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596F11-BFE8-1519-DA9D-996FCF8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CE315D1-5FB1-B89F-60DA-8F18DF98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FF983F-6B71-B9C9-D9CA-4BA95D04C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7F4175-ECC6-BF1D-7BC0-1A05748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6F6D47-0FD1-EF31-C4B9-5042B67F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5FCCA2-F554-F2E6-21A8-BC0FC58D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2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5DC48F-307F-B57F-B8B8-32031FC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C58C6B-3633-5B48-EC3B-7921BE57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095149-E4E8-DA8D-2BA1-8C771C909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3F4031-2858-093F-8347-AE0F0F9DD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86BAFA-D80A-D65A-6A9A-2F52F8D1F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7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4.png"/><Relationship Id="rId4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aZcc_ERzC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alogpaus.fi/verktyg/spelreglerna-for-en-konstruktiv-diskussion-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Grafiikka, graafinen suunnittelu, juliste&#10;&#10;Kuvaus luotu automaattisesti">
            <a:extLst>
              <a:ext uri="{FF2B5EF4-FFF2-40B4-BE49-F238E27FC236}">
                <a16:creationId xmlns:a16="http://schemas.microsoft.com/office/drawing/2014/main" id="{76F1D87B-6033-A3B0-6775-AF90F26C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3" y="0"/>
            <a:ext cx="11563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CA6046-E5D3-DF62-47BB-4E202087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9075"/>
          </a:xfrm>
        </p:spPr>
        <p:txBody>
          <a:bodyPr>
            <a:normAutofit/>
          </a:bodyPr>
          <a:lstStyle/>
          <a:p>
            <a:r>
              <a:rPr lang="en-GB" dirty="0" err="1"/>
              <a:t>Lektion</a:t>
            </a:r>
            <a:r>
              <a:rPr lang="en-GB" dirty="0"/>
              <a:t> 2 (2)</a:t>
            </a:r>
            <a:br>
              <a:rPr lang="en-GB" dirty="0"/>
            </a:br>
            <a:r>
              <a:rPr lang="en-GB" dirty="0"/>
              <a:t>brainstorming</a:t>
            </a:r>
            <a:r>
              <a:rPr lang="da-DK" dirty="0">
                <a:solidFill>
                  <a:schemeClr val="dk1"/>
                </a:solidFill>
              </a:rPr>
              <a:t> med fokus på komposT</a:t>
            </a:r>
            <a:br>
              <a:rPr lang="da-DK" dirty="0">
                <a:solidFill>
                  <a:schemeClr val="dk1"/>
                </a:solidFill>
              </a:rPr>
            </a:br>
            <a:br>
              <a:rPr lang="fi-FI" dirty="0">
                <a:solidFill>
                  <a:schemeClr val="dk1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020A67-9882-F21C-B771-0CF173C2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500997"/>
            <a:ext cx="5194300" cy="208025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Eleverna och läraren tittar på kompostbehållaren</a:t>
            </a:r>
          </a:p>
          <a:p>
            <a:pPr>
              <a:spcBef>
                <a:spcPts val="0"/>
              </a:spcBef>
            </a:pPr>
            <a:endParaRPr lang="sv-SE" sz="16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Diskussion om vad som har hänt med matsvinnet</a:t>
            </a:r>
          </a:p>
          <a:p>
            <a:pPr>
              <a:spcBef>
                <a:spcPts val="0"/>
              </a:spcBef>
            </a:pPr>
            <a:endParaRPr lang="sv-SE" sz="16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Vad hade hänt om vi hade slängt plast i kompostbehållaren?</a:t>
            </a:r>
          </a:p>
          <a:p>
            <a:pPr>
              <a:spcBef>
                <a:spcPts val="0"/>
              </a:spcBef>
            </a:pPr>
            <a:endParaRPr lang="sv-SE" sz="16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OBS: Ta bilder längs vägen!</a:t>
            </a:r>
            <a:endParaRPr lang="da-DK" sz="1600" dirty="0">
              <a:solidFill>
                <a:schemeClr val="dk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771BFF3-603B-01CB-66A3-B87ADD23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1551"/>
            <a:ext cx="4573841" cy="330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89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00807-66F4-9AA7-E854-5B8C7B54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lektion</a:t>
            </a:r>
            <a:r>
              <a:rPr lang="fi-FI" dirty="0"/>
              <a:t> 3 (1)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2D9F47-7763-3E97-28B6-74D07360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Reflektioner: Vad lärde du dig förra gången?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Uppföljning av kompostkärl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Inledning till dagens gemensamma diskussion –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Läraren ta med olika föremål och livsmedel som kan skapa en estetisk introduktion och förhållningssätt till ämnet mat i ett hållbart perspektiv.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Samtal i plenum: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400" dirty="0">
                <a:solidFill>
                  <a:schemeClr val="dk1"/>
                </a:solidFill>
              </a:rPr>
              <a:t>Varför äter vi mat?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400" dirty="0">
                <a:solidFill>
                  <a:schemeClr val="dk1"/>
                </a:solidFill>
              </a:rPr>
              <a:t>Hur kommer maten till skolan?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400" dirty="0">
                <a:solidFill>
                  <a:schemeClr val="dk1"/>
                </a:solidFill>
              </a:rPr>
              <a:t>Vilka länder tror du att maten kommer ifrån?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400" dirty="0">
                <a:solidFill>
                  <a:schemeClr val="dk1"/>
                </a:solidFill>
              </a:rPr>
              <a:t>Vad vet vi om mat och vad tror vi har störst negativ påverkan på klimatet?</a:t>
            </a:r>
            <a:endParaRPr lang="da-DK" sz="1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275"/>
            </a:pPr>
            <a:endParaRPr lang="fi-FI" sz="1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0150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C7AA3-C8AA-D243-D7FC-8895D90B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98962" cy="1325563"/>
          </a:xfrm>
        </p:spPr>
        <p:txBody>
          <a:bodyPr/>
          <a:lstStyle/>
          <a:p>
            <a:r>
              <a:rPr lang="fi-FI" dirty="0" err="1"/>
              <a:t>lektion</a:t>
            </a:r>
            <a:r>
              <a:rPr lang="fi-FI" dirty="0"/>
              <a:t> 3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C1D34-C213-A392-3451-32549E14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9124"/>
            <a:ext cx="10515600" cy="2720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4000"/>
            </a:pPr>
            <a:r>
              <a:rPr lang="sv-SE" sz="1600" dirty="0">
                <a:solidFill>
                  <a:schemeClr val="dk1"/>
                </a:solidFill>
              </a:rPr>
              <a:t>Diskussionen förs i en cirkel så att eleverna kan se varandra.</a:t>
            </a:r>
            <a:endParaRPr lang="da-DK" sz="1600"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4000"/>
            </a:pPr>
            <a:r>
              <a:rPr lang="sv-SE" sz="1600" dirty="0">
                <a:solidFill>
                  <a:schemeClr val="dk1"/>
                </a:solidFill>
              </a:rPr>
              <a:t>Hur mycket mat äter vi?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4000"/>
            </a:pPr>
            <a:r>
              <a:rPr lang="sv-SE" sz="1600" dirty="0">
                <a:solidFill>
                  <a:schemeClr val="dk1"/>
                </a:solidFill>
              </a:rPr>
              <a:t>Och hur mycket mat slänger vi?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4000"/>
            </a:pPr>
            <a:r>
              <a:rPr lang="sv-SE" sz="1600" dirty="0">
                <a:solidFill>
                  <a:schemeClr val="dk1"/>
                </a:solidFill>
              </a:rPr>
              <a:t>Hur känns det att slänga mat?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4000"/>
            </a:pPr>
            <a:r>
              <a:rPr lang="sv-SE" sz="1600" dirty="0">
                <a:solidFill>
                  <a:schemeClr val="dk1"/>
                </a:solidFill>
              </a:rPr>
              <a:t>Vad kan vi göra för att minska matsvinnet?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4000"/>
            </a:pPr>
            <a:r>
              <a:rPr lang="sv-SE" sz="1600" dirty="0">
                <a:solidFill>
                  <a:schemeClr val="dk1"/>
                </a:solidFill>
              </a:rPr>
              <a:t>Samtalet kan arrangeras i olika miljöer, t.ex. i </a:t>
            </a:r>
            <a:r>
              <a:rPr lang="sv-SE" sz="1600" dirty="0" err="1">
                <a:solidFill>
                  <a:schemeClr val="dk1"/>
                </a:solidFill>
              </a:rPr>
              <a:t>hushållsklass</a:t>
            </a:r>
            <a:r>
              <a:rPr lang="sv-SE" sz="1600" dirty="0">
                <a:solidFill>
                  <a:schemeClr val="dk1"/>
                </a:solidFill>
              </a:rPr>
              <a:t>, utomhus, på en sopsorteringsplats m.m.</a:t>
            </a:r>
            <a:endParaRPr lang="da-DK" sz="16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a-DK"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fi-FI" sz="1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3E9209-FD5A-8C08-D46C-30DDD939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da-DK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DE92B3-86FB-D371-F8ED-FD2A3DA2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2D52275-43E0-82B7-82B8-E969211F7BF9}"/>
              </a:ext>
            </a:extLst>
          </p:cNvPr>
          <p:cNvSpPr txBox="1"/>
          <p:nvPr/>
        </p:nvSpPr>
        <p:spPr>
          <a:xfrm>
            <a:off x="8928846" y="1027906"/>
            <a:ext cx="275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Kolla</a:t>
            </a:r>
            <a:r>
              <a:rPr lang="fi-FI" sz="1600" dirty="0"/>
              <a:t> </a:t>
            </a:r>
            <a:r>
              <a:rPr lang="fi-FI" sz="1600" dirty="0" err="1"/>
              <a:t>tillsammans</a:t>
            </a:r>
            <a:r>
              <a:rPr lang="fi-FI" sz="1600" dirty="0"/>
              <a:t>: </a:t>
            </a:r>
            <a:br>
              <a:rPr lang="fi-FI" sz="1600" dirty="0"/>
            </a:br>
            <a:r>
              <a:rPr lang="sv-SE" sz="1600" dirty="0"/>
              <a:t>vad har hänt i komposten?</a:t>
            </a:r>
            <a:endParaRPr lang="fi-FI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E6FB7057-AC1D-E534-B230-5734B56D0581}"/>
                  </a:ext>
                </a:extLst>
              </p14:cNvPr>
              <p14:cNvContentPartPr/>
              <p14:nvPr/>
            </p14:nvContentPartPr>
            <p14:xfrm>
              <a:off x="8354160" y="742454"/>
              <a:ext cx="2826360" cy="135648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E6FB7057-AC1D-E534-B230-5734B56D05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0160" y="634454"/>
                <a:ext cx="2934000" cy="15721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laotsikko 2">
            <a:extLst>
              <a:ext uri="{FF2B5EF4-FFF2-40B4-BE49-F238E27FC236}">
                <a16:creationId xmlns:a16="http://schemas.microsoft.com/office/drawing/2014/main" id="{85539744-870D-6D91-B76A-A39C94CBAC35}"/>
              </a:ext>
            </a:extLst>
          </p:cNvPr>
          <p:cNvSpPr txBox="1">
            <a:spLocks/>
          </p:cNvSpPr>
          <p:nvPr/>
        </p:nvSpPr>
        <p:spPr>
          <a:xfrm>
            <a:off x="838200" y="1975247"/>
            <a:ext cx="4895850" cy="92332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4000"/>
            </a:pPr>
            <a:r>
              <a:rPr lang="da-DK" sz="1600" dirty="0">
                <a:solidFill>
                  <a:schemeClr val="dk1"/>
                </a:solidFill>
              </a:rPr>
              <a:t>Tema: matsvinn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4000"/>
            </a:pPr>
            <a:r>
              <a:rPr lang="da-DK" sz="1600" dirty="0">
                <a:solidFill>
                  <a:schemeClr val="dk1"/>
                </a:solidFill>
              </a:rPr>
              <a:t>Gruppsamtal  enligt </a:t>
            </a:r>
            <a:r>
              <a:rPr lang="da-DK" sz="1600" i="1" dirty="0">
                <a:solidFill>
                  <a:schemeClr val="dk1"/>
                </a:solidFill>
              </a:rPr>
              <a:t>Dialogpaus – metoden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76531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2848B-AAE7-2688-E360-67EB1898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972"/>
            <a:ext cx="10515600" cy="1325563"/>
          </a:xfrm>
        </p:spPr>
        <p:txBody>
          <a:bodyPr/>
          <a:lstStyle/>
          <a:p>
            <a:r>
              <a:rPr lang="fi-FI" dirty="0" err="1"/>
              <a:t>lektion</a:t>
            </a:r>
            <a:r>
              <a:rPr lang="fi-FI" dirty="0"/>
              <a:t> 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C31D16-D9EC-46EF-455B-E1176C0C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24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Reflektioner: Vad lärde du dig förra gången?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Uppföljning av kompostkärl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sz="1600" dirty="0"/>
              <a:t>Genomgång av gruppdiskussionerna från föregående lektion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Grupparbete:  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sv-SE" sz="1200" dirty="0">
                <a:solidFill>
                  <a:schemeClr val="dk1"/>
                </a:solidFill>
              </a:rPr>
              <a:t>En visuell sammanfattning, en affisch eller presentation som reflekterar över diskussionerna (enligt Timeout-metoden) och innehåller bilder på komposten.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Presentation av gruppens tankar och bilder i klassen.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dk1"/>
                </a:solidFill>
              </a:rPr>
              <a:t>Avslutande diskussion kring presentationerna.</a:t>
            </a:r>
            <a:endParaRPr lang="da-DK" sz="1600" dirty="0">
              <a:solidFill>
                <a:schemeClr val="dk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BE465B9-CF02-61B5-037D-4A177273D443}"/>
              </a:ext>
            </a:extLst>
          </p:cNvPr>
          <p:cNvSpPr txBox="1"/>
          <p:nvPr/>
        </p:nvSpPr>
        <p:spPr>
          <a:xfrm>
            <a:off x="7969624" y="905435"/>
            <a:ext cx="3263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Kolla tillsammans: </a:t>
            </a:r>
            <a:br>
              <a:rPr lang="sv-SE" dirty="0"/>
            </a:br>
            <a:r>
              <a:rPr lang="sv-SE" dirty="0"/>
              <a:t>vad har hänt i komposten?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3407C3CD-26EC-603E-6CEC-FB1D70B3FE31}"/>
                  </a:ext>
                </a:extLst>
              </p14:cNvPr>
              <p14:cNvContentPartPr/>
              <p14:nvPr/>
            </p14:nvContentPartPr>
            <p14:xfrm>
              <a:off x="7566840" y="994454"/>
              <a:ext cx="3595320" cy="53460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3407C3CD-26EC-603E-6CEC-FB1D70B3FE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7200" y="814814"/>
                <a:ext cx="377496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5A4D486F-0283-C41D-A532-5460C8607CB1}"/>
                  </a:ext>
                </a:extLst>
              </p14:cNvPr>
              <p14:cNvContentPartPr/>
              <p14:nvPr/>
            </p14:nvContentPartPr>
            <p14:xfrm>
              <a:off x="12819600" y="4159214"/>
              <a:ext cx="36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5A4D486F-0283-C41D-A532-5460C8607C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29600" y="397957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9F639C8C-810A-8E28-204C-4A7AC9D4E747}"/>
                  </a:ext>
                </a:extLst>
              </p14:cNvPr>
              <p14:cNvContentPartPr/>
              <p14:nvPr/>
            </p14:nvContentPartPr>
            <p14:xfrm>
              <a:off x="12819600" y="4132574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9F639C8C-810A-8E28-204C-4A7AC9D4E7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29600" y="3952574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92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graafinen suunnittelu&#10;&#10;Kuvaus luotu automaattisesti">
            <a:extLst>
              <a:ext uri="{FF2B5EF4-FFF2-40B4-BE49-F238E27FC236}">
                <a16:creationId xmlns:a16="http://schemas.microsoft.com/office/drawing/2014/main" id="{EE94EE1D-6B00-8D60-B75F-A94F528DB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1524000"/>
            <a:ext cx="1015898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CEF86-20AF-41B8-B005-41AF9AD9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266"/>
            <a:ext cx="10515600" cy="5204763"/>
          </a:xfrm>
        </p:spPr>
        <p:txBody>
          <a:bodyPr>
            <a:normAutofit/>
          </a:bodyPr>
          <a:lstStyle/>
          <a:p>
            <a:pPr algn="ctr"/>
            <a:r>
              <a:rPr lang="fi-FI" dirty="0" err="1">
                <a:solidFill>
                  <a:schemeClr val="accent6"/>
                </a:solidFill>
              </a:rPr>
              <a:t>Mat</a:t>
            </a:r>
            <a:r>
              <a:rPr lang="fi-FI" dirty="0">
                <a:solidFill>
                  <a:schemeClr val="accent6"/>
                </a:solidFill>
              </a:rPr>
              <a:t> i ett </a:t>
            </a:r>
            <a:r>
              <a:rPr lang="fi-FI" dirty="0" err="1">
                <a:solidFill>
                  <a:schemeClr val="accent6"/>
                </a:solidFill>
              </a:rPr>
              <a:t>större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perspektiv</a:t>
            </a:r>
            <a:br>
              <a:rPr lang="fi-FI" dirty="0">
                <a:solidFill>
                  <a:schemeClr val="accent6"/>
                </a:solidFill>
              </a:rPr>
            </a:br>
            <a:br>
              <a:rPr lang="fi-FI" dirty="0">
                <a:solidFill>
                  <a:schemeClr val="accent6"/>
                </a:solidFill>
              </a:rPr>
            </a:br>
            <a:br>
              <a:rPr lang="fi-FI" dirty="0">
                <a:solidFill>
                  <a:schemeClr val="accent6"/>
                </a:solidFill>
              </a:rPr>
            </a:br>
            <a:r>
              <a:rPr lang="fi-FI" dirty="0" err="1">
                <a:solidFill>
                  <a:schemeClr val="accent6"/>
                </a:solidFill>
              </a:rPr>
              <a:t>Mat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från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jord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till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bord</a:t>
            </a:r>
            <a:r>
              <a:rPr lang="fi-FI" dirty="0">
                <a:solidFill>
                  <a:schemeClr val="accent6"/>
                </a:solidFill>
              </a:rPr>
              <a:t> ↔ </a:t>
            </a:r>
            <a:r>
              <a:rPr lang="fi-FI" dirty="0" err="1">
                <a:solidFill>
                  <a:schemeClr val="accent6"/>
                </a:solidFill>
              </a:rPr>
              <a:t>bord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till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jord</a:t>
            </a:r>
            <a:br>
              <a:rPr lang="fi-FI" dirty="0"/>
            </a:br>
            <a:endParaRPr lang="fi-FI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DF1D6-CECF-A755-E7AB-03958E0E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294"/>
            <a:ext cx="10515600" cy="1325563"/>
          </a:xfrm>
        </p:spPr>
        <p:txBody>
          <a:bodyPr/>
          <a:lstStyle/>
          <a:p>
            <a:r>
              <a:rPr lang="da-DK" dirty="0"/>
              <a:t>Introduktion tilL undervisngsmaterialet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A5CF17-4528-47D5-5AAF-5244A766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50" y="2395331"/>
            <a:ext cx="7607300" cy="35276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1600" dirty="0"/>
              <a:t>Undervisningsmaterialet fokuserar på hållbarhet och temat: mat i ett större perspektiv </a:t>
            </a:r>
          </a:p>
          <a:p>
            <a:pPr>
              <a:lnSpc>
                <a:spcPct val="150000"/>
              </a:lnSpc>
            </a:pPr>
            <a:r>
              <a:rPr lang="da-DK" sz="1600" dirty="0"/>
              <a:t>Materialet har utgångspunkt på Fn:s 17 Globala världsmål; specifikt på</a:t>
            </a:r>
          </a:p>
          <a:p>
            <a:pPr lvl="1">
              <a:lnSpc>
                <a:spcPct val="150000"/>
              </a:lnSpc>
            </a:pPr>
            <a:r>
              <a:rPr lang="da-DK" sz="1600" dirty="0"/>
              <a:t>Mål 4: God utbildning och</a:t>
            </a:r>
          </a:p>
          <a:p>
            <a:pPr lvl="1">
              <a:lnSpc>
                <a:spcPct val="150000"/>
              </a:lnSpc>
            </a:pPr>
            <a:r>
              <a:rPr lang="da-DK" sz="1600" dirty="0"/>
              <a:t>MÅL 12: Hållbar Konsumtion och produktion</a:t>
            </a:r>
            <a:br>
              <a:rPr lang="da-DK" sz="1600" dirty="0"/>
            </a:br>
            <a:r>
              <a:rPr lang="da-DK" sz="1600" dirty="0"/>
              <a:t>och har speciellt fokus på matproduktion</a:t>
            </a:r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8BE083A-D852-DF3F-C01A-C1B40B2D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590" y="2770108"/>
            <a:ext cx="1522655" cy="152265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169E9D9-25ED-773F-05C4-D46F8FA5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280" y="4545702"/>
            <a:ext cx="1522655" cy="152265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15986A1-53D4-1DAC-820E-2346E2A4D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280" y="994515"/>
            <a:ext cx="1509965" cy="15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DB49E7-427F-1471-74F4-7D43ACA9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15" y="1188648"/>
            <a:ext cx="7004785" cy="46724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" sz="1600" dirty="0">
                <a:solidFill>
                  <a:schemeClr val="dk1"/>
                </a:solidFill>
              </a:rPr>
              <a:t>Undervisningsmaterialet är riktat till grundskolans elever årskurs 3-4  och </a:t>
            </a:r>
            <a:br>
              <a:rPr lang="en" sz="1600" dirty="0">
                <a:solidFill>
                  <a:schemeClr val="dk1"/>
                </a:solidFill>
              </a:rPr>
            </a:br>
            <a:endParaRPr lang="en"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chemeClr val="dk1"/>
                </a:solidFill>
              </a:rPr>
              <a:t>har en längd på 4 lektioner, under vilka eleverna kan utöka sin erfarenhet av hållbarhet i ett globalt, nationellt och lokalt miljöperspektiv.</a:t>
            </a:r>
            <a:endParaRPr lang="en" sz="1600" dirty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"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sv-SE" sz="1600" dirty="0"/>
              <a:t>Diskussionsmetoden Dialogpaus används för att behandla ämnet. den skapar grogrund för eleverna </a:t>
            </a:r>
            <a:br>
              <a:rPr lang="sv-SE" sz="1600" dirty="0"/>
            </a:br>
            <a:r>
              <a:rPr lang="sv-SE" sz="1600" dirty="0"/>
              <a:t>att föra en jämlik och respektfull dialog utifrån sina egna erfarenheter och tankar om mat.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BA3A70-D68C-466E-B3D0-2ECC57404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0" t="1151" r="16515"/>
          <a:stretch/>
        </p:blipFill>
        <p:spPr>
          <a:xfrm>
            <a:off x="7739269" y="2619241"/>
            <a:ext cx="4150298" cy="2703105"/>
          </a:xfrm>
          <a:prstGeom prst="rect">
            <a:avLst/>
          </a:prstGeom>
        </p:spPr>
      </p:pic>
      <p:sp>
        <p:nvSpPr>
          <p:cNvPr id="2" name="Tekstiruutu 4">
            <a:extLst>
              <a:ext uri="{FF2B5EF4-FFF2-40B4-BE49-F238E27FC236}">
                <a16:creationId xmlns:a16="http://schemas.microsoft.com/office/drawing/2014/main" id="{B44ADC66-5A44-969A-5FE7-E60A43C34D4F}"/>
              </a:ext>
            </a:extLst>
          </p:cNvPr>
          <p:cNvSpPr txBox="1"/>
          <p:nvPr/>
        </p:nvSpPr>
        <p:spPr>
          <a:xfrm>
            <a:off x="8732343" y="5391642"/>
            <a:ext cx="29009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i-FI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>
              <a:buClr>
                <a:srgbClr val="000000"/>
              </a:buClr>
              <a:buSzPts val="1400"/>
              <a:defRPr/>
            </a:pP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50" charset="0"/>
                <a:ea typeface="Gill Sans"/>
                <a:cs typeface="Gill Sans"/>
                <a:sym typeface="Gill Sans"/>
              </a:rPr>
              <a:t>BIld: </a:t>
            </a:r>
            <a:r>
              <a:rPr lang="da-DK" sz="700" dirty="0">
                <a:solidFill>
                  <a:srgbClr val="000000"/>
                </a:solidFill>
                <a:latin typeface="Montserrat Light" panose="00000400000000000000" pitchFamily="50" charset="0"/>
                <a:ea typeface="Gill Sans"/>
                <a:cs typeface="Gill Sans"/>
                <a:sym typeface="Gill Sans"/>
              </a:rPr>
              <a:t>Stiftelsen Dialogpaus, www.dialogpaus.fi </a:t>
            </a:r>
            <a:endParaRPr kumimoji="0" lang="sv-SE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9280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93E71-EE90-1579-709F-431892B8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821307"/>
            <a:ext cx="10515600" cy="1318643"/>
          </a:xfrm>
        </p:spPr>
        <p:txBody>
          <a:bodyPr>
            <a:normAutofit/>
          </a:bodyPr>
          <a:lstStyle/>
          <a:p>
            <a:r>
              <a:rPr lang="sv-SE" sz="4400" b="1" dirty="0"/>
              <a:t>Introduktion till lärandemål med </a:t>
            </a:r>
            <a:r>
              <a:rPr lang="sv-SE" sz="4400" b="1" dirty="0" err="1"/>
              <a:t>DialogpausmetodeN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B5D2E4-BD09-777A-D111-DF8C395E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501"/>
            <a:ext cx="10515600" cy="40560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1600" dirty="0"/>
              <a:t>Metoden stöder lärande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Behöver inte nå konsensus och inte målet heller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Låter alla röster höras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Eleverna lär sig att vidga sina vyer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Eleverna kan träna på att lyssna, tala och diskutera frågor på ett konstruktivt och respektfullt sätt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Eleverna får en förståelse för respekt och jämlikhet, vilket är en del av grundskolans pedagogiska uppgift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00169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CAA2C-D56A-4043-7E1E-EE329B3F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1037326"/>
            <a:ext cx="10515600" cy="767662"/>
          </a:xfrm>
        </p:spPr>
        <p:txBody>
          <a:bodyPr>
            <a:normAutofit/>
          </a:bodyPr>
          <a:lstStyle/>
          <a:p>
            <a:r>
              <a:rPr lang="en" b="1" dirty="0"/>
              <a:t>Spelregler for en konstruktiv dialog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0F1F8F-3491-F0BE-C9E2-A0D8F6F3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97" y="2054225"/>
            <a:ext cx="6740471" cy="4351338"/>
          </a:xfrm>
        </p:spPr>
        <p:txBody>
          <a:bodyPr>
            <a:normAutofit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sv-SE" sz="1600" dirty="0">
                <a:solidFill>
                  <a:schemeClr val="dk1"/>
                </a:solidFill>
              </a:rPr>
              <a:t>Lyssna på varandra, avbryt inte och inled ingen annan diskussion än den man kommit överens om</a:t>
            </a: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sv-SE" sz="1600" dirty="0">
                <a:solidFill>
                  <a:schemeClr val="dk1"/>
                </a:solidFill>
              </a:rPr>
              <a:t>Delta i den gemensamma diskussionen och använd ett respektfullt språk</a:t>
            </a: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sv-SE" sz="1600" dirty="0">
                <a:solidFill>
                  <a:schemeClr val="dk1"/>
                </a:solidFill>
              </a:rPr>
              <a:t>Dela med dig av dina egna erfarenheter och tankar</a:t>
            </a: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sv-SE" sz="1600" dirty="0">
                <a:solidFill>
                  <a:schemeClr val="dk1"/>
                </a:solidFill>
              </a:rPr>
              <a:t>Fråga om det är något du inte förstår</a:t>
            </a: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sv-SE" sz="1600" dirty="0">
                <a:solidFill>
                  <a:schemeClr val="dk1"/>
                </a:solidFill>
              </a:rPr>
              <a:t>Var närvarande och respektera andra</a:t>
            </a: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sv-SE" sz="1600" dirty="0">
                <a:solidFill>
                  <a:schemeClr val="dk1"/>
                </a:solidFill>
              </a:rPr>
              <a:t>Reflektera enbart över dialogen och sammanfatta dina reflektioner</a:t>
            </a: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sv-SE" sz="1600" dirty="0">
                <a:solidFill>
                  <a:schemeClr val="dk1"/>
                </a:solidFill>
              </a:rPr>
              <a:t>Metoden används bäst om deltagarna placerar sig i en cirkel</a:t>
            </a:r>
            <a:endParaRPr lang="da-DK" sz="1600" dirty="0">
              <a:solidFill>
                <a:schemeClr val="dk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EF33A15-5962-A1EC-80D6-C35FD8BE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45" y="1690688"/>
            <a:ext cx="4023709" cy="341405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FCAFF64-0975-CA9F-F7B0-4BE131767367}"/>
              </a:ext>
            </a:extLst>
          </p:cNvPr>
          <p:cNvSpPr txBox="1"/>
          <p:nvPr/>
        </p:nvSpPr>
        <p:spPr>
          <a:xfrm>
            <a:off x="7853680" y="5313680"/>
            <a:ext cx="3342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873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sv-SE" sz="1100" dirty="0"/>
              <a:t>De svarta cirklarna ska visualisera eleverna, medan den gula cirkeln ska visualisera läraren/ledaren för Dialogpaus-diskussionen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86113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188FAE-6830-665F-6EE4-3F163907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LEKTION 1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633E9-ADC0-D818-A340-5D8D6DC98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883"/>
            <a:ext cx="10515600" cy="4935992"/>
          </a:xfrm>
        </p:spPr>
        <p:txBody>
          <a:bodyPr>
            <a:normAutofit/>
          </a:bodyPr>
          <a:lstStyle/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endParaRPr lang="fi-FI" sz="1600" u="sng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600" u="sng" dirty="0">
                <a:solidFill>
                  <a:schemeClr val="dk1"/>
                </a:solidFill>
              </a:rPr>
              <a:t>Introduktion till mat ur ett hållbart perspektiv</a:t>
            </a:r>
            <a:endParaRPr lang="da-DK" sz="1600" u="sng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a-DK" sz="1600" u="sng" dirty="0">
              <a:solidFill>
                <a:schemeClr val="dk1"/>
              </a:solidFill>
              <a:hlinkClick r:id="rId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a-DK" sz="1600" dirty="0">
                <a:solidFill>
                  <a:schemeClr val="dk1"/>
                </a:solidFill>
                <a:hlinkClick r:id="rId2"/>
              </a:rPr>
              <a:t>Link til introduktionsvideo:</a:t>
            </a:r>
            <a:endParaRPr lang="da-DK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a-DK"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a-DK" sz="1600" dirty="0">
                <a:solidFill>
                  <a:schemeClr val="dk1"/>
                </a:solidFill>
              </a:rPr>
              <a:t>I klassrum: </a:t>
            </a:r>
          </a:p>
          <a:p>
            <a:pPr marL="742950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da-DK" sz="1600" dirty="0">
                <a:solidFill>
                  <a:schemeClr val="dk1"/>
                </a:solidFill>
              </a:rPr>
              <a:t>Samtal om videon</a:t>
            </a:r>
            <a:br>
              <a:rPr lang="da-DK" sz="1600" dirty="0">
                <a:solidFill>
                  <a:schemeClr val="dk1"/>
                </a:solidFill>
              </a:rPr>
            </a:br>
            <a:r>
              <a:rPr lang="da-DK" sz="1600" dirty="0">
                <a:solidFill>
                  <a:schemeClr val="dk1"/>
                </a:solidFill>
              </a:rPr>
              <a:t>i plenum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EA7830C-A290-07D7-B006-999221B06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17460" r="24107" b="9931"/>
          <a:stretch/>
        </p:blipFill>
        <p:spPr>
          <a:xfrm>
            <a:off x="6065881" y="2168504"/>
            <a:ext cx="5287919" cy="334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9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0E351D-D235-2312-2679-FD0F157B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6" y="1841716"/>
            <a:ext cx="5271747" cy="295275"/>
          </a:xfrm>
        </p:spPr>
        <p:txBody>
          <a:bodyPr>
            <a:noAutofit/>
          </a:bodyPr>
          <a:lstStyle/>
          <a:p>
            <a:r>
              <a:rPr lang="fi-FI" sz="4000" dirty="0" err="1"/>
              <a:t>Lektion</a:t>
            </a:r>
            <a:r>
              <a:rPr lang="fi-FI" sz="4000" dirty="0"/>
              <a:t> 1 – </a:t>
            </a:r>
            <a:r>
              <a:rPr lang="da-DK" sz="4000" dirty="0">
                <a:solidFill>
                  <a:schemeClr val="dk1"/>
                </a:solidFill>
              </a:rPr>
              <a:t>Praktisk övning:</a:t>
            </a:r>
            <a:br>
              <a:rPr lang="da-DK" sz="4000" dirty="0">
                <a:solidFill>
                  <a:schemeClr val="dk1"/>
                </a:solidFill>
              </a:rPr>
            </a:br>
            <a:r>
              <a:rPr lang="da-DK" sz="4000" dirty="0">
                <a:solidFill>
                  <a:schemeClr val="dk1"/>
                </a:solidFill>
              </a:rPr>
              <a:t>Laga en kompost</a:t>
            </a:r>
            <a:br>
              <a:rPr lang="da-DK" sz="4000" dirty="0">
                <a:solidFill>
                  <a:schemeClr val="dk1"/>
                </a:solidFill>
              </a:rPr>
            </a:br>
            <a:r>
              <a:rPr lang="da-DK" sz="4000" dirty="0">
                <a:solidFill>
                  <a:schemeClr val="dk1"/>
                </a:solidFill>
              </a:rPr>
              <a:t> </a:t>
            </a:r>
            <a:br>
              <a:rPr lang="da-DK" sz="4000" dirty="0">
                <a:solidFill>
                  <a:schemeClr val="dk1"/>
                </a:solidFill>
              </a:rPr>
            </a:br>
            <a:r>
              <a:rPr lang="fi-FI" sz="4000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F8E2DF-BE84-D56D-F032-0A5EDC10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894" y="2575560"/>
            <a:ext cx="4911791" cy="332634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Eleverna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får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lära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sig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vad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kompost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är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vad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som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ska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finnas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i en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kompostbehållare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och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varför</a:t>
            </a:r>
            <a:b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sz="1500" kern="100" dirty="0">
              <a:effectLst/>
              <a:latin typeface="Montserrat Light" panose="000004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Eleverna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gör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tillsammans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kompostbehållare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Komposttunnan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göras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av en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hink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med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hål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locket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sz="1500" kern="100" dirty="0">
              <a:effectLst/>
              <a:latin typeface="Montserrat Light" panose="000004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Matavfallet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och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daggmaskar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läggs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sedan i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kompostkärlet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och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eleverna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hur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avfallet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bryts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ner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med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500" kern="100" dirty="0" err="1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tiden</a:t>
            </a:r>
            <a:r>
              <a:rPr lang="fi-FI" sz="1500" kern="100" dirty="0">
                <a:effectLst/>
                <a:latin typeface="Montserrat Light" panose="000004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da-DK" sz="15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da-DK" sz="1500" dirty="0">
                <a:solidFill>
                  <a:schemeClr val="dk1"/>
                </a:solidFill>
              </a:rPr>
              <a:t>Ta bilder längs vägen!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sz="1600" dirty="0">
              <a:solidFill>
                <a:schemeClr val="dk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5362CDC-9633-E586-4C2D-44AD277DB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8" t="1086" r="17857"/>
          <a:stretch/>
        </p:blipFill>
        <p:spPr>
          <a:xfrm>
            <a:off x="468085" y="454706"/>
            <a:ext cx="2936809" cy="594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722A241-7A02-B76A-E438-509F61A00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95"/>
          <a:stretch/>
        </p:blipFill>
        <p:spPr>
          <a:xfrm>
            <a:off x="8316685" y="454706"/>
            <a:ext cx="3407230" cy="603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102;p20">
            <a:extLst>
              <a:ext uri="{FF2B5EF4-FFF2-40B4-BE49-F238E27FC236}">
                <a16:creationId xmlns:a16="http://schemas.microsoft.com/office/drawing/2014/main" id="{86E7EEA7-3BCE-E437-60DA-4015F7F48F87}"/>
              </a:ext>
            </a:extLst>
          </p:cNvPr>
          <p:cNvSpPr txBox="1"/>
          <p:nvPr/>
        </p:nvSpPr>
        <p:spPr>
          <a:xfrm>
            <a:off x="9351010" y="6331307"/>
            <a:ext cx="313944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+mn-lt"/>
              </a:rPr>
              <a:t>Foto: Vildana Bašić og Bodil Christensen</a:t>
            </a:r>
            <a:endParaRPr sz="900" dirty="0">
              <a:solidFill>
                <a:schemeClr val="dk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20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E3B4B-DE45-CAE8-51B9-AEBC8997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730"/>
            <a:ext cx="10515600" cy="1325563"/>
          </a:xfrm>
        </p:spPr>
        <p:txBody>
          <a:bodyPr/>
          <a:lstStyle/>
          <a:p>
            <a:r>
              <a:rPr lang="en-GB" dirty="0" err="1"/>
              <a:t>lektion</a:t>
            </a:r>
            <a:r>
              <a:rPr lang="en-GB" dirty="0"/>
              <a:t> 2 (1)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6AF2AC-068E-0713-DD7F-9BC17F4B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51" y="1559560"/>
            <a:ext cx="6045678" cy="4642803"/>
          </a:xfrm>
        </p:spPr>
        <p:txBody>
          <a:bodyPr>
            <a:normAutofit/>
          </a:bodyPr>
          <a:lstStyle/>
          <a:p>
            <a:pPr marL="425292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endParaRPr lang="da-DK" sz="1600" dirty="0">
              <a:solidFill>
                <a:schemeClr val="dk1"/>
              </a:solidFill>
            </a:endParaRPr>
          </a:p>
          <a:p>
            <a:pPr marL="425292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r>
              <a:rPr lang="sv-SE" sz="1600" dirty="0">
                <a:solidFill>
                  <a:schemeClr val="dk1"/>
                </a:solidFill>
              </a:rPr>
              <a:t>Samling från förra lektionen</a:t>
            </a:r>
          </a:p>
          <a:p>
            <a:pPr marL="882492" lvl="1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r>
              <a:rPr lang="sv-SE" sz="1400" dirty="0">
                <a:solidFill>
                  <a:schemeClr val="dk1"/>
                </a:solidFill>
              </a:rPr>
              <a:t>Vad lärde du dig förra gången?</a:t>
            </a:r>
          </a:p>
          <a:p>
            <a:pPr marL="882492" lvl="1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r>
              <a:rPr lang="sv-SE" sz="1400" dirty="0">
                <a:solidFill>
                  <a:schemeClr val="dk1"/>
                </a:solidFill>
              </a:rPr>
              <a:t>Uppföljning på kompostkärl</a:t>
            </a:r>
            <a:br>
              <a:rPr lang="sv-SE" sz="1400" dirty="0">
                <a:solidFill>
                  <a:schemeClr val="dk1"/>
                </a:solidFill>
              </a:rPr>
            </a:br>
            <a:endParaRPr lang="sv-SE" sz="1400" dirty="0">
              <a:solidFill>
                <a:schemeClr val="dk1"/>
              </a:solidFill>
            </a:endParaRPr>
          </a:p>
          <a:p>
            <a:pPr marL="425292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r>
              <a:rPr lang="sv-SE" sz="1600" dirty="0">
                <a:solidFill>
                  <a:schemeClr val="dk1"/>
                </a:solidFill>
              </a:rPr>
              <a:t>Introduktion till Dialogpaus-metoden</a:t>
            </a:r>
            <a:br>
              <a:rPr lang="sv-SE" sz="1600" dirty="0">
                <a:solidFill>
                  <a:schemeClr val="dk1"/>
                </a:solidFill>
              </a:rPr>
            </a:br>
            <a:endParaRPr lang="sv-SE" sz="1600" dirty="0">
              <a:solidFill>
                <a:schemeClr val="dk1"/>
              </a:solidFill>
            </a:endParaRPr>
          </a:p>
          <a:p>
            <a:pPr marL="425292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r>
              <a:rPr lang="sv-SE" sz="1600" dirty="0">
                <a:solidFill>
                  <a:schemeClr val="dk1"/>
                </a:solidFill>
              </a:rPr>
              <a:t>I plenum:</a:t>
            </a:r>
          </a:p>
          <a:p>
            <a:pPr marL="882492" lvl="1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r>
              <a:rPr lang="sv-SE" sz="1400" dirty="0">
                <a:solidFill>
                  <a:schemeClr val="dk1"/>
                </a:solidFill>
              </a:rPr>
              <a:t>bekanta er med </a:t>
            </a:r>
            <a:r>
              <a:rPr lang="sv-SE" sz="1400" dirty="0">
                <a:solidFill>
                  <a:schemeClr val="dk1"/>
                </a:solidFill>
                <a:hlinkClick r:id="rId2"/>
              </a:rPr>
              <a:t>spelreglerna</a:t>
            </a:r>
            <a:r>
              <a:rPr lang="sv-SE" sz="1400" dirty="0">
                <a:solidFill>
                  <a:schemeClr val="dk1"/>
                </a:solidFill>
              </a:rPr>
              <a:t> för Dialogpaus-metoden </a:t>
            </a:r>
          </a:p>
          <a:p>
            <a:pPr marL="1339692" lvl="2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r>
              <a:rPr lang="sv-SE" sz="1400" dirty="0">
                <a:solidFill>
                  <a:schemeClr val="dk1"/>
                </a:solidFill>
              </a:rPr>
              <a:t>granska reglerna en efter en,</a:t>
            </a:r>
          </a:p>
          <a:p>
            <a:pPr marL="1339692" lvl="2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3"/>
            </a:pPr>
            <a:r>
              <a:rPr lang="sv-SE" sz="1400" dirty="0">
                <a:solidFill>
                  <a:schemeClr val="dk1"/>
                </a:solidFill>
              </a:rPr>
              <a:t>skriv spelreglerna på tavlan så att det blir visuellt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7B51AC3-91A6-4283-7E43-843F1389BF3F}"/>
              </a:ext>
            </a:extLst>
          </p:cNvPr>
          <p:cNvSpPr txBox="1"/>
          <p:nvPr/>
        </p:nvSpPr>
        <p:spPr>
          <a:xfrm>
            <a:off x="7184126" y="1697112"/>
            <a:ext cx="4433977" cy="403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Lyssna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på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andra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avbryt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inled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diskussioner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vid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sidan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Delta 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det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andra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säger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använd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vardagligt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språk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fi-FI" sz="14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i-FI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Berätta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om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dina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egna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erfarenheter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Tilltala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andra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direkt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fråga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om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deras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synpunkter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Var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närvarande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och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respektera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andra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diskussionens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konfidentialitet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Sök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fi-FI" sz="1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samla</a:t>
            </a:r>
            <a:r>
              <a:rPr lang="fi-FI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Bearbeta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modigt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konflikter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uppstår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sök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efter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sådant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förblivit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fi-FI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gömman</a:t>
            </a: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i-FI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91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out">
      <a:majorFont>
        <a:latin typeface="Bebas Neue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798</Words>
  <Application>Microsoft Office PowerPoint</Application>
  <PresentationFormat>Laajakuva</PresentationFormat>
  <Paragraphs>100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Aptos</vt:lpstr>
      <vt:lpstr>Arial</vt:lpstr>
      <vt:lpstr>Bebas Neue</vt:lpstr>
      <vt:lpstr>Montserrat Light</vt:lpstr>
      <vt:lpstr>Roboto</vt:lpstr>
      <vt:lpstr>Office-teema</vt:lpstr>
      <vt:lpstr>PowerPoint-esitys</vt:lpstr>
      <vt:lpstr>Mat i ett större perspektiv   Mat från jord till bord ↔ bord till jord </vt:lpstr>
      <vt:lpstr>Introduktion tilL undervisngsmaterialet</vt:lpstr>
      <vt:lpstr>PowerPoint-esitys</vt:lpstr>
      <vt:lpstr>Introduktion till lärandemål med DialogpausmetodeN</vt:lpstr>
      <vt:lpstr>Spelregler for en konstruktiv dialog </vt:lpstr>
      <vt:lpstr> LEKTION 1</vt:lpstr>
      <vt:lpstr>Lektion 1 – Praktisk övning: Laga en kompost    </vt:lpstr>
      <vt:lpstr>lektion 2 (1)</vt:lpstr>
      <vt:lpstr>Lektion 2 (2) brainstorming med fokus på komposT  </vt:lpstr>
      <vt:lpstr>lektion 3 (1)</vt:lpstr>
      <vt:lpstr>lektion 3 (2)</vt:lpstr>
      <vt:lpstr>lektion 4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Jessica Mukkala</dc:creator>
  <cp:lastModifiedBy>Oona Mertoniemi</cp:lastModifiedBy>
  <cp:revision>29</cp:revision>
  <dcterms:created xsi:type="dcterms:W3CDTF">2024-05-06T12:17:41Z</dcterms:created>
  <dcterms:modified xsi:type="dcterms:W3CDTF">2025-08-22T06:01:27Z</dcterms:modified>
</cp:coreProperties>
</file>