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matic SC" panose="00000500000000000000" pitchFamily="2" charset="-79"/>
      <p:regular r:id="rId18"/>
      <p:bold r:id="rId19"/>
    </p:embeddedFont>
    <p:embeddedFont>
      <p:font typeface="Bebas Neue" panose="020B0606020202050201" pitchFamily="34" charset="0"/>
      <p:regular r:id="rId20"/>
    </p:embeddedFont>
    <p:embeddedFont>
      <p:font typeface="Montserrat Light" panose="00000400000000000000" pitchFamily="50"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9FD186-3DF1-4BE9-8A0E-07CBFC60E8EA}">
  <a:tblStyle styleId="{979FD186-3DF1-4BE9-8A0E-07CBFC60E8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4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1d7485f6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31d7485f687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d7485f687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1d7485f687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d7485f687_9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d7485f687_9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d7485f687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d7485f687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1d7485f687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1d7485f687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d7485f687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d7485f687_2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d7485f687_1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1d7485f687_1_4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d7485f68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d7485f68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d7485f687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d7485f687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1d7485f6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1d7485f6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d7485f687_2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1d7485f687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d7485f687_9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1d7485f687_9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d7485f687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1d7485f68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d7485f687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1d7485f687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d7485f687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d7485f687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pic>
        <p:nvPicPr>
          <p:cNvPr id="56" name="Google Shape;56;p13" descr="Kuva, joka sisältää kohteen Värikkyys, kuvio, keltainen, appelsiini&#10;&#10;Kuvaus luotu automaattisesti"/>
          <p:cNvPicPr preferRelativeResize="0"/>
          <p:nvPr/>
        </p:nvPicPr>
        <p:blipFill rotWithShape="1">
          <a:blip r:embed="rId2">
            <a:alphaModFix/>
          </a:blip>
          <a:srcRect t="9999"/>
          <a:stretch/>
        </p:blipFill>
        <p:spPr>
          <a:xfrm>
            <a:off x="0" y="0"/>
            <a:ext cx="9143998" cy="5143501"/>
          </a:xfrm>
          <a:prstGeom prst="rect">
            <a:avLst/>
          </a:prstGeom>
          <a:noFill/>
          <a:ln>
            <a:noFill/>
          </a:ln>
        </p:spPr>
      </p:pic>
      <p:sp>
        <p:nvSpPr>
          <p:cNvPr id="57" name="Google Shape;57;p13"/>
          <p:cNvSpPr/>
          <p:nvPr/>
        </p:nvSpPr>
        <p:spPr>
          <a:xfrm>
            <a:off x="245143" y="273844"/>
            <a:ext cx="8653800" cy="466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www.youtube.com/watch?v=2ojNg2RZmWw" TargetMode="External"/><Relationship Id="rId5" Type="http://schemas.openxmlformats.org/officeDocument/2006/relationships/image" Target="../media/image4.jpg"/><Relationship Id="rId4" Type="http://schemas.openxmlformats.org/officeDocument/2006/relationships/hyperlink" Target="http://www.youtube.com/watch?v=m0C27MJcf-0"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hyperlink" Target="http://www.youtube.com/watch?v=tVO23JmFI4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Kuva, joka sisältää kohteen teksti, Grafiikka, graafinen suunnittelu, juliste&#10;&#10;Kuvaus luotu automaattisesti"/>
          <p:cNvPicPr preferRelativeResize="0"/>
          <p:nvPr/>
        </p:nvPicPr>
        <p:blipFill rotWithShape="1">
          <a:blip r:embed="rId3">
            <a:alphaModFix/>
          </a:blip>
          <a:srcRect/>
          <a:stretch/>
        </p:blipFill>
        <p:spPr>
          <a:xfrm>
            <a:off x="235847" y="0"/>
            <a:ext cx="8672307"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3" name="Google Shape;143;p23"/>
          <p:cNvSpPr txBox="1"/>
          <p:nvPr/>
        </p:nvSpPr>
        <p:spPr>
          <a:xfrm>
            <a:off x="356925" y="1333700"/>
            <a:ext cx="40035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1800" dirty="0">
                <a:solidFill>
                  <a:schemeClr val="dk1"/>
                </a:solidFill>
                <a:latin typeface="Montserrat Light" panose="00000400000000000000" pitchFamily="50" charset="0"/>
              </a:rPr>
              <a:t>Skriv ner reflektioner som diskussionen har gett dig.  </a:t>
            </a:r>
            <a:endParaRPr sz="1800" dirty="0">
              <a:solidFill>
                <a:schemeClr val="dk1"/>
              </a:solidFill>
              <a:latin typeface="Montserrat Light" panose="00000400000000000000" pitchFamily="50" charset="0"/>
            </a:endParaRPr>
          </a:p>
          <a:p>
            <a:pPr marL="0" lvl="0" indent="0" algn="l" rtl="0">
              <a:spcBef>
                <a:spcPts val="0"/>
              </a:spcBef>
              <a:spcAft>
                <a:spcPts val="0"/>
              </a:spcAft>
              <a:buNone/>
            </a:pPr>
            <a:r>
              <a:rPr lang="da" sz="1800" b="1" dirty="0">
                <a:solidFill>
                  <a:srgbClr val="FCC30D"/>
                </a:solidFill>
                <a:latin typeface="Montserrat Light" panose="00000400000000000000" pitchFamily="50" charset="0"/>
              </a:rPr>
              <a:t>3 minuter</a:t>
            </a:r>
            <a:endParaRPr sz="1800" b="1" dirty="0">
              <a:solidFill>
                <a:srgbClr val="FCC30D"/>
              </a:solidFill>
              <a:latin typeface="Montserrat Light" panose="00000400000000000000" pitchFamily="50" charset="0"/>
            </a:endParaRPr>
          </a:p>
          <a:p>
            <a:pPr marL="0" lvl="0" indent="0" algn="l" rtl="0">
              <a:spcBef>
                <a:spcPts val="0"/>
              </a:spcBef>
              <a:spcAft>
                <a:spcPts val="0"/>
              </a:spcAft>
              <a:buNone/>
            </a:pPr>
            <a:endParaRPr sz="1800" dirty="0">
              <a:solidFill>
                <a:schemeClr val="dk1"/>
              </a:solidFill>
              <a:latin typeface="Montserrat Light" panose="00000400000000000000" pitchFamily="50" charset="0"/>
            </a:endParaRPr>
          </a:p>
          <a:p>
            <a:pPr marL="0" lvl="0" indent="0" algn="l" rtl="0">
              <a:spcBef>
                <a:spcPts val="0"/>
              </a:spcBef>
              <a:spcAft>
                <a:spcPts val="0"/>
              </a:spcAft>
              <a:buNone/>
            </a:pPr>
            <a:endParaRPr sz="1800" dirty="0">
              <a:solidFill>
                <a:schemeClr val="dk1"/>
              </a:solidFill>
              <a:latin typeface="Montserrat Light" panose="00000400000000000000" pitchFamily="50" charset="0"/>
            </a:endParaRPr>
          </a:p>
          <a:p>
            <a:pPr marL="0" lvl="0" indent="0" algn="l" rtl="0">
              <a:spcBef>
                <a:spcPts val="0"/>
              </a:spcBef>
              <a:spcAft>
                <a:spcPts val="0"/>
              </a:spcAft>
              <a:buNone/>
            </a:pPr>
            <a:r>
              <a:rPr lang="da" sz="1800" dirty="0">
                <a:solidFill>
                  <a:schemeClr val="dk1"/>
                </a:solidFill>
                <a:latin typeface="Montserrat Light" panose="00000400000000000000" pitchFamily="50" charset="0"/>
              </a:rPr>
              <a:t>Dela reflektioner med din </a:t>
            </a:r>
            <a:endParaRPr sz="1800" dirty="0">
              <a:solidFill>
                <a:schemeClr val="dk1"/>
              </a:solidFill>
              <a:latin typeface="Montserrat Light" panose="00000400000000000000" pitchFamily="50" charset="0"/>
            </a:endParaRPr>
          </a:p>
          <a:p>
            <a:pPr marL="0" lvl="0" indent="0" algn="l" rtl="0">
              <a:spcBef>
                <a:spcPts val="0"/>
              </a:spcBef>
              <a:spcAft>
                <a:spcPts val="0"/>
              </a:spcAft>
              <a:buNone/>
            </a:pPr>
            <a:r>
              <a:rPr lang="da" sz="1800" dirty="0">
                <a:solidFill>
                  <a:schemeClr val="dk1"/>
                </a:solidFill>
                <a:latin typeface="Montserrat Light" panose="00000400000000000000" pitchFamily="50" charset="0"/>
              </a:rPr>
              <a:t>grupp. </a:t>
            </a:r>
            <a:r>
              <a:rPr lang="da" sz="1800" b="1" dirty="0">
                <a:solidFill>
                  <a:srgbClr val="FCC30D"/>
                </a:solidFill>
                <a:latin typeface="Montserrat Light" panose="00000400000000000000" pitchFamily="50" charset="0"/>
              </a:rPr>
              <a:t>7 minuter</a:t>
            </a:r>
            <a:endParaRPr sz="1800" b="1" dirty="0">
              <a:solidFill>
                <a:srgbClr val="FCC30D"/>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p:txBody>
      </p:sp>
      <p:pic>
        <p:nvPicPr>
          <p:cNvPr id="144" name="Google Shape;144;p23"/>
          <p:cNvPicPr preferRelativeResize="0"/>
          <p:nvPr/>
        </p:nvPicPr>
        <p:blipFill>
          <a:blip r:embed="rId4">
            <a:alphaModFix/>
          </a:blip>
          <a:stretch>
            <a:fillRect/>
          </a:stretch>
        </p:blipFill>
        <p:spPr>
          <a:xfrm>
            <a:off x="5093773" y="1225550"/>
            <a:ext cx="3494975" cy="2798775"/>
          </a:xfrm>
          <a:prstGeom prst="rect">
            <a:avLst/>
          </a:prstGeom>
          <a:noFill/>
          <a:ln>
            <a:noFill/>
          </a:ln>
        </p:spPr>
      </p:pic>
      <p:sp>
        <p:nvSpPr>
          <p:cNvPr id="145" name="Google Shape;145;p23"/>
          <p:cNvSpPr txBox="1"/>
          <p:nvPr/>
        </p:nvSpPr>
        <p:spPr>
          <a:xfrm>
            <a:off x="7594300" y="368150"/>
            <a:ext cx="11046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a:solidFill>
                  <a:srgbClr val="FCC30D"/>
                </a:solidFill>
              </a:rPr>
              <a:t>2.lektion</a:t>
            </a:r>
            <a:endParaRPr sz="1800">
              <a:solidFill>
                <a:srgbClr val="FCC30D"/>
              </a:solidFill>
            </a:endParaRPr>
          </a:p>
        </p:txBody>
      </p:sp>
      <p:pic>
        <p:nvPicPr>
          <p:cNvPr id="146" name="Google Shape;146;p23"/>
          <p:cNvPicPr preferRelativeResize="0"/>
          <p:nvPr/>
        </p:nvPicPr>
        <p:blipFill>
          <a:blip r:embed="rId5">
            <a:alphaModFix/>
          </a:blip>
          <a:stretch>
            <a:fillRect/>
          </a:stretch>
        </p:blipFill>
        <p:spPr>
          <a:xfrm>
            <a:off x="3943674" y="1225550"/>
            <a:ext cx="1058325" cy="1058325"/>
          </a:xfrm>
          <a:prstGeom prst="rect">
            <a:avLst/>
          </a:prstGeom>
          <a:noFill/>
          <a:ln>
            <a:noFill/>
          </a:ln>
        </p:spPr>
      </p:pic>
      <p:pic>
        <p:nvPicPr>
          <p:cNvPr id="147" name="Google Shape;147;p23"/>
          <p:cNvPicPr preferRelativeResize="0"/>
          <p:nvPr/>
        </p:nvPicPr>
        <p:blipFill>
          <a:blip r:embed="rId6">
            <a:alphaModFix/>
          </a:blip>
          <a:stretch>
            <a:fillRect/>
          </a:stretch>
        </p:blipFill>
        <p:spPr>
          <a:xfrm>
            <a:off x="3782799" y="2571750"/>
            <a:ext cx="1219200" cy="12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0" y="-50000"/>
            <a:ext cx="9144000" cy="5193500"/>
          </a:xfrm>
          <a:prstGeom prst="rect">
            <a:avLst/>
          </a:prstGeom>
          <a:noFill/>
          <a:ln>
            <a:noFill/>
          </a:ln>
        </p:spPr>
      </p:pic>
      <p:sp>
        <p:nvSpPr>
          <p:cNvPr id="153" name="Google Shape;153;p24"/>
          <p:cNvSpPr txBox="1"/>
          <p:nvPr/>
        </p:nvSpPr>
        <p:spPr>
          <a:xfrm>
            <a:off x="1610725" y="1278675"/>
            <a:ext cx="5264400" cy="25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2"/>
              </a:solidFill>
            </a:endParaRPr>
          </a:p>
          <a:p>
            <a:pPr marL="0" lvl="0" indent="0" algn="l" rtl="0">
              <a:spcBef>
                <a:spcPts val="1200"/>
              </a:spcBef>
              <a:spcAft>
                <a:spcPts val="0"/>
              </a:spcAft>
              <a:buNone/>
            </a:pPr>
            <a:endParaRPr sz="1800">
              <a:solidFill>
                <a:schemeClr val="dk2"/>
              </a:solidFill>
            </a:endParaRPr>
          </a:p>
        </p:txBody>
      </p:sp>
      <p:pic>
        <p:nvPicPr>
          <p:cNvPr id="154" name="Google Shape;154;p24"/>
          <p:cNvPicPr preferRelativeResize="0"/>
          <p:nvPr/>
        </p:nvPicPr>
        <p:blipFill rotWithShape="1">
          <a:blip r:embed="rId4">
            <a:alphaModFix/>
          </a:blip>
          <a:srcRect t="6684" b="12773"/>
          <a:stretch/>
        </p:blipFill>
        <p:spPr>
          <a:xfrm>
            <a:off x="239600" y="205638"/>
            <a:ext cx="8664800" cy="4732225"/>
          </a:xfrm>
          <a:prstGeom prst="rect">
            <a:avLst/>
          </a:prstGeom>
          <a:noFill/>
          <a:ln>
            <a:noFill/>
          </a:ln>
        </p:spPr>
      </p:pic>
      <p:sp>
        <p:nvSpPr>
          <p:cNvPr id="155" name="Google Shape;155;p24"/>
          <p:cNvSpPr/>
          <p:nvPr/>
        </p:nvSpPr>
        <p:spPr>
          <a:xfrm>
            <a:off x="1689775" y="397575"/>
            <a:ext cx="5106300" cy="4281000"/>
          </a:xfrm>
          <a:prstGeom prst="star5">
            <a:avLst>
              <a:gd name="adj" fmla="val 19098"/>
              <a:gd name="hf" fmla="val 105146"/>
              <a:gd name="vf" fmla="val 110557"/>
            </a:avLst>
          </a:prstGeom>
          <a:solidFill>
            <a:srgbClr val="FCC30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800">
              <a:solidFill>
                <a:schemeClr val="dk2"/>
              </a:solidFill>
            </a:endParaRPr>
          </a:p>
        </p:txBody>
      </p:sp>
      <p:sp>
        <p:nvSpPr>
          <p:cNvPr id="156" name="Google Shape;156;p24"/>
          <p:cNvSpPr txBox="1"/>
          <p:nvPr/>
        </p:nvSpPr>
        <p:spPr>
          <a:xfrm>
            <a:off x="7604800" y="368125"/>
            <a:ext cx="10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a:solidFill>
                  <a:srgbClr val="FCC30D"/>
                </a:solidFill>
              </a:rPr>
              <a:t>2.lektion</a:t>
            </a:r>
            <a:endParaRPr sz="1800">
              <a:solidFill>
                <a:srgbClr val="FCC30D"/>
              </a:solidFill>
            </a:endParaRPr>
          </a:p>
        </p:txBody>
      </p:sp>
      <p:sp>
        <p:nvSpPr>
          <p:cNvPr id="157" name="Google Shape;157;p24"/>
          <p:cNvSpPr txBox="1"/>
          <p:nvPr/>
        </p:nvSpPr>
        <p:spPr>
          <a:xfrm>
            <a:off x="2815475" y="2227175"/>
            <a:ext cx="2684780" cy="6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da" sz="2000" b="1" dirty="0">
                <a:solidFill>
                  <a:schemeClr val="dk1"/>
                </a:solidFill>
                <a:latin typeface="Montserrat Light" panose="00000400000000000000" pitchFamily="50" charset="0"/>
                <a:ea typeface="Comic Sans MS"/>
                <a:cs typeface="Comic Sans MS"/>
                <a:sym typeface="Comic Sans MS"/>
              </a:rPr>
              <a:t>Vad har klassen lärt sig?</a:t>
            </a:r>
            <a:r>
              <a:rPr lang="da" sz="2000" b="1" dirty="0">
                <a:solidFill>
                  <a:schemeClr val="dk2"/>
                </a:solidFill>
                <a:latin typeface="Montserrat Light" panose="00000400000000000000" pitchFamily="50" charset="0"/>
                <a:ea typeface="Comic Sans MS"/>
                <a:cs typeface="Comic Sans MS"/>
                <a:sym typeface="Comic Sans MS"/>
              </a:rPr>
              <a:t> </a:t>
            </a:r>
            <a:endParaRPr sz="2000" b="1" dirty="0">
              <a:solidFill>
                <a:schemeClr val="dk2"/>
              </a:solidFill>
              <a:latin typeface="Montserrat Light" panose="00000400000000000000" pitchFamily="50" charset="0"/>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3" name="Google Shape;163;p25"/>
          <p:cNvSpPr txBox="1"/>
          <p:nvPr/>
        </p:nvSpPr>
        <p:spPr>
          <a:xfrm>
            <a:off x="559800" y="1258388"/>
            <a:ext cx="8024400" cy="417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da-DK" sz="1200" b="1" dirty="0">
                <a:solidFill>
                  <a:schemeClr val="dk1"/>
                </a:solidFill>
                <a:latin typeface="Montserrat Light" panose="00000400000000000000" pitchFamily="50" charset="0"/>
              </a:rPr>
              <a:t>Välbefinnande och Ansvarsfull Konsumtion</a:t>
            </a:r>
          </a:p>
          <a:p>
            <a:pPr marL="0" lvl="0" indent="0" algn="l" rtl="0">
              <a:lnSpc>
                <a:spcPct val="115000"/>
              </a:lnSpc>
              <a:spcBef>
                <a:spcPts val="1400"/>
              </a:spcBef>
              <a:spcAft>
                <a:spcPts val="0"/>
              </a:spcAft>
              <a:buClr>
                <a:schemeClr val="dk1"/>
              </a:buClr>
              <a:buSzPts val="1100"/>
              <a:buFont typeface="Arial"/>
              <a:buNone/>
            </a:pPr>
            <a:r>
              <a:rPr lang="da-DK" sz="1200" b="1" dirty="0">
                <a:solidFill>
                  <a:schemeClr val="dk1"/>
                </a:solidFill>
                <a:latin typeface="Montserrat Light" panose="00000400000000000000" pitchFamily="50" charset="0"/>
              </a:rPr>
              <a:t>Syfte:</a:t>
            </a:r>
            <a:br>
              <a:rPr lang="da-DK" sz="1200" b="1" dirty="0">
                <a:solidFill>
                  <a:schemeClr val="dk1"/>
                </a:solidFill>
                <a:latin typeface="Montserrat Light" panose="00000400000000000000" pitchFamily="50" charset="0"/>
              </a:rPr>
            </a:br>
            <a:r>
              <a:rPr lang="sv-SE" sz="1200" dirty="0">
                <a:solidFill>
                  <a:schemeClr val="dk1"/>
                </a:solidFill>
                <a:latin typeface="Montserrat Light" panose="00000400000000000000" pitchFamily="50" charset="0"/>
              </a:rPr>
              <a:t>Eleverna ska undersöka sambandet mellan konsumtionsvanor, miljöpåverkan och personligt välbefinnande. Syftet är att ge insikt i hur deras val påverkar både dem själva och världen omkring dem.</a:t>
            </a:r>
          </a:p>
          <a:p>
            <a:pPr marL="0" lvl="0" indent="0" algn="l" rtl="0">
              <a:lnSpc>
                <a:spcPct val="115000"/>
              </a:lnSpc>
              <a:spcBef>
                <a:spcPts val="1400"/>
              </a:spcBef>
              <a:spcAft>
                <a:spcPts val="0"/>
              </a:spcAft>
              <a:buClr>
                <a:schemeClr val="dk1"/>
              </a:buClr>
              <a:buSzPts val="1100"/>
              <a:buFont typeface="Arial"/>
              <a:buNone/>
            </a:pPr>
            <a:r>
              <a:rPr lang="da" sz="1200" b="1" dirty="0">
                <a:solidFill>
                  <a:schemeClr val="dk1"/>
                </a:solidFill>
                <a:latin typeface="Montserrat Light" panose="00000400000000000000" pitchFamily="50" charset="0"/>
              </a:rPr>
              <a:t>Forväntningar:</a:t>
            </a:r>
            <a:endParaRPr sz="1200" b="1" dirty="0">
              <a:solidFill>
                <a:schemeClr val="dk1"/>
              </a:solidFill>
              <a:latin typeface="Montserrat Light" panose="00000400000000000000" pitchFamily="50" charset="0"/>
            </a:endParaRPr>
          </a:p>
          <a:p>
            <a:pPr marL="457200" lvl="0" indent="-317500" algn="l" rtl="0">
              <a:spcBef>
                <a:spcPts val="1200"/>
              </a:spcBef>
              <a:spcAft>
                <a:spcPts val="0"/>
              </a:spcAft>
              <a:buClr>
                <a:schemeClr val="dk1"/>
              </a:buClr>
              <a:buSzPts val="1400"/>
              <a:buChar char="➔"/>
            </a:pPr>
            <a:r>
              <a:rPr lang="sv-SE" sz="1200" dirty="0">
                <a:solidFill>
                  <a:schemeClr val="dk1"/>
                </a:solidFill>
                <a:latin typeface="Montserrat Light" panose="00000400000000000000" pitchFamily="50" charset="0"/>
              </a:rPr>
              <a:t>Reflektera ärligt över dina vanor.</a:t>
            </a:r>
          </a:p>
          <a:p>
            <a:pPr marL="457200" lvl="0" indent="-317500" algn="l" rtl="0">
              <a:spcBef>
                <a:spcPts val="1200"/>
              </a:spcBef>
              <a:spcAft>
                <a:spcPts val="0"/>
              </a:spcAft>
              <a:buClr>
                <a:schemeClr val="dk1"/>
              </a:buClr>
              <a:buSzPts val="1400"/>
              <a:buChar char="➔"/>
            </a:pPr>
            <a:r>
              <a:rPr lang="sv-SE" sz="1200" dirty="0">
                <a:solidFill>
                  <a:schemeClr val="dk1"/>
                </a:solidFill>
                <a:latin typeface="Montserrat Light" panose="00000400000000000000" pitchFamily="50" charset="0"/>
              </a:rPr>
              <a:t>Arbeta självständigt eller i små grupper</a:t>
            </a:r>
            <a:r>
              <a:rPr lang="da" sz="1200" dirty="0">
                <a:solidFill>
                  <a:schemeClr val="dk1"/>
                </a:solidFill>
                <a:latin typeface="Montserrat Light" panose="00000400000000000000" pitchFamily="50" charset="0"/>
              </a:rPr>
              <a:t>.</a:t>
            </a:r>
          </a:p>
          <a:p>
            <a:pPr marL="457200" lvl="0" indent="-317500" algn="l" rtl="0">
              <a:spcBef>
                <a:spcPts val="1200"/>
              </a:spcBef>
              <a:spcAft>
                <a:spcPts val="0"/>
              </a:spcAft>
              <a:buClr>
                <a:schemeClr val="dk1"/>
              </a:buClr>
              <a:buSzPts val="1400"/>
              <a:buChar char="➔"/>
            </a:pPr>
            <a:r>
              <a:rPr lang="sv-SE" sz="1200" dirty="0">
                <a:solidFill>
                  <a:schemeClr val="dk1"/>
                </a:solidFill>
                <a:latin typeface="Montserrat Light" panose="00000400000000000000" pitchFamily="50" charset="0"/>
              </a:rPr>
              <a:t>Ta tid att diskutera idéer med dina klasskamrater och läraren under arbetets gång.</a:t>
            </a:r>
          </a:p>
          <a:p>
            <a:pPr marL="457200" lvl="0" indent="-317500" algn="l" rtl="0">
              <a:lnSpc>
                <a:spcPct val="115000"/>
              </a:lnSpc>
              <a:spcBef>
                <a:spcPts val="0"/>
              </a:spcBef>
              <a:spcAft>
                <a:spcPts val="0"/>
              </a:spcAft>
              <a:buClr>
                <a:schemeClr val="dk1"/>
              </a:buClr>
              <a:buSzPts val="1400"/>
              <a:buChar char="➔"/>
            </a:pPr>
            <a:endParaRPr lang="sv-SE" sz="1200" b="1" dirty="0">
              <a:solidFill>
                <a:schemeClr val="dk1"/>
              </a:solidFill>
              <a:latin typeface="Montserrat Light" panose="00000400000000000000" pitchFamily="50" charset="0"/>
            </a:endParaRPr>
          </a:p>
          <a:p>
            <a:pPr marL="139700" lvl="0" algn="l" rtl="0">
              <a:lnSpc>
                <a:spcPct val="115000"/>
              </a:lnSpc>
              <a:spcBef>
                <a:spcPts val="0"/>
              </a:spcBef>
              <a:spcAft>
                <a:spcPts val="0"/>
              </a:spcAft>
              <a:buClr>
                <a:schemeClr val="dk1"/>
              </a:buClr>
              <a:buSzPts val="1400"/>
            </a:pPr>
            <a:r>
              <a:rPr lang="da" sz="1200" b="1" dirty="0">
                <a:solidFill>
                  <a:schemeClr val="dk1"/>
                </a:solidFill>
                <a:latin typeface="Montserrat Light" panose="00000400000000000000" pitchFamily="50" charset="0"/>
              </a:rPr>
              <a:t>Inlämning:</a:t>
            </a:r>
            <a:br>
              <a:rPr lang="da" sz="1200" b="1" dirty="0">
                <a:solidFill>
                  <a:schemeClr val="dk1"/>
                </a:solidFill>
                <a:latin typeface="Montserrat Light" panose="00000400000000000000" pitchFamily="50" charset="0"/>
              </a:rPr>
            </a:br>
            <a:r>
              <a:rPr lang="sv-SE" sz="1200" dirty="0">
                <a:solidFill>
                  <a:schemeClr val="dk1"/>
                </a:solidFill>
                <a:latin typeface="Montserrat Light" panose="00000400000000000000" pitchFamily="50" charset="0"/>
              </a:rPr>
              <a:t>Resultaten presenteras i klassrummet, där det kommer att finnas tid för frågor och diskussion</a:t>
            </a:r>
            <a:endParaRPr sz="1200" dirty="0">
              <a:solidFill>
                <a:schemeClr val="dk1"/>
              </a:solidFill>
              <a:latin typeface="Montserrat Light" panose="00000400000000000000" pitchFamily="50" charset="0"/>
            </a:endParaRPr>
          </a:p>
          <a:p>
            <a:pPr marL="0" lvl="0" indent="0" algn="l" rtl="0">
              <a:spcBef>
                <a:spcPts val="1200"/>
              </a:spcBef>
              <a:spcAft>
                <a:spcPts val="0"/>
              </a:spcAft>
              <a:buNone/>
            </a:pPr>
            <a:r>
              <a:rPr lang="da" sz="1200" dirty="0">
                <a:solidFill>
                  <a:schemeClr val="dk2"/>
                </a:solidFill>
                <a:latin typeface="Montserrat Light" panose="00000400000000000000" pitchFamily="50" charset="0"/>
              </a:rPr>
              <a:t> </a:t>
            </a:r>
            <a:endParaRPr sz="1200" dirty="0">
              <a:solidFill>
                <a:schemeClr val="dk2"/>
              </a:solidFill>
              <a:latin typeface="Montserrat Light" panose="00000400000000000000" pitchFamily="50" charset="0"/>
            </a:endParaRPr>
          </a:p>
        </p:txBody>
      </p:sp>
      <p:sp>
        <p:nvSpPr>
          <p:cNvPr id="164" name="Google Shape;164;p25"/>
          <p:cNvSpPr txBox="1"/>
          <p:nvPr/>
        </p:nvSpPr>
        <p:spPr>
          <a:xfrm>
            <a:off x="7401112" y="357625"/>
            <a:ext cx="1265963"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F3A21"/>
                </a:solidFill>
                <a:latin typeface="Montserrat Light" panose="00000400000000000000" pitchFamily="50" charset="0"/>
              </a:rPr>
              <a:t>3.lektion</a:t>
            </a:r>
            <a:endParaRPr sz="1800" dirty="0">
              <a:solidFill>
                <a:srgbClr val="FF3A21"/>
              </a:solidFill>
              <a:latin typeface="Montserrat Light" panose="00000400000000000000" pitchFamily="50" charset="0"/>
            </a:endParaRPr>
          </a:p>
        </p:txBody>
      </p:sp>
      <p:pic>
        <p:nvPicPr>
          <p:cNvPr id="165" name="Google Shape;165;p25"/>
          <p:cNvPicPr preferRelativeResize="0"/>
          <p:nvPr/>
        </p:nvPicPr>
        <p:blipFill>
          <a:blip r:embed="rId4">
            <a:alphaModFix/>
          </a:blip>
          <a:stretch>
            <a:fillRect/>
          </a:stretch>
        </p:blipFill>
        <p:spPr>
          <a:xfrm>
            <a:off x="4419175" y="455647"/>
            <a:ext cx="940477" cy="940477"/>
          </a:xfrm>
          <a:prstGeom prst="rect">
            <a:avLst/>
          </a:prstGeom>
          <a:noFill/>
          <a:ln>
            <a:noFill/>
          </a:ln>
        </p:spPr>
      </p:pic>
      <p:sp>
        <p:nvSpPr>
          <p:cNvPr id="166" name="Google Shape;166;p25"/>
          <p:cNvSpPr/>
          <p:nvPr/>
        </p:nvSpPr>
        <p:spPr>
          <a:xfrm>
            <a:off x="5359650" y="597922"/>
            <a:ext cx="561000" cy="518700"/>
          </a:xfrm>
          <a:prstGeom prst="mathPlus">
            <a:avLst>
              <a:gd name="adj1" fmla="val 235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7" name="Google Shape;167;p25"/>
          <p:cNvPicPr preferRelativeResize="0"/>
          <p:nvPr/>
        </p:nvPicPr>
        <p:blipFill>
          <a:blip r:embed="rId5">
            <a:alphaModFix/>
          </a:blip>
          <a:stretch>
            <a:fillRect/>
          </a:stretch>
        </p:blipFill>
        <p:spPr>
          <a:xfrm>
            <a:off x="5992525" y="455648"/>
            <a:ext cx="940477" cy="940477"/>
          </a:xfrm>
          <a:prstGeom prst="rect">
            <a:avLst/>
          </a:prstGeom>
          <a:noFill/>
          <a:ln>
            <a:noFill/>
          </a:ln>
        </p:spPr>
      </p:pic>
      <p:sp>
        <p:nvSpPr>
          <p:cNvPr id="2" name="Google Shape;111;p19">
            <a:extLst>
              <a:ext uri="{FF2B5EF4-FFF2-40B4-BE49-F238E27FC236}">
                <a16:creationId xmlns:a16="http://schemas.microsoft.com/office/drawing/2014/main" id="{E4A7C8F7-B198-CC30-5A20-F6CFDBE15795}"/>
              </a:ext>
            </a:extLst>
          </p:cNvPr>
          <p:cNvSpPr txBox="1"/>
          <p:nvPr/>
        </p:nvSpPr>
        <p:spPr>
          <a:xfrm>
            <a:off x="559800" y="443213"/>
            <a:ext cx="2591677" cy="672900"/>
          </a:xfrm>
          <a:prstGeom prst="rect">
            <a:avLst/>
          </a:prstGeom>
          <a:noFill/>
          <a:ln>
            <a:noFill/>
          </a:ln>
        </p:spPr>
        <p:txBody>
          <a:bodyPr spcFirstLastPara="1" wrap="square" lIns="91425" tIns="91425" rIns="91425" bIns="91425" anchor="t" anchorCtr="0">
            <a:noAutofit/>
          </a:bodyPr>
          <a:lstStyle/>
          <a:p>
            <a:pPr lvl="0"/>
            <a:r>
              <a:rPr lang="da" sz="3200" b="1" dirty="0">
                <a:solidFill>
                  <a:schemeClr val="tx1"/>
                </a:solidFill>
                <a:latin typeface="Bebas Neue" panose="020B0606020202050201" pitchFamily="34" charset="0"/>
              </a:rPr>
              <a:t>Elevuppgift</a:t>
            </a:r>
            <a:endParaRPr lang="da-DK" sz="3200" b="1" dirty="0">
              <a:solidFill>
                <a:schemeClr val="tx1"/>
              </a:solidFill>
              <a:latin typeface="Bebas Neue" panose="020B0606020202050201"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33675"/>
            <a:ext cx="9144000" cy="5143500"/>
          </a:xfrm>
          <a:prstGeom prst="rect">
            <a:avLst/>
          </a:prstGeom>
          <a:noFill/>
          <a:ln>
            <a:noFill/>
          </a:ln>
        </p:spPr>
      </p:pic>
      <p:sp>
        <p:nvSpPr>
          <p:cNvPr id="173" name="Google Shape;173;p26"/>
          <p:cNvSpPr txBox="1"/>
          <p:nvPr/>
        </p:nvSpPr>
        <p:spPr>
          <a:xfrm>
            <a:off x="2490025" y="1278675"/>
            <a:ext cx="3307200" cy="25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74" name="Google Shape;174;p26"/>
          <p:cNvSpPr txBox="1"/>
          <p:nvPr/>
        </p:nvSpPr>
        <p:spPr>
          <a:xfrm>
            <a:off x="7488382" y="347100"/>
            <a:ext cx="1147143"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F3A21"/>
                </a:solidFill>
                <a:latin typeface="Montserrat Light" panose="00000400000000000000" pitchFamily="50" charset="0"/>
              </a:rPr>
              <a:t>4.lektion</a:t>
            </a:r>
            <a:endParaRPr sz="1800" dirty="0">
              <a:solidFill>
                <a:srgbClr val="FF3A21"/>
              </a:solidFill>
              <a:latin typeface="Montserrat Light" panose="00000400000000000000" pitchFamily="50" charset="0"/>
            </a:endParaRPr>
          </a:p>
        </p:txBody>
      </p:sp>
      <p:sp>
        <p:nvSpPr>
          <p:cNvPr id="175" name="Google Shape;175;p26"/>
          <p:cNvSpPr txBox="1"/>
          <p:nvPr/>
        </p:nvSpPr>
        <p:spPr>
          <a:xfrm>
            <a:off x="570000" y="1116975"/>
            <a:ext cx="7949700" cy="3477845"/>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chemeClr val="dk1"/>
              </a:buClr>
              <a:buSzPts val="1400"/>
              <a:buAutoNum type="arabicPeriod"/>
            </a:pPr>
            <a:r>
              <a:rPr lang="da" sz="1200" b="1" dirty="0">
                <a:solidFill>
                  <a:schemeClr val="dk1"/>
                </a:solidFill>
                <a:latin typeface="Montserrat Light" panose="00000400000000000000" pitchFamily="50" charset="0"/>
              </a:rPr>
              <a:t>Analys av egna vanor:</a:t>
            </a:r>
            <a:endParaRPr sz="1200" b="1"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Håll en loggbok över din dagliga konsumtion under 3 dagar (mat, kläder, elektronik osv.).</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Reflektera över vad som är nödvändigt och vad du skulle kunna klara dig utan.</a:t>
            </a:r>
            <a:br>
              <a:rPr lang="sv-SE" sz="1200" dirty="0">
                <a:solidFill>
                  <a:schemeClr val="dk1"/>
                </a:solidFill>
                <a:latin typeface="Montserrat Light" panose="00000400000000000000" pitchFamily="50" charset="0"/>
              </a:rPr>
            </a:br>
            <a:endParaRPr lang="sv-SE"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da" sz="1200" b="1" dirty="0">
                <a:solidFill>
                  <a:schemeClr val="dk1"/>
                </a:solidFill>
                <a:latin typeface="Montserrat Light" panose="00000400000000000000" pitchFamily="50" charset="0"/>
              </a:rPr>
              <a:t>Undersökning:</a:t>
            </a:r>
            <a:endParaRPr sz="1200" b="1"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Välj ett område där du upplever överkonsumtion (t.ex. kläder, teknik, mat)</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Undersök hur detta påverkar miljön och ditt eget välbefinnande. Använd fakta från introduktionen.</a:t>
            </a:r>
            <a:br>
              <a:rPr lang="sv-SE" sz="1200" dirty="0">
                <a:solidFill>
                  <a:schemeClr val="dk1"/>
                </a:solidFill>
                <a:latin typeface="Montserrat Light" panose="00000400000000000000" pitchFamily="50" charset="0"/>
              </a:rPr>
            </a:br>
            <a:endParaRPr lang="fi-FI"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fi-FI" sz="1200" b="1" dirty="0" err="1">
                <a:solidFill>
                  <a:schemeClr val="dk1"/>
                </a:solidFill>
                <a:latin typeface="Montserrat Light" panose="00000400000000000000" pitchFamily="50" charset="0"/>
              </a:rPr>
              <a:t>Lösningsförslag</a:t>
            </a:r>
            <a:r>
              <a:rPr lang="fi-FI" sz="1200" b="1" dirty="0">
                <a:solidFill>
                  <a:schemeClr val="dk1"/>
                </a:solidFill>
                <a:latin typeface="Montserrat Light" panose="00000400000000000000" pitchFamily="50" charset="0"/>
              </a:rPr>
              <a:t>:</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Ta fram en plan för hur du kan förändra dina vanor så att de blir mer hållbara.</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Inkludera en </a:t>
            </a:r>
            <a:r>
              <a:rPr lang="sv-SE" sz="1200">
                <a:solidFill>
                  <a:schemeClr val="dk1"/>
                </a:solidFill>
                <a:latin typeface="Montserrat Light" panose="00000400000000000000" pitchFamily="50" charset="0"/>
              </a:rPr>
              <a:t>uppskattning av </a:t>
            </a:r>
            <a:r>
              <a:rPr lang="sv-SE" sz="1200" dirty="0">
                <a:solidFill>
                  <a:schemeClr val="dk1"/>
                </a:solidFill>
                <a:latin typeface="Montserrat Light" panose="00000400000000000000" pitchFamily="50" charset="0"/>
              </a:rPr>
              <a:t>hur dessa förändringar kan förbättra både miljön och ditt välbefinnande.</a:t>
            </a:r>
            <a:br>
              <a:rPr lang="sv-SE" sz="1200" dirty="0">
                <a:solidFill>
                  <a:schemeClr val="dk1"/>
                </a:solidFill>
                <a:latin typeface="Montserrat Light" panose="00000400000000000000" pitchFamily="50" charset="0"/>
              </a:rPr>
            </a:br>
            <a:endParaRPr lang="fi-FI"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fi-FI" sz="1200" b="1" dirty="0">
                <a:solidFill>
                  <a:schemeClr val="dk1"/>
                </a:solidFill>
                <a:latin typeface="Montserrat Light" panose="00000400000000000000" pitchFamily="50" charset="0"/>
              </a:rPr>
              <a:t>Presentation:</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Skapa en kreativ presentation (affisch, video, PowerPoint) om dina slutsatser och förslag.</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Ta med minst ett citat från dialogpaus-metoden som inspiration.</a:t>
            </a:r>
            <a:endParaRPr sz="1200" dirty="0">
              <a:solidFill>
                <a:schemeClr val="dk2"/>
              </a:solidFill>
              <a:latin typeface="Montserrat Light" panose="00000400000000000000" pitchFamily="50" charset="0"/>
            </a:endParaRPr>
          </a:p>
        </p:txBody>
      </p:sp>
      <p:sp>
        <p:nvSpPr>
          <p:cNvPr id="3" name="Google Shape;111;p19">
            <a:extLst>
              <a:ext uri="{FF2B5EF4-FFF2-40B4-BE49-F238E27FC236}">
                <a16:creationId xmlns:a16="http://schemas.microsoft.com/office/drawing/2014/main" id="{C7DFFB30-EBB8-6330-3A0B-C18A3840939D}"/>
              </a:ext>
            </a:extLst>
          </p:cNvPr>
          <p:cNvSpPr txBox="1"/>
          <p:nvPr/>
        </p:nvSpPr>
        <p:spPr>
          <a:xfrm>
            <a:off x="624300" y="489570"/>
            <a:ext cx="2591677" cy="672900"/>
          </a:xfrm>
          <a:prstGeom prst="rect">
            <a:avLst/>
          </a:prstGeom>
          <a:noFill/>
          <a:ln>
            <a:noFill/>
          </a:ln>
        </p:spPr>
        <p:txBody>
          <a:bodyPr spcFirstLastPara="1" wrap="square" lIns="91425" tIns="91425" rIns="91425" bIns="91425" anchor="t" anchorCtr="0">
            <a:noAutofit/>
          </a:bodyPr>
          <a:lstStyle/>
          <a:p>
            <a:pPr lvl="0"/>
            <a:r>
              <a:rPr lang="da" sz="3200" b="1" dirty="0">
                <a:solidFill>
                  <a:schemeClr val="tx1"/>
                </a:solidFill>
                <a:latin typeface="Bebas Neue" panose="020B0606020202050201" pitchFamily="34" charset="0"/>
              </a:rPr>
              <a:t>Uppgift</a:t>
            </a:r>
            <a:endParaRPr lang="da-DK" sz="3200" b="1" dirty="0">
              <a:solidFill>
                <a:schemeClr val="tx1"/>
              </a:solidFill>
              <a:latin typeface="Bebas Neue" panose="020B0606020202050201"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p:cNvPicPr preferRelativeResize="0"/>
          <p:nvPr/>
        </p:nvPicPr>
        <p:blipFill>
          <a:blip r:embed="rId3">
            <a:alphaModFix/>
          </a:blip>
          <a:stretch>
            <a:fillRect/>
          </a:stretch>
        </p:blipFill>
        <p:spPr>
          <a:xfrm>
            <a:off x="-12" y="0"/>
            <a:ext cx="9144000" cy="5143500"/>
          </a:xfrm>
          <a:prstGeom prst="rect">
            <a:avLst/>
          </a:prstGeom>
          <a:noFill/>
          <a:ln>
            <a:noFill/>
          </a:ln>
        </p:spPr>
      </p:pic>
      <p:sp>
        <p:nvSpPr>
          <p:cNvPr id="181" name="Google Shape;181;p27"/>
          <p:cNvSpPr txBox="1"/>
          <p:nvPr/>
        </p:nvSpPr>
        <p:spPr>
          <a:xfrm>
            <a:off x="1134600" y="778000"/>
            <a:ext cx="622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graphicFrame>
        <p:nvGraphicFramePr>
          <p:cNvPr id="182" name="Google Shape;182;p27"/>
          <p:cNvGraphicFramePr/>
          <p:nvPr>
            <p:extLst>
              <p:ext uri="{D42A27DB-BD31-4B8C-83A1-F6EECF244321}">
                <p14:modId xmlns:p14="http://schemas.microsoft.com/office/powerpoint/2010/main" val="3570094615"/>
              </p:ext>
            </p:extLst>
          </p:nvPr>
        </p:nvGraphicFramePr>
        <p:xfrm>
          <a:off x="233575" y="280475"/>
          <a:ext cx="8676850" cy="4658625"/>
        </p:xfrm>
        <a:graphic>
          <a:graphicData uri="http://schemas.openxmlformats.org/drawingml/2006/table">
            <a:tbl>
              <a:tblPr>
                <a:noFill/>
                <a:tableStyleId>{979FD186-3DF1-4BE9-8A0E-07CBFC60E8EA}</a:tableStyleId>
              </a:tblPr>
              <a:tblGrid>
                <a:gridCol w="1037175">
                  <a:extLst>
                    <a:ext uri="{9D8B030D-6E8A-4147-A177-3AD203B41FA5}">
                      <a16:colId xmlns:a16="http://schemas.microsoft.com/office/drawing/2014/main" val="20000"/>
                    </a:ext>
                  </a:extLst>
                </a:gridCol>
                <a:gridCol w="2175900">
                  <a:extLst>
                    <a:ext uri="{9D8B030D-6E8A-4147-A177-3AD203B41FA5}">
                      <a16:colId xmlns:a16="http://schemas.microsoft.com/office/drawing/2014/main" val="20001"/>
                    </a:ext>
                  </a:extLst>
                </a:gridCol>
                <a:gridCol w="989225">
                  <a:extLst>
                    <a:ext uri="{9D8B030D-6E8A-4147-A177-3AD203B41FA5}">
                      <a16:colId xmlns:a16="http://schemas.microsoft.com/office/drawing/2014/main" val="20002"/>
                    </a:ext>
                  </a:extLst>
                </a:gridCol>
                <a:gridCol w="4474550">
                  <a:extLst>
                    <a:ext uri="{9D8B030D-6E8A-4147-A177-3AD203B41FA5}">
                      <a16:colId xmlns:a16="http://schemas.microsoft.com/office/drawing/2014/main" val="20003"/>
                    </a:ext>
                  </a:extLst>
                </a:gridCol>
              </a:tblGrid>
              <a:tr h="705550">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Tid på dagen</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Vad har jag konsumerat eller köpt?</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Var det nödvändigt? (Ja/Nej)</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Kommentar (T.ex. varför gjorde jag det?)</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28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Morgon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Åt havregryn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Ja</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i-FI" sz="1200" dirty="0" err="1">
                          <a:latin typeface="Montserrat Light" panose="00000400000000000000" pitchFamily="50" charset="0"/>
                        </a:rPr>
                        <a:t>Det</a:t>
                      </a:r>
                      <a:r>
                        <a:rPr lang="fi-FI" sz="1200" dirty="0">
                          <a:latin typeface="Montserrat Light" panose="00000400000000000000" pitchFamily="50" charset="0"/>
                        </a:rPr>
                        <a:t> </a:t>
                      </a:r>
                      <a:r>
                        <a:rPr lang="fi-FI" sz="1200" dirty="0" err="1">
                          <a:latin typeface="Montserrat Light" panose="00000400000000000000" pitchFamily="50" charset="0"/>
                        </a:rPr>
                        <a:t>var</a:t>
                      </a:r>
                      <a:r>
                        <a:rPr lang="fi-FI" sz="1200" dirty="0">
                          <a:latin typeface="Montserrat Light" panose="00000400000000000000" pitchFamily="50" charset="0"/>
                        </a:rPr>
                        <a:t> min </a:t>
                      </a:r>
                      <a:r>
                        <a:rPr lang="fi-FI" sz="1200" dirty="0" err="1">
                          <a:latin typeface="Montserrat Light" panose="00000400000000000000" pitchFamily="50" charset="0"/>
                        </a:rPr>
                        <a:t>frukost</a:t>
                      </a:r>
                      <a:endParaRPr lang="fi-FI"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4725">
                <a:tc>
                  <a:txBody>
                    <a:bodyPr/>
                    <a:lstStyle/>
                    <a:p>
                      <a:pPr marL="0" lvl="0" indent="0" algn="l" rtl="0">
                        <a:spcBef>
                          <a:spcPts val="0"/>
                        </a:spcBef>
                        <a:spcAft>
                          <a:spcPts val="0"/>
                        </a:spcAft>
                        <a:buNone/>
                      </a:pP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Tände ljuset i rummet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Nej</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Jag kunde ha släckt ljuset när det blev ljust.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47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Förmiddag</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Köpte en läsk i cafeterian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Nej</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Jag kunde ha tagit med mig en vattenflaska hemifrån.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4725">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Eftermiddag</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Tog bussen hem</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Ja</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Det regnade, så att cykla var inte möjligt.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4725">
                <a:tc>
                  <a:txBody>
                    <a:bodyPr/>
                    <a:lstStyle/>
                    <a:p>
                      <a:pPr marL="0" lvl="0" indent="0" algn="l" rtl="0">
                        <a:spcBef>
                          <a:spcPts val="0"/>
                        </a:spcBef>
                        <a:spcAft>
                          <a:spcPts val="0"/>
                        </a:spcAft>
                        <a:buNone/>
                      </a:pP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Spelade spel på surfplattan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Nej</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Kunde ha gjort något annat som inte använder el.</a:t>
                      </a: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47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Kväll</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Åt pizza</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Ja</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Jag var hungrig.</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6625">
                <a:tc>
                  <a:txBody>
                    <a:bodyPr/>
                    <a:lstStyle/>
                    <a:p>
                      <a:pPr marL="0" lvl="0" indent="0" algn="l" rtl="0">
                        <a:spcBef>
                          <a:spcPts val="0"/>
                        </a:spcBef>
                        <a:spcAft>
                          <a:spcPts val="0"/>
                        </a:spcAft>
                        <a:buNone/>
                      </a:pP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Lämnade </a:t>
                      </a:r>
                      <a:r>
                        <a:rPr lang="sv-SE" sz="1200" dirty="0" err="1">
                          <a:latin typeface="Montserrat Light" panose="00000400000000000000" pitchFamily="50" charset="0"/>
                        </a:rPr>
                        <a:t>TV:n</a:t>
                      </a:r>
                      <a:r>
                        <a:rPr lang="sv-SE" sz="1200" dirty="0">
                          <a:latin typeface="Montserrat Light" panose="00000400000000000000" pitchFamily="50" charset="0"/>
                        </a:rPr>
                        <a:t> på trots att jag inte tittade på den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Nej</a:t>
                      </a: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a:latin typeface="Montserrat Light" panose="00000400000000000000" pitchFamily="50" charset="0"/>
                        </a:rPr>
                        <a:t>Jag kunde ha stängt av </a:t>
                      </a:r>
                      <a:r>
                        <a:rPr lang="sv-SE" sz="1200" dirty="0" err="1">
                          <a:latin typeface="Montserrat Light" panose="00000400000000000000" pitchFamily="50" charset="0"/>
                        </a:rPr>
                        <a:t>TV:n</a:t>
                      </a:r>
                      <a:r>
                        <a:rPr lang="sv-SE" sz="1200" dirty="0">
                          <a:latin typeface="Montserrat Light" panose="00000400000000000000" pitchFamily="50" charset="0"/>
                        </a:rPr>
                        <a:t>.</a:t>
                      </a: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8" descr="Kuva, joka sisältää kohteen teksti, kuvakaappaus, Fontti, graafinen suunnittelu&#10;&#10;Kuvaus luotu automaattisesti"/>
          <p:cNvPicPr preferRelativeResize="0"/>
          <p:nvPr/>
        </p:nvPicPr>
        <p:blipFill rotWithShape="1">
          <a:blip r:embed="rId3">
            <a:alphaModFix/>
          </a:blip>
          <a:srcRect/>
          <a:stretch/>
        </p:blipFill>
        <p:spPr>
          <a:xfrm>
            <a:off x="762381" y="1143000"/>
            <a:ext cx="7619237" cy="2857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4000" b="1" dirty="0">
                <a:solidFill>
                  <a:schemeClr val="tx1"/>
                </a:solidFill>
                <a:latin typeface="Bebas Neue" panose="020B0606020202050201" pitchFamily="34" charset="0"/>
              </a:rPr>
              <a:t>Dagorning </a:t>
            </a:r>
            <a:endParaRPr sz="4000" b="1" dirty="0">
              <a:solidFill>
                <a:schemeClr val="tx1"/>
              </a:solidFill>
              <a:latin typeface="Bebas Neue" panose="020B0606020202050201" pitchFamily="34" charset="0"/>
            </a:endParaRPr>
          </a:p>
        </p:txBody>
      </p:sp>
      <p:sp>
        <p:nvSpPr>
          <p:cNvPr id="68" name="Google Shape;68;p15"/>
          <p:cNvSpPr txBox="1">
            <a:spLocks noGrp="1"/>
          </p:cNvSpPr>
          <p:nvPr>
            <p:ph type="body" idx="1"/>
          </p:nvPr>
        </p:nvSpPr>
        <p:spPr>
          <a:xfrm>
            <a:off x="628650" y="1190425"/>
            <a:ext cx="7886700" cy="860700"/>
          </a:xfrm>
          <a:prstGeom prst="rect">
            <a:avLst/>
          </a:prstGeom>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da" sz="1400" dirty="0">
                <a:solidFill>
                  <a:schemeClr val="dk1"/>
                </a:solidFill>
                <a:latin typeface="Montserrat Light" panose="00000400000000000000" pitchFamily="50" charset="0"/>
              </a:rPr>
              <a:t>Intro med video, statistik och tiktok </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SzPts val="1500"/>
              <a:buChar char="★"/>
            </a:pPr>
            <a:r>
              <a:rPr lang="da" sz="1400" dirty="0">
                <a:solidFill>
                  <a:schemeClr val="dk1"/>
                </a:solidFill>
                <a:latin typeface="Montserrat Light" panose="00000400000000000000" pitchFamily="50" charset="0"/>
              </a:rPr>
              <a:t>Genomgång ac dialogpausmetoden </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SzPts val="1500"/>
              <a:buChar char="★"/>
            </a:pPr>
            <a:r>
              <a:rPr lang="da" sz="1400" dirty="0">
                <a:solidFill>
                  <a:schemeClr val="dk1"/>
                </a:solidFill>
                <a:latin typeface="Montserrat Light" panose="00000400000000000000" pitchFamily="50" charset="0"/>
              </a:rPr>
              <a:t>Dialogpaus-diskussion med citat</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Clr>
                <a:schemeClr val="dk1"/>
              </a:buClr>
              <a:buSzPts val="1500"/>
              <a:buChar char="★"/>
            </a:pPr>
            <a:r>
              <a:rPr lang="da" sz="1400" dirty="0">
                <a:solidFill>
                  <a:schemeClr val="dk1"/>
                </a:solidFill>
                <a:latin typeface="Montserrat Light" panose="00000400000000000000" pitchFamily="50" charset="0"/>
              </a:rPr>
              <a:t>Elevuppgift</a:t>
            </a:r>
            <a:endParaRPr sz="1400" dirty="0">
              <a:solidFill>
                <a:schemeClr val="dk1"/>
              </a:solidFill>
              <a:latin typeface="Montserrat Light" panose="00000400000000000000" pitchFamily="50" charset="0"/>
            </a:endParaRPr>
          </a:p>
        </p:txBody>
      </p:sp>
      <p:sp>
        <p:nvSpPr>
          <p:cNvPr id="69" name="Google Shape;69;p15"/>
          <p:cNvSpPr txBox="1"/>
          <p:nvPr/>
        </p:nvSpPr>
        <p:spPr>
          <a:xfrm>
            <a:off x="7640781" y="277524"/>
            <a:ext cx="1597223"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4D9F39"/>
                </a:solidFill>
              </a:rPr>
              <a:t>1. </a:t>
            </a:r>
            <a:r>
              <a:rPr lang="da" sz="1800" dirty="0">
                <a:solidFill>
                  <a:srgbClr val="4D9F39"/>
                </a:solidFill>
                <a:latin typeface="Montserrat Light" panose="00000400000000000000" pitchFamily="50" charset="0"/>
              </a:rPr>
              <a:t>lektion</a:t>
            </a:r>
            <a:endParaRPr sz="1800" dirty="0">
              <a:solidFill>
                <a:srgbClr val="4D9F39"/>
              </a:solidFill>
              <a:latin typeface="Montserrat Light" panose="00000400000000000000" pitchFamily="50" charset="0"/>
            </a:endParaRPr>
          </a:p>
        </p:txBody>
      </p:sp>
      <p:sp>
        <p:nvSpPr>
          <p:cNvPr id="70" name="Google Shape;70;p15"/>
          <p:cNvSpPr/>
          <p:nvPr/>
        </p:nvSpPr>
        <p:spPr>
          <a:xfrm>
            <a:off x="628650" y="2697975"/>
            <a:ext cx="3691800" cy="1188300"/>
          </a:xfrm>
          <a:prstGeom prst="rightArrow">
            <a:avLst>
              <a:gd name="adj1" fmla="val 50000"/>
              <a:gd name="adj2" fmla="val 50000"/>
            </a:avLst>
          </a:prstGeom>
          <a:solidFill>
            <a:srgbClr val="C5182D"/>
          </a:solidFill>
          <a:ln w="9525" cap="flat" cmpd="sng">
            <a:solidFill>
              <a:schemeClr val="dk2"/>
            </a:solidFill>
            <a:prstDash val="solid"/>
            <a:round/>
            <a:headEnd type="none" w="sm" len="sm"/>
            <a:tailEnd type="none" w="sm" len="sm"/>
          </a:ln>
          <a:effectLst>
            <a:outerShdw blurRad="57150" dist="19050" dir="5400000" algn="bl" rotWithShape="0">
              <a:srgbClr val="C5182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da" sz="4900">
                <a:solidFill>
                  <a:schemeClr val="dk1"/>
                </a:solidFill>
                <a:latin typeface="Amatic SC"/>
                <a:ea typeface="Amatic SC"/>
                <a:cs typeface="Amatic SC"/>
                <a:sym typeface="Amatic SC"/>
              </a:rPr>
              <a:t>Mål: </a:t>
            </a:r>
            <a:endParaRPr sz="4900">
              <a:solidFill>
                <a:schemeClr val="dk1"/>
              </a:solidFill>
              <a:latin typeface="Amatic SC"/>
              <a:ea typeface="Amatic SC"/>
              <a:cs typeface="Amatic SC"/>
              <a:sym typeface="Amatic SC"/>
            </a:endParaRPr>
          </a:p>
        </p:txBody>
      </p:sp>
      <p:sp>
        <p:nvSpPr>
          <p:cNvPr id="71" name="Google Shape;71;p15"/>
          <p:cNvSpPr/>
          <p:nvPr/>
        </p:nvSpPr>
        <p:spPr>
          <a:xfrm>
            <a:off x="4691200" y="1987975"/>
            <a:ext cx="3881400" cy="2619000"/>
          </a:xfrm>
          <a:prstGeom prst="roundRect">
            <a:avLst>
              <a:gd name="adj" fmla="val 16667"/>
            </a:avLst>
          </a:prstGeom>
          <a:solidFill>
            <a:srgbClr val="C5182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a" b="1" dirty="0">
                <a:solidFill>
                  <a:schemeClr val="dk1"/>
                </a:solidFill>
                <a:latin typeface="Montserrat Light" panose="00000400000000000000" pitchFamily="50" charset="0"/>
              </a:rPr>
              <a:t>Akademisk mål:</a:t>
            </a:r>
            <a:endParaRPr b="1" dirty="0">
              <a:solidFill>
                <a:schemeClr val="dk1"/>
              </a:solidFill>
              <a:latin typeface="Montserrat Light" panose="00000400000000000000" pitchFamily="50" charset="0"/>
            </a:endParaRPr>
          </a:p>
          <a:p>
            <a:pPr marL="0" lvl="0" indent="0" algn="l" rtl="0">
              <a:lnSpc>
                <a:spcPct val="115000"/>
              </a:lnSpc>
              <a:spcBef>
                <a:spcPts val="1200"/>
              </a:spcBef>
              <a:spcAft>
                <a:spcPts val="0"/>
              </a:spcAft>
              <a:buClr>
                <a:schemeClr val="dk1"/>
              </a:buClr>
              <a:buSzPts val="1100"/>
              <a:buFont typeface="Arial"/>
              <a:buNone/>
            </a:pPr>
            <a:r>
              <a:rPr lang="da" dirty="0">
                <a:solidFill>
                  <a:schemeClr val="dk1"/>
                </a:solidFill>
                <a:latin typeface="Montserrat Light" panose="00000400000000000000" pitchFamily="50" charset="0"/>
              </a:rPr>
              <a:t>Eleverna analyserar sina egne konsumtionsvanor, och får veta om </a:t>
            </a:r>
            <a:r>
              <a:rPr lang="sv-SE" dirty="0">
                <a:solidFill>
                  <a:schemeClr val="dk1"/>
                </a:solidFill>
                <a:latin typeface="Montserrat Light" panose="00000400000000000000" pitchFamily="50" charset="0"/>
              </a:rPr>
              <a:t>konsekvenserna av konsumtion för miljö</a:t>
            </a:r>
            <a:r>
              <a:rPr lang="da" dirty="0">
                <a:solidFill>
                  <a:schemeClr val="dk1"/>
                </a:solidFill>
                <a:latin typeface="Montserrat Light" panose="00000400000000000000" pitchFamily="50" charset="0"/>
              </a:rPr>
              <a:t>, </a:t>
            </a:r>
            <a:r>
              <a:rPr lang="fi-FI" dirty="0">
                <a:solidFill>
                  <a:schemeClr val="dk1"/>
                </a:solidFill>
                <a:latin typeface="Montserrat Light" panose="00000400000000000000" pitchFamily="50" charset="0"/>
              </a:rPr>
              <a:t>ekonomi </a:t>
            </a:r>
            <a:r>
              <a:rPr lang="fi-FI" dirty="0" err="1">
                <a:solidFill>
                  <a:schemeClr val="dk1"/>
                </a:solidFill>
                <a:latin typeface="Montserrat Light" panose="00000400000000000000" pitchFamily="50" charset="0"/>
              </a:rPr>
              <a:t>och</a:t>
            </a:r>
            <a:r>
              <a:rPr lang="fi-FI" dirty="0">
                <a:solidFill>
                  <a:schemeClr val="dk1"/>
                </a:solidFill>
                <a:latin typeface="Montserrat Light" panose="00000400000000000000" pitchFamily="50" charset="0"/>
              </a:rPr>
              <a:t> </a:t>
            </a:r>
            <a:r>
              <a:rPr lang="fi-FI" dirty="0" err="1">
                <a:solidFill>
                  <a:schemeClr val="dk1"/>
                </a:solidFill>
                <a:latin typeface="Montserrat Light" panose="00000400000000000000" pitchFamily="50" charset="0"/>
              </a:rPr>
              <a:t>hälsa</a:t>
            </a:r>
            <a:r>
              <a:rPr lang="fi-FI" dirty="0">
                <a:solidFill>
                  <a:schemeClr val="dk1"/>
                </a:solidFill>
                <a:latin typeface="Montserrat Light" panose="00000400000000000000" pitchFamily="50" charset="0"/>
              </a:rPr>
              <a:t>.</a:t>
            </a:r>
            <a:endParaRPr dirty="0">
              <a:solidFill>
                <a:schemeClr val="dk1"/>
              </a:solidFill>
              <a:latin typeface="Montserrat Light" panose="00000400000000000000" pitchFamily="50" charset="0"/>
            </a:endParaRPr>
          </a:p>
          <a:p>
            <a:pPr marL="0" lvl="0" indent="0" algn="l" rtl="0">
              <a:spcBef>
                <a:spcPts val="1200"/>
              </a:spcBef>
              <a:spcAft>
                <a:spcPts val="0"/>
              </a:spcAft>
              <a:buClr>
                <a:schemeClr val="dk1"/>
              </a:buClr>
              <a:buSzPts val="1100"/>
              <a:buFont typeface="Arial"/>
              <a:buNone/>
            </a:pPr>
            <a:r>
              <a:rPr lang="da" b="1" dirty="0">
                <a:solidFill>
                  <a:schemeClr val="dk1"/>
                </a:solidFill>
                <a:latin typeface="Montserrat Light" panose="00000400000000000000" pitchFamily="50" charset="0"/>
              </a:rPr>
              <a:t>Dialogmål:</a:t>
            </a:r>
            <a:endParaRPr b="1" dirty="0">
              <a:solidFill>
                <a:schemeClr val="dk1"/>
              </a:solidFill>
              <a:latin typeface="Montserrat Light" panose="00000400000000000000" pitchFamily="50" charset="0"/>
            </a:endParaRPr>
          </a:p>
          <a:p>
            <a:pPr marL="0" lvl="0" indent="0" algn="l" rtl="0">
              <a:spcBef>
                <a:spcPts val="0"/>
              </a:spcBef>
              <a:spcAft>
                <a:spcPts val="0"/>
              </a:spcAft>
              <a:buClr>
                <a:schemeClr val="dk1"/>
              </a:buClr>
              <a:buSzPts val="1100"/>
              <a:buFont typeface="Arial"/>
              <a:buNone/>
            </a:pPr>
            <a:r>
              <a:rPr lang="sv-SE" dirty="0">
                <a:solidFill>
                  <a:schemeClr val="dk1"/>
                </a:solidFill>
                <a:latin typeface="Montserrat Light" panose="00000400000000000000" pitchFamily="50" charset="0"/>
              </a:rPr>
              <a:t>Eleverna ska kunna förstå konceptet med dialogpausmetoden och lära sig att tillämpa den.</a:t>
            </a:r>
            <a:endParaRPr dirty="0">
              <a:latin typeface="Montserrat Light" panose="000004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71975"/>
            <a:ext cx="9144000" cy="5215475"/>
          </a:xfrm>
          <a:prstGeom prst="rect">
            <a:avLst/>
          </a:prstGeom>
          <a:noFill/>
          <a:ln>
            <a:noFill/>
          </a:ln>
        </p:spPr>
      </p:pic>
      <p:sp>
        <p:nvSpPr>
          <p:cNvPr id="77" name="Google Shape;77;p16"/>
          <p:cNvSpPr txBox="1"/>
          <p:nvPr/>
        </p:nvSpPr>
        <p:spPr>
          <a:xfrm>
            <a:off x="1412125" y="2082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8" name="Google Shape;78;p16" descr="Læs mere om Verdensmål 3 på www.verdensmålene.dk: https://www.verdensmaalene.dk/maal/3" title="Verdensmål 3: Sundhed og trivsel">
            <a:hlinkClick r:id="rId4"/>
          </p:cNvPr>
          <p:cNvPicPr preferRelativeResize="0"/>
          <p:nvPr/>
        </p:nvPicPr>
        <p:blipFill>
          <a:blip r:embed="rId5">
            <a:alphaModFix/>
          </a:blip>
          <a:stretch>
            <a:fillRect/>
          </a:stretch>
        </p:blipFill>
        <p:spPr>
          <a:xfrm>
            <a:off x="348225" y="369775"/>
            <a:ext cx="4063900" cy="2201975"/>
          </a:xfrm>
          <a:prstGeom prst="rect">
            <a:avLst/>
          </a:prstGeom>
          <a:noFill/>
          <a:ln>
            <a:noFill/>
          </a:ln>
        </p:spPr>
      </p:pic>
      <p:pic>
        <p:nvPicPr>
          <p:cNvPr id="79" name="Google Shape;79;p16" descr="Læs mere om Verdensmål 12 på www.verdensmålene.dk: https://www.verdensmaalene.dk/maal/12&#10;&#10;Credits:&#10;Food waste tv&#10;“Taste the waste” - film trailer&#10;https://youtu.be/JCojaGk6gXw" title="Verdensmål 12: Ansvarligt forbrug og produktion">
            <a:hlinkClick r:id="rId6"/>
          </p:cNvPr>
          <p:cNvPicPr preferRelativeResize="0"/>
          <p:nvPr/>
        </p:nvPicPr>
        <p:blipFill>
          <a:blip r:embed="rId7">
            <a:alphaModFix/>
          </a:blip>
          <a:stretch>
            <a:fillRect/>
          </a:stretch>
        </p:blipFill>
        <p:spPr>
          <a:xfrm>
            <a:off x="4412125" y="2571750"/>
            <a:ext cx="4218125" cy="2254225"/>
          </a:xfrm>
          <a:prstGeom prst="rect">
            <a:avLst/>
          </a:prstGeom>
          <a:noFill/>
          <a:ln>
            <a:noFill/>
          </a:ln>
        </p:spPr>
      </p:pic>
      <p:sp>
        <p:nvSpPr>
          <p:cNvPr id="80" name="Google Shape;80;p16"/>
          <p:cNvSpPr txBox="1"/>
          <p:nvPr/>
        </p:nvSpPr>
        <p:spPr>
          <a:xfrm>
            <a:off x="517199" y="2816900"/>
            <a:ext cx="3381175" cy="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chemeClr val="dk2"/>
                </a:solidFill>
                <a:latin typeface="Montserrat Light" panose="00000400000000000000" pitchFamily="50" charset="0"/>
              </a:rPr>
              <a:t>Mål 3 – Hälsa och välbefinnande</a:t>
            </a:r>
            <a:endParaRPr sz="1600" dirty="0">
              <a:solidFill>
                <a:schemeClr val="dk2"/>
              </a:solidFill>
              <a:latin typeface="Montserrat Light" panose="00000400000000000000" pitchFamily="50" charset="0"/>
            </a:endParaRPr>
          </a:p>
        </p:txBody>
      </p:sp>
      <p:sp>
        <p:nvSpPr>
          <p:cNvPr id="81" name="Google Shape;81;p16"/>
          <p:cNvSpPr txBox="1"/>
          <p:nvPr/>
        </p:nvSpPr>
        <p:spPr>
          <a:xfrm>
            <a:off x="4370425" y="1856825"/>
            <a:ext cx="4481400" cy="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chemeClr val="dk2"/>
                </a:solidFill>
                <a:latin typeface="Montserrat Light" panose="00000400000000000000" pitchFamily="50" charset="0"/>
              </a:rPr>
              <a:t>Mål 12 - </a:t>
            </a:r>
            <a:r>
              <a:rPr lang="fi-FI" sz="1600" dirty="0" err="1">
                <a:solidFill>
                  <a:schemeClr val="dk2"/>
                </a:solidFill>
                <a:latin typeface="Montserrat Light" panose="00000400000000000000" pitchFamily="50" charset="0"/>
              </a:rPr>
              <a:t>Ansvarsfull</a:t>
            </a:r>
            <a:r>
              <a:rPr lang="fi-FI" sz="1600" dirty="0">
                <a:solidFill>
                  <a:schemeClr val="dk2"/>
                </a:solidFill>
                <a:latin typeface="Montserrat Light" panose="00000400000000000000" pitchFamily="50" charset="0"/>
              </a:rPr>
              <a:t> </a:t>
            </a:r>
            <a:r>
              <a:rPr lang="fi-FI" sz="1600" dirty="0" err="1">
                <a:solidFill>
                  <a:schemeClr val="dk2"/>
                </a:solidFill>
                <a:latin typeface="Montserrat Light" panose="00000400000000000000" pitchFamily="50" charset="0"/>
              </a:rPr>
              <a:t>konsumtion</a:t>
            </a:r>
            <a:r>
              <a:rPr lang="fi-FI" sz="1600" dirty="0">
                <a:solidFill>
                  <a:schemeClr val="dk2"/>
                </a:solidFill>
                <a:latin typeface="Montserrat Light" panose="00000400000000000000" pitchFamily="50" charset="0"/>
              </a:rPr>
              <a:t> </a:t>
            </a:r>
            <a:r>
              <a:rPr lang="fi-FI" sz="1600" dirty="0" err="1">
                <a:solidFill>
                  <a:schemeClr val="dk2"/>
                </a:solidFill>
                <a:latin typeface="Montserrat Light" panose="00000400000000000000" pitchFamily="50" charset="0"/>
              </a:rPr>
              <a:t>och</a:t>
            </a:r>
            <a:r>
              <a:rPr lang="fi-FI" sz="1600" dirty="0">
                <a:solidFill>
                  <a:schemeClr val="dk2"/>
                </a:solidFill>
                <a:latin typeface="Montserrat Light" panose="00000400000000000000" pitchFamily="50" charset="0"/>
              </a:rPr>
              <a:t> produktion</a:t>
            </a:r>
          </a:p>
          <a:p>
            <a:pPr marL="0" lvl="0" indent="0" algn="l" rtl="0">
              <a:spcBef>
                <a:spcPts val="0"/>
              </a:spcBef>
              <a:spcAft>
                <a:spcPts val="0"/>
              </a:spcAft>
              <a:buNone/>
            </a:pPr>
            <a:endParaRPr lang="fi-FI" sz="1600" dirty="0">
              <a:solidFill>
                <a:schemeClr val="dk2"/>
              </a:solidFill>
              <a:latin typeface="Montserrat Light" panose="00000400000000000000" pitchFamily="50" charset="0"/>
            </a:endParaRPr>
          </a:p>
          <a:p>
            <a:pPr marL="0" lvl="0" indent="0" algn="l" rtl="0">
              <a:spcBef>
                <a:spcPts val="0"/>
              </a:spcBef>
              <a:spcAft>
                <a:spcPts val="0"/>
              </a:spcAft>
              <a:buNone/>
            </a:pPr>
            <a:endParaRPr sz="1600" dirty="0">
              <a:solidFill>
                <a:schemeClr val="dk2"/>
              </a:solidFill>
              <a:latin typeface="Montserrat Light" panose="00000400000000000000" pitchFamily="50" charset="0"/>
            </a:endParaRPr>
          </a:p>
        </p:txBody>
      </p:sp>
      <p:sp>
        <p:nvSpPr>
          <p:cNvPr id="82" name="Google Shape;82;p16"/>
          <p:cNvSpPr txBox="1"/>
          <p:nvPr/>
        </p:nvSpPr>
        <p:spPr>
          <a:xfrm>
            <a:off x="7502236" y="369775"/>
            <a:ext cx="1201664" cy="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4D9F39"/>
                </a:solidFill>
              </a:rPr>
              <a:t>1.</a:t>
            </a:r>
            <a:r>
              <a:rPr lang="da" sz="1800" dirty="0">
                <a:solidFill>
                  <a:srgbClr val="4D9F39"/>
                </a:solidFill>
                <a:latin typeface="Montserrat Light" panose="00000400000000000000" pitchFamily="50" charset="0"/>
              </a:rPr>
              <a:t>lektion</a:t>
            </a:r>
            <a:endParaRPr sz="1800" dirty="0">
              <a:solidFill>
                <a:srgbClr val="4D9F39"/>
              </a:solidFill>
              <a:latin typeface="Montserrat Light" panose="00000400000000000000" pitchFamily="50" charset="0"/>
            </a:endParaRPr>
          </a:p>
        </p:txBody>
      </p:sp>
      <p:pic>
        <p:nvPicPr>
          <p:cNvPr id="83" name="Google Shape;83;p16"/>
          <p:cNvPicPr preferRelativeResize="0"/>
          <p:nvPr/>
        </p:nvPicPr>
        <p:blipFill>
          <a:blip r:embed="rId8">
            <a:alphaModFix/>
          </a:blip>
          <a:stretch>
            <a:fillRect/>
          </a:stretch>
        </p:blipFill>
        <p:spPr>
          <a:xfrm>
            <a:off x="1888493" y="3410975"/>
            <a:ext cx="1807975" cy="1205924"/>
          </a:xfrm>
          <a:prstGeom prst="rect">
            <a:avLst/>
          </a:prstGeom>
          <a:noFill/>
          <a:ln>
            <a:noFill/>
          </a:ln>
        </p:spPr>
      </p:pic>
      <p:pic>
        <p:nvPicPr>
          <p:cNvPr id="84" name="Google Shape;84;p16"/>
          <p:cNvPicPr preferRelativeResize="0"/>
          <p:nvPr/>
        </p:nvPicPr>
        <p:blipFill>
          <a:blip r:embed="rId9">
            <a:alphaModFix/>
          </a:blip>
          <a:stretch>
            <a:fillRect/>
          </a:stretch>
        </p:blipFill>
        <p:spPr>
          <a:xfrm>
            <a:off x="5847963" y="603700"/>
            <a:ext cx="1346450" cy="13443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88900" y="0"/>
            <a:ext cx="9232900" cy="5143500"/>
          </a:xfrm>
          <a:prstGeom prst="rect">
            <a:avLst/>
          </a:prstGeom>
          <a:noFill/>
          <a:ln>
            <a:noFill/>
          </a:ln>
        </p:spPr>
      </p:pic>
      <p:sp>
        <p:nvSpPr>
          <p:cNvPr id="90" name="Google Shape;90;p17"/>
          <p:cNvSpPr txBox="1"/>
          <p:nvPr/>
        </p:nvSpPr>
        <p:spPr>
          <a:xfrm>
            <a:off x="1413250" y="1865125"/>
            <a:ext cx="553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91" name="Google Shape;91;p17"/>
          <p:cNvPicPr preferRelativeResize="0"/>
          <p:nvPr/>
        </p:nvPicPr>
        <p:blipFill rotWithShape="1">
          <a:blip r:embed="rId4">
            <a:alphaModFix/>
          </a:blip>
          <a:srcRect t="1229" b="1229"/>
          <a:stretch/>
        </p:blipFill>
        <p:spPr>
          <a:xfrm>
            <a:off x="395825" y="2623400"/>
            <a:ext cx="3890248" cy="2188275"/>
          </a:xfrm>
          <a:prstGeom prst="rect">
            <a:avLst/>
          </a:prstGeom>
          <a:noFill/>
          <a:ln>
            <a:noFill/>
          </a:ln>
        </p:spPr>
      </p:pic>
      <p:sp>
        <p:nvSpPr>
          <p:cNvPr id="92" name="Google Shape;92;p17"/>
          <p:cNvSpPr txBox="1"/>
          <p:nvPr/>
        </p:nvSpPr>
        <p:spPr>
          <a:xfrm>
            <a:off x="321854" y="331825"/>
            <a:ext cx="4970400" cy="10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b="1" dirty="0">
                <a:solidFill>
                  <a:schemeClr val="tx1"/>
                </a:solidFill>
                <a:latin typeface="Bebas Neue" panose="020B0606020202050201" pitchFamily="34" charset="0"/>
              </a:rPr>
              <a:t>Psykisk hälsa i Danmark och Sverige</a:t>
            </a:r>
            <a:r>
              <a:rPr lang="da" sz="2400" dirty="0">
                <a:solidFill>
                  <a:schemeClr val="tx1"/>
                </a:solidFill>
                <a:latin typeface="Bebas Neue" panose="020B0606020202050201" pitchFamily="34" charset="0"/>
              </a:rPr>
              <a:t> </a:t>
            </a:r>
            <a:endParaRPr sz="2400" dirty="0">
              <a:solidFill>
                <a:schemeClr val="tx1"/>
              </a:solidFill>
              <a:latin typeface="Bebas Neue" panose="020B0606020202050201" pitchFamily="34" charset="0"/>
            </a:endParaRPr>
          </a:p>
        </p:txBody>
      </p:sp>
      <p:pic>
        <p:nvPicPr>
          <p:cNvPr id="93" name="Google Shape;93;p17"/>
          <p:cNvPicPr preferRelativeResize="0"/>
          <p:nvPr/>
        </p:nvPicPr>
        <p:blipFill>
          <a:blip r:embed="rId5">
            <a:alphaModFix/>
          </a:blip>
          <a:stretch>
            <a:fillRect/>
          </a:stretch>
        </p:blipFill>
        <p:spPr>
          <a:xfrm>
            <a:off x="5100648" y="746750"/>
            <a:ext cx="3095076" cy="1988374"/>
          </a:xfrm>
          <a:prstGeom prst="rect">
            <a:avLst/>
          </a:prstGeom>
          <a:noFill/>
          <a:ln>
            <a:noFill/>
          </a:ln>
        </p:spPr>
      </p:pic>
      <p:pic>
        <p:nvPicPr>
          <p:cNvPr id="94" name="Google Shape;94;p17"/>
          <p:cNvPicPr preferRelativeResize="0"/>
          <p:nvPr/>
        </p:nvPicPr>
        <p:blipFill>
          <a:blip r:embed="rId6">
            <a:alphaModFix/>
          </a:blip>
          <a:stretch>
            <a:fillRect/>
          </a:stretch>
        </p:blipFill>
        <p:spPr>
          <a:xfrm>
            <a:off x="5100650" y="2663396"/>
            <a:ext cx="3245951" cy="1957904"/>
          </a:xfrm>
          <a:prstGeom prst="rect">
            <a:avLst/>
          </a:prstGeom>
          <a:noFill/>
          <a:ln>
            <a:noFill/>
          </a:ln>
        </p:spPr>
      </p:pic>
      <p:sp>
        <p:nvSpPr>
          <p:cNvPr id="95" name="Google Shape;95;p17"/>
          <p:cNvSpPr txBox="1"/>
          <p:nvPr/>
        </p:nvSpPr>
        <p:spPr>
          <a:xfrm>
            <a:off x="7625850" y="368150"/>
            <a:ext cx="11046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4D9F39"/>
                </a:solidFill>
              </a:rPr>
              <a:t>1.lektion</a:t>
            </a:r>
            <a:endParaRPr sz="1800" dirty="0">
              <a:solidFill>
                <a:srgbClr val="4D9F39"/>
              </a:solidFill>
            </a:endParaRPr>
          </a:p>
        </p:txBody>
      </p:sp>
      <p:pic>
        <p:nvPicPr>
          <p:cNvPr id="96" name="Google Shape;96;p17"/>
          <p:cNvPicPr preferRelativeResize="0"/>
          <p:nvPr/>
        </p:nvPicPr>
        <p:blipFill>
          <a:blip r:embed="rId7">
            <a:alphaModFix/>
          </a:blip>
          <a:stretch>
            <a:fillRect/>
          </a:stretch>
        </p:blipFill>
        <p:spPr>
          <a:xfrm>
            <a:off x="395825" y="857725"/>
            <a:ext cx="2582751" cy="171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2" name="Google Shape;102;p18"/>
          <p:cNvSpPr txBox="1"/>
          <p:nvPr/>
        </p:nvSpPr>
        <p:spPr>
          <a:xfrm>
            <a:off x="1088700" y="1508750"/>
            <a:ext cx="4637700" cy="26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103" name="Google Shape;103;p18" title="Tiktok overforbrug">
            <a:hlinkClick r:id="rId4"/>
          </p:cNvPr>
          <p:cNvPicPr preferRelativeResize="0"/>
          <p:nvPr/>
        </p:nvPicPr>
        <p:blipFill>
          <a:blip r:embed="rId5">
            <a:alphaModFix/>
          </a:blip>
          <a:stretch>
            <a:fillRect/>
          </a:stretch>
        </p:blipFill>
        <p:spPr>
          <a:xfrm>
            <a:off x="1042412" y="830950"/>
            <a:ext cx="6881375" cy="3870775"/>
          </a:xfrm>
          <a:prstGeom prst="rect">
            <a:avLst/>
          </a:prstGeom>
          <a:noFill/>
          <a:ln>
            <a:noFill/>
          </a:ln>
        </p:spPr>
      </p:pic>
      <p:sp>
        <p:nvSpPr>
          <p:cNvPr id="104" name="Google Shape;104;p18"/>
          <p:cNvSpPr txBox="1"/>
          <p:nvPr/>
        </p:nvSpPr>
        <p:spPr>
          <a:xfrm>
            <a:off x="7625825" y="378625"/>
            <a:ext cx="10518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a:solidFill>
                  <a:srgbClr val="4D9F39"/>
                </a:solidFill>
              </a:rPr>
              <a:t>1.lektion</a:t>
            </a:r>
            <a:endParaRPr sz="1800">
              <a:solidFill>
                <a:srgbClr val="4D9F3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88900" y="0"/>
            <a:ext cx="9232900" cy="5143500"/>
          </a:xfrm>
          <a:prstGeom prst="rect">
            <a:avLst/>
          </a:prstGeom>
          <a:noFill/>
          <a:ln>
            <a:noFill/>
          </a:ln>
        </p:spPr>
      </p:pic>
      <p:sp>
        <p:nvSpPr>
          <p:cNvPr id="110" name="Google Shape;110;p19"/>
          <p:cNvSpPr txBox="1"/>
          <p:nvPr/>
        </p:nvSpPr>
        <p:spPr>
          <a:xfrm>
            <a:off x="479100" y="1709641"/>
            <a:ext cx="4637700" cy="2631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Introduktion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Spelregler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Inledande text 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Diskussion i par 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Gemensam diskussion 15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Skriv ner reflektioner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Dela reflektioner 7 min</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Gemensam sammanfattning 5 min </a:t>
            </a:r>
            <a:endParaRPr sz="1800" dirty="0">
              <a:solidFill>
                <a:schemeClr val="dk1"/>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p:txBody>
      </p:sp>
      <p:sp>
        <p:nvSpPr>
          <p:cNvPr id="111" name="Google Shape;111;p19"/>
          <p:cNvSpPr txBox="1"/>
          <p:nvPr/>
        </p:nvSpPr>
        <p:spPr>
          <a:xfrm>
            <a:off x="587327" y="677377"/>
            <a:ext cx="45858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3200" b="1" dirty="0">
                <a:solidFill>
                  <a:schemeClr val="tx1"/>
                </a:solidFill>
                <a:latin typeface="Bebas Neue" panose="020B0606020202050201" pitchFamily="34" charset="0"/>
              </a:rPr>
              <a:t>Dialogpaus - Spelregler:</a:t>
            </a:r>
            <a:r>
              <a:rPr lang="da" sz="3200" dirty="0">
                <a:solidFill>
                  <a:schemeClr val="tx1"/>
                </a:solidFill>
                <a:latin typeface="Bebas Neue" panose="020B0606020202050201" pitchFamily="34" charset="0"/>
              </a:rPr>
              <a:t> </a:t>
            </a:r>
            <a:endParaRPr sz="3200" dirty="0">
              <a:solidFill>
                <a:schemeClr val="tx1"/>
              </a:solidFill>
              <a:latin typeface="Bebas Neue" panose="020B0606020202050201" pitchFamily="34" charset="0"/>
            </a:endParaRPr>
          </a:p>
        </p:txBody>
      </p:sp>
      <p:pic>
        <p:nvPicPr>
          <p:cNvPr id="112" name="Google Shape;112;p19"/>
          <p:cNvPicPr preferRelativeResize="0"/>
          <p:nvPr/>
        </p:nvPicPr>
        <p:blipFill>
          <a:blip r:embed="rId4">
            <a:alphaModFix/>
          </a:blip>
          <a:stretch>
            <a:fillRect/>
          </a:stretch>
        </p:blipFill>
        <p:spPr>
          <a:xfrm>
            <a:off x="5684800" y="1419066"/>
            <a:ext cx="2922475" cy="2922475"/>
          </a:xfrm>
          <a:prstGeom prst="rect">
            <a:avLst/>
          </a:prstGeom>
          <a:noFill/>
          <a:ln>
            <a:noFill/>
          </a:ln>
        </p:spPr>
      </p:pic>
      <p:sp>
        <p:nvSpPr>
          <p:cNvPr id="113" name="Google Shape;113;p19"/>
          <p:cNvSpPr txBox="1"/>
          <p:nvPr/>
        </p:nvSpPr>
        <p:spPr>
          <a:xfrm>
            <a:off x="7509164" y="383525"/>
            <a:ext cx="1157936" cy="4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CC30D"/>
                </a:solidFill>
              </a:rPr>
              <a:t>2.</a:t>
            </a:r>
            <a:r>
              <a:rPr lang="da" sz="1800" dirty="0">
                <a:solidFill>
                  <a:srgbClr val="FCC30D"/>
                </a:solidFill>
                <a:latin typeface="Montserrat Light" panose="00000400000000000000" pitchFamily="50" charset="0"/>
              </a:rPr>
              <a:t>lektion</a:t>
            </a:r>
            <a:endParaRPr sz="1800" dirty="0">
              <a:solidFill>
                <a:srgbClr val="FCC30D"/>
              </a:solidFill>
              <a:latin typeface="Montserrat Light" panose="00000400000000000000" pitchFamily="50" charset="0"/>
            </a:endParaRPr>
          </a:p>
        </p:txBody>
      </p:sp>
      <p:sp>
        <p:nvSpPr>
          <p:cNvPr id="2" name="Tekstiruutu 4">
            <a:extLst>
              <a:ext uri="{FF2B5EF4-FFF2-40B4-BE49-F238E27FC236}">
                <a16:creationId xmlns:a16="http://schemas.microsoft.com/office/drawing/2014/main" id="{7273394D-416C-B710-9BC8-44205654A5F0}"/>
              </a:ext>
            </a:extLst>
          </p:cNvPr>
          <p:cNvSpPr txBox="1"/>
          <p:nvPr/>
        </p:nvSpPr>
        <p:spPr>
          <a:xfrm>
            <a:off x="5974706" y="4049063"/>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Billlede: </a:t>
            </a:r>
            <a:r>
              <a:rPr lang="da-DK" sz="700" dirty="0">
                <a:solidFill>
                  <a:srgbClr val="000000"/>
                </a:solidFill>
                <a:latin typeface="Montserrat Light" panose="00000400000000000000" pitchFamily="50" charset="0"/>
                <a:ea typeface="Gill Sans"/>
                <a:cs typeface="Gill Sans"/>
                <a:sym typeface="Gill Sans"/>
              </a:rPr>
              <a:t>Stiftelsen Dialogpaus, www.dialogpaus.fi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0" y="0"/>
            <a:ext cx="9144000" cy="5195156"/>
          </a:xfrm>
          <a:prstGeom prst="rect">
            <a:avLst/>
          </a:prstGeom>
          <a:noFill/>
          <a:ln>
            <a:noFill/>
          </a:ln>
        </p:spPr>
      </p:pic>
      <p:sp>
        <p:nvSpPr>
          <p:cNvPr id="120" name="Google Shape;120;p20"/>
          <p:cNvSpPr txBox="1"/>
          <p:nvPr/>
        </p:nvSpPr>
        <p:spPr>
          <a:xfrm>
            <a:off x="7536873" y="340875"/>
            <a:ext cx="1222377" cy="4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CC30D"/>
                </a:solidFill>
                <a:latin typeface="Montserrat Light" panose="00000400000000000000" pitchFamily="50" charset="0"/>
              </a:rPr>
              <a:t>2.lektion</a:t>
            </a:r>
            <a:endParaRPr sz="1800" dirty="0">
              <a:solidFill>
                <a:srgbClr val="FCC30D"/>
              </a:solidFill>
              <a:latin typeface="Montserrat Light" panose="00000400000000000000" pitchFamily="50" charset="0"/>
            </a:endParaRPr>
          </a:p>
        </p:txBody>
      </p:sp>
      <p:sp>
        <p:nvSpPr>
          <p:cNvPr id="121" name="Google Shape;121;p20"/>
          <p:cNvSpPr txBox="1"/>
          <p:nvPr/>
        </p:nvSpPr>
        <p:spPr>
          <a:xfrm>
            <a:off x="7536873" y="4484218"/>
            <a:ext cx="16617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500" b="1" dirty="0">
                <a:solidFill>
                  <a:srgbClr val="FCC30D"/>
                </a:solidFill>
                <a:latin typeface="Montserrat Light" panose="00000400000000000000" pitchFamily="50" charset="0"/>
              </a:rPr>
              <a:t>3 minuter</a:t>
            </a:r>
            <a:endParaRPr sz="1500" b="1" dirty="0">
              <a:solidFill>
                <a:srgbClr val="FCC30D"/>
              </a:solidFill>
              <a:latin typeface="Montserrat Light" panose="00000400000000000000" pitchFamily="50" charset="0"/>
            </a:endParaRPr>
          </a:p>
        </p:txBody>
      </p:sp>
      <p:sp>
        <p:nvSpPr>
          <p:cNvPr id="2" name="Google Shape;110;p19">
            <a:extLst>
              <a:ext uri="{FF2B5EF4-FFF2-40B4-BE49-F238E27FC236}">
                <a16:creationId xmlns:a16="http://schemas.microsoft.com/office/drawing/2014/main" id="{0FBD6FA4-2AC4-7728-2857-078F909C4A84}"/>
              </a:ext>
            </a:extLst>
          </p:cNvPr>
          <p:cNvSpPr txBox="1"/>
          <p:nvPr/>
        </p:nvSpPr>
        <p:spPr>
          <a:xfrm>
            <a:off x="914878" y="775099"/>
            <a:ext cx="6876772" cy="811539"/>
          </a:xfrm>
          <a:prstGeom prst="rect">
            <a:avLst/>
          </a:prstGeom>
          <a:noFill/>
          <a:ln>
            <a:noFill/>
          </a:ln>
        </p:spPr>
        <p:txBody>
          <a:bodyPr spcFirstLastPara="1" wrap="square" lIns="91425" tIns="91425" rIns="91425" bIns="91425" anchor="t" anchorCtr="0">
            <a:noAutofit/>
          </a:bodyPr>
          <a:lstStyle/>
          <a:p>
            <a:pPr marL="114300">
              <a:lnSpc>
                <a:spcPct val="150000"/>
              </a:lnSpc>
              <a:buClr>
                <a:schemeClr val="dk1"/>
              </a:buClr>
              <a:buSzPts val="1800"/>
            </a:pPr>
            <a:r>
              <a:rPr lang="sv-SE" b="1" dirty="0">
                <a:latin typeface="Montserrat Light" panose="00000400000000000000" pitchFamily="50" charset="0"/>
              </a:rPr>
              <a:t>Lyssna på andra, </a:t>
            </a:r>
            <a:r>
              <a:rPr lang="sv-SE" dirty="0">
                <a:latin typeface="Montserrat Light" panose="00000400000000000000" pitchFamily="50" charset="0"/>
              </a:rPr>
              <a:t>avbryt inte och inled inte diskussioner vid sidan om.</a:t>
            </a:r>
            <a:br>
              <a:rPr lang="sv-SE" dirty="0">
                <a:latin typeface="Montserrat Light" panose="00000400000000000000" pitchFamily="50" charset="0"/>
              </a:rPr>
            </a:br>
            <a:r>
              <a:rPr lang="sv-SE" i="1" dirty="0">
                <a:latin typeface="Montserrat Light" panose="00000400000000000000" pitchFamily="50" charset="0"/>
              </a:rPr>
              <a:t>”Var och en måste ha rätt att i lugn och ro berätta om sina åsikter. Det är viktigt att vi inte avbryter varandra eller viskar med personen bredvid.”</a:t>
            </a:r>
            <a:endParaRPr lang="sv-SE" dirty="0">
              <a:latin typeface="Montserrat Light" panose="00000400000000000000" pitchFamily="50" charset="0"/>
            </a:endParaRPr>
          </a:p>
        </p:txBody>
      </p:sp>
      <p:sp>
        <p:nvSpPr>
          <p:cNvPr id="4" name="Google Shape;110;p19">
            <a:extLst>
              <a:ext uri="{FF2B5EF4-FFF2-40B4-BE49-F238E27FC236}">
                <a16:creationId xmlns:a16="http://schemas.microsoft.com/office/drawing/2014/main" id="{CE1E9B91-B654-2F54-19B3-98C6DB81BE1B}"/>
              </a:ext>
            </a:extLst>
          </p:cNvPr>
          <p:cNvSpPr txBox="1"/>
          <p:nvPr/>
        </p:nvSpPr>
        <p:spPr>
          <a:xfrm>
            <a:off x="1027246" y="2014483"/>
            <a:ext cx="7728796" cy="811539"/>
          </a:xfrm>
          <a:prstGeom prst="rect">
            <a:avLst/>
          </a:prstGeom>
          <a:noFill/>
          <a:ln>
            <a:noFill/>
          </a:ln>
        </p:spPr>
        <p:txBody>
          <a:bodyPr spcFirstLastPara="1" wrap="square" lIns="91425" tIns="91425" rIns="91425" bIns="91425" anchor="t" anchorCtr="0">
            <a:noAutofit/>
          </a:bodyPr>
          <a:lstStyle/>
          <a:p>
            <a:pPr>
              <a:lnSpc>
                <a:spcPct val="150000"/>
              </a:lnSpc>
            </a:pPr>
            <a:r>
              <a:rPr lang="sv-SE" b="1" dirty="0">
                <a:latin typeface="Montserrat Light" panose="00000400000000000000" pitchFamily="50" charset="0"/>
              </a:rPr>
              <a:t>Delta </a:t>
            </a:r>
            <a:r>
              <a:rPr lang="sv-SE" dirty="0">
                <a:latin typeface="Montserrat Light" panose="00000400000000000000" pitchFamily="50" charset="0"/>
              </a:rPr>
              <a:t>i det som andra säger och använd vardagligt språk</a:t>
            </a:r>
            <a:r>
              <a:rPr lang="sv-SE" b="1" dirty="0">
                <a:latin typeface="Montserrat Light" panose="00000400000000000000" pitchFamily="50" charset="0"/>
              </a:rPr>
              <a:t>.</a:t>
            </a:r>
            <a:r>
              <a:rPr lang="sv-SE" i="1" dirty="0">
                <a:latin typeface="Montserrat Light" panose="00000400000000000000" pitchFamily="50" charset="0"/>
              </a:rPr>
              <a:t> ”Syftet med dialogen är att vi ska försöka koppla det vi säger till vad andra lyft fram i diskussionen. Vi ska försöka använda vardagligt språk och undvika specialterminologi.”</a:t>
            </a:r>
            <a:endParaRPr lang="sv-SE" dirty="0">
              <a:latin typeface="Montserrat Light" panose="00000400000000000000" pitchFamily="50" charset="0"/>
            </a:endParaRPr>
          </a:p>
        </p:txBody>
      </p:sp>
      <p:sp>
        <p:nvSpPr>
          <p:cNvPr id="5" name="Google Shape;110;p19">
            <a:extLst>
              <a:ext uri="{FF2B5EF4-FFF2-40B4-BE49-F238E27FC236}">
                <a16:creationId xmlns:a16="http://schemas.microsoft.com/office/drawing/2014/main" id="{0C26CA61-B5E7-09A6-96EF-7EBB9D409E19}"/>
              </a:ext>
            </a:extLst>
          </p:cNvPr>
          <p:cNvSpPr txBox="1"/>
          <p:nvPr/>
        </p:nvSpPr>
        <p:spPr>
          <a:xfrm>
            <a:off x="1027246" y="3199050"/>
            <a:ext cx="7728796" cy="811539"/>
          </a:xfrm>
          <a:prstGeom prst="rect">
            <a:avLst/>
          </a:prstGeom>
          <a:noFill/>
          <a:ln>
            <a:noFill/>
          </a:ln>
        </p:spPr>
        <p:txBody>
          <a:bodyPr spcFirstLastPara="1" wrap="square" lIns="91425" tIns="91425" rIns="91425" bIns="91425" anchor="t" anchorCtr="0">
            <a:noAutofit/>
          </a:bodyPr>
          <a:lstStyle/>
          <a:p>
            <a:pPr>
              <a:lnSpc>
                <a:spcPct val="150000"/>
              </a:lnSpc>
            </a:pPr>
            <a:r>
              <a:rPr lang="sv-SE" b="1" dirty="0">
                <a:latin typeface="Montserrat Light" panose="00000400000000000000" pitchFamily="50" charset="0"/>
              </a:rPr>
              <a:t>Berätta </a:t>
            </a:r>
            <a:r>
              <a:rPr lang="sv-SE" dirty="0">
                <a:latin typeface="Montserrat Light" panose="00000400000000000000" pitchFamily="50" charset="0"/>
              </a:rPr>
              <a:t>om dina egna erfarenheter.</a:t>
            </a:r>
            <a:br>
              <a:rPr lang="sv-SE" dirty="0">
                <a:latin typeface="Montserrat Light" panose="00000400000000000000" pitchFamily="50" charset="0"/>
              </a:rPr>
            </a:br>
            <a:r>
              <a:rPr lang="sv-SE" i="1" dirty="0">
                <a:latin typeface="Montserrat Light" panose="00000400000000000000" pitchFamily="50" charset="0"/>
              </a:rPr>
              <a:t>”För att vi bättre ska kunna förstå ämnet vi behandlar och varandra är det bra att tala om sina egna erfarenheter. Det betyder att vi berättar för de andra vilka faktorer, händelser och situationer har påverkat våra egna uppfattningar.”</a:t>
            </a:r>
            <a:endParaRPr lang="sv-SE" dirty="0">
              <a:latin typeface="Montserrat Light" panose="00000400000000000000" pitchFamily="50" charset="0"/>
            </a:endParaRPr>
          </a:p>
        </p:txBody>
      </p:sp>
      <p:pic>
        <p:nvPicPr>
          <p:cNvPr id="7" name="Google Shape;170;g3501960729b_0_74" title="Skærmbillede 2025-04-25 kl. 14.25.42.png">
            <a:extLst>
              <a:ext uri="{FF2B5EF4-FFF2-40B4-BE49-F238E27FC236}">
                <a16:creationId xmlns:a16="http://schemas.microsoft.com/office/drawing/2014/main" id="{77F8FC71-5C21-B220-0ABA-37C23F97EC75}"/>
              </a:ext>
            </a:extLst>
          </p:cNvPr>
          <p:cNvPicPr preferRelativeResize="0"/>
          <p:nvPr/>
        </p:nvPicPr>
        <p:blipFill>
          <a:blip r:embed="rId4">
            <a:alphaModFix/>
          </a:blip>
          <a:stretch>
            <a:fillRect/>
          </a:stretch>
        </p:blipFill>
        <p:spPr>
          <a:xfrm>
            <a:off x="505770" y="868747"/>
            <a:ext cx="447458" cy="441427"/>
          </a:xfrm>
          <a:prstGeom prst="rect">
            <a:avLst/>
          </a:prstGeom>
          <a:noFill/>
          <a:ln>
            <a:noFill/>
          </a:ln>
        </p:spPr>
      </p:pic>
      <p:pic>
        <p:nvPicPr>
          <p:cNvPr id="8" name="Google Shape;180;g3501960729b_0_34" title="Skærmbillede 2025-04-25 kl. 14.26.13.png">
            <a:extLst>
              <a:ext uri="{FF2B5EF4-FFF2-40B4-BE49-F238E27FC236}">
                <a16:creationId xmlns:a16="http://schemas.microsoft.com/office/drawing/2014/main" id="{A568DFD3-F5A1-2C50-376F-CD71CD6317AF}"/>
              </a:ext>
            </a:extLst>
          </p:cNvPr>
          <p:cNvPicPr preferRelativeResize="0"/>
          <p:nvPr/>
        </p:nvPicPr>
        <p:blipFill>
          <a:blip r:embed="rId5">
            <a:alphaModFix/>
          </a:blip>
          <a:stretch>
            <a:fillRect/>
          </a:stretch>
        </p:blipFill>
        <p:spPr>
          <a:xfrm>
            <a:off x="481840" y="2106990"/>
            <a:ext cx="495317" cy="464760"/>
          </a:xfrm>
          <a:prstGeom prst="rect">
            <a:avLst/>
          </a:prstGeom>
          <a:noFill/>
          <a:ln>
            <a:noFill/>
          </a:ln>
        </p:spPr>
      </p:pic>
      <p:pic>
        <p:nvPicPr>
          <p:cNvPr id="9" name="Google Shape;190;g3501960729b_0_42" title="Skærmbillede 2025-04-25 kl. 14.27.27.png">
            <a:extLst>
              <a:ext uri="{FF2B5EF4-FFF2-40B4-BE49-F238E27FC236}">
                <a16:creationId xmlns:a16="http://schemas.microsoft.com/office/drawing/2014/main" id="{E9259DFA-17BA-24F3-2DC1-0D310F37218F}"/>
              </a:ext>
            </a:extLst>
          </p:cNvPr>
          <p:cNvPicPr preferRelativeResize="0"/>
          <p:nvPr/>
        </p:nvPicPr>
        <p:blipFill>
          <a:blip r:embed="rId6">
            <a:alphaModFix/>
          </a:blip>
          <a:stretch>
            <a:fillRect/>
          </a:stretch>
        </p:blipFill>
        <p:spPr>
          <a:xfrm>
            <a:off x="487189" y="3295253"/>
            <a:ext cx="484622" cy="439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Google Shape;127;p21"/>
          <p:cNvSpPr txBox="1"/>
          <p:nvPr/>
        </p:nvSpPr>
        <p:spPr>
          <a:xfrm>
            <a:off x="471075" y="1134113"/>
            <a:ext cx="8431500" cy="3788699"/>
          </a:xfrm>
          <a:prstGeom prst="rect">
            <a:avLst/>
          </a:prstGeom>
          <a:noFill/>
          <a:ln>
            <a:noFill/>
          </a:ln>
        </p:spPr>
        <p:txBody>
          <a:bodyPr spcFirstLastPara="1" wrap="square" lIns="91425" tIns="91425" rIns="91425" bIns="91425" anchor="t" anchorCtr="0">
            <a:spAutoFit/>
          </a:bodyPr>
          <a:lstStyle/>
          <a:p>
            <a:r>
              <a:rPr lang="sv-SE" dirty="0">
                <a:latin typeface="Montserrat Light" panose="00000400000000000000" pitchFamily="50" charset="0"/>
              </a:rPr>
              <a:t>I en värld där vi ofta konsumerar mer än vad planeten klarar av, och där många fortfarande lever utan tillgång till grundläggande resurser, är det viktigare än någonsin att tänka över våra val. Gandhi påminner oss om att jorden har tillräckligt för allas behov, men inte för allas girighet. Moder Teresa uttrycker sin frustration över det slöseri vi kan undvika. Anne Lappé framhåller hur våra pengar kan påverka den värld vi skapar. Och modeskaparna Gianni Versace och </a:t>
            </a:r>
            <a:r>
              <a:rPr lang="sv-SE" dirty="0" err="1">
                <a:latin typeface="Montserrat Light" panose="00000400000000000000" pitchFamily="50" charset="0"/>
              </a:rPr>
              <a:t>Vivienne</a:t>
            </a:r>
            <a:r>
              <a:rPr lang="sv-SE" dirty="0">
                <a:latin typeface="Montserrat Light" panose="00000400000000000000" pitchFamily="50" charset="0"/>
              </a:rPr>
              <a:t> Westwood inspirerar oss att agera med omtanke och tänka långsiktigt.</a:t>
            </a:r>
            <a:br>
              <a:rPr lang="sv-SE" dirty="0">
                <a:latin typeface="Montserrat Light" panose="00000400000000000000" pitchFamily="50" charset="0"/>
              </a:rPr>
            </a:br>
            <a:endParaRPr lang="sv-SE" dirty="0">
              <a:latin typeface="Montserrat Light" panose="00000400000000000000" pitchFamily="50" charset="0"/>
            </a:endParaRPr>
          </a:p>
          <a:p>
            <a:r>
              <a:rPr lang="sv-SE" dirty="0">
                <a:latin typeface="Montserrat Light" panose="00000400000000000000" pitchFamily="50" charset="0"/>
              </a:rPr>
              <a:t>Dessa tankar går hand i hand med FN:s globala mål för hållbar utveckling. Mål 12 handlar om ansvarsfull konsumtion och produktion – att minska slöseri, återanvända resurser och skydda miljön. Mål 3, hälsa och välbefinnande, påminner oss om vikten av att skapa en värld där alla kan leva hälsosamma liv, fria från konsekvenserna av ohållbara system. Genom att reflektera över våra val kan vi bidra till en bättre och mer rättvis framtid för både människor och planeten.</a:t>
            </a:r>
          </a:p>
          <a:p>
            <a:pPr marL="0" lvl="0" indent="0" algn="l" rtl="0">
              <a:lnSpc>
                <a:spcPct val="115000"/>
              </a:lnSpc>
              <a:spcBef>
                <a:spcPts val="1200"/>
              </a:spcBef>
              <a:spcAft>
                <a:spcPts val="1200"/>
              </a:spcAft>
              <a:buNone/>
            </a:pPr>
            <a:r>
              <a:rPr lang="da" b="1" dirty="0">
                <a:solidFill>
                  <a:schemeClr val="dk1"/>
                </a:solidFill>
                <a:latin typeface="Montserrat Light" panose="00000400000000000000" pitchFamily="50" charset="0"/>
              </a:rPr>
              <a:t>Diskutera nu i </a:t>
            </a:r>
            <a:r>
              <a:rPr lang="da" b="1" dirty="0">
                <a:solidFill>
                  <a:srgbClr val="FCC30D"/>
                </a:solidFill>
                <a:latin typeface="Montserrat Light" panose="00000400000000000000" pitchFamily="50" charset="0"/>
              </a:rPr>
              <a:t>5 minuter</a:t>
            </a:r>
            <a:r>
              <a:rPr lang="da" b="1" dirty="0">
                <a:solidFill>
                  <a:schemeClr val="dk1"/>
                </a:solidFill>
                <a:latin typeface="Montserrat Light" panose="00000400000000000000" pitchFamily="50" charset="0"/>
              </a:rPr>
              <a:t> med ditt par hur ni förstår texten, och hur </a:t>
            </a:r>
            <a:r>
              <a:rPr lang="sv-SE" b="1" dirty="0">
                <a:solidFill>
                  <a:schemeClr val="dk1"/>
                </a:solidFill>
                <a:latin typeface="Montserrat Light" panose="00000400000000000000" pitchFamily="50" charset="0"/>
              </a:rPr>
              <a:t>den kan kopplas till er vardag</a:t>
            </a:r>
            <a:r>
              <a:rPr lang="da" b="1" dirty="0">
                <a:solidFill>
                  <a:schemeClr val="dk1"/>
                </a:solidFill>
                <a:latin typeface="Montserrat Light" panose="00000400000000000000" pitchFamily="50" charset="0"/>
              </a:rPr>
              <a:t>. </a:t>
            </a:r>
            <a:endParaRPr sz="1800" b="1" dirty="0">
              <a:solidFill>
                <a:schemeClr val="dk1"/>
              </a:solidFill>
              <a:latin typeface="Montserrat Light" panose="00000400000000000000" pitchFamily="50" charset="0"/>
            </a:endParaRPr>
          </a:p>
        </p:txBody>
      </p:sp>
      <p:sp>
        <p:nvSpPr>
          <p:cNvPr id="128" name="Google Shape;128;p21"/>
          <p:cNvSpPr txBox="1"/>
          <p:nvPr/>
        </p:nvSpPr>
        <p:spPr>
          <a:xfrm>
            <a:off x="7670025" y="240525"/>
            <a:ext cx="123255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CC30D"/>
                </a:solidFill>
              </a:rPr>
              <a:t>2.</a:t>
            </a:r>
            <a:r>
              <a:rPr lang="da" sz="1800" dirty="0">
                <a:solidFill>
                  <a:srgbClr val="FCC30D"/>
                </a:solidFill>
                <a:latin typeface="Montserrat Light" panose="00000400000000000000" pitchFamily="50" charset="0"/>
              </a:rPr>
              <a:t>lektion</a:t>
            </a:r>
            <a:endParaRPr sz="1800" dirty="0">
              <a:solidFill>
                <a:srgbClr val="FCC30D"/>
              </a:solidFill>
              <a:latin typeface="Montserrat Light" panose="00000400000000000000" pitchFamily="50" charset="0"/>
            </a:endParaRPr>
          </a:p>
        </p:txBody>
      </p:sp>
      <p:sp>
        <p:nvSpPr>
          <p:cNvPr id="2" name="Google Shape;111;p19">
            <a:extLst>
              <a:ext uri="{FF2B5EF4-FFF2-40B4-BE49-F238E27FC236}">
                <a16:creationId xmlns:a16="http://schemas.microsoft.com/office/drawing/2014/main" id="{A54F1D82-987B-AB5C-4787-336F3357AF66}"/>
              </a:ext>
            </a:extLst>
          </p:cNvPr>
          <p:cNvSpPr txBox="1"/>
          <p:nvPr/>
        </p:nvSpPr>
        <p:spPr>
          <a:xfrm>
            <a:off x="450294" y="240525"/>
            <a:ext cx="6769437" cy="672900"/>
          </a:xfrm>
          <a:prstGeom prst="rect">
            <a:avLst/>
          </a:prstGeom>
          <a:noFill/>
          <a:ln>
            <a:noFill/>
          </a:ln>
        </p:spPr>
        <p:txBody>
          <a:bodyPr spcFirstLastPara="1" wrap="square" lIns="91425" tIns="91425" rIns="91425" bIns="91425" anchor="t" anchorCtr="0">
            <a:noAutofit/>
          </a:bodyPr>
          <a:lstStyle/>
          <a:p>
            <a:pPr lvl="0">
              <a:lnSpc>
                <a:spcPct val="115000"/>
              </a:lnSpc>
              <a:spcBef>
                <a:spcPts val="1200"/>
              </a:spcBef>
              <a:buClr>
                <a:schemeClr val="dk1"/>
              </a:buClr>
              <a:buSzPts val="1100"/>
            </a:pPr>
            <a:r>
              <a:rPr lang="fi-FI" sz="3200" b="1" dirty="0">
                <a:solidFill>
                  <a:schemeClr val="tx1"/>
                </a:solidFill>
                <a:latin typeface="Bebas Neue" panose="020B0606020202050201" pitchFamily="34" charset="0"/>
              </a:rPr>
              <a:t>Introduktion </a:t>
            </a:r>
            <a:r>
              <a:rPr lang="fi-FI" sz="3200" b="1" dirty="0" err="1">
                <a:solidFill>
                  <a:schemeClr val="tx1"/>
                </a:solidFill>
                <a:latin typeface="Bebas Neue" panose="020B0606020202050201" pitchFamily="34" charset="0"/>
              </a:rPr>
              <a:t>till</a:t>
            </a:r>
            <a:r>
              <a:rPr lang="fi-FI" sz="3200" b="1" dirty="0">
                <a:solidFill>
                  <a:schemeClr val="tx1"/>
                </a:solidFill>
                <a:latin typeface="Bebas Neue" panose="020B0606020202050201" pitchFamily="34" charset="0"/>
              </a:rPr>
              <a:t> </a:t>
            </a:r>
            <a:r>
              <a:rPr lang="fi-FI" sz="3200" b="1" dirty="0" err="1">
                <a:solidFill>
                  <a:schemeClr val="tx1"/>
                </a:solidFill>
                <a:latin typeface="Bebas Neue" panose="020B0606020202050201" pitchFamily="34" charset="0"/>
              </a:rPr>
              <a:t>dialogpausdiskussionen</a:t>
            </a:r>
            <a:endParaRPr lang="fi-FI" sz="3200" b="1" dirty="0">
              <a:solidFill>
                <a:schemeClr val="tx1"/>
              </a:solidFill>
              <a:latin typeface="Bebas Neue" panose="020B0606020202050201"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0" y="-114300"/>
            <a:ext cx="9144000" cy="5257800"/>
          </a:xfrm>
          <a:prstGeom prst="rect">
            <a:avLst/>
          </a:prstGeom>
          <a:noFill/>
          <a:ln>
            <a:noFill/>
          </a:ln>
        </p:spPr>
      </p:pic>
      <p:sp>
        <p:nvSpPr>
          <p:cNvPr id="134" name="Google Shape;134;p22"/>
          <p:cNvSpPr txBox="1"/>
          <p:nvPr/>
        </p:nvSpPr>
        <p:spPr>
          <a:xfrm>
            <a:off x="617742" y="1083200"/>
            <a:ext cx="7776900" cy="36963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sv-SE" sz="1200" i="1" dirty="0">
                <a:solidFill>
                  <a:schemeClr val="dk1"/>
                </a:solidFill>
                <a:latin typeface="Montserrat Light" panose="00000400000000000000" pitchFamily="50" charset="0"/>
              </a:rPr>
              <a:t>"Jorden ger tillräckligt för att tillfredsställa varje människas behov, men inte varje människas girighet." </a:t>
            </a:r>
            <a:r>
              <a:rPr lang="da" sz="1200" dirty="0">
                <a:solidFill>
                  <a:schemeClr val="dk1"/>
                </a:solidFill>
                <a:latin typeface="Montserrat Light" panose="00000400000000000000" pitchFamily="50" charset="0"/>
              </a:rPr>
              <a:t>– Mahatma Gandhi</a:t>
            </a:r>
            <a:endParaRPr sz="1200" dirty="0">
              <a:solidFill>
                <a:schemeClr val="dk1"/>
              </a:solidFill>
              <a:latin typeface="Montserrat Light" panose="00000400000000000000" pitchFamily="50" charset="0"/>
            </a:endParaRPr>
          </a:p>
          <a:p>
            <a:pPr lvl="0">
              <a:lnSpc>
                <a:spcPct val="115000"/>
              </a:lnSpc>
              <a:spcBef>
                <a:spcPts val="1200"/>
              </a:spcBef>
              <a:buClr>
                <a:schemeClr val="dk1"/>
              </a:buClr>
              <a:buSzPts val="1100"/>
            </a:pPr>
            <a:r>
              <a:rPr lang="fi-FI" i="1" dirty="0">
                <a:latin typeface="Montserrat Light" panose="00000400000000000000" pitchFamily="50" charset="0"/>
              </a:rPr>
              <a:t>"</a:t>
            </a:r>
            <a:r>
              <a:rPr lang="fi-FI" i="1" dirty="0" err="1">
                <a:latin typeface="Montserrat Light" panose="00000400000000000000" pitchFamily="50" charset="0"/>
              </a:rPr>
              <a:t>Jag</a:t>
            </a:r>
            <a:r>
              <a:rPr lang="fi-FI" i="1" dirty="0">
                <a:latin typeface="Montserrat Light" panose="00000400000000000000" pitchFamily="50" charset="0"/>
              </a:rPr>
              <a:t> </a:t>
            </a:r>
            <a:r>
              <a:rPr lang="fi-FI" i="1" dirty="0" err="1">
                <a:latin typeface="Montserrat Light" panose="00000400000000000000" pitchFamily="50" charset="0"/>
              </a:rPr>
              <a:t>blir</a:t>
            </a:r>
            <a:r>
              <a:rPr lang="fi-FI" i="1" dirty="0">
                <a:latin typeface="Montserrat Light" panose="00000400000000000000" pitchFamily="50" charset="0"/>
              </a:rPr>
              <a:t> </a:t>
            </a:r>
            <a:r>
              <a:rPr lang="fi-FI" i="1" dirty="0" err="1">
                <a:latin typeface="Montserrat Light" panose="00000400000000000000" pitchFamily="50" charset="0"/>
              </a:rPr>
              <a:t>bara</a:t>
            </a:r>
            <a:r>
              <a:rPr lang="fi-FI" i="1" dirty="0">
                <a:latin typeface="Montserrat Light" panose="00000400000000000000" pitchFamily="50" charset="0"/>
              </a:rPr>
              <a:t> </a:t>
            </a:r>
            <a:r>
              <a:rPr lang="fi-FI" i="1" dirty="0" err="1">
                <a:latin typeface="Montserrat Light" panose="00000400000000000000" pitchFamily="50" charset="0"/>
              </a:rPr>
              <a:t>arg</a:t>
            </a:r>
            <a:r>
              <a:rPr lang="fi-FI" i="1" dirty="0">
                <a:latin typeface="Montserrat Light" panose="00000400000000000000" pitchFamily="50" charset="0"/>
              </a:rPr>
              <a:t> </a:t>
            </a:r>
            <a:r>
              <a:rPr lang="fi-FI" i="1" dirty="0" err="1">
                <a:latin typeface="Montserrat Light" panose="00000400000000000000" pitchFamily="50" charset="0"/>
              </a:rPr>
              <a:t>när</a:t>
            </a:r>
            <a:r>
              <a:rPr lang="fi-FI" i="1" dirty="0">
                <a:latin typeface="Montserrat Light" panose="00000400000000000000" pitchFamily="50" charset="0"/>
              </a:rPr>
              <a:t> </a:t>
            </a:r>
            <a:r>
              <a:rPr lang="fi-FI" i="1" dirty="0" err="1">
                <a:latin typeface="Montserrat Light" panose="00000400000000000000" pitchFamily="50" charset="0"/>
              </a:rPr>
              <a:t>jag</a:t>
            </a:r>
            <a:r>
              <a:rPr lang="fi-FI" i="1" dirty="0">
                <a:latin typeface="Montserrat Light" panose="00000400000000000000" pitchFamily="50" charset="0"/>
              </a:rPr>
              <a:t> </a:t>
            </a:r>
            <a:r>
              <a:rPr lang="fi-FI" i="1" dirty="0" err="1">
                <a:latin typeface="Montserrat Light" panose="00000400000000000000" pitchFamily="50" charset="0"/>
              </a:rPr>
              <a:t>ser</a:t>
            </a:r>
            <a:r>
              <a:rPr lang="fi-FI" i="1" dirty="0">
                <a:latin typeface="Montserrat Light" panose="00000400000000000000" pitchFamily="50" charset="0"/>
              </a:rPr>
              <a:t> </a:t>
            </a:r>
            <a:r>
              <a:rPr lang="fi-FI" i="1" dirty="0" err="1">
                <a:latin typeface="Montserrat Light" panose="00000400000000000000" pitchFamily="50" charset="0"/>
              </a:rPr>
              <a:t>slöseri</a:t>
            </a:r>
            <a:r>
              <a:rPr lang="fi-FI" i="1" dirty="0">
                <a:latin typeface="Montserrat Light" panose="00000400000000000000" pitchFamily="50" charset="0"/>
              </a:rPr>
              <a:t>. </a:t>
            </a:r>
            <a:r>
              <a:rPr lang="fi-FI" i="1" dirty="0" err="1">
                <a:latin typeface="Montserrat Light" panose="00000400000000000000" pitchFamily="50" charset="0"/>
              </a:rPr>
              <a:t>När</a:t>
            </a:r>
            <a:r>
              <a:rPr lang="fi-FI" i="1" dirty="0">
                <a:latin typeface="Montserrat Light" panose="00000400000000000000" pitchFamily="50" charset="0"/>
              </a:rPr>
              <a:t> </a:t>
            </a:r>
            <a:r>
              <a:rPr lang="fi-FI" i="1" dirty="0" err="1">
                <a:latin typeface="Montserrat Light" panose="00000400000000000000" pitchFamily="50" charset="0"/>
              </a:rPr>
              <a:t>jag</a:t>
            </a:r>
            <a:r>
              <a:rPr lang="fi-FI" i="1" dirty="0">
                <a:latin typeface="Montserrat Light" panose="00000400000000000000" pitchFamily="50" charset="0"/>
              </a:rPr>
              <a:t> </a:t>
            </a:r>
            <a:r>
              <a:rPr lang="fi-FI" i="1" dirty="0" err="1">
                <a:latin typeface="Montserrat Light" panose="00000400000000000000" pitchFamily="50" charset="0"/>
              </a:rPr>
              <a:t>ser</a:t>
            </a:r>
            <a:r>
              <a:rPr lang="fi-FI" i="1" dirty="0">
                <a:latin typeface="Montserrat Light" panose="00000400000000000000" pitchFamily="50" charset="0"/>
              </a:rPr>
              <a:t> </a:t>
            </a:r>
            <a:r>
              <a:rPr lang="fi-FI" i="1" dirty="0" err="1">
                <a:latin typeface="Montserrat Light" panose="00000400000000000000" pitchFamily="50" charset="0"/>
              </a:rPr>
              <a:t>människor</a:t>
            </a:r>
            <a:r>
              <a:rPr lang="fi-FI" i="1" dirty="0">
                <a:latin typeface="Montserrat Light" panose="00000400000000000000" pitchFamily="50" charset="0"/>
              </a:rPr>
              <a:t> </a:t>
            </a:r>
            <a:r>
              <a:rPr lang="fi-FI" i="1" dirty="0" err="1">
                <a:latin typeface="Montserrat Light" panose="00000400000000000000" pitchFamily="50" charset="0"/>
              </a:rPr>
              <a:t>slänga</a:t>
            </a:r>
            <a:r>
              <a:rPr lang="fi-FI" i="1" dirty="0">
                <a:latin typeface="Montserrat Light" panose="00000400000000000000" pitchFamily="50" charset="0"/>
              </a:rPr>
              <a:t> </a:t>
            </a:r>
            <a:r>
              <a:rPr lang="fi-FI" i="1" dirty="0" err="1">
                <a:latin typeface="Montserrat Light" panose="00000400000000000000" pitchFamily="50" charset="0"/>
              </a:rPr>
              <a:t>saker</a:t>
            </a:r>
            <a:r>
              <a:rPr lang="fi-FI" i="1" dirty="0">
                <a:latin typeface="Montserrat Light" panose="00000400000000000000" pitchFamily="50" charset="0"/>
              </a:rPr>
              <a:t> </a:t>
            </a:r>
            <a:r>
              <a:rPr lang="fi-FI" i="1" dirty="0" err="1">
                <a:latin typeface="Montserrat Light" panose="00000400000000000000" pitchFamily="50" charset="0"/>
              </a:rPr>
              <a:t>som</a:t>
            </a:r>
            <a:r>
              <a:rPr lang="fi-FI" i="1" dirty="0">
                <a:latin typeface="Montserrat Light" panose="00000400000000000000" pitchFamily="50" charset="0"/>
              </a:rPr>
              <a:t> vi </a:t>
            </a:r>
            <a:r>
              <a:rPr lang="fi-FI" i="1" dirty="0" err="1">
                <a:latin typeface="Montserrat Light" panose="00000400000000000000" pitchFamily="50" charset="0"/>
              </a:rPr>
              <a:t>skulle</a:t>
            </a:r>
            <a:r>
              <a:rPr lang="fi-FI" i="1" dirty="0">
                <a:latin typeface="Montserrat Light" panose="00000400000000000000" pitchFamily="50" charset="0"/>
              </a:rPr>
              <a:t> </a:t>
            </a:r>
            <a:r>
              <a:rPr lang="fi-FI" i="1" dirty="0" err="1">
                <a:latin typeface="Montserrat Light" panose="00000400000000000000" pitchFamily="50" charset="0"/>
              </a:rPr>
              <a:t>kunna</a:t>
            </a:r>
            <a:r>
              <a:rPr lang="fi-FI" i="1" dirty="0">
                <a:latin typeface="Montserrat Light" panose="00000400000000000000" pitchFamily="50" charset="0"/>
              </a:rPr>
              <a:t> </a:t>
            </a:r>
            <a:r>
              <a:rPr lang="fi-FI" i="1" dirty="0" err="1">
                <a:latin typeface="Montserrat Light" panose="00000400000000000000" pitchFamily="50" charset="0"/>
              </a:rPr>
              <a:t>använda</a:t>
            </a:r>
            <a:r>
              <a:rPr lang="fi-FI" i="1" dirty="0">
                <a:latin typeface="Montserrat Light" panose="00000400000000000000" pitchFamily="50" charset="0"/>
              </a:rPr>
              <a:t>”</a:t>
            </a:r>
            <a:r>
              <a:rPr lang="da" sz="1200" dirty="0">
                <a:solidFill>
                  <a:schemeClr val="dk1"/>
                </a:solidFill>
                <a:latin typeface="Montserrat Light" panose="00000400000000000000" pitchFamily="50" charset="0"/>
              </a:rPr>
              <a:t>– Moder Teresa</a:t>
            </a:r>
            <a:endParaRPr sz="1200" dirty="0">
              <a:solidFill>
                <a:schemeClr val="dk1"/>
              </a:solidFill>
              <a:latin typeface="Montserrat Light" panose="00000400000000000000" pitchFamily="50" charset="0"/>
            </a:endParaRPr>
          </a:p>
          <a:p>
            <a:pPr marL="0" lvl="0" indent="0" algn="l" rtl="0">
              <a:lnSpc>
                <a:spcPct val="115000"/>
              </a:lnSpc>
              <a:spcBef>
                <a:spcPts val="1200"/>
              </a:spcBef>
              <a:spcAft>
                <a:spcPts val="0"/>
              </a:spcAft>
              <a:buClr>
                <a:schemeClr val="dk1"/>
              </a:buClr>
              <a:buSzPts val="1100"/>
              <a:buFont typeface="Arial"/>
              <a:buNone/>
            </a:pPr>
            <a:r>
              <a:rPr lang="da" sz="1200" i="1" dirty="0">
                <a:solidFill>
                  <a:schemeClr val="dk1"/>
                </a:solidFill>
                <a:latin typeface="Montserrat Light" panose="00000400000000000000" pitchFamily="50" charset="0"/>
              </a:rPr>
              <a:t>"</a:t>
            </a:r>
            <a:r>
              <a:rPr lang="sv-SE" sz="1200" i="1" dirty="0">
                <a:solidFill>
                  <a:schemeClr val="dk1"/>
                </a:solidFill>
                <a:latin typeface="Montserrat Light" panose="00000400000000000000" pitchFamily="50" charset="0"/>
              </a:rPr>
              <a:t>"Varje gång du spenderar pengar röstar du på den typ av värld du vill ha." </a:t>
            </a:r>
            <a:r>
              <a:rPr lang="da" sz="1200" dirty="0">
                <a:solidFill>
                  <a:schemeClr val="dk1"/>
                </a:solidFill>
                <a:latin typeface="Montserrat Light" panose="00000400000000000000" pitchFamily="50" charset="0"/>
              </a:rPr>
              <a:t>– Anne Lappé</a:t>
            </a:r>
            <a:endParaRPr sz="1200" dirty="0">
              <a:solidFill>
                <a:schemeClr val="dk1"/>
              </a:solidFill>
              <a:latin typeface="Montserrat Light" panose="00000400000000000000" pitchFamily="50" charset="0"/>
            </a:endParaRPr>
          </a:p>
          <a:p>
            <a:pPr marL="0" lvl="0" indent="0" algn="l" rtl="0">
              <a:lnSpc>
                <a:spcPct val="115000"/>
              </a:lnSpc>
              <a:spcBef>
                <a:spcPts val="1200"/>
              </a:spcBef>
              <a:spcAft>
                <a:spcPts val="0"/>
              </a:spcAft>
              <a:buClr>
                <a:schemeClr val="dk1"/>
              </a:buClr>
              <a:buSzPts val="1100"/>
              <a:buFont typeface="Arial"/>
              <a:buNone/>
            </a:pPr>
            <a:r>
              <a:rPr lang="sv-SE" sz="1200" i="1" dirty="0">
                <a:solidFill>
                  <a:schemeClr val="dk1"/>
                </a:solidFill>
                <a:latin typeface="Montserrat Light" panose="00000400000000000000" pitchFamily="50" charset="0"/>
              </a:rPr>
              <a:t>"Låt dig inte styras av trender. Gör inte mode till allt, utan bestäm vem du är och vad du vill uttrycka genom din klädsel och ditt sätt att leva." </a:t>
            </a:r>
            <a:r>
              <a:rPr lang="da" sz="1200" dirty="0">
                <a:solidFill>
                  <a:schemeClr val="dk1"/>
                </a:solidFill>
                <a:latin typeface="Montserrat Light" panose="00000400000000000000" pitchFamily="50" charset="0"/>
              </a:rPr>
              <a:t>– Gianni Versace, modedesigner</a:t>
            </a:r>
            <a:endParaRPr sz="1200" dirty="0">
              <a:solidFill>
                <a:schemeClr val="dk1"/>
              </a:solidFill>
              <a:latin typeface="Montserrat Light" panose="00000400000000000000" pitchFamily="50" charset="0"/>
            </a:endParaRPr>
          </a:p>
          <a:p>
            <a:pPr marL="0" lvl="0" indent="0" algn="l" rtl="0">
              <a:lnSpc>
                <a:spcPct val="100000"/>
              </a:lnSpc>
              <a:spcBef>
                <a:spcPts val="1200"/>
              </a:spcBef>
              <a:spcAft>
                <a:spcPts val="0"/>
              </a:spcAft>
              <a:buClr>
                <a:schemeClr val="dk1"/>
              </a:buClr>
              <a:buSzPts val="1100"/>
              <a:buFont typeface="Arial"/>
              <a:buNone/>
            </a:pPr>
            <a:r>
              <a:rPr lang="da" sz="1200" i="1" dirty="0">
                <a:solidFill>
                  <a:schemeClr val="dk1"/>
                </a:solidFill>
                <a:latin typeface="Montserrat Light" panose="00000400000000000000" pitchFamily="50" charset="0"/>
              </a:rPr>
              <a:t>"</a:t>
            </a:r>
            <a:r>
              <a:rPr lang="sv-SE" sz="1200" i="1" dirty="0">
                <a:solidFill>
                  <a:schemeClr val="dk1"/>
                </a:solidFill>
                <a:latin typeface="Montserrat Light" panose="00000400000000000000" pitchFamily="50" charset="0"/>
              </a:rPr>
              <a:t>"Köp mindre, välj med omsorg." </a:t>
            </a:r>
            <a:r>
              <a:rPr lang="da" sz="1200" dirty="0">
                <a:solidFill>
                  <a:schemeClr val="dk1"/>
                </a:solidFill>
                <a:latin typeface="Montserrat Light" panose="00000400000000000000" pitchFamily="50" charset="0"/>
              </a:rPr>
              <a:t>– Vivienne Westwood, modedesigner</a:t>
            </a:r>
            <a:endParaRPr sz="1200" dirty="0">
              <a:solidFill>
                <a:schemeClr val="dk1"/>
              </a:solidFill>
              <a:latin typeface="Montserrat Light" panose="00000400000000000000" pitchFamily="50" charset="0"/>
            </a:endParaRPr>
          </a:p>
          <a:p>
            <a:pPr marL="0" lvl="0" indent="0" algn="l" rtl="0">
              <a:lnSpc>
                <a:spcPct val="100000"/>
              </a:lnSpc>
              <a:spcBef>
                <a:spcPts val="1200"/>
              </a:spcBef>
              <a:spcAft>
                <a:spcPts val="0"/>
              </a:spcAft>
              <a:buClr>
                <a:schemeClr val="dk1"/>
              </a:buClr>
              <a:buSzPts val="1100"/>
              <a:buFont typeface="Arial"/>
              <a:buNone/>
            </a:pPr>
            <a:endParaRPr sz="1200" dirty="0">
              <a:solidFill>
                <a:schemeClr val="dk1"/>
              </a:solidFill>
              <a:latin typeface="Montserrat Light" panose="00000400000000000000" pitchFamily="50" charset="0"/>
            </a:endParaRPr>
          </a:p>
          <a:p>
            <a:pPr marL="0" lvl="0" indent="0" algn="l" rtl="0">
              <a:lnSpc>
                <a:spcPct val="100000"/>
              </a:lnSpc>
              <a:spcBef>
                <a:spcPts val="1200"/>
              </a:spcBef>
              <a:spcAft>
                <a:spcPts val="0"/>
              </a:spcAft>
              <a:buClr>
                <a:schemeClr val="dk1"/>
              </a:buClr>
              <a:buSzPts val="1100"/>
              <a:buFont typeface="Arial"/>
              <a:buNone/>
            </a:pPr>
            <a:r>
              <a:rPr lang="da" sz="1200" dirty="0">
                <a:solidFill>
                  <a:schemeClr val="dk1"/>
                </a:solidFill>
                <a:latin typeface="Montserrat Light" panose="00000400000000000000" pitchFamily="50" charset="0"/>
              </a:rPr>
              <a:t>Fler citat: Agood https://www.agood.com/sv/blogs/stories/15-quotes-on-sustainability-and-recycling</a:t>
            </a:r>
            <a:endParaRPr sz="1200" dirty="0">
              <a:solidFill>
                <a:schemeClr val="dk1"/>
              </a:solidFill>
              <a:latin typeface="Montserrat Light" panose="00000400000000000000" pitchFamily="50" charset="0"/>
            </a:endParaRPr>
          </a:p>
          <a:p>
            <a:pPr marL="0" lvl="0" indent="0" algn="l" rtl="0">
              <a:spcBef>
                <a:spcPts val="1200"/>
              </a:spcBef>
              <a:spcAft>
                <a:spcPts val="0"/>
              </a:spcAft>
              <a:buNone/>
            </a:pPr>
            <a:endParaRPr sz="1100" b="1" i="1" dirty="0">
              <a:solidFill>
                <a:schemeClr val="dk1"/>
              </a:solidFill>
              <a:highlight>
                <a:srgbClr val="FFFFFF"/>
              </a:highlight>
              <a:latin typeface="Montserrat Light" panose="00000400000000000000" pitchFamily="50" charset="0"/>
            </a:endParaRPr>
          </a:p>
        </p:txBody>
      </p:sp>
      <p:sp>
        <p:nvSpPr>
          <p:cNvPr id="136" name="Google Shape;136;p22"/>
          <p:cNvSpPr txBox="1"/>
          <p:nvPr/>
        </p:nvSpPr>
        <p:spPr>
          <a:xfrm>
            <a:off x="7550727" y="368150"/>
            <a:ext cx="1158673"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dirty="0">
                <a:solidFill>
                  <a:srgbClr val="FCC30D"/>
                </a:solidFill>
              </a:rPr>
              <a:t>2.</a:t>
            </a:r>
            <a:r>
              <a:rPr lang="da" sz="1800" dirty="0">
                <a:solidFill>
                  <a:srgbClr val="FCC30D"/>
                </a:solidFill>
                <a:latin typeface="Montserrat Light" panose="00000400000000000000" pitchFamily="50" charset="0"/>
              </a:rPr>
              <a:t>lektion</a:t>
            </a:r>
            <a:endParaRPr sz="1800" dirty="0">
              <a:solidFill>
                <a:srgbClr val="FCC30D"/>
              </a:solidFill>
              <a:latin typeface="Montserrat Light" panose="00000400000000000000" pitchFamily="50" charset="0"/>
            </a:endParaRPr>
          </a:p>
        </p:txBody>
      </p:sp>
      <p:sp>
        <p:nvSpPr>
          <p:cNvPr id="137" name="Google Shape;137;p22"/>
          <p:cNvSpPr txBox="1"/>
          <p:nvPr/>
        </p:nvSpPr>
        <p:spPr>
          <a:xfrm>
            <a:off x="7245928" y="4419850"/>
            <a:ext cx="137807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500" b="1" dirty="0">
                <a:solidFill>
                  <a:srgbClr val="FCC30D"/>
                </a:solidFill>
                <a:latin typeface="Montserrat Light" panose="00000400000000000000" pitchFamily="50" charset="0"/>
              </a:rPr>
              <a:t>15 minuter</a:t>
            </a:r>
            <a:endParaRPr sz="1500" b="1" dirty="0">
              <a:solidFill>
                <a:srgbClr val="FCC30D"/>
              </a:solidFill>
              <a:latin typeface="Montserrat Light" panose="00000400000000000000" pitchFamily="50" charset="0"/>
            </a:endParaRPr>
          </a:p>
        </p:txBody>
      </p:sp>
      <p:sp>
        <p:nvSpPr>
          <p:cNvPr id="2" name="Google Shape;111;p19">
            <a:extLst>
              <a:ext uri="{FF2B5EF4-FFF2-40B4-BE49-F238E27FC236}">
                <a16:creationId xmlns:a16="http://schemas.microsoft.com/office/drawing/2014/main" id="{92E48E86-0D34-4ED7-E507-D0DC55EE976E}"/>
              </a:ext>
            </a:extLst>
          </p:cNvPr>
          <p:cNvSpPr txBox="1"/>
          <p:nvPr/>
        </p:nvSpPr>
        <p:spPr>
          <a:xfrm>
            <a:off x="617742" y="410300"/>
            <a:ext cx="6769437" cy="672900"/>
          </a:xfrm>
          <a:prstGeom prst="rect">
            <a:avLst/>
          </a:prstGeom>
          <a:noFill/>
          <a:ln>
            <a:noFill/>
          </a:ln>
        </p:spPr>
        <p:txBody>
          <a:bodyPr spcFirstLastPara="1" wrap="square" lIns="91425" tIns="91425" rIns="91425" bIns="91425" anchor="t" anchorCtr="0">
            <a:noAutofit/>
          </a:bodyPr>
          <a:lstStyle/>
          <a:p>
            <a:pPr lvl="0"/>
            <a:r>
              <a:rPr lang="da-DK" sz="3200" b="1" dirty="0">
                <a:solidFill>
                  <a:schemeClr val="tx1"/>
                </a:solidFill>
                <a:latin typeface="Bebas Neue" panose="020B0606020202050201" pitchFamily="34" charset="0"/>
              </a:rPr>
              <a:t>Gemensam diskussion - Citat för dialogpaus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1046</Words>
  <Application>Microsoft Office PowerPoint</Application>
  <PresentationFormat>Näytössä katseltava esitys (16:9)</PresentationFormat>
  <Paragraphs>133</Paragraphs>
  <Slides>15</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Amatic SC</vt:lpstr>
      <vt:lpstr>Arial</vt:lpstr>
      <vt:lpstr>Montserrat Light</vt:lpstr>
      <vt:lpstr>Bebas Neue</vt:lpstr>
      <vt:lpstr>Simple Light</vt:lpstr>
      <vt:lpstr>PowerPoint-esitys</vt:lpstr>
      <vt:lpstr>Dagorning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Oona Mertoniemi</cp:lastModifiedBy>
  <cp:revision>6</cp:revision>
  <dcterms:modified xsi:type="dcterms:W3CDTF">2025-08-21T14:04:10Z</dcterms:modified>
</cp:coreProperties>
</file>