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20" autoAdjust="0"/>
    <p:restoredTop sz="94599"/>
  </p:normalViewPr>
  <p:slideViewPr>
    <p:cSldViewPr snapToGrid="0" showGuides="1">
      <p:cViewPr varScale="1">
        <p:scale>
          <a:sx n="101" d="100"/>
          <a:sy n="101" d="100"/>
        </p:scale>
        <p:origin x="72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89DCC-D583-F8AF-C8FA-76BDDA77E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3FEE7D-A0EA-02C3-A059-053EDA8C0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6143E8-F730-BE37-D2BF-A8D6FFB2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981D47-6A43-1D70-4F76-6ACCCDBF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C3283D-E494-81E2-EF0C-BC974AB8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883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C572E4-E5B8-568F-BB4B-B9773060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5B75B30-298C-49C7-917C-C1B784032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7E7C72-5675-CF7A-7E80-5278E3A6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23E5EC-82ED-10D8-D92C-DD4E4A2E6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0990C8-26C4-14BD-5EE6-BF8C2BF4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1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7306798-D428-1068-4B2D-2A3930B2C6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61E6CD3-7EA3-CD07-374F-FA0AF12AC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CFC03D-1CEE-3CBF-94CD-4B2B9304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10E4BD-E911-60A2-AB3B-844C1AF9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531DC9-C3D3-6A7F-0CD2-00BF9B00E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54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FA28E9-668E-1053-02BF-1D9580A4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1431925" algn="l"/>
              </a:tabLst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4C5016-F8E7-727A-3737-54672E32B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9A663D-2FFA-3DCE-D43B-E6711360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C10A04-7CFA-C0A7-98B7-88F6FAB7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8C4E0A-A7BE-4746-3289-5A4C5106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Kuva, joka sisältää kohteen Värikkyys, kuvio, keltainen, appelsiini&#10;&#10;Kuvaus luotu automaattisesti">
            <a:extLst>
              <a:ext uri="{FF2B5EF4-FFF2-40B4-BE49-F238E27FC236}">
                <a16:creationId xmlns:a16="http://schemas.microsoft.com/office/drawing/2014/main" id="{1379934C-C8D1-A0F7-1B3A-38DA42132B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BFD0BB3D-2986-C87E-F5FB-C61F32CA0A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26858" y="365125"/>
            <a:ext cx="11538284" cy="6216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5157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F2015-414D-224D-2B05-F69B609B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C7499A-01EA-6C26-AD30-1901891D8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EF030A-15DD-C8C5-F8A9-BB0995A90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D2D3ED-7D9D-28AA-767C-81DEC3E8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A2194B-F21B-6D35-319A-94E55580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1004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9847BD-41C7-9A69-9427-C93B7D714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51F5EC-E187-0069-688F-C9B65471D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2C2CCE0-8B86-6EA1-4093-148201A93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470A289-14EB-9731-94C0-A91764BFE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5E51A6B-3B5F-C727-C0DC-89244029B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A3E7EE8-EF42-E38F-5B4E-1FF91875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6974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0EDB3C-4256-FBE2-881B-CC156BD5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CF4DF30-516F-CAC4-4C7E-3DF9EA924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3A47A93-9F71-5AD8-B34C-A9C418B26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14D5F53-FB46-ED7D-8A6F-A052CC0FD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53FA30E-0F34-157D-57F6-FE3457541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6A318F7-C22B-DA75-A959-25B625A38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36D30BD-C782-5EE0-3718-65CF70E93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8DCB909-302E-1852-4967-2F2CCD4D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7135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9D4B6E-05CD-6BF4-F57A-D5531AF5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C1E654E-C733-AC6F-2D79-8362BCC4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0611110-0E9E-DE31-FDAD-1EF0B04E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5F286C5-16EE-7909-327C-2671373E7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187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0AE878B-0B0F-4081-ED79-C2673466D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7DCD3F9-1C80-2A21-AB47-755288668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09F707D-E6FC-2554-236B-71977962A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238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DA1A62-4C98-CCFA-EAA4-BE69A01F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5CCBC9-4D03-19E9-C2E2-069B4941E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B92C829-B08D-4CC0-B7F6-64F7BA0E4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A9AD5A-AB6E-A36F-3439-983AA2551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302855-778D-C3DA-FCE0-8DAE8DDB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328D93B-8BF2-F07A-385A-3EEEBB95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6137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596F11-BFE8-1519-DA9D-996FCF88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CE315D1-5FB1-B89F-60DA-8F18DF98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7FF983F-6B71-B9C9-D9CA-4BA95D04C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77F4175-ECC6-BF1D-7BC0-1A057488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D6F6D47-0FD1-EF31-C4B9-5042B67FA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5FCCA2-F554-F2E6-21A8-BC0FC58D2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925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B5DC48F-307F-B57F-B8B8-32031FC4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C58C6B-3633-5B48-EC3B-7921BE577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095149-E4E8-DA8D-2BA1-8C771C909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3F4031-2858-093F-8347-AE0F0F9DD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C86BAFA-D80A-D65A-6A9A-2F52F8D1F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572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video" Target="https://www.youtube.com/embed/7eivTQkBYvo?list=PLT-ea_4Me15LzOVbePeT5BipaQFD4r4CP" TargetMode="External"/><Relationship Id="rId1" Type="http://schemas.openxmlformats.org/officeDocument/2006/relationships/video" Target="https://www.youtube.com/embed/Ru836auuJJw?feature=oembed" TargetMode="External"/><Relationship Id="rId6" Type="http://schemas.openxmlformats.org/officeDocument/2006/relationships/image" Target="../media/image5.jpeg"/><Relationship Id="rId5" Type="http://schemas.openxmlformats.org/officeDocument/2006/relationships/hyperlink" Target="https://www.youtube.com/watch?v=7eivTQkBYvo&amp;list=PLT-ea_4Me15LzOVbePeT5BipaQFD4r4CP" TargetMode="External"/><Relationship Id="rId4" Type="http://schemas.openxmlformats.org/officeDocument/2006/relationships/hyperlink" Target="https://www.youtube.com/watch?v=Ru836auuJJw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kjold-andersen.dk/2019/06/19/et-klimadigt-om-plastik-i-have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Kuva 5" descr="Kuva, joka sisältää kohteen teksti, Grafiikka, graafinen suunnittelu, juliste&#10;&#10;Kuvaus luotu automaattisesti">
            <a:extLst>
              <a:ext uri="{FF2B5EF4-FFF2-40B4-BE49-F238E27FC236}">
                <a16:creationId xmlns:a16="http://schemas.microsoft.com/office/drawing/2014/main" id="{76F1D87B-6033-A3B0-6775-AF90F26C6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21" t="-4369" r="1503" b="-4369"/>
          <a:stretch>
            <a:fillRect/>
          </a:stretch>
        </p:blipFill>
        <p:spPr>
          <a:xfrm>
            <a:off x="-1256145" y="0"/>
            <a:ext cx="13446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03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BC8C6D-A319-F67B-2859-03AD40884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045" y="540616"/>
            <a:ext cx="10515600" cy="1325563"/>
          </a:xfrm>
        </p:spPr>
        <p:txBody>
          <a:bodyPr/>
          <a:lstStyle/>
          <a:p>
            <a:r>
              <a:rPr lang="sv-SE" dirty="0"/>
              <a:t>Lektion 5: Reklam för havet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65BDEE-5B65-448A-12A4-60B02C1CD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1283"/>
            <a:ext cx="7243618" cy="3171248"/>
          </a:xfrm>
        </p:spPr>
        <p:txBody>
          <a:bodyPr>
            <a:normAutofit/>
          </a:bodyPr>
          <a:lstStyle/>
          <a:p>
            <a:r>
              <a:rPr lang="sv-SE" sz="2400" dirty="0"/>
              <a:t>Praktisk uppgift: Eleverna får i grupp göra reklamfilm/ljudfil på temat ”Havets röst”.</a:t>
            </a:r>
            <a:br>
              <a:rPr lang="sv-SE" sz="2400" dirty="0"/>
            </a:br>
            <a:endParaRPr lang="sv-SE" sz="2400" dirty="0"/>
          </a:p>
          <a:p>
            <a:r>
              <a:rPr lang="sv-SE" sz="2400" dirty="0"/>
              <a:t>Hur livet i havet ser ut och vad man kan göra för att minska negativ klimatpåverkan</a:t>
            </a:r>
            <a:br>
              <a:rPr lang="sv-SE" sz="2400" dirty="0"/>
            </a:br>
            <a:endParaRPr lang="sv-SE" sz="2400" dirty="0"/>
          </a:p>
          <a:p>
            <a:r>
              <a:rPr lang="sv-SE" sz="2400" dirty="0"/>
              <a:t>Avslutas med en filmpremiär i skolan där alla grupperna får visa vad de skapat.</a:t>
            </a:r>
          </a:p>
        </p:txBody>
      </p:sp>
      <p:pic>
        <p:nvPicPr>
          <p:cNvPr id="4" name="Billede 3" descr="Et billede, der indeholder tangnåle, fisk, søhest, Rørmundede fisk&#10;&#10;Indhold genereret af kunstig intelligens kan være forkert.">
            <a:extLst>
              <a:ext uri="{FF2B5EF4-FFF2-40B4-BE49-F238E27FC236}">
                <a16:creationId xmlns:a16="http://schemas.microsoft.com/office/drawing/2014/main" id="{53EF4F08-2071-DF48-AF3C-9E8FE8BB3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04" y="3016251"/>
            <a:ext cx="2797196" cy="2479509"/>
          </a:xfrm>
          <a:prstGeom prst="rect">
            <a:avLst/>
          </a:prstGeom>
        </p:spPr>
      </p:pic>
      <p:pic>
        <p:nvPicPr>
          <p:cNvPr id="5" name="Billede 4" descr="Et billede, der indeholder typografi&#10;&#10;Indhold genereret af kunstig intelligens kan være forkert.">
            <a:extLst>
              <a:ext uri="{FF2B5EF4-FFF2-40B4-BE49-F238E27FC236}">
                <a16:creationId xmlns:a16="http://schemas.microsoft.com/office/drawing/2014/main" id="{C263656D-9263-8F80-B174-952CB46FA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374" y="1690688"/>
            <a:ext cx="2477655" cy="114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89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2" descr="Kuva, joka sisältää kohteen teksti, kuvakaappaus, Fontti, graafinen suunnittelu&#10;&#10;Kuvaus luotu automaattisesti">
            <a:extLst>
              <a:ext uri="{FF2B5EF4-FFF2-40B4-BE49-F238E27FC236}">
                <a16:creationId xmlns:a16="http://schemas.microsoft.com/office/drawing/2014/main" id="{64D7CBFD-FC6D-91C5-626D-3B501DAC98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1188244"/>
            <a:ext cx="11950700" cy="4481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763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1D00E-43DE-2E44-F57F-622E9C2E5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7634"/>
            <a:ext cx="10515600" cy="1325563"/>
          </a:xfrm>
        </p:spPr>
        <p:txBody>
          <a:bodyPr/>
          <a:lstStyle/>
          <a:p>
            <a:r>
              <a:rPr lang="fi-FI" dirty="0"/>
              <a:t> </a:t>
            </a:r>
            <a:r>
              <a:rPr lang="fi-FI" dirty="0" err="1"/>
              <a:t>Tema</a:t>
            </a:r>
            <a:r>
              <a:rPr lang="fi-FI" dirty="0"/>
              <a:t>: Livet i </a:t>
            </a:r>
            <a:r>
              <a:rPr lang="fi-FI" dirty="0" err="1"/>
              <a:t>Havet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hållbar</a:t>
            </a:r>
            <a:r>
              <a:rPr lang="fi-FI" dirty="0"/>
              <a:t> </a:t>
            </a:r>
            <a:r>
              <a:rPr lang="fi-FI" dirty="0" err="1"/>
              <a:t>konsumtion</a:t>
            </a:r>
            <a:r>
              <a:rPr lang="fi-FI" dirty="0"/>
              <a:t> </a:t>
            </a:r>
            <a:endParaRPr lang="da-DK" dirty="0"/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FBC3D3EE-0750-641C-C071-8E734D6C0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256" y="3128469"/>
            <a:ext cx="2699657" cy="2659743"/>
          </a:xfrm>
          <a:prstGeom prst="rect">
            <a:avLst/>
          </a:prstGeom>
        </p:spPr>
      </p:pic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6607F7D-EC24-85B4-CFFC-D1C57D262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376" y="3101055"/>
            <a:ext cx="2699657" cy="268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8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6B359-3746-1BEC-B106-55600E61E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016"/>
            <a:ext cx="10515600" cy="1325563"/>
          </a:xfrm>
        </p:spPr>
        <p:txBody>
          <a:bodyPr/>
          <a:lstStyle/>
          <a:p>
            <a:r>
              <a:rPr lang="sv-SE" dirty="0"/>
              <a:t>Upplägg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7FD53A-ABB2-3B16-A5BE-2948445A4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86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sv-SE" sz="2400" dirty="0"/>
              <a:t>Ämne: No/Bild</a:t>
            </a:r>
          </a:p>
          <a:p>
            <a:r>
              <a:rPr lang="sv-SE" sz="2400" dirty="0"/>
              <a:t>Målgrupp: År 7-9</a:t>
            </a:r>
          </a:p>
          <a:p>
            <a:r>
              <a:rPr lang="sv-SE" sz="2400" dirty="0"/>
              <a:t>Syfte: Öka förståelsen över hur våra konsumtionsval påverkar livet i havet.</a:t>
            </a:r>
          </a:p>
          <a:p>
            <a:r>
              <a:rPr lang="sv-SE" sz="2400" dirty="0"/>
              <a:t>Lektionslängd: 45 min (Totalt 315 min)</a:t>
            </a:r>
          </a:p>
          <a:p>
            <a:r>
              <a:rPr lang="sv-SE" sz="2400" dirty="0"/>
              <a:t>Lektion 1-2: Introduktion, film och diskussion</a:t>
            </a:r>
          </a:p>
          <a:p>
            <a:r>
              <a:rPr lang="sv-SE" sz="2400" dirty="0"/>
              <a:t>Lektion 3: Skapa texter i grupp utifrån frågor</a:t>
            </a:r>
          </a:p>
          <a:p>
            <a:r>
              <a:rPr lang="sv-SE" sz="2400" dirty="0"/>
              <a:t>Lektion 4: Dialogpaus</a:t>
            </a:r>
          </a:p>
          <a:p>
            <a:r>
              <a:rPr lang="sv-SE" sz="2400" dirty="0"/>
              <a:t>Lektion 5-6: Skapa reklam</a:t>
            </a:r>
          </a:p>
          <a:p>
            <a:r>
              <a:rPr lang="sv-SE" sz="2400" dirty="0"/>
              <a:t>Lektion 7: Reklamfilmspremiär</a:t>
            </a: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68308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45ADA5-BABB-E108-6CAC-0354E7D4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473"/>
            <a:ext cx="11436927" cy="1325563"/>
          </a:xfrm>
        </p:spPr>
        <p:txBody>
          <a:bodyPr>
            <a:normAutofit fontScale="90000"/>
          </a:bodyPr>
          <a:lstStyle/>
          <a:p>
            <a:r>
              <a:rPr lang="sv-SE" sz="4000" dirty="0"/>
              <a:t>Introduktion till livet i havet och ansvarsfull konsumtion</a:t>
            </a:r>
            <a:br>
              <a:rPr lang="sv-SE" sz="4000" dirty="0"/>
            </a:br>
            <a:r>
              <a:rPr lang="sv-SE" sz="4000" dirty="0"/>
              <a:t>Lektion 1-2, Plast i havet</a:t>
            </a:r>
            <a:br>
              <a:rPr lang="sv-SE" sz="4000" dirty="0"/>
            </a:br>
            <a:endParaRPr lang="da-DK" sz="40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7FED8F-86F0-BB28-3A70-73C2C6F3D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5263"/>
            <a:ext cx="7021945" cy="3280208"/>
          </a:xfrm>
        </p:spPr>
        <p:txBody>
          <a:bodyPr>
            <a:noAutofit/>
          </a:bodyPr>
          <a:lstStyle/>
          <a:p>
            <a:r>
              <a:rPr lang="sv-SE" sz="2000" dirty="0">
                <a:hlinkClick r:id="rId4"/>
              </a:rPr>
              <a:t>https://www.youtube.com/watch?v=Ru836auuJJw</a:t>
            </a:r>
            <a:endParaRPr lang="sv-SE" sz="2000" dirty="0"/>
          </a:p>
          <a:p>
            <a:endParaRPr lang="sv-SE" sz="2000" dirty="0"/>
          </a:p>
          <a:p>
            <a:r>
              <a:rPr lang="sv-SE" sz="2000" dirty="0">
                <a:hlinkClick r:id="rId5"/>
              </a:rPr>
              <a:t>https://www.youtube.com/watch?v=7eivTQkBYvo&amp;list=PLT-ea_4Me15LzOVbePeT5BipaQFD4r4CP</a:t>
            </a:r>
            <a:endParaRPr lang="sv-SE" sz="2000" dirty="0"/>
          </a:p>
          <a:p>
            <a:endParaRPr lang="sv-SE" sz="2000" dirty="0"/>
          </a:p>
          <a:p>
            <a:r>
              <a:rPr lang="sv-SE" sz="2000" dirty="0"/>
              <a:t>Efter att klassen tittat på filmen tillsammans leder läraren ett samtal om innehållet i filmen och skriver upp nyckelord på tavlan</a:t>
            </a:r>
          </a:p>
        </p:txBody>
      </p:sp>
      <p:pic>
        <p:nvPicPr>
          <p:cNvPr id="4" name="Onlinemedia 4" title="Plast i vårt hav: Från skräp till resurs">
            <a:hlinkClick r:id="" action="ppaction://media"/>
            <a:extLst>
              <a:ext uri="{FF2B5EF4-FFF2-40B4-BE49-F238E27FC236}">
                <a16:creationId xmlns:a16="http://schemas.microsoft.com/office/drawing/2014/main" id="{D9365C81-D30A-39D6-0A9E-875F51FFE7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134599" y="2141537"/>
            <a:ext cx="3316514" cy="1873830"/>
          </a:xfrm>
          <a:prstGeom prst="rect">
            <a:avLst/>
          </a:prstGeom>
        </p:spPr>
      </p:pic>
      <p:pic>
        <p:nvPicPr>
          <p:cNvPr id="5" name="Onlinemedia 6" title="&quot;En Verden Af Plastik&quot;: Introduktion">
            <a:hlinkClick r:id="" action="ppaction://media"/>
            <a:extLst>
              <a:ext uri="{FF2B5EF4-FFF2-40B4-BE49-F238E27FC236}">
                <a16:creationId xmlns:a16="http://schemas.microsoft.com/office/drawing/2014/main" id="{F105EF47-3035-43E7-B66B-ED5014738EE4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8134599" y="4150304"/>
            <a:ext cx="3316514" cy="187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5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AA5CE1-8B30-B379-B445-A7C4CA7F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Lektion 1-2: Frågor att diskutera: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432055-8779-5E2E-868D-273812DF7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/>
              <a:t>Hur påverkar vårt sätt att konsumera livet i havet.</a:t>
            </a:r>
          </a:p>
          <a:p>
            <a:r>
              <a:rPr lang="sv-SE" dirty="0"/>
              <a:t>Vad betyder cirkulär ekonomi och hur kan det hjälpa havet att må bättre?</a:t>
            </a:r>
          </a:p>
          <a:p>
            <a:r>
              <a:rPr lang="sv-SE" dirty="0"/>
              <a:t>Vilka saker använder vi i vardagen som bidrar till föroreningar i havet?</a:t>
            </a:r>
          </a:p>
          <a:p>
            <a:r>
              <a:rPr lang="sv-SE" dirty="0"/>
              <a:t>Hur kan vi återanvända saker istället för att slänga dem, så att de inte blir skräp i haven?</a:t>
            </a:r>
          </a:p>
          <a:p>
            <a:r>
              <a:rPr lang="sv-SE" dirty="0"/>
              <a:t>Kan gamla fisknät och plastflaskor användas till något nytt?</a:t>
            </a:r>
          </a:p>
          <a:p>
            <a:r>
              <a:rPr lang="sv-SE" dirty="0"/>
              <a:t>Vad kan vi som konsumenter göra för att minska skräpet i havet?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981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EFC50-FB3F-AF33-0860-4DAAA583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9162"/>
            <a:ext cx="10515600" cy="1325563"/>
          </a:xfrm>
        </p:spPr>
        <p:txBody>
          <a:bodyPr/>
          <a:lstStyle/>
          <a:p>
            <a:r>
              <a:rPr lang="sv-SE" dirty="0"/>
              <a:t>Lektion 3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7AD347-4BFD-C7FE-2C5F-5FB9ED5E5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7516"/>
            <a:ext cx="7178964" cy="4351338"/>
          </a:xfrm>
        </p:spPr>
        <p:txBody>
          <a:bodyPr>
            <a:normAutofit/>
          </a:bodyPr>
          <a:lstStyle/>
          <a:p>
            <a:r>
              <a:rPr lang="sv-SE" sz="2400" dirty="0"/>
              <a:t>Elever skriver korta  texter utifrån frågorna i mindre grupper. Texterna ska fokusera på cirkulär ekonomi, havet och miljö. </a:t>
            </a:r>
            <a:br>
              <a:rPr lang="sv-SE" sz="2400" dirty="0"/>
            </a:br>
            <a:endParaRPr lang="sv-SE" sz="2400" dirty="0"/>
          </a:p>
          <a:p>
            <a:r>
              <a:rPr lang="sv-SE" sz="2400" dirty="0"/>
              <a:t>Syftet för texterna är att eleverna ska träna sig på att utrycka sina åsikter, argumentera och reflektera över temat.</a:t>
            </a:r>
          </a:p>
          <a:p>
            <a:endParaRPr lang="da-DK" sz="2400" dirty="0"/>
          </a:p>
        </p:txBody>
      </p:sp>
      <p:pic>
        <p:nvPicPr>
          <p:cNvPr id="4" name="Billede 3" descr="Et billede, der indeholder kontorartikler, Kontorredskaber, håndskrift, papir&#10;&#10;Indhold genereret af kunstig intelligens kan være forkert.">
            <a:extLst>
              <a:ext uri="{FF2B5EF4-FFF2-40B4-BE49-F238E27FC236}">
                <a16:creationId xmlns:a16="http://schemas.microsoft.com/office/drawing/2014/main" id="{AED9C8BC-FCB0-3607-2D09-39851E723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25" y="2407516"/>
            <a:ext cx="2879811" cy="21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6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7FD9F9-9560-FE07-D0B2-7C87945B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811"/>
            <a:ext cx="10515600" cy="1325563"/>
          </a:xfrm>
        </p:spPr>
        <p:txBody>
          <a:bodyPr/>
          <a:lstStyle/>
          <a:p>
            <a:r>
              <a:rPr lang="sv-SE" dirty="0"/>
              <a:t>Lektion 4:Dialog paus, Spelregler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ABF848-25E1-5931-C595-C11E5E84C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3469"/>
            <a:ext cx="9141865" cy="4381537"/>
          </a:xfrm>
        </p:spPr>
        <p:txBody>
          <a:bodyPr>
            <a:normAutofit/>
          </a:bodyPr>
          <a:lstStyle/>
          <a:p>
            <a:r>
              <a:rPr lang="sv-SE" sz="2000" dirty="0"/>
              <a:t>1. </a:t>
            </a:r>
            <a:r>
              <a:rPr lang="sv-SE" sz="2000" b="1" dirty="0"/>
              <a:t>Lyssna på andra</a:t>
            </a:r>
            <a:r>
              <a:rPr lang="sv-SE" sz="2000" dirty="0"/>
              <a:t>, avbryt inte och inled inte diskussioner vid sidan om</a:t>
            </a:r>
          </a:p>
          <a:p>
            <a:r>
              <a:rPr lang="sv-SE" sz="2000" dirty="0"/>
              <a:t>2. </a:t>
            </a:r>
            <a:r>
              <a:rPr lang="sv-SE" sz="2000" b="1" dirty="0"/>
              <a:t>Delta</a:t>
            </a:r>
            <a:r>
              <a:rPr lang="sv-SE" sz="2000" dirty="0"/>
              <a:t> i det som andra säger och använd ett vardagligt språk</a:t>
            </a:r>
          </a:p>
          <a:p>
            <a:r>
              <a:rPr lang="sv-SE" sz="2000" dirty="0"/>
              <a:t>3. </a:t>
            </a:r>
            <a:r>
              <a:rPr lang="sv-SE" sz="2000" b="1" dirty="0"/>
              <a:t>Berätta</a:t>
            </a:r>
            <a:r>
              <a:rPr lang="sv-SE" sz="2000" dirty="0"/>
              <a:t> om dina egna erfarenheter.</a:t>
            </a:r>
          </a:p>
          <a:p>
            <a:r>
              <a:rPr lang="sv-SE" sz="2000" dirty="0"/>
              <a:t>4.</a:t>
            </a:r>
            <a:r>
              <a:rPr lang="sv-SE" sz="2000" b="1" dirty="0"/>
              <a:t> Tilltala </a:t>
            </a:r>
            <a:r>
              <a:rPr lang="sv-SE" sz="2000" dirty="0"/>
              <a:t>andra direkt och fråga om deras synpunkter.</a:t>
            </a:r>
          </a:p>
          <a:p>
            <a:r>
              <a:rPr lang="sv-SE" sz="2000" dirty="0"/>
              <a:t>5. </a:t>
            </a:r>
            <a:r>
              <a:rPr lang="sv-SE" sz="2000" b="1" dirty="0"/>
              <a:t>Var närvarande </a:t>
            </a:r>
            <a:r>
              <a:rPr lang="sv-SE" sz="2000" dirty="0"/>
              <a:t>och </a:t>
            </a:r>
            <a:r>
              <a:rPr lang="sv-SE" sz="2000" b="1" dirty="0"/>
              <a:t>respektera</a:t>
            </a:r>
            <a:r>
              <a:rPr lang="sv-SE" sz="2000" dirty="0"/>
              <a:t> andra och diskussionens </a:t>
            </a:r>
            <a:r>
              <a:rPr lang="sv-SE" sz="2000" dirty="0" err="1"/>
              <a:t>konfidentialitet</a:t>
            </a:r>
            <a:endParaRPr lang="sv-SE" sz="2000" dirty="0"/>
          </a:p>
          <a:p>
            <a:r>
              <a:rPr lang="sv-SE" sz="2000" dirty="0"/>
              <a:t>6. </a:t>
            </a:r>
            <a:r>
              <a:rPr lang="sv-SE" sz="2000" b="1" dirty="0"/>
              <a:t>Sök och samla</a:t>
            </a:r>
            <a:r>
              <a:rPr lang="sv-SE" sz="2000" dirty="0"/>
              <a:t>. Bearbeta modigt möjliga konflikter som uppstår och sök efter saker som fallit i glömska.</a:t>
            </a:r>
          </a:p>
          <a:p>
            <a:endParaRPr lang="sv-SE" sz="2000" dirty="0"/>
          </a:p>
          <a:p>
            <a:endParaRPr lang="da-DK" sz="2000" dirty="0"/>
          </a:p>
        </p:txBody>
      </p:sp>
      <p:pic>
        <p:nvPicPr>
          <p:cNvPr id="4" name="Billede 3" descr="Et billede, der indeholder skitse, tegning, tegneserie, clipart&#10;&#10;Indhold genereret af kunstig intelligens kan være forkert.">
            <a:extLst>
              <a:ext uri="{FF2B5EF4-FFF2-40B4-BE49-F238E27FC236}">
                <a16:creationId xmlns:a16="http://schemas.microsoft.com/office/drawing/2014/main" id="{29F60BEB-0332-B7DA-9BC6-C83843FA3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065" y="1027906"/>
            <a:ext cx="1798697" cy="1844936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44ADC66-5A44-969A-5FE7-E60A43C34D4F}"/>
              </a:ext>
            </a:extLst>
          </p:cNvPr>
          <p:cNvSpPr txBox="1"/>
          <p:nvPr/>
        </p:nvSpPr>
        <p:spPr>
          <a:xfrm>
            <a:off x="9980065" y="2949042"/>
            <a:ext cx="290093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i-FI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lvl="0">
              <a:buClr>
                <a:srgbClr val="000000"/>
              </a:buClr>
              <a:buSzPts val="1400"/>
              <a:defRPr/>
            </a:pPr>
            <a:r>
              <a:rPr kumimoji="0" lang="da-DK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50" charset="0"/>
                <a:ea typeface="Gill Sans"/>
                <a:cs typeface="Gill Sans"/>
                <a:sym typeface="Gill Sans"/>
              </a:rPr>
              <a:t>Bild: </a:t>
            </a:r>
            <a:r>
              <a:rPr lang="da-DK" sz="600" dirty="0">
                <a:solidFill>
                  <a:srgbClr val="000000"/>
                </a:solidFill>
                <a:latin typeface="Montserrat Light" panose="00000400000000000000" pitchFamily="50" charset="0"/>
                <a:ea typeface="Gill Sans"/>
                <a:cs typeface="Gill Sans"/>
                <a:sym typeface="Gill Sans"/>
              </a:rPr>
              <a:t>Stiftelsen Dialogpaus, www.dialogpaus.fi </a:t>
            </a:r>
            <a:endParaRPr kumimoji="0" lang="sv-SE" sz="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3934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8A4C35-5B1B-07BB-8873-CD4DC551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på dikter att inleda dialogpaus med:</a:t>
            </a:r>
            <a:endParaRPr lang="da-DK" dirty="0"/>
          </a:p>
        </p:txBody>
      </p:sp>
      <p:pic>
        <p:nvPicPr>
          <p:cNvPr id="4" name="Platshållare för innehåll 4">
            <a:extLst>
              <a:ext uri="{FF2B5EF4-FFF2-40B4-BE49-F238E27FC236}">
                <a16:creationId xmlns:a16="http://schemas.microsoft.com/office/drawing/2014/main" id="{9DF5BAE6-3AF7-B36A-35C6-FB7837DFB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500" y="1570615"/>
            <a:ext cx="3962297" cy="4710112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E8EA696-3E2E-A910-6D4F-0D1C805921DC}"/>
              </a:ext>
            </a:extLst>
          </p:cNvPr>
          <p:cNvSpPr txBox="1"/>
          <p:nvPr/>
        </p:nvSpPr>
        <p:spPr>
          <a:xfrm>
            <a:off x="6299200" y="2280185"/>
            <a:ext cx="505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v-SE" dirty="0">
                <a:hlinkClick r:id="rId3"/>
              </a:rPr>
              <a:t>https://skjold-andersen.dk/2019/06/19/et-klimadigt-om-plastik-i-havet/</a:t>
            </a:r>
            <a:endParaRPr lang="sv-SE" dirty="0"/>
          </a:p>
        </p:txBody>
      </p:sp>
      <p:pic>
        <p:nvPicPr>
          <p:cNvPr id="7" name="Billede 6" descr="Et billede, der indeholder svømme, vand, akvarium, under vand&#10;&#10;Indhold genereret af kunstig intelligens kan være forkert.">
            <a:extLst>
              <a:ext uri="{FF2B5EF4-FFF2-40B4-BE49-F238E27FC236}">
                <a16:creationId xmlns:a16="http://schemas.microsoft.com/office/drawing/2014/main" id="{6F8DD248-8A95-E2F6-F8A3-4075178E2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74" y="3173391"/>
            <a:ext cx="4409126" cy="283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41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6913D-31BC-6944-9AB2-6E126D53F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980"/>
            <a:ext cx="10515600" cy="1325563"/>
          </a:xfrm>
        </p:spPr>
        <p:txBody>
          <a:bodyPr/>
          <a:lstStyle/>
          <a:p>
            <a:r>
              <a:rPr lang="sv-SE" dirty="0"/>
              <a:t>Dialogpaus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6916B51-32CA-76C2-F606-ACD08C18D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1189"/>
            <a:ext cx="10515600" cy="3706957"/>
          </a:xfrm>
        </p:spPr>
        <p:txBody>
          <a:bodyPr>
            <a:normAutofit/>
          </a:bodyPr>
          <a:lstStyle/>
          <a:p>
            <a:pPr rtl="0" fontAlgn="base">
              <a:buFont typeface="+mj-lt"/>
              <a:buAutoNum type="arabicPeriod"/>
            </a:pPr>
            <a:r>
              <a:rPr lang="da-DK" sz="2400" b="0" i="0" u="none" strike="noStrike" dirty="0">
                <a:solidFill>
                  <a:srgbClr val="000000"/>
                </a:solidFill>
                <a:effectLst/>
              </a:rPr>
              <a:t>Introduktion 3 min </a:t>
            </a:r>
          </a:p>
          <a:p>
            <a:pPr rtl="0" fontAlgn="base">
              <a:buFont typeface="+mj-lt"/>
              <a:buAutoNum type="arabicPeriod"/>
            </a:pPr>
            <a:r>
              <a:rPr lang="da-DK" sz="2400" b="0" i="0" u="none" strike="noStrike" dirty="0" err="1">
                <a:solidFill>
                  <a:srgbClr val="000000"/>
                </a:solidFill>
                <a:effectLst/>
              </a:rPr>
              <a:t>Spelregler</a:t>
            </a:r>
            <a:r>
              <a:rPr lang="da-DK" sz="2400" b="0" i="0" u="none" strike="noStrike" dirty="0">
                <a:solidFill>
                  <a:srgbClr val="000000"/>
                </a:solidFill>
                <a:effectLst/>
              </a:rPr>
              <a:t> 3 min </a:t>
            </a:r>
          </a:p>
          <a:p>
            <a:pPr rtl="0" fontAlgn="base">
              <a:buFont typeface="+mj-lt"/>
              <a:buAutoNum type="arabicPeriod"/>
            </a:pPr>
            <a:r>
              <a:rPr lang="da-DK" sz="2400" b="0" i="0" u="none" strike="noStrike" dirty="0" err="1">
                <a:solidFill>
                  <a:srgbClr val="000000"/>
                </a:solidFill>
                <a:effectLst/>
              </a:rPr>
              <a:t>Introduktiostext</a:t>
            </a:r>
            <a:r>
              <a:rPr lang="da-DK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a-DK" sz="2400" b="0" i="0" u="none" strike="noStrike" dirty="0" err="1">
                <a:solidFill>
                  <a:srgbClr val="000000"/>
                </a:solidFill>
                <a:effectLst/>
              </a:rPr>
              <a:t>dikten</a:t>
            </a:r>
            <a:r>
              <a:rPr lang="da-DK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a-DK" sz="2400" dirty="0">
                <a:solidFill>
                  <a:srgbClr val="000000"/>
                </a:solidFill>
              </a:rPr>
              <a:t>7</a:t>
            </a:r>
            <a:r>
              <a:rPr lang="da-DK" sz="2400" b="0" i="0" u="none" strike="noStrike" dirty="0">
                <a:solidFill>
                  <a:srgbClr val="000000"/>
                </a:solidFill>
                <a:effectLst/>
              </a:rPr>
              <a:t> min </a:t>
            </a:r>
          </a:p>
          <a:p>
            <a:pPr rtl="0" fontAlgn="base">
              <a:buFont typeface="+mj-lt"/>
              <a:buAutoNum type="arabicPeriod"/>
            </a:pPr>
            <a:r>
              <a:rPr lang="da-DK" sz="2400" b="0" i="0" u="none" strike="noStrike" dirty="0">
                <a:solidFill>
                  <a:srgbClr val="000000"/>
                </a:solidFill>
                <a:effectLst/>
              </a:rPr>
              <a:t>Diskussion i par 5 min  </a:t>
            </a:r>
          </a:p>
          <a:p>
            <a:pPr marL="0" indent="0" rtl="0" fontAlgn="base">
              <a:buNone/>
            </a:pPr>
            <a:r>
              <a:rPr lang="da-DK" sz="2400" dirty="0">
                <a:solidFill>
                  <a:srgbClr val="000000"/>
                </a:solidFill>
              </a:rPr>
              <a:t>5. Alla</a:t>
            </a:r>
            <a:r>
              <a:rPr lang="da-DK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a-DK" sz="2400" b="0" i="0" u="none" strike="noStrike" dirty="0" err="1">
                <a:solidFill>
                  <a:srgbClr val="000000"/>
                </a:solidFill>
                <a:effectLst/>
              </a:rPr>
              <a:t>diskuterar</a:t>
            </a:r>
            <a:r>
              <a:rPr lang="da-DK" sz="2400" b="0" i="0" u="none" strike="noStrike" dirty="0">
                <a:solidFill>
                  <a:srgbClr val="000000"/>
                </a:solidFill>
                <a:effectLst/>
              </a:rPr>
              <a:t> 15 min </a:t>
            </a:r>
          </a:p>
          <a:p>
            <a:pPr marL="0" indent="0" rtl="0" fontAlgn="base">
              <a:buNone/>
            </a:pPr>
            <a:r>
              <a:rPr lang="da-DK" sz="2400" b="0" i="0" u="none" strike="noStrike" dirty="0">
                <a:solidFill>
                  <a:srgbClr val="000000"/>
                </a:solidFill>
                <a:effectLst/>
              </a:rPr>
              <a:t>6.Vilka </a:t>
            </a:r>
            <a:r>
              <a:rPr lang="da-DK" sz="2400" b="0" i="0" u="none" strike="noStrike" dirty="0" err="1">
                <a:solidFill>
                  <a:srgbClr val="000000"/>
                </a:solidFill>
                <a:effectLst/>
              </a:rPr>
              <a:t>känslor</a:t>
            </a:r>
            <a:r>
              <a:rPr lang="da-DK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a-DK" sz="2400" b="0" i="0" u="none" strike="noStrike" dirty="0" err="1">
                <a:solidFill>
                  <a:srgbClr val="000000"/>
                </a:solidFill>
                <a:effectLst/>
              </a:rPr>
              <a:t>väcker</a:t>
            </a:r>
            <a:r>
              <a:rPr lang="da-DK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a-DK" sz="2400" b="0" i="0" u="none" strike="noStrike" dirty="0" err="1">
                <a:solidFill>
                  <a:srgbClr val="000000"/>
                </a:solidFill>
                <a:effectLst/>
              </a:rPr>
              <a:t>dikten</a:t>
            </a:r>
            <a:r>
              <a:rPr lang="da-DK" sz="2400" b="0" i="0" u="none" strike="noStrike" dirty="0">
                <a:solidFill>
                  <a:srgbClr val="000000"/>
                </a:solidFill>
                <a:effectLst/>
              </a:rPr>
              <a:t>? 3 min </a:t>
            </a:r>
          </a:p>
          <a:p>
            <a:pPr marL="0" indent="0" rtl="0" fontAlgn="base">
              <a:buNone/>
            </a:pPr>
            <a:r>
              <a:rPr lang="da-DK" sz="2400" b="0" i="0" u="none" strike="noStrike" dirty="0">
                <a:solidFill>
                  <a:srgbClr val="000000"/>
                </a:solidFill>
                <a:effectLst/>
              </a:rPr>
              <a:t>7. Dela vad du </a:t>
            </a:r>
            <a:r>
              <a:rPr lang="da-DK" sz="2400" b="0" i="0" u="none" strike="noStrike" dirty="0" err="1">
                <a:solidFill>
                  <a:srgbClr val="000000"/>
                </a:solidFill>
                <a:effectLst/>
              </a:rPr>
              <a:t>kände</a:t>
            </a:r>
            <a:r>
              <a:rPr lang="da-DK" sz="2400" b="0" i="0" u="none" strike="noStrike" dirty="0">
                <a:solidFill>
                  <a:srgbClr val="000000"/>
                </a:solidFill>
                <a:effectLst/>
              </a:rPr>
              <a:t> 7 min</a:t>
            </a:r>
          </a:p>
          <a:p>
            <a:pPr marL="0" indent="0" rtl="0" fontAlgn="base">
              <a:buNone/>
            </a:pPr>
            <a:r>
              <a:rPr lang="da-DK" sz="2400" b="0" i="0" u="none" strike="noStrike" dirty="0">
                <a:solidFill>
                  <a:srgbClr val="000000"/>
                </a:solidFill>
                <a:effectLst/>
              </a:rPr>
              <a:t>8. </a:t>
            </a:r>
            <a:r>
              <a:rPr lang="da-DK" sz="2400" dirty="0">
                <a:solidFill>
                  <a:srgbClr val="000000"/>
                </a:solidFill>
              </a:rPr>
              <a:t>Uppsamling, Exit ticket</a:t>
            </a:r>
            <a:r>
              <a:rPr lang="da-DK" sz="2400" b="0" i="0" u="none" strike="noStrike" dirty="0">
                <a:solidFill>
                  <a:srgbClr val="000000"/>
                </a:solidFill>
                <a:effectLst/>
              </a:rPr>
              <a:t> 5 min </a:t>
            </a:r>
          </a:p>
        </p:txBody>
      </p:sp>
    </p:spTree>
    <p:extLst>
      <p:ext uri="{BB962C8B-B14F-4D97-AF65-F5344CB8AC3E}">
        <p14:creationId xmlns:p14="http://schemas.microsoft.com/office/powerpoint/2010/main" val="1199671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imeout">
      <a:majorFont>
        <a:latin typeface="Bebas Neue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488</Words>
  <Application>Microsoft Office PowerPoint</Application>
  <PresentationFormat>Laajakuva</PresentationFormat>
  <Paragraphs>50</Paragraphs>
  <Slides>11</Slides>
  <Notes>0</Notes>
  <HiddenSlides>0</HiddenSlides>
  <MMClips>2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Bebas Neue</vt:lpstr>
      <vt:lpstr>Montserrat Light</vt:lpstr>
      <vt:lpstr>Office-teema</vt:lpstr>
      <vt:lpstr>PowerPoint-esitys</vt:lpstr>
      <vt:lpstr> Tema: Livet i Havet och hållbar konsumtion </vt:lpstr>
      <vt:lpstr>Upplägg</vt:lpstr>
      <vt:lpstr>Introduktion till livet i havet och ansvarsfull konsumtion Lektion 1-2, Plast i havet </vt:lpstr>
      <vt:lpstr>Lektion 1-2: Frågor att diskutera:</vt:lpstr>
      <vt:lpstr>Lektion 3</vt:lpstr>
      <vt:lpstr>Lektion 4:Dialog paus, Spelregler</vt:lpstr>
      <vt:lpstr>Exempel på dikter att inleda dialogpaus med:</vt:lpstr>
      <vt:lpstr>Dialogpaus</vt:lpstr>
      <vt:lpstr>Lektion 5: Reklam för havet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Jessica Mukkala</dc:creator>
  <cp:lastModifiedBy>Oona Mertoniemi</cp:lastModifiedBy>
  <cp:revision>13</cp:revision>
  <dcterms:created xsi:type="dcterms:W3CDTF">2024-05-06T12:17:41Z</dcterms:created>
  <dcterms:modified xsi:type="dcterms:W3CDTF">2025-08-22T06:04:09Z</dcterms:modified>
</cp:coreProperties>
</file>