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Bebas Neue" panose="020B0606020202050201" pitchFamily="34" charset="0"/>
      <p:regular r:id="rId24"/>
    </p:embeddedFont>
    <p:embeddedFont>
      <p:font typeface="Lato" panose="020F0502020204030203" pitchFamily="34" charset="0"/>
      <p:regular r:id="rId25"/>
      <p:bold r:id="rId26"/>
      <p:italic r:id="rId27"/>
      <p:boldItalic r:id="rId28"/>
    </p:embeddedFont>
    <p:embeddedFont>
      <p:font typeface="Montserrat Light" panose="00000400000000000000" pitchFamily="50" charset="0"/>
      <p:regular r:id="rId29"/>
      <p:bold r:id="rId30"/>
      <p:italic r:id="rId31"/>
      <p:boldItalic r:id="rId32"/>
    </p:embeddedFont>
    <p:embeddedFont>
      <p:font typeface="Raleway"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126" d="100"/>
          <a:sy n="126" d="100"/>
        </p:scale>
        <p:origin x="114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1d7430f071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1d7430f071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1d7ad1a209_7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1d7ad1a209_7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1d7ad1a209_8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1d7ad1a209_8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1d7ad1a209_7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1d7ad1a209_7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1d7ad1a209_7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1d7ad1a209_7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1d7ad1a209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1d7ad1a209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1d7ad1a209_8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1d7ad1a209_8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1d7ad1a209_7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1d7ad1a209_7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1d7ad1a209_7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1d7ad1a209_7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1d7ad1a209_7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1d7ad1a209_7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d7430f071_2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1d7430f071_2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1d7430f071_2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1d7430f071_2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1d7430f071_2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31d7430f071_2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1d7430f071_2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1d7430f071_2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1d7ad1a209_8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1d7ad1a209_8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1d7ad1a209_7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1d7ad1a209_7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1d7ad1a209_7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1d7ad1a209_7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1d7ad1a209_8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1d7ad1a209_8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1d7ad1a209_7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1d7ad1a209_7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1d7ad1a209_7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1d7ad1a209_7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Bebas Neue"/>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4" name="Google Shape;84;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85" name="Google Shape;85;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86" name="Google Shape;86;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87" name="Google Shape;87;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
              <a:t>‹#›</a:t>
            </a:fld>
            <a:endParaRPr/>
          </a:p>
        </p:txBody>
      </p:sp>
      <p:pic>
        <p:nvPicPr>
          <p:cNvPr id="88" name="Google Shape;88;p13" descr="Kuva, joka sisältää kohteen Värikkyys, kuvio, keltainen, appelsiini&#10;&#10;Kuvaus luotu automaattisesti"/>
          <p:cNvPicPr preferRelativeResize="0"/>
          <p:nvPr/>
        </p:nvPicPr>
        <p:blipFill rotWithShape="1">
          <a:blip r:embed="rId2">
            <a:alphaModFix/>
          </a:blip>
          <a:srcRect t="9999"/>
          <a:stretch/>
        </p:blipFill>
        <p:spPr>
          <a:xfrm>
            <a:off x="0" y="0"/>
            <a:ext cx="9143998" cy="5143501"/>
          </a:xfrm>
          <a:prstGeom prst="rect">
            <a:avLst/>
          </a:prstGeom>
          <a:noFill/>
          <a:ln>
            <a:noFill/>
          </a:ln>
        </p:spPr>
      </p:pic>
      <p:sp>
        <p:nvSpPr>
          <p:cNvPr id="89" name="Google Shape;89;p13"/>
          <p:cNvSpPr/>
          <p:nvPr/>
        </p:nvSpPr>
        <p:spPr>
          <a:xfrm>
            <a:off x="245143" y="273844"/>
            <a:ext cx="8653800" cy="4662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s://plasticchange.dk/plastikproblemet-kort-fortal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7Y3T6T12CK8"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6;p1" descr="Kuva, joka sisältää kohteen teksti, Grafiikka, graafinen suunnittelu, juliste&#10;&#10;Kuvaus luotu automaattisesti">
            <a:extLst>
              <a:ext uri="{FF2B5EF4-FFF2-40B4-BE49-F238E27FC236}">
                <a16:creationId xmlns:a16="http://schemas.microsoft.com/office/drawing/2014/main" id="{FD41A796-7D53-993D-EE86-596E92EBFE09}"/>
              </a:ext>
            </a:extLst>
          </p:cNvPr>
          <p:cNvPicPr preferRelativeResize="0"/>
          <p:nvPr/>
        </p:nvPicPr>
        <p:blipFill rotWithShape="1">
          <a:blip r:embed="rId2">
            <a:alphaModFix/>
          </a:blip>
          <a:srcRect/>
          <a:stretch/>
        </p:blipFill>
        <p:spPr>
          <a:xfrm>
            <a:off x="1316181" y="416885"/>
            <a:ext cx="6511638" cy="4309730"/>
          </a:xfrm>
          <a:prstGeom prst="rect">
            <a:avLst/>
          </a:prstGeom>
          <a:noFill/>
          <a:ln>
            <a:noFill/>
          </a:ln>
        </p:spPr>
      </p:pic>
    </p:spTree>
    <p:extLst>
      <p:ext uri="{BB962C8B-B14F-4D97-AF65-F5344CB8AC3E}">
        <p14:creationId xmlns:p14="http://schemas.microsoft.com/office/powerpoint/2010/main" val="4285977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p:nvPr/>
        </p:nvSpPr>
        <p:spPr>
          <a:xfrm>
            <a:off x="331950" y="598917"/>
            <a:ext cx="8480100" cy="4066724"/>
          </a:xfrm>
          <a:prstGeom prst="rect">
            <a:avLst/>
          </a:prstGeom>
          <a:noFill/>
          <a:ln>
            <a:noFill/>
          </a:ln>
        </p:spPr>
        <p:txBody>
          <a:bodyPr spcFirstLastPara="1" wrap="square" lIns="91425" tIns="91425" rIns="91425" bIns="91425" anchor="t" anchorCtr="0">
            <a:spAutoFit/>
          </a:bodyPr>
          <a:lstStyle/>
          <a:p>
            <a:pPr lvl="0">
              <a:lnSpc>
                <a:spcPct val="115000"/>
              </a:lnSpc>
              <a:spcBef>
                <a:spcPts val="1300"/>
              </a:spcBef>
            </a:pPr>
            <a:r>
              <a:rPr lang="fi-FI" sz="1200" b="1" dirty="0" err="1">
                <a:latin typeface="Montserrat Light" panose="00000400000000000000" pitchFamily="50" charset="0"/>
              </a:rPr>
              <a:t>Varför</a:t>
            </a:r>
            <a:r>
              <a:rPr lang="fi-FI" sz="1200" b="1" dirty="0">
                <a:latin typeface="Montserrat Light" panose="00000400000000000000" pitchFamily="50" charset="0"/>
              </a:rPr>
              <a:t> </a:t>
            </a:r>
            <a:r>
              <a:rPr lang="fi-FI" sz="1200" b="1" dirty="0" err="1">
                <a:latin typeface="Montserrat Light" panose="00000400000000000000" pitchFamily="50" charset="0"/>
              </a:rPr>
              <a:t>är</a:t>
            </a:r>
            <a:r>
              <a:rPr lang="fi-FI" sz="1200" b="1" dirty="0">
                <a:latin typeface="Montserrat Light" panose="00000400000000000000" pitchFamily="50" charset="0"/>
              </a:rPr>
              <a:t> </a:t>
            </a:r>
            <a:r>
              <a:rPr lang="fi-FI" sz="1200" b="1" dirty="0" err="1">
                <a:latin typeface="Montserrat Light" panose="00000400000000000000" pitchFamily="50" charset="0"/>
              </a:rPr>
              <a:t>havsströmmar</a:t>
            </a:r>
            <a:r>
              <a:rPr lang="fi-FI" sz="1200" b="1" dirty="0">
                <a:latin typeface="Montserrat Light" panose="00000400000000000000" pitchFamily="50" charset="0"/>
              </a:rPr>
              <a:t> </a:t>
            </a:r>
            <a:r>
              <a:rPr lang="fi-FI" sz="1200" b="1" dirty="0" err="1">
                <a:latin typeface="Montserrat Light" panose="00000400000000000000" pitchFamily="50" charset="0"/>
              </a:rPr>
              <a:t>viktiga</a:t>
            </a:r>
            <a:r>
              <a:rPr lang="fi-FI" sz="1200" b="1" dirty="0">
                <a:latin typeface="Montserrat Light" panose="00000400000000000000" pitchFamily="50" charset="0"/>
              </a:rPr>
              <a:t>?</a:t>
            </a:r>
          </a:p>
          <a:p>
            <a:pPr marL="171450" lvl="0" indent="-171450">
              <a:lnSpc>
                <a:spcPct val="115000"/>
              </a:lnSpc>
              <a:spcBef>
                <a:spcPts val="1300"/>
              </a:spcBef>
              <a:buFont typeface="Arial" panose="020B0604020202020204" pitchFamily="34" charset="0"/>
              <a:buChar char="•"/>
            </a:pPr>
            <a:r>
              <a:rPr lang="sv-SE" sz="1200" dirty="0">
                <a:latin typeface="Montserrat Light" panose="00000400000000000000" pitchFamily="50" charset="0"/>
              </a:rPr>
              <a:t>De reglerar klimatet. Till exempel håller Golfströmmen norra Europa varmare än det annars skulle vara.</a:t>
            </a:r>
          </a:p>
          <a:p>
            <a:pPr marL="171450" lvl="0" indent="-171450">
              <a:lnSpc>
                <a:spcPct val="115000"/>
              </a:lnSpc>
              <a:spcBef>
                <a:spcPts val="1300"/>
              </a:spcBef>
              <a:buFont typeface="Arial" panose="020B0604020202020204" pitchFamily="34" charset="0"/>
              <a:buChar char="•"/>
            </a:pPr>
            <a:r>
              <a:rPr lang="sv-SE" sz="1200" dirty="0">
                <a:latin typeface="Montserrat Light" panose="00000400000000000000" pitchFamily="50" charset="0"/>
              </a:rPr>
              <a:t>De hjälper till att sprida näringsämnen som många havsdjur är beroende av.</a:t>
            </a:r>
          </a:p>
          <a:p>
            <a:pPr marL="171450" lvl="0" indent="-171450">
              <a:lnSpc>
                <a:spcPct val="115000"/>
              </a:lnSpc>
              <a:spcBef>
                <a:spcPts val="1300"/>
              </a:spcBef>
              <a:buFont typeface="Arial" panose="020B0604020202020204" pitchFamily="34" charset="0"/>
              <a:buChar char="•"/>
            </a:pPr>
            <a:r>
              <a:rPr lang="sv-SE" sz="1200" dirty="0">
                <a:latin typeface="Montserrat Light" panose="00000400000000000000" pitchFamily="50" charset="0"/>
              </a:rPr>
              <a:t>De påverkar vädret och kan leda till extrema fenomen som orkaner.</a:t>
            </a:r>
          </a:p>
          <a:p>
            <a:pPr lvl="0">
              <a:lnSpc>
                <a:spcPct val="115000"/>
              </a:lnSpc>
              <a:spcBef>
                <a:spcPts val="1300"/>
              </a:spcBef>
            </a:pPr>
            <a:r>
              <a:rPr lang="fi-FI" sz="1200" b="1" dirty="0">
                <a:latin typeface="Montserrat Light" panose="00000400000000000000" pitchFamily="50" charset="0"/>
              </a:rPr>
              <a:t>Hot </a:t>
            </a:r>
            <a:r>
              <a:rPr lang="fi-FI" sz="1200" b="1" dirty="0" err="1">
                <a:latin typeface="Montserrat Light" panose="00000400000000000000" pitchFamily="50" charset="0"/>
              </a:rPr>
              <a:t>mot</a:t>
            </a:r>
            <a:r>
              <a:rPr lang="fi-FI" sz="1200" b="1" dirty="0">
                <a:latin typeface="Montserrat Light" panose="00000400000000000000" pitchFamily="50" charset="0"/>
              </a:rPr>
              <a:t> </a:t>
            </a:r>
            <a:r>
              <a:rPr lang="fi-FI" sz="1200" b="1" dirty="0" err="1">
                <a:latin typeface="Montserrat Light" panose="00000400000000000000" pitchFamily="50" charset="0"/>
              </a:rPr>
              <a:t>havsströmmar</a:t>
            </a:r>
            <a:br>
              <a:rPr lang="fi-FI" sz="1200" b="1" dirty="0">
                <a:latin typeface="Montserrat Light" panose="00000400000000000000" pitchFamily="50" charset="0"/>
              </a:rPr>
            </a:br>
            <a:r>
              <a:rPr lang="sv-SE" sz="1200" dirty="0">
                <a:latin typeface="Montserrat Light" panose="00000400000000000000" pitchFamily="50" charset="0"/>
              </a:rPr>
              <a:t>Klimatförändringar kan störa havsströmmarna. När is vid polerna smälter förändras salthalten i haven, vilket kan försvaga eller stoppa vissa viktiga strömmar, som Golfströmmen. Detta kan få stora konsekvenser för både klimat och djurliv.</a:t>
            </a:r>
          </a:p>
          <a:p>
            <a:pPr lvl="0">
              <a:lnSpc>
                <a:spcPct val="115000"/>
              </a:lnSpc>
              <a:spcBef>
                <a:spcPts val="1300"/>
              </a:spcBef>
            </a:pPr>
            <a:r>
              <a:rPr lang="da" sz="1200" b="1" dirty="0">
                <a:latin typeface="Montserrat Light" panose="00000400000000000000" pitchFamily="50" charset="0"/>
              </a:rPr>
              <a:t>Hur kan vi hjälpa?</a:t>
            </a:r>
            <a:br>
              <a:rPr lang="da" sz="1200" b="1" dirty="0">
                <a:latin typeface="Montserrat Light" panose="00000400000000000000" pitchFamily="50" charset="0"/>
              </a:rPr>
            </a:br>
            <a:r>
              <a:rPr lang="sv-SE" sz="1200" dirty="0">
                <a:latin typeface="Montserrat Light" panose="00000400000000000000" pitchFamily="50" charset="0"/>
              </a:rPr>
              <a:t>För att skydda havsströmmarna är det viktigt att bekämpa klimatförändringar genom att minska CO₂-utsläpp och ta bättre hand om vår planet.</a:t>
            </a:r>
          </a:p>
          <a:p>
            <a:pPr lvl="0">
              <a:lnSpc>
                <a:spcPct val="115000"/>
              </a:lnSpc>
              <a:spcBef>
                <a:spcPts val="1300"/>
              </a:spcBef>
              <a:spcAft>
                <a:spcPts val="1300"/>
              </a:spcAft>
            </a:pPr>
            <a:r>
              <a:rPr lang="sv-SE" sz="1200" dirty="0">
                <a:latin typeface="Montserrat Light" panose="00000400000000000000" pitchFamily="50" charset="0"/>
              </a:rPr>
              <a:t>Havsströmmar visar hur hela jorden hänger ihop och varför det är viktigt att vi tar hand om vår havsmiljö.</a:t>
            </a:r>
            <a:endParaRPr sz="1200" dirty="0">
              <a:latin typeface="Montserrat Light" panose="00000400000000000000" pitchFamily="50"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4"/>
          <p:cNvPicPr preferRelativeResize="0"/>
          <p:nvPr/>
        </p:nvPicPr>
        <p:blipFill>
          <a:blip r:embed="rId3">
            <a:alphaModFix/>
          </a:blip>
          <a:stretch>
            <a:fillRect/>
          </a:stretch>
        </p:blipFill>
        <p:spPr>
          <a:xfrm>
            <a:off x="365450" y="357475"/>
            <a:ext cx="6221088" cy="3275450"/>
          </a:xfrm>
          <a:prstGeom prst="rect">
            <a:avLst/>
          </a:prstGeom>
          <a:noFill/>
          <a:ln>
            <a:noFill/>
          </a:ln>
        </p:spPr>
      </p:pic>
      <p:sp>
        <p:nvSpPr>
          <p:cNvPr id="162" name="Google Shape;162;p24"/>
          <p:cNvSpPr txBox="1"/>
          <p:nvPr/>
        </p:nvSpPr>
        <p:spPr>
          <a:xfrm>
            <a:off x="6692200" y="1139450"/>
            <a:ext cx="2162240" cy="2182870"/>
          </a:xfrm>
          <a:prstGeom prst="rect">
            <a:avLst/>
          </a:prstGeom>
          <a:noFill/>
          <a:ln>
            <a:noFill/>
          </a:ln>
        </p:spPr>
        <p:txBody>
          <a:bodyPr spcFirstLastPara="1" wrap="square" lIns="91425" tIns="91425" rIns="91425" bIns="91425" anchor="t" anchorCtr="0">
            <a:noAutofit/>
          </a:bodyPr>
          <a:lstStyle/>
          <a:p>
            <a:pPr lvl="0"/>
            <a:r>
              <a:rPr lang="sv-SE" sz="1300" dirty="0">
                <a:solidFill>
                  <a:schemeClr val="bg2"/>
                </a:solidFill>
                <a:latin typeface="Montserrat Light" panose="00000400000000000000" pitchFamily="50" charset="0"/>
                <a:ea typeface="Lato"/>
                <a:cs typeface="Lato"/>
                <a:sym typeface="Lato"/>
              </a:rPr>
              <a:t>Nu har eleverna fått veta om föroreningar och hur världshaven hänger ihop. Därmed har eleverna fått kunskap som de kan använda i den kommande dialogpausdiskussionen.</a:t>
            </a:r>
            <a:endParaRPr sz="1300" dirty="0">
              <a:solidFill>
                <a:schemeClr val="bg2"/>
              </a:solidFill>
              <a:latin typeface="Montserrat Light" panose="00000400000000000000" pitchFamily="50" charset="0"/>
              <a:ea typeface="Lato"/>
              <a:cs typeface="Lato"/>
              <a:sym typeface="Lato"/>
            </a:endParaRPr>
          </a:p>
        </p:txBody>
      </p:sp>
      <p:sp>
        <p:nvSpPr>
          <p:cNvPr id="163" name="Google Shape;163;p24"/>
          <p:cNvSpPr txBox="1"/>
          <p:nvPr/>
        </p:nvSpPr>
        <p:spPr>
          <a:xfrm>
            <a:off x="294400" y="3632925"/>
            <a:ext cx="8460900" cy="1107965"/>
          </a:xfrm>
          <a:prstGeom prst="rect">
            <a:avLst/>
          </a:prstGeom>
          <a:noFill/>
          <a:ln>
            <a:noFill/>
          </a:ln>
        </p:spPr>
        <p:txBody>
          <a:bodyPr spcFirstLastPara="1" wrap="square" lIns="91425" tIns="91425" rIns="91425" bIns="91425" anchor="t" anchorCtr="0">
            <a:spAutoFit/>
          </a:bodyPr>
          <a:lstStyle/>
          <a:p>
            <a:pPr lvl="0"/>
            <a:r>
              <a:rPr lang="sv-SE" sz="1200" b="1" dirty="0">
                <a:latin typeface="Montserrat Light" panose="00000400000000000000" pitchFamily="50" charset="0"/>
              </a:rPr>
              <a:t>Vad tycker jag om att havsströmmar transporterar plastavfall från en del av världen till en annan?</a:t>
            </a:r>
          </a:p>
          <a:p>
            <a:pPr lvl="0"/>
            <a:endParaRPr lang="sv-SE" sz="1200" b="1" dirty="0">
              <a:latin typeface="Montserrat Light" panose="00000400000000000000" pitchFamily="50" charset="0"/>
            </a:endParaRPr>
          </a:p>
          <a:p>
            <a:pPr lvl="0"/>
            <a:r>
              <a:rPr lang="sv-SE" sz="1200" b="1" dirty="0">
                <a:latin typeface="Montserrat Light" panose="00000400000000000000" pitchFamily="50" charset="0"/>
              </a:rPr>
              <a:t>Varför är plast i Stilla havet dålig för våra hav och vår fiskeindustri?</a:t>
            </a:r>
          </a:p>
          <a:p>
            <a:pPr lvl="0"/>
            <a:endParaRPr lang="sv-SE" sz="1200" b="1" dirty="0">
              <a:latin typeface="Montserrat Light" panose="00000400000000000000" pitchFamily="50" charset="0"/>
            </a:endParaRPr>
          </a:p>
          <a:p>
            <a:pPr lvl="0"/>
            <a:r>
              <a:rPr lang="sv-SE" sz="1200" b="1" dirty="0">
                <a:latin typeface="Montserrat Light" panose="00000400000000000000" pitchFamily="50" charset="0"/>
              </a:rPr>
              <a:t>Hur kan vi minska mängden plast som transporteras runt i världshaven via havsströmmar?</a:t>
            </a:r>
            <a:endParaRPr sz="1200" b="1" dirty="0">
              <a:latin typeface="Montserrat Light" panose="00000400000000000000" pitchFamily="50"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351000" y="330050"/>
            <a:ext cx="3310200" cy="780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da" dirty="0">
                <a:latin typeface="Bebas Neue" panose="020B0606020202050201" pitchFamily="34" charset="0"/>
              </a:rPr>
              <a:t>Concept cartoons</a:t>
            </a:r>
            <a:endParaRPr dirty="0">
              <a:latin typeface="Bebas Neue" panose="020B0606020202050201" pitchFamily="34" charset="0"/>
            </a:endParaRPr>
          </a:p>
        </p:txBody>
      </p:sp>
      <p:sp>
        <p:nvSpPr>
          <p:cNvPr id="169" name="Google Shape;169;p25"/>
          <p:cNvSpPr txBox="1">
            <a:spLocks noGrp="1"/>
          </p:cNvSpPr>
          <p:nvPr>
            <p:ph type="body" idx="1"/>
          </p:nvPr>
        </p:nvSpPr>
        <p:spPr>
          <a:xfrm>
            <a:off x="351000" y="949150"/>
            <a:ext cx="8442000" cy="3864300"/>
          </a:xfrm>
          <a:prstGeom prst="rect">
            <a:avLst/>
          </a:prstGeom>
        </p:spPr>
        <p:txBody>
          <a:bodyPr spcFirstLastPara="1" wrap="square" lIns="68575" tIns="34275" rIns="68575" bIns="34275" anchor="t" anchorCtr="0">
            <a:noAutofit/>
          </a:bodyPr>
          <a:lstStyle/>
          <a:p>
            <a:pPr marL="0" lvl="0" indent="0">
              <a:lnSpc>
                <a:spcPct val="100000"/>
              </a:lnSpc>
              <a:buSzPts val="440"/>
              <a:buNone/>
            </a:pPr>
            <a:r>
              <a:rPr lang="sv-SE" sz="1000" dirty="0">
                <a:solidFill>
                  <a:srgbClr val="000000"/>
                </a:solidFill>
                <a:latin typeface="Montserrat Light" panose="00000400000000000000" pitchFamily="50" charset="0"/>
                <a:ea typeface="Arial"/>
                <a:cs typeface="Arial"/>
                <a:sym typeface="Arial"/>
              </a:rPr>
              <a:t>En </a:t>
            </a:r>
            <a:r>
              <a:rPr lang="sv-SE" sz="1000" dirty="0" err="1">
                <a:solidFill>
                  <a:srgbClr val="000000"/>
                </a:solidFill>
                <a:latin typeface="Montserrat Light" panose="00000400000000000000" pitchFamily="50" charset="0"/>
                <a:ea typeface="Arial"/>
                <a:cs typeface="Arial"/>
                <a:sym typeface="Arial"/>
              </a:rPr>
              <a:t>concept</a:t>
            </a:r>
            <a:r>
              <a:rPr lang="sv-SE" sz="1000" dirty="0">
                <a:solidFill>
                  <a:srgbClr val="000000"/>
                </a:solidFill>
                <a:latin typeface="Montserrat Light" panose="00000400000000000000" pitchFamily="50" charset="0"/>
                <a:ea typeface="Arial"/>
                <a:cs typeface="Arial"/>
                <a:sym typeface="Arial"/>
              </a:rPr>
              <a:t> </a:t>
            </a:r>
            <a:r>
              <a:rPr lang="sv-SE" sz="1000" dirty="0" err="1">
                <a:solidFill>
                  <a:srgbClr val="000000"/>
                </a:solidFill>
                <a:latin typeface="Montserrat Light" panose="00000400000000000000" pitchFamily="50" charset="0"/>
                <a:ea typeface="Arial"/>
                <a:cs typeface="Arial"/>
                <a:sym typeface="Arial"/>
              </a:rPr>
              <a:t>cartoon</a:t>
            </a:r>
            <a:r>
              <a:rPr lang="sv-SE" sz="1000" dirty="0">
                <a:solidFill>
                  <a:srgbClr val="000000"/>
                </a:solidFill>
                <a:latin typeface="Montserrat Light" panose="00000400000000000000" pitchFamily="50" charset="0"/>
                <a:ea typeface="Arial"/>
                <a:cs typeface="Arial"/>
                <a:sym typeface="Arial"/>
              </a:rPr>
              <a:t> är en visuell metod där en humoristisk eller tankeväckande bild används för att stimulera diskussion och reflektion kring ett ämne. Här är ett förslag på hur en </a:t>
            </a:r>
            <a:r>
              <a:rPr lang="sv-SE" sz="1000" dirty="0" err="1">
                <a:solidFill>
                  <a:srgbClr val="000000"/>
                </a:solidFill>
                <a:latin typeface="Montserrat Light" panose="00000400000000000000" pitchFamily="50" charset="0"/>
                <a:ea typeface="Arial"/>
                <a:cs typeface="Arial"/>
                <a:sym typeface="Arial"/>
              </a:rPr>
              <a:t>concept</a:t>
            </a:r>
            <a:r>
              <a:rPr lang="sv-SE" sz="1000" dirty="0">
                <a:solidFill>
                  <a:srgbClr val="000000"/>
                </a:solidFill>
                <a:latin typeface="Montserrat Light" panose="00000400000000000000" pitchFamily="50" charset="0"/>
                <a:ea typeface="Arial"/>
                <a:cs typeface="Arial"/>
                <a:sym typeface="Arial"/>
              </a:rPr>
              <a:t> </a:t>
            </a:r>
            <a:r>
              <a:rPr lang="sv-SE" sz="1000" dirty="0" err="1">
                <a:solidFill>
                  <a:srgbClr val="000000"/>
                </a:solidFill>
                <a:latin typeface="Montserrat Light" panose="00000400000000000000" pitchFamily="50" charset="0"/>
                <a:ea typeface="Arial"/>
                <a:cs typeface="Arial"/>
                <a:sym typeface="Arial"/>
              </a:rPr>
              <a:t>cartoon</a:t>
            </a:r>
            <a:r>
              <a:rPr lang="sv-SE" sz="1000" dirty="0">
                <a:solidFill>
                  <a:srgbClr val="000000"/>
                </a:solidFill>
                <a:latin typeface="Montserrat Light" panose="00000400000000000000" pitchFamily="50" charset="0"/>
                <a:ea typeface="Arial"/>
                <a:cs typeface="Arial"/>
                <a:sym typeface="Arial"/>
              </a:rPr>
              <a:t> om havsströmmar för en sjundeklass skulle kunna se ut:</a:t>
            </a:r>
          </a:p>
          <a:p>
            <a:pPr marL="0" lvl="0" indent="0">
              <a:lnSpc>
                <a:spcPct val="100000"/>
              </a:lnSpc>
              <a:buSzPts val="440"/>
              <a:buNone/>
            </a:pPr>
            <a:r>
              <a:rPr lang="sv-SE" sz="1000" b="1" dirty="0">
                <a:solidFill>
                  <a:srgbClr val="000000"/>
                </a:solidFill>
                <a:latin typeface="Montserrat Light" panose="00000400000000000000" pitchFamily="50" charset="0"/>
                <a:ea typeface="Arial"/>
                <a:cs typeface="Arial"/>
                <a:sym typeface="Arial"/>
              </a:rPr>
              <a:t>Beskrivning av </a:t>
            </a:r>
            <a:r>
              <a:rPr lang="sv-SE" sz="1000" b="1" dirty="0" err="1">
                <a:solidFill>
                  <a:srgbClr val="000000"/>
                </a:solidFill>
                <a:latin typeface="Montserrat Light" panose="00000400000000000000" pitchFamily="50" charset="0"/>
                <a:ea typeface="Arial"/>
                <a:cs typeface="Arial"/>
                <a:sym typeface="Arial"/>
              </a:rPr>
              <a:t>Concept</a:t>
            </a:r>
            <a:r>
              <a:rPr lang="sv-SE" sz="1000" b="1" dirty="0">
                <a:solidFill>
                  <a:srgbClr val="000000"/>
                </a:solidFill>
                <a:latin typeface="Montserrat Light" panose="00000400000000000000" pitchFamily="50" charset="0"/>
                <a:ea typeface="Arial"/>
                <a:cs typeface="Arial"/>
                <a:sym typeface="Arial"/>
              </a:rPr>
              <a:t> </a:t>
            </a:r>
            <a:r>
              <a:rPr lang="sv-SE" sz="1000" b="1" dirty="0" err="1">
                <a:solidFill>
                  <a:srgbClr val="000000"/>
                </a:solidFill>
                <a:latin typeface="Montserrat Light" panose="00000400000000000000" pitchFamily="50" charset="0"/>
                <a:ea typeface="Arial"/>
                <a:cs typeface="Arial"/>
                <a:sym typeface="Arial"/>
              </a:rPr>
              <a:t>Cartoon</a:t>
            </a:r>
            <a:r>
              <a:rPr lang="sv-SE" sz="1000" b="1" dirty="0">
                <a:solidFill>
                  <a:srgbClr val="000000"/>
                </a:solidFill>
                <a:latin typeface="Montserrat Light" panose="00000400000000000000" pitchFamily="50" charset="0"/>
                <a:ea typeface="Arial"/>
                <a:cs typeface="Arial"/>
                <a:sym typeface="Arial"/>
              </a:rPr>
              <a:t> om havsströmmar</a:t>
            </a:r>
          </a:p>
          <a:p>
            <a:pPr marL="0" lvl="0" indent="0">
              <a:lnSpc>
                <a:spcPct val="100000"/>
              </a:lnSpc>
              <a:buSzPts val="440"/>
              <a:buNone/>
            </a:pPr>
            <a:br>
              <a:rPr lang="da" sz="1000" dirty="0">
                <a:solidFill>
                  <a:srgbClr val="000000"/>
                </a:solidFill>
                <a:latin typeface="Montserrat Light" panose="00000400000000000000" pitchFamily="50" charset="0"/>
                <a:ea typeface="Arial"/>
                <a:cs typeface="Arial"/>
                <a:sym typeface="Arial"/>
              </a:rPr>
            </a:br>
            <a:r>
              <a:rPr lang="sv-SE" sz="1000" dirty="0">
                <a:solidFill>
                  <a:srgbClr val="000000"/>
                </a:solidFill>
                <a:latin typeface="Montserrat Light" panose="00000400000000000000" pitchFamily="50" charset="0"/>
                <a:ea typeface="Arial"/>
                <a:cs typeface="Arial"/>
                <a:sym typeface="Arial"/>
              </a:rPr>
              <a:t>Bakgrund: En bild av jorden sedd från rymden, med stora, färgglada pilar som visar strömmarnas riktning i världshaven.</a:t>
            </a:r>
            <a:br>
              <a:rPr lang="da" sz="1000" dirty="0">
                <a:solidFill>
                  <a:srgbClr val="000000"/>
                </a:solidFill>
                <a:latin typeface="Montserrat Light" panose="00000400000000000000" pitchFamily="50" charset="0"/>
                <a:ea typeface="Arial"/>
                <a:cs typeface="Arial"/>
                <a:sym typeface="Arial"/>
              </a:rPr>
            </a:br>
            <a:r>
              <a:rPr lang="da" sz="1000" dirty="0">
                <a:solidFill>
                  <a:srgbClr val="000000"/>
                </a:solidFill>
                <a:latin typeface="Montserrat Light" panose="00000400000000000000" pitchFamily="50" charset="0"/>
                <a:ea typeface="Arial"/>
                <a:cs typeface="Arial"/>
                <a:sym typeface="Arial"/>
              </a:rPr>
              <a:t>Figurer:</a:t>
            </a:r>
            <a:endParaRPr sz="1000" dirty="0">
              <a:solidFill>
                <a:srgbClr val="000000"/>
              </a:solidFill>
              <a:latin typeface="Montserrat Light" panose="00000400000000000000" pitchFamily="50" charset="0"/>
              <a:ea typeface="Arial"/>
              <a:cs typeface="Arial"/>
              <a:sym typeface="Arial"/>
            </a:endParaRPr>
          </a:p>
          <a:p>
            <a:pPr marL="288000" lvl="0" indent="-304800">
              <a:lnSpc>
                <a:spcPct val="100000"/>
              </a:lnSpc>
              <a:spcBef>
                <a:spcPts val="600"/>
              </a:spcBef>
              <a:buClr>
                <a:srgbClr val="000000"/>
              </a:buClr>
              <a:buSzPct val="100000"/>
              <a:buFont typeface="Arial"/>
              <a:buAutoNum type="arabicPeriod"/>
            </a:pPr>
            <a:r>
              <a:rPr lang="sv-SE" sz="1000" dirty="0">
                <a:solidFill>
                  <a:srgbClr val="000000"/>
                </a:solidFill>
                <a:latin typeface="Montserrat Light" panose="00000400000000000000" pitchFamily="50" charset="0"/>
                <a:ea typeface="Arial"/>
                <a:cs typeface="Arial"/>
                <a:sym typeface="Arial"/>
              </a:rPr>
              <a:t>Elev 1: En elev står bredvid en stor glob och tittar förundrat på pilarna som visar havsströmmarna. Eleven säger: ”Så om havsströmmarna kan röra sig så snabbt, hur påverkar de vädret i olika delar av världen?”</a:t>
            </a:r>
          </a:p>
          <a:p>
            <a:pPr marL="288000" lvl="0" indent="-304800">
              <a:lnSpc>
                <a:spcPct val="100000"/>
              </a:lnSpc>
              <a:spcBef>
                <a:spcPts val="600"/>
              </a:spcBef>
              <a:buClr>
                <a:srgbClr val="000000"/>
              </a:buClr>
              <a:buSzPct val="100000"/>
              <a:buFont typeface="Arial"/>
              <a:buAutoNum type="arabicPeriod"/>
            </a:pPr>
            <a:r>
              <a:rPr lang="sv-SE" sz="1000" dirty="0">
                <a:solidFill>
                  <a:srgbClr val="000000"/>
                </a:solidFill>
                <a:latin typeface="Montserrat Light" panose="00000400000000000000" pitchFamily="50" charset="0"/>
                <a:ea typeface="Arial"/>
                <a:cs typeface="Arial"/>
                <a:sym typeface="Arial"/>
              </a:rPr>
              <a:t>Elev 2: En annan elev som tittar på en karta över havsströmmar svarar: ”Det är ganska häftigt! Jag visste inte att strömmen från Golfströmmen kan göra vädret varmare i Europa.”</a:t>
            </a:r>
          </a:p>
          <a:p>
            <a:pPr marL="288000" lvl="0" indent="-304800">
              <a:lnSpc>
                <a:spcPct val="100000"/>
              </a:lnSpc>
              <a:spcBef>
                <a:spcPts val="600"/>
              </a:spcBef>
              <a:buClr>
                <a:srgbClr val="000000"/>
              </a:buClr>
              <a:buSzPct val="100000"/>
              <a:buFont typeface="Arial"/>
              <a:buAutoNum type="arabicPeriod"/>
            </a:pPr>
            <a:r>
              <a:rPr lang="sv-SE" sz="1000" dirty="0">
                <a:solidFill>
                  <a:srgbClr val="000000"/>
                </a:solidFill>
                <a:latin typeface="Montserrat Light" panose="00000400000000000000" pitchFamily="50" charset="0"/>
                <a:ea typeface="Arial"/>
                <a:cs typeface="Arial"/>
                <a:sym typeface="Arial"/>
              </a:rPr>
              <a:t>Elev 3: En tredje elev tittar på pilar som går runt Antarktis och säger: ”Och vad händer med den antarktiska strömmen? Varför stannar den inte vid Sydafrika?”</a:t>
            </a:r>
          </a:p>
          <a:p>
            <a:pPr marL="288000" lvl="0" indent="-304800">
              <a:lnSpc>
                <a:spcPct val="100000"/>
              </a:lnSpc>
              <a:spcBef>
                <a:spcPts val="600"/>
              </a:spcBef>
              <a:buClr>
                <a:srgbClr val="000000"/>
              </a:buClr>
              <a:buSzPct val="100000"/>
              <a:buFont typeface="Arial"/>
              <a:buAutoNum type="arabicPeriod"/>
            </a:pPr>
            <a:r>
              <a:rPr lang="sv-SE" sz="1000" dirty="0">
                <a:solidFill>
                  <a:srgbClr val="000000"/>
                </a:solidFill>
                <a:latin typeface="Montserrat Light" panose="00000400000000000000" pitchFamily="50" charset="0"/>
                <a:ea typeface="Arial"/>
                <a:cs typeface="Arial"/>
                <a:sym typeface="Arial"/>
              </a:rPr>
              <a:t>Elev 4: En elev håller en skylt med en fråga och säger: ”Är det sant att havsströmmarna hjälper till att transportera näringsämnen till de stora havsdjuren?”</a:t>
            </a:r>
          </a:p>
          <a:p>
            <a:pPr marL="0" lvl="0" indent="0">
              <a:lnSpc>
                <a:spcPct val="100000"/>
              </a:lnSpc>
              <a:spcBef>
                <a:spcPts val="1200"/>
              </a:spcBef>
              <a:buSzPts val="440"/>
              <a:buNone/>
            </a:pPr>
            <a:r>
              <a:rPr lang="sv-SE" sz="1000" dirty="0">
                <a:solidFill>
                  <a:srgbClr val="000000"/>
                </a:solidFill>
                <a:latin typeface="Montserrat Light" panose="00000400000000000000" pitchFamily="50" charset="0"/>
                <a:ea typeface="Arial"/>
                <a:cs typeface="Arial"/>
                <a:sym typeface="Arial"/>
              </a:rPr>
              <a:t>Textfält (på sidan):</a:t>
            </a:r>
          </a:p>
          <a:p>
            <a:pPr marL="0" lvl="0" indent="0">
              <a:lnSpc>
                <a:spcPct val="100000"/>
              </a:lnSpc>
              <a:spcBef>
                <a:spcPts val="1200"/>
              </a:spcBef>
              <a:buSzPts val="440"/>
              <a:buNone/>
            </a:pPr>
            <a:r>
              <a:rPr lang="sv-SE" sz="1000" dirty="0">
                <a:solidFill>
                  <a:srgbClr val="000000"/>
                </a:solidFill>
                <a:latin typeface="Montserrat Light" panose="00000400000000000000" pitchFamily="50" charset="0"/>
                <a:ea typeface="Arial"/>
                <a:cs typeface="Arial"/>
                <a:sym typeface="Arial"/>
              </a:rPr>
              <a:t>”Hur påverkar havsströmmar klimat, djur och människor? Vad kan hända om havsströmmarna förändras?”</a:t>
            </a:r>
          </a:p>
          <a:p>
            <a:pPr marL="0" lvl="0" indent="0">
              <a:lnSpc>
                <a:spcPct val="100000"/>
              </a:lnSpc>
              <a:spcBef>
                <a:spcPts val="1200"/>
              </a:spcBef>
              <a:buSzPts val="440"/>
              <a:buNone/>
            </a:pPr>
            <a:r>
              <a:rPr lang="sv-SE" sz="900" dirty="0">
                <a:solidFill>
                  <a:srgbClr val="000000"/>
                </a:solidFill>
                <a:latin typeface="Montserrat Light" panose="00000400000000000000" pitchFamily="50" charset="0"/>
                <a:ea typeface="Arial"/>
                <a:cs typeface="Arial"/>
                <a:sym typeface="Arial"/>
              </a:rPr>
              <a:t>Denna </a:t>
            </a:r>
            <a:r>
              <a:rPr lang="sv-SE" sz="900" dirty="0" err="1">
                <a:solidFill>
                  <a:srgbClr val="000000"/>
                </a:solidFill>
                <a:latin typeface="Montserrat Light" panose="00000400000000000000" pitchFamily="50" charset="0"/>
                <a:ea typeface="Arial"/>
                <a:cs typeface="Arial"/>
                <a:sym typeface="Arial"/>
              </a:rPr>
              <a:t>cartoon</a:t>
            </a:r>
            <a:r>
              <a:rPr lang="sv-SE" sz="900" dirty="0">
                <a:solidFill>
                  <a:srgbClr val="000000"/>
                </a:solidFill>
                <a:latin typeface="Montserrat Light" panose="00000400000000000000" pitchFamily="50" charset="0"/>
                <a:ea typeface="Arial"/>
                <a:cs typeface="Arial"/>
                <a:sym typeface="Arial"/>
              </a:rPr>
              <a:t> kan användas för att främja diskussion i klassen om ämnen som klimatförändringar, havsströmmarnas roll i ekosystemet och deras betydelse för vädret. Eleverna kan sedan diskutera hur förändringar i strömmarna kan få globala konsekvenser.</a:t>
            </a:r>
            <a:endParaRPr sz="900" dirty="0">
              <a:solidFill>
                <a:srgbClr val="000000"/>
              </a:solidFill>
              <a:latin typeface="Montserrat Light" panose="00000400000000000000" pitchFamily="50" charset="0"/>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p:nvPr/>
        </p:nvSpPr>
        <p:spPr>
          <a:xfrm>
            <a:off x="365205" y="1251854"/>
            <a:ext cx="4895400" cy="3323957"/>
          </a:xfrm>
          <a:prstGeom prst="rect">
            <a:avLst/>
          </a:prstGeom>
          <a:noFill/>
          <a:ln>
            <a:noFill/>
          </a:ln>
        </p:spPr>
        <p:txBody>
          <a:bodyPr spcFirstLastPara="1" wrap="square" lIns="91425" tIns="91425" rIns="91425" bIns="91425" anchor="t" anchorCtr="0">
            <a:spAutoFit/>
          </a:bodyPr>
          <a:lstStyle/>
          <a:p>
            <a:pPr lvl="0"/>
            <a:r>
              <a:rPr lang="sv-SE" sz="1200" dirty="0">
                <a:latin typeface="Montserrat Light" panose="00000400000000000000" pitchFamily="50" charset="0"/>
                <a:ea typeface="Lato"/>
                <a:cs typeface="Lato"/>
                <a:sym typeface="Lato"/>
              </a:rPr>
              <a:t>Besök på den lokala avfallsbehandlingsanläggning</a:t>
            </a:r>
          </a:p>
          <a:p>
            <a:pPr marL="0" lvl="0" indent="0" algn="l" rtl="0">
              <a:spcBef>
                <a:spcPts val="0"/>
              </a:spcBef>
              <a:spcAft>
                <a:spcPts val="0"/>
              </a:spcAft>
              <a:buNone/>
            </a:pPr>
            <a:endParaRPr sz="1200" dirty="0">
              <a:latin typeface="Montserrat Light" panose="00000400000000000000" pitchFamily="50" charset="0"/>
              <a:ea typeface="Lato"/>
              <a:cs typeface="Lato"/>
              <a:sym typeface="Lato"/>
            </a:endParaRPr>
          </a:p>
          <a:p>
            <a:pPr lvl="0"/>
            <a:r>
              <a:rPr lang="sv-SE" sz="1200" dirty="0">
                <a:latin typeface="Montserrat Light" panose="00000400000000000000" pitchFamily="50" charset="0"/>
                <a:ea typeface="Lato"/>
                <a:cs typeface="Lato"/>
                <a:sym typeface="Lato"/>
              </a:rPr>
              <a:t>Alla lokala områden har en avfallsbehandlingsanläggning dit allt vårt hushållsavfall hamnar. Dessa anläggningar tar ofta emot skolklasser på besök.</a:t>
            </a:r>
            <a:endParaRPr sz="1200" dirty="0">
              <a:latin typeface="Montserrat Light" panose="00000400000000000000" pitchFamily="50" charset="0"/>
              <a:ea typeface="Lato"/>
              <a:cs typeface="Lato"/>
              <a:sym typeface="Lato"/>
            </a:endParaRPr>
          </a:p>
          <a:p>
            <a:pPr marL="0" lvl="0" indent="0" algn="l" rtl="0">
              <a:spcBef>
                <a:spcPts val="0"/>
              </a:spcBef>
              <a:spcAft>
                <a:spcPts val="0"/>
              </a:spcAft>
              <a:buNone/>
            </a:pPr>
            <a:endParaRPr sz="1200" dirty="0">
              <a:latin typeface="Montserrat Light" panose="00000400000000000000" pitchFamily="50" charset="0"/>
              <a:ea typeface="Lato"/>
              <a:cs typeface="Lato"/>
              <a:sym typeface="Lato"/>
            </a:endParaRPr>
          </a:p>
          <a:p>
            <a:pPr marL="0" lvl="0" indent="0" algn="l" rtl="0">
              <a:spcBef>
                <a:spcPts val="0"/>
              </a:spcBef>
              <a:spcAft>
                <a:spcPts val="0"/>
              </a:spcAft>
              <a:buNone/>
            </a:pPr>
            <a:r>
              <a:rPr lang="da" sz="1200" dirty="0">
                <a:latin typeface="Montserrat Light" panose="00000400000000000000" pitchFamily="50" charset="0"/>
                <a:ea typeface="Lato"/>
                <a:cs typeface="Lato"/>
                <a:sym typeface="Lato"/>
              </a:rPr>
              <a:t>(Reno-nord, -øst, -vest, -syd, skrellistøðin á hjalla/Leirvík)</a:t>
            </a:r>
            <a:endParaRPr sz="1200" dirty="0">
              <a:latin typeface="Montserrat Light" panose="00000400000000000000" pitchFamily="50" charset="0"/>
              <a:ea typeface="Lato"/>
              <a:cs typeface="Lato"/>
              <a:sym typeface="Lato"/>
            </a:endParaRPr>
          </a:p>
          <a:p>
            <a:pPr marL="0" lvl="0" indent="0" algn="l" rtl="0">
              <a:spcBef>
                <a:spcPts val="0"/>
              </a:spcBef>
              <a:spcAft>
                <a:spcPts val="0"/>
              </a:spcAft>
              <a:buNone/>
            </a:pPr>
            <a:endParaRPr sz="1200" dirty="0">
              <a:latin typeface="Montserrat Light" panose="00000400000000000000" pitchFamily="50" charset="0"/>
              <a:ea typeface="Lato"/>
              <a:cs typeface="Lato"/>
              <a:sym typeface="Lato"/>
            </a:endParaRPr>
          </a:p>
          <a:p>
            <a:pPr lvl="0"/>
            <a:r>
              <a:rPr lang="sv-SE" sz="1200" dirty="0">
                <a:latin typeface="Montserrat Light" panose="00000400000000000000" pitchFamily="50" charset="0"/>
                <a:ea typeface="Lato"/>
                <a:cs typeface="Lato"/>
                <a:sym typeface="Lato"/>
              </a:rPr>
              <a:t>Syftet med besöket är att informera eleverna om var vårt avfall hamnar, hur det behandlas och hur det transporteras vidare för återvinning.</a:t>
            </a:r>
          </a:p>
          <a:p>
            <a:pPr lvl="0"/>
            <a:endParaRPr sz="1200" dirty="0">
              <a:latin typeface="Montserrat Light" panose="00000400000000000000" pitchFamily="50" charset="0"/>
              <a:ea typeface="Lato"/>
              <a:cs typeface="Lato"/>
              <a:sym typeface="Lato"/>
            </a:endParaRPr>
          </a:p>
          <a:p>
            <a:pPr lvl="0"/>
            <a:r>
              <a:rPr lang="sv-SE" sz="1200" dirty="0">
                <a:latin typeface="Montserrat Light" panose="00000400000000000000" pitchFamily="50" charset="0"/>
                <a:ea typeface="Lato"/>
                <a:cs typeface="Lato"/>
                <a:sym typeface="Lato"/>
              </a:rPr>
              <a:t>Eleverna får här en upplevelse, och på vissa ställen får de prova att sortera avfall rätt.</a:t>
            </a:r>
          </a:p>
          <a:p>
            <a:pPr marL="0" lvl="0" indent="0" algn="l" rtl="0">
              <a:spcBef>
                <a:spcPts val="0"/>
              </a:spcBef>
              <a:spcAft>
                <a:spcPts val="0"/>
              </a:spcAft>
              <a:buNone/>
            </a:pPr>
            <a:endParaRPr sz="1200" dirty="0">
              <a:latin typeface="Montserrat Light" panose="00000400000000000000" pitchFamily="50" charset="0"/>
              <a:ea typeface="Lato"/>
              <a:cs typeface="Lato"/>
              <a:sym typeface="Lato"/>
            </a:endParaRPr>
          </a:p>
          <a:p>
            <a:pPr lvl="0"/>
            <a:r>
              <a:rPr lang="sv-SE" sz="1200" dirty="0">
                <a:latin typeface="Montserrat Light" panose="00000400000000000000" pitchFamily="50" charset="0"/>
                <a:ea typeface="Lato"/>
                <a:cs typeface="Lato"/>
                <a:sym typeface="Lato"/>
              </a:rPr>
              <a:t>Besöket ger eleverna kunskap och erfarenhet som de kan använda i de kommande dialogpausdiskussionerna.</a:t>
            </a:r>
            <a:endParaRPr sz="1200" dirty="0">
              <a:latin typeface="Montserrat Light" panose="00000400000000000000" pitchFamily="50" charset="0"/>
              <a:ea typeface="Lato"/>
              <a:cs typeface="Lato"/>
              <a:sym typeface="Lato"/>
            </a:endParaRPr>
          </a:p>
        </p:txBody>
      </p:sp>
      <p:sp>
        <p:nvSpPr>
          <p:cNvPr id="176" name="Google Shape;176;p26"/>
          <p:cNvSpPr txBox="1"/>
          <p:nvPr/>
        </p:nvSpPr>
        <p:spPr>
          <a:xfrm>
            <a:off x="410525" y="448050"/>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2400" dirty="0">
                <a:latin typeface="Bebas Neue" panose="020B0606020202050201" pitchFamily="34" charset="0"/>
                <a:ea typeface="Lato"/>
                <a:cs typeface="Lato"/>
                <a:sym typeface="Lato"/>
              </a:rPr>
              <a:t>Dag 2 - 6 lektioner</a:t>
            </a:r>
            <a:endParaRPr sz="2400" dirty="0">
              <a:latin typeface="Bebas Neue" panose="020B0606020202050201" pitchFamily="34" charset="0"/>
              <a:ea typeface="Lato"/>
              <a:cs typeface="Lato"/>
              <a:sym typeface="Lato"/>
            </a:endParaRPr>
          </a:p>
        </p:txBody>
      </p:sp>
      <p:pic>
        <p:nvPicPr>
          <p:cNvPr id="179" name="Google Shape;179;p26"/>
          <p:cNvPicPr preferRelativeResize="0"/>
          <p:nvPr/>
        </p:nvPicPr>
        <p:blipFill>
          <a:blip r:embed="rId3">
            <a:alphaModFix/>
          </a:blip>
          <a:stretch>
            <a:fillRect/>
          </a:stretch>
        </p:blipFill>
        <p:spPr>
          <a:xfrm rot="1977765">
            <a:off x="3060623" y="-183349"/>
            <a:ext cx="2850709" cy="1893049"/>
          </a:xfrm>
          <a:prstGeom prst="rect">
            <a:avLst/>
          </a:prstGeom>
          <a:noFill/>
          <a:ln>
            <a:noFill/>
          </a:ln>
        </p:spPr>
      </p:pic>
      <p:pic>
        <p:nvPicPr>
          <p:cNvPr id="180" name="Google Shape;180;p26"/>
          <p:cNvPicPr preferRelativeResize="0"/>
          <p:nvPr/>
        </p:nvPicPr>
        <p:blipFill>
          <a:blip r:embed="rId4">
            <a:alphaModFix/>
          </a:blip>
          <a:srcRect l="23540"/>
          <a:stretch>
            <a:fillRect/>
          </a:stretch>
        </p:blipFill>
        <p:spPr>
          <a:xfrm>
            <a:off x="5862995" y="1635966"/>
            <a:ext cx="2743755" cy="2349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p:nvPr/>
        </p:nvSpPr>
        <p:spPr>
          <a:xfrm>
            <a:off x="341825" y="1345070"/>
            <a:ext cx="8396400" cy="3595500"/>
          </a:xfrm>
          <a:prstGeom prst="rect">
            <a:avLst/>
          </a:prstGeom>
          <a:noFill/>
          <a:ln>
            <a:noFill/>
          </a:ln>
        </p:spPr>
        <p:txBody>
          <a:bodyPr spcFirstLastPara="1" wrap="square" lIns="91425" tIns="91425" rIns="91425" bIns="91425" anchor="t" anchorCtr="0">
            <a:noAutofit/>
          </a:bodyPr>
          <a:lstStyle/>
          <a:p>
            <a:pPr lvl="0"/>
            <a:r>
              <a:rPr lang="sv-SE" sz="1200" dirty="0">
                <a:latin typeface="Montserrat Light" panose="00000400000000000000" pitchFamily="50" charset="0"/>
                <a:ea typeface="Lato"/>
                <a:cs typeface="Lato"/>
                <a:sym typeface="Lato"/>
              </a:rPr>
              <a:t>Idag ska vi arbeta med uppgifter kring avfallssortering i allmänhet. Gårdagens besök ska också tas med i era svar. Alla svar ska skrivas in i era PowerPoint. Det ska finnas minst 3 bilder per </a:t>
            </a:r>
            <a:r>
              <a:rPr lang="sv-SE" sz="1200" dirty="0" err="1">
                <a:latin typeface="Montserrat Light" panose="00000400000000000000" pitchFamily="50" charset="0"/>
                <a:ea typeface="Lato"/>
                <a:cs typeface="Lato"/>
                <a:sym typeface="Lato"/>
              </a:rPr>
              <a:t>slide</a:t>
            </a:r>
            <a:r>
              <a:rPr lang="sv-SE" sz="1200" dirty="0">
                <a:latin typeface="Montserrat Light" panose="00000400000000000000" pitchFamily="50" charset="0"/>
                <a:ea typeface="Lato"/>
                <a:cs typeface="Lato"/>
                <a:sym typeface="Lato"/>
              </a:rPr>
              <a:t>.</a:t>
            </a:r>
            <a:br>
              <a:rPr lang="sv-SE" sz="1200" dirty="0">
                <a:latin typeface="Montserrat Light" panose="00000400000000000000" pitchFamily="50" charset="0"/>
                <a:ea typeface="Lato"/>
                <a:cs typeface="Lato"/>
                <a:sym typeface="Lato"/>
              </a:rPr>
            </a:br>
            <a:endParaRPr sz="1200" dirty="0">
              <a:latin typeface="Montserrat Light" panose="00000400000000000000" pitchFamily="50" charset="0"/>
              <a:ea typeface="Lato"/>
              <a:cs typeface="Lato"/>
              <a:sym typeface="Lato"/>
            </a:endParaRPr>
          </a:p>
          <a:p>
            <a:pPr marL="457200" lvl="0" indent="-311150">
              <a:buSzPts val="1300"/>
              <a:buFont typeface="Arial" panose="020B0604020202020204" pitchFamily="34" charset="0"/>
              <a:buChar char="•"/>
            </a:pPr>
            <a:r>
              <a:rPr lang="sv-SE" sz="1200" dirty="0">
                <a:latin typeface="Montserrat Light" panose="00000400000000000000" pitchFamily="50" charset="0"/>
                <a:ea typeface="Lato"/>
                <a:cs typeface="Lato"/>
                <a:sym typeface="Lato"/>
              </a:rPr>
              <a:t>Hur tror du att avfall från våra hem påverkar miljön om det inte behandlas korrekt?</a:t>
            </a:r>
          </a:p>
          <a:p>
            <a:pPr marL="457200" lvl="0" indent="-311150">
              <a:buSzPts val="1300"/>
              <a:buFont typeface="Arial" panose="020B0604020202020204" pitchFamily="34" charset="0"/>
              <a:buChar char="•"/>
            </a:pPr>
            <a:endParaRPr lang="sv-SE" sz="1200" dirty="0">
              <a:latin typeface="Montserrat Light" panose="00000400000000000000" pitchFamily="50" charset="0"/>
              <a:ea typeface="Lato"/>
              <a:cs typeface="Lato"/>
              <a:sym typeface="Lato"/>
            </a:endParaRPr>
          </a:p>
          <a:p>
            <a:pPr marL="457200" lvl="0" indent="-311150">
              <a:buSzPts val="1300"/>
              <a:buFont typeface="Arial" panose="020B0604020202020204" pitchFamily="34" charset="0"/>
              <a:buChar char="•"/>
            </a:pPr>
            <a:r>
              <a:rPr lang="sv-SE" sz="1200" dirty="0">
                <a:latin typeface="Montserrat Light" panose="00000400000000000000" pitchFamily="50" charset="0"/>
                <a:ea typeface="Lato"/>
                <a:cs typeface="Lato"/>
                <a:sym typeface="Lato"/>
              </a:rPr>
              <a:t>Hur kan vi minska mängden avfall i vår vardag?</a:t>
            </a:r>
          </a:p>
          <a:p>
            <a:pPr marL="457200" lvl="0" indent="-311150">
              <a:buSzPts val="1300"/>
              <a:buFont typeface="Arial" panose="020B0604020202020204" pitchFamily="34" charset="0"/>
              <a:buChar char="•"/>
            </a:pPr>
            <a:endParaRPr lang="sv-SE" sz="1200" dirty="0">
              <a:latin typeface="Montserrat Light" panose="00000400000000000000" pitchFamily="50" charset="0"/>
              <a:ea typeface="Lato"/>
              <a:cs typeface="Lato"/>
              <a:sym typeface="Lato"/>
            </a:endParaRPr>
          </a:p>
          <a:p>
            <a:pPr marL="457200" lvl="0" indent="-311150">
              <a:buSzPts val="1300"/>
              <a:buFont typeface="Arial" panose="020B0604020202020204" pitchFamily="34" charset="0"/>
              <a:buChar char="•"/>
            </a:pPr>
            <a:r>
              <a:rPr lang="sv-SE" sz="1200" dirty="0">
                <a:latin typeface="Montserrat Light" panose="00000400000000000000" pitchFamily="50" charset="0"/>
                <a:ea typeface="Lato"/>
                <a:cs typeface="Lato"/>
                <a:sym typeface="Lato"/>
              </a:rPr>
              <a:t>Hur kan avfall påverka haven och djurlivet? Tänk på FN:s mål 14.</a:t>
            </a:r>
          </a:p>
          <a:p>
            <a:pPr marL="457200" lvl="0" indent="-311150">
              <a:buSzPts val="1300"/>
              <a:buFont typeface="Arial" panose="020B0604020202020204" pitchFamily="34" charset="0"/>
              <a:buChar char="•"/>
            </a:pPr>
            <a:endParaRPr lang="sv-SE" sz="1200" dirty="0">
              <a:latin typeface="Montserrat Light" panose="00000400000000000000" pitchFamily="50" charset="0"/>
              <a:ea typeface="Lato"/>
              <a:cs typeface="Lato"/>
              <a:sym typeface="Lato"/>
            </a:endParaRPr>
          </a:p>
          <a:p>
            <a:pPr marL="457200" lvl="0" indent="-311150">
              <a:buSzPts val="1300"/>
              <a:buFont typeface="Arial" panose="020B0604020202020204" pitchFamily="34" charset="0"/>
              <a:buChar char="•"/>
            </a:pPr>
            <a:r>
              <a:rPr lang="sv-SE" sz="1200" dirty="0">
                <a:latin typeface="Montserrat Light" panose="00000400000000000000" pitchFamily="50" charset="0"/>
                <a:ea typeface="Lato"/>
                <a:cs typeface="Lato"/>
                <a:sym typeface="Lato"/>
              </a:rPr>
              <a:t>Vad kan vi som samhälle göra för att se till att mer avfall återvinns istället för att hamna på soptippar eller i naturen?</a:t>
            </a:r>
          </a:p>
          <a:p>
            <a:pPr marL="457200" lvl="0" indent="-311150">
              <a:buSzPts val="1300"/>
              <a:buFont typeface="Arial" panose="020B0604020202020204" pitchFamily="34" charset="0"/>
              <a:buChar char="•"/>
            </a:pPr>
            <a:endParaRPr lang="sv-SE" sz="1200" dirty="0">
              <a:latin typeface="Montserrat Light" panose="00000400000000000000" pitchFamily="50" charset="0"/>
              <a:ea typeface="Lato"/>
              <a:cs typeface="Lato"/>
              <a:sym typeface="Lato"/>
            </a:endParaRPr>
          </a:p>
          <a:p>
            <a:pPr marL="457200" lvl="0" indent="-311150">
              <a:buSzPts val="1300"/>
              <a:buFont typeface="Arial" panose="020B0604020202020204" pitchFamily="34" charset="0"/>
              <a:buChar char="•"/>
            </a:pPr>
            <a:r>
              <a:rPr lang="sv-SE" sz="1200" dirty="0">
                <a:latin typeface="Montserrat Light" panose="00000400000000000000" pitchFamily="50" charset="0"/>
                <a:ea typeface="Lato"/>
                <a:cs typeface="Lato"/>
                <a:sym typeface="Lato"/>
              </a:rPr>
              <a:t>Hur kan din skola eller klass bli bättre på att sortera avfall och minska svinn?</a:t>
            </a:r>
          </a:p>
          <a:p>
            <a:pPr marL="457200" lvl="0" indent="-311150">
              <a:buSzPts val="1300"/>
              <a:buFont typeface="Arial" panose="020B0604020202020204" pitchFamily="34" charset="0"/>
              <a:buChar char="•"/>
            </a:pPr>
            <a:endParaRPr lang="sv-SE" sz="1200" dirty="0">
              <a:latin typeface="Montserrat Light" panose="00000400000000000000" pitchFamily="50" charset="0"/>
              <a:ea typeface="Lato"/>
              <a:cs typeface="Lato"/>
              <a:sym typeface="Lato"/>
            </a:endParaRPr>
          </a:p>
          <a:p>
            <a:pPr marL="457200" lvl="0" indent="-311150">
              <a:buSzPts val="1300"/>
              <a:buFont typeface="Arial" panose="020B0604020202020204" pitchFamily="34" charset="0"/>
              <a:buChar char="•"/>
            </a:pPr>
            <a:r>
              <a:rPr lang="sv-SE" sz="1200" dirty="0">
                <a:latin typeface="Montserrat Light" panose="00000400000000000000" pitchFamily="50" charset="0"/>
                <a:ea typeface="Lato"/>
                <a:cs typeface="Lato"/>
                <a:sym typeface="Lato"/>
              </a:rPr>
              <a:t>Vad gjorde de på avfallsbehandlingsanläggningen? Vad fick ni ut av besöket?</a:t>
            </a:r>
          </a:p>
          <a:p>
            <a:pPr marL="0" lvl="0" indent="0" algn="l" rtl="0">
              <a:spcBef>
                <a:spcPts val="0"/>
              </a:spcBef>
              <a:spcAft>
                <a:spcPts val="0"/>
              </a:spcAft>
              <a:buNone/>
            </a:pPr>
            <a:endParaRPr sz="1200" dirty="0">
              <a:solidFill>
                <a:schemeClr val="accent1"/>
              </a:solidFill>
              <a:latin typeface="Montserrat Light" panose="00000400000000000000" pitchFamily="50" charset="0"/>
              <a:ea typeface="Lato"/>
              <a:cs typeface="Lato"/>
              <a:sym typeface="Lato"/>
            </a:endParaRPr>
          </a:p>
          <a:p>
            <a:pPr marL="0" lvl="0" indent="0" algn="l" rtl="0">
              <a:spcBef>
                <a:spcPts val="0"/>
              </a:spcBef>
              <a:spcAft>
                <a:spcPts val="0"/>
              </a:spcAft>
              <a:buNone/>
            </a:pPr>
            <a:endParaRPr sz="1200" dirty="0">
              <a:solidFill>
                <a:schemeClr val="accent1"/>
              </a:solidFill>
              <a:latin typeface="Montserrat Light" panose="00000400000000000000" pitchFamily="50" charset="0"/>
              <a:ea typeface="Lato"/>
              <a:cs typeface="Lato"/>
              <a:sym typeface="Lato"/>
            </a:endParaRPr>
          </a:p>
          <a:p>
            <a:pPr marL="0" lvl="0" indent="0" algn="l" rtl="0">
              <a:spcBef>
                <a:spcPts val="0"/>
              </a:spcBef>
              <a:spcAft>
                <a:spcPts val="0"/>
              </a:spcAft>
              <a:buNone/>
            </a:pPr>
            <a:endParaRPr sz="1200" dirty="0">
              <a:solidFill>
                <a:schemeClr val="accent1"/>
              </a:solidFill>
              <a:latin typeface="Montserrat Light" panose="00000400000000000000" pitchFamily="50" charset="0"/>
              <a:ea typeface="Lato"/>
              <a:cs typeface="Lato"/>
              <a:sym typeface="Lato"/>
            </a:endParaRPr>
          </a:p>
          <a:p>
            <a:pPr marL="0" lvl="0" indent="0" algn="l" rtl="0">
              <a:spcBef>
                <a:spcPts val="0"/>
              </a:spcBef>
              <a:spcAft>
                <a:spcPts val="0"/>
              </a:spcAft>
              <a:buNone/>
            </a:pPr>
            <a:endParaRPr sz="1200" dirty="0">
              <a:solidFill>
                <a:schemeClr val="accent1"/>
              </a:solidFill>
              <a:latin typeface="Montserrat Light" panose="00000400000000000000" pitchFamily="50" charset="0"/>
              <a:ea typeface="Lato"/>
              <a:cs typeface="Lato"/>
              <a:sym typeface="Lato"/>
            </a:endParaRPr>
          </a:p>
        </p:txBody>
      </p:sp>
      <p:sp>
        <p:nvSpPr>
          <p:cNvPr id="187" name="Google Shape;187;p27"/>
          <p:cNvSpPr txBox="1"/>
          <p:nvPr/>
        </p:nvSpPr>
        <p:spPr>
          <a:xfrm>
            <a:off x="341825" y="463277"/>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2800" dirty="0">
                <a:latin typeface="Bebas Neue" panose="020B0606020202050201" pitchFamily="34" charset="0"/>
                <a:ea typeface="Lato"/>
                <a:cs typeface="Lato"/>
                <a:sym typeface="Lato"/>
              </a:rPr>
              <a:t>Dag 3 - 6 lektioner</a:t>
            </a:r>
            <a:endParaRPr sz="2800" dirty="0">
              <a:latin typeface="Bebas Neue" panose="020B0606020202050201" pitchFamily="34" charset="0"/>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8"/>
          <p:cNvPicPr preferRelativeResize="0"/>
          <p:nvPr/>
        </p:nvPicPr>
        <p:blipFill>
          <a:blip r:embed="rId3">
            <a:alphaModFix/>
          </a:blip>
          <a:stretch>
            <a:fillRect/>
          </a:stretch>
        </p:blipFill>
        <p:spPr>
          <a:xfrm>
            <a:off x="114300" y="114300"/>
            <a:ext cx="8737600" cy="4914900"/>
          </a:xfrm>
          <a:prstGeom prst="rect">
            <a:avLst/>
          </a:prstGeom>
          <a:noFill/>
          <a:ln>
            <a:noFill/>
          </a:ln>
        </p:spPr>
      </p:pic>
      <p:sp>
        <p:nvSpPr>
          <p:cNvPr id="193" name="Google Shape;193;p28"/>
          <p:cNvSpPr txBox="1"/>
          <p:nvPr/>
        </p:nvSpPr>
        <p:spPr>
          <a:xfrm>
            <a:off x="542600" y="1146950"/>
            <a:ext cx="3534600" cy="348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100" b="1" dirty="0">
                <a:latin typeface="Montserrat Light" panose="00000400000000000000" pitchFamily="50" charset="0"/>
                <a:ea typeface="Lato"/>
                <a:cs typeface="Lato"/>
                <a:sym typeface="Lato"/>
              </a:rPr>
              <a:t>8:00-9:10:</a:t>
            </a:r>
            <a:endParaRPr sz="1100" b="1" dirty="0">
              <a:latin typeface="Montserrat Light" panose="00000400000000000000" pitchFamily="50" charset="0"/>
              <a:ea typeface="Lato"/>
              <a:cs typeface="Lato"/>
              <a:sym typeface="Lato"/>
            </a:endParaRPr>
          </a:p>
          <a:p>
            <a:pPr marL="0" lvl="0" indent="0" algn="l" rtl="0">
              <a:spcBef>
                <a:spcPts val="0"/>
              </a:spcBef>
              <a:spcAft>
                <a:spcPts val="0"/>
              </a:spcAft>
              <a:buNone/>
            </a:pPr>
            <a:endParaRPr sz="1100" b="1" dirty="0">
              <a:latin typeface="Montserrat Light" panose="00000400000000000000" pitchFamily="50" charset="0"/>
              <a:ea typeface="Lato"/>
              <a:cs typeface="Lato"/>
              <a:sym typeface="Lato"/>
            </a:endParaRPr>
          </a:p>
          <a:p>
            <a:pPr lvl="0"/>
            <a:r>
              <a:rPr lang="fi-FI" sz="1100" dirty="0" err="1">
                <a:latin typeface="Montserrat Light" panose="00000400000000000000" pitchFamily="50" charset="0"/>
                <a:ea typeface="Lato"/>
                <a:cs typeface="Lato"/>
                <a:sym typeface="Lato"/>
              </a:rPr>
              <a:t>Teori</a:t>
            </a:r>
            <a:r>
              <a:rPr lang="fi-FI" sz="1100" dirty="0">
                <a:latin typeface="Montserrat Light" panose="00000400000000000000" pitchFamily="50" charset="0"/>
                <a:ea typeface="Lato"/>
                <a:cs typeface="Lato"/>
                <a:sym typeface="Lato"/>
              </a:rPr>
              <a:t> </a:t>
            </a:r>
            <a:r>
              <a:rPr lang="fi-FI" sz="1100" dirty="0" err="1">
                <a:latin typeface="Montserrat Light" panose="00000400000000000000" pitchFamily="50" charset="0"/>
                <a:ea typeface="Lato"/>
                <a:cs typeface="Lato"/>
                <a:sym typeface="Lato"/>
              </a:rPr>
              <a:t>kring</a:t>
            </a:r>
            <a:r>
              <a:rPr lang="fi-FI" sz="1100" dirty="0">
                <a:latin typeface="Montserrat Light" panose="00000400000000000000" pitchFamily="50" charset="0"/>
                <a:ea typeface="Lato"/>
                <a:cs typeface="Lato"/>
                <a:sym typeface="Lato"/>
              </a:rPr>
              <a:t> </a:t>
            </a:r>
            <a:r>
              <a:rPr lang="fi-FI" sz="1100" dirty="0" err="1">
                <a:latin typeface="Montserrat Light" panose="00000400000000000000" pitchFamily="50" charset="0"/>
                <a:ea typeface="Lato"/>
                <a:cs typeface="Lato"/>
                <a:sym typeface="Lato"/>
              </a:rPr>
              <a:t>avfallssortering</a:t>
            </a:r>
            <a:endParaRPr lang="fi-FI" sz="1100" dirty="0">
              <a:latin typeface="Montserrat Light" panose="00000400000000000000" pitchFamily="50" charset="0"/>
              <a:ea typeface="Lato"/>
              <a:cs typeface="Lato"/>
              <a:sym typeface="Lato"/>
            </a:endParaRPr>
          </a:p>
          <a:p>
            <a:pPr marL="0" lvl="0" indent="0" algn="l" rtl="0">
              <a:spcBef>
                <a:spcPts val="0"/>
              </a:spcBef>
              <a:spcAft>
                <a:spcPts val="0"/>
              </a:spcAft>
              <a:buNone/>
            </a:pPr>
            <a:endParaRPr sz="1100" dirty="0">
              <a:latin typeface="Montserrat Light" panose="00000400000000000000" pitchFamily="50" charset="0"/>
              <a:ea typeface="Lato"/>
              <a:cs typeface="Lato"/>
              <a:sym typeface="Lato"/>
            </a:endParaRPr>
          </a:p>
          <a:p>
            <a:pPr lvl="0"/>
            <a:r>
              <a:rPr lang="sv-SE" sz="1100" dirty="0">
                <a:latin typeface="Montserrat Light" panose="00000400000000000000" pitchFamily="50" charset="0"/>
                <a:ea typeface="Lato"/>
                <a:cs typeface="Lato"/>
                <a:sym typeface="Lato"/>
              </a:rPr>
              <a:t>Information om besöket av ”borgmästaren” på torsdagen under vecka 2</a:t>
            </a:r>
          </a:p>
          <a:p>
            <a:pPr marL="0" lvl="0" indent="0" algn="l" rtl="0">
              <a:spcBef>
                <a:spcPts val="0"/>
              </a:spcBef>
              <a:spcAft>
                <a:spcPts val="0"/>
              </a:spcAft>
              <a:buNone/>
            </a:pPr>
            <a:endParaRPr sz="1100" dirty="0">
              <a:latin typeface="Montserrat Light" panose="00000400000000000000" pitchFamily="50" charset="0"/>
              <a:ea typeface="Lato"/>
              <a:cs typeface="Lato"/>
              <a:sym typeface="Lato"/>
            </a:endParaRPr>
          </a:p>
          <a:p>
            <a:pPr lvl="0"/>
            <a:r>
              <a:rPr lang="sv-SE" sz="1100" dirty="0">
                <a:latin typeface="Montserrat Light" panose="00000400000000000000" pitchFamily="50" charset="0"/>
                <a:ea typeface="Lato"/>
                <a:cs typeface="Lato"/>
                <a:sym typeface="Lato"/>
              </a:rPr>
              <a:t>Klassen hämtas med buss kl. 09:30 och åker från skolan till öst- och västsidan, där de har två timmar på sig att samla så mycket skräp som möjligt.</a:t>
            </a:r>
          </a:p>
          <a:p>
            <a:pPr marL="0" lvl="0" indent="0" algn="l" rtl="0">
              <a:spcBef>
                <a:spcPts val="0"/>
              </a:spcBef>
              <a:spcAft>
                <a:spcPts val="0"/>
              </a:spcAft>
              <a:buNone/>
            </a:pPr>
            <a:endParaRPr sz="1100" dirty="0">
              <a:latin typeface="Montserrat Light" panose="00000400000000000000" pitchFamily="50" charset="0"/>
              <a:ea typeface="Lato"/>
              <a:cs typeface="Lato"/>
              <a:sym typeface="Lato"/>
            </a:endParaRPr>
          </a:p>
          <a:p>
            <a:pPr lvl="0"/>
            <a:r>
              <a:rPr lang="sv-SE" sz="1100" i="1" dirty="0">
                <a:latin typeface="Montserrat Light" panose="00000400000000000000" pitchFamily="50" charset="0"/>
                <a:ea typeface="Lato"/>
                <a:cs typeface="Lato"/>
                <a:sym typeface="Lato"/>
              </a:rPr>
              <a:t>Strandrensningstur i öst respektive väst</a:t>
            </a:r>
          </a:p>
          <a:p>
            <a:pPr marL="171450" lvl="0" indent="-171450">
              <a:buFont typeface="Arial" panose="020B0604020202020204" pitchFamily="34" charset="0"/>
              <a:buChar char="•"/>
            </a:pPr>
            <a:r>
              <a:rPr lang="sv-SE" sz="1100" i="1" dirty="0">
                <a:latin typeface="Montserrat Light" panose="00000400000000000000" pitchFamily="50" charset="0"/>
                <a:ea typeface="Lato"/>
                <a:cs typeface="Lato"/>
                <a:sym typeface="Lato"/>
              </a:rPr>
              <a:t>Klassen delas upp i två grupper, där den ena tar den östra delen och den andra västra delen.</a:t>
            </a:r>
          </a:p>
          <a:p>
            <a:pPr lvl="0"/>
            <a:endParaRPr sz="1100" dirty="0">
              <a:latin typeface="Montserrat Light" panose="00000400000000000000" pitchFamily="50" charset="0"/>
              <a:ea typeface="Lato"/>
              <a:cs typeface="Lato"/>
              <a:sym typeface="Lato"/>
            </a:endParaRPr>
          </a:p>
          <a:p>
            <a:pPr marL="0" lvl="0" indent="0" algn="l" rtl="0">
              <a:spcBef>
                <a:spcPts val="0"/>
              </a:spcBef>
              <a:spcAft>
                <a:spcPts val="0"/>
              </a:spcAft>
              <a:buNone/>
            </a:pPr>
            <a:r>
              <a:rPr lang="da" sz="1100" b="1" dirty="0">
                <a:latin typeface="Montserrat Light" panose="00000400000000000000" pitchFamily="50" charset="0"/>
                <a:ea typeface="Lato"/>
                <a:cs typeface="Lato"/>
                <a:sym typeface="Lato"/>
              </a:rPr>
              <a:t>12:30:</a:t>
            </a:r>
            <a:endParaRPr sz="1100" b="1" dirty="0">
              <a:latin typeface="Montserrat Light" panose="00000400000000000000" pitchFamily="50" charset="0"/>
              <a:ea typeface="Lato"/>
              <a:cs typeface="Lato"/>
              <a:sym typeface="Lato"/>
            </a:endParaRPr>
          </a:p>
          <a:p>
            <a:pPr marL="0" lvl="0" indent="0" algn="l" rtl="0">
              <a:spcBef>
                <a:spcPts val="0"/>
              </a:spcBef>
              <a:spcAft>
                <a:spcPts val="0"/>
              </a:spcAft>
              <a:buNone/>
            </a:pPr>
            <a:endParaRPr sz="1100" b="1" dirty="0">
              <a:latin typeface="Montserrat Light" panose="00000400000000000000" pitchFamily="50" charset="0"/>
              <a:ea typeface="Lato"/>
              <a:cs typeface="Lato"/>
              <a:sym typeface="Lato"/>
            </a:endParaRPr>
          </a:p>
          <a:p>
            <a:pPr marL="0" lvl="0" indent="0" algn="l" rtl="0">
              <a:spcBef>
                <a:spcPts val="0"/>
              </a:spcBef>
              <a:spcAft>
                <a:spcPts val="0"/>
              </a:spcAft>
              <a:buNone/>
            </a:pPr>
            <a:r>
              <a:rPr lang="fi-FI" sz="1100" dirty="0">
                <a:latin typeface="Montserrat Light" panose="00000400000000000000" pitchFamily="50" charset="0"/>
                <a:ea typeface="Lato"/>
                <a:cs typeface="Lato"/>
                <a:sym typeface="Lato"/>
              </a:rPr>
              <a:t>Vi </a:t>
            </a:r>
            <a:r>
              <a:rPr lang="fi-FI" sz="1100" dirty="0" err="1">
                <a:latin typeface="Montserrat Light" panose="00000400000000000000" pitchFamily="50" charset="0"/>
                <a:ea typeface="Lato"/>
                <a:cs typeface="Lato"/>
                <a:sym typeface="Lato"/>
              </a:rPr>
              <a:t>reser</a:t>
            </a:r>
            <a:r>
              <a:rPr lang="fi-FI" sz="1100" dirty="0">
                <a:latin typeface="Montserrat Light" panose="00000400000000000000" pitchFamily="50" charset="0"/>
                <a:ea typeface="Lato"/>
                <a:cs typeface="Lato"/>
                <a:sym typeface="Lato"/>
              </a:rPr>
              <a:t> </a:t>
            </a:r>
            <a:r>
              <a:rPr lang="fi-FI" sz="1100" dirty="0" err="1">
                <a:latin typeface="Montserrat Light" panose="00000400000000000000" pitchFamily="50" charset="0"/>
                <a:ea typeface="Lato"/>
                <a:cs typeface="Lato"/>
                <a:sym typeface="Lato"/>
              </a:rPr>
              <a:t>hem</a:t>
            </a:r>
            <a:endParaRPr sz="1100" dirty="0">
              <a:latin typeface="Montserrat Light" panose="00000400000000000000" pitchFamily="50" charset="0"/>
              <a:ea typeface="Lato"/>
              <a:cs typeface="Lato"/>
              <a:sym typeface="Lato"/>
            </a:endParaRPr>
          </a:p>
          <a:p>
            <a:pPr marL="0" lvl="0" indent="0" algn="l" rtl="0">
              <a:spcBef>
                <a:spcPts val="0"/>
              </a:spcBef>
              <a:spcAft>
                <a:spcPts val="0"/>
              </a:spcAft>
              <a:buNone/>
            </a:pPr>
            <a:endParaRPr sz="1100" dirty="0">
              <a:solidFill>
                <a:schemeClr val="accent1"/>
              </a:solidFill>
              <a:latin typeface="Montserrat Light" panose="00000400000000000000" pitchFamily="50" charset="0"/>
              <a:ea typeface="Lato"/>
              <a:cs typeface="Lato"/>
              <a:sym typeface="Lato"/>
            </a:endParaRPr>
          </a:p>
          <a:p>
            <a:pPr marL="0" lvl="0" indent="0" algn="l" rtl="0">
              <a:spcBef>
                <a:spcPts val="0"/>
              </a:spcBef>
              <a:spcAft>
                <a:spcPts val="0"/>
              </a:spcAft>
              <a:buNone/>
            </a:pPr>
            <a:endParaRPr sz="1100" dirty="0">
              <a:solidFill>
                <a:schemeClr val="accent1"/>
              </a:solidFill>
              <a:latin typeface="Montserrat Light" panose="00000400000000000000" pitchFamily="50" charset="0"/>
              <a:ea typeface="Lato"/>
              <a:cs typeface="Lato"/>
              <a:sym typeface="Lato"/>
            </a:endParaRPr>
          </a:p>
          <a:p>
            <a:pPr marL="0" lvl="0" indent="0" algn="l" rtl="0">
              <a:spcBef>
                <a:spcPts val="0"/>
              </a:spcBef>
              <a:spcAft>
                <a:spcPts val="0"/>
              </a:spcAft>
              <a:buNone/>
            </a:pPr>
            <a:endParaRPr sz="1100" dirty="0">
              <a:solidFill>
                <a:schemeClr val="accent1"/>
              </a:solidFill>
              <a:latin typeface="Montserrat Light" panose="00000400000000000000" pitchFamily="50" charset="0"/>
              <a:ea typeface="Lato"/>
              <a:cs typeface="Lato"/>
              <a:sym typeface="Lato"/>
            </a:endParaRPr>
          </a:p>
        </p:txBody>
      </p:sp>
      <p:sp>
        <p:nvSpPr>
          <p:cNvPr id="194" name="Google Shape;194;p28"/>
          <p:cNvSpPr txBox="1"/>
          <p:nvPr/>
        </p:nvSpPr>
        <p:spPr>
          <a:xfrm>
            <a:off x="542600" y="513150"/>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2400" dirty="0">
                <a:latin typeface="Bebas Neue" panose="020B0606020202050201" pitchFamily="34" charset="0"/>
                <a:ea typeface="Lato"/>
                <a:cs typeface="Lato"/>
                <a:sym typeface="Lato"/>
              </a:rPr>
              <a:t>Dag 4 - 6 lektioner</a:t>
            </a:r>
            <a:endParaRPr sz="2400" dirty="0">
              <a:latin typeface="Bebas Neue" panose="020B0606020202050201" pitchFamily="34" charset="0"/>
              <a:ea typeface="Lato"/>
              <a:cs typeface="Lato"/>
              <a:sym typeface="Lato"/>
            </a:endParaRPr>
          </a:p>
        </p:txBody>
      </p:sp>
      <p:pic>
        <p:nvPicPr>
          <p:cNvPr id="195" name="Google Shape;195;p28"/>
          <p:cNvPicPr preferRelativeResize="0"/>
          <p:nvPr/>
        </p:nvPicPr>
        <p:blipFill>
          <a:blip r:embed="rId4">
            <a:alphaModFix/>
          </a:blip>
          <a:stretch>
            <a:fillRect/>
          </a:stretch>
        </p:blipFill>
        <p:spPr>
          <a:xfrm>
            <a:off x="4352100" y="444203"/>
            <a:ext cx="4158774" cy="1968924"/>
          </a:xfrm>
          <a:prstGeom prst="rect">
            <a:avLst/>
          </a:prstGeom>
          <a:noFill/>
          <a:ln>
            <a:noFill/>
          </a:ln>
        </p:spPr>
      </p:pic>
      <p:sp>
        <p:nvSpPr>
          <p:cNvPr id="196" name="Google Shape;196;p28"/>
          <p:cNvSpPr txBox="1"/>
          <p:nvPr/>
        </p:nvSpPr>
        <p:spPr>
          <a:xfrm>
            <a:off x="4722850" y="2868125"/>
            <a:ext cx="3633000" cy="1195200"/>
          </a:xfrm>
          <a:prstGeom prst="rect">
            <a:avLst/>
          </a:prstGeom>
          <a:noFill/>
          <a:ln>
            <a:noFill/>
          </a:ln>
        </p:spPr>
        <p:txBody>
          <a:bodyPr spcFirstLastPara="1" wrap="square" lIns="91425" tIns="91425" rIns="91425" bIns="91425" anchor="t" anchorCtr="0">
            <a:noAutofit/>
          </a:bodyPr>
          <a:lstStyle/>
          <a:p>
            <a:pPr lvl="0"/>
            <a:r>
              <a:rPr lang="sv-SE" sz="1100" dirty="0">
                <a:solidFill>
                  <a:schemeClr val="bg2"/>
                </a:solidFill>
                <a:latin typeface="Montserrat Light" panose="00000400000000000000" pitchFamily="50" charset="0"/>
                <a:ea typeface="Lato"/>
                <a:cs typeface="Lato"/>
                <a:sym typeface="Lato"/>
              </a:rPr>
              <a:t>Syftet med turen är att eleverna ska få upp ögonen för att det finns skräp längs stränderna.</a:t>
            </a:r>
            <a:br>
              <a:rPr lang="sv-SE" sz="1100" dirty="0">
                <a:solidFill>
                  <a:schemeClr val="bg2"/>
                </a:solidFill>
                <a:latin typeface="Montserrat Light" panose="00000400000000000000" pitchFamily="50" charset="0"/>
                <a:ea typeface="Lato"/>
                <a:cs typeface="Lato"/>
                <a:sym typeface="Lato"/>
              </a:rPr>
            </a:br>
            <a:endParaRPr lang="sv-SE" sz="1100" dirty="0">
              <a:solidFill>
                <a:schemeClr val="bg2"/>
              </a:solidFill>
              <a:latin typeface="Montserrat Light" panose="00000400000000000000" pitchFamily="50" charset="0"/>
              <a:ea typeface="Lato"/>
              <a:cs typeface="Lato"/>
              <a:sym typeface="Lato"/>
            </a:endParaRPr>
          </a:p>
          <a:p>
            <a:pPr lvl="0"/>
            <a:r>
              <a:rPr lang="sv-SE" sz="1100" dirty="0">
                <a:solidFill>
                  <a:schemeClr val="bg2"/>
                </a:solidFill>
                <a:latin typeface="Montserrat Light" panose="00000400000000000000" pitchFamily="50" charset="0"/>
                <a:ea typeface="Lato"/>
                <a:cs typeface="Lato"/>
                <a:sym typeface="Lato"/>
              </a:rPr>
              <a:t>Målet med att dela upp klassen i en öst- och en västgrupp är att eleverna, med kunskap om havsströmmar, ska se var och varför det finns den mängd skräp på respektive strand.</a:t>
            </a:r>
            <a:endParaRPr sz="1100" dirty="0">
              <a:solidFill>
                <a:schemeClr val="bg2"/>
              </a:solidFill>
              <a:latin typeface="Montserrat Light" panose="00000400000000000000" pitchFamily="50" charset="0"/>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body" idx="1"/>
          </p:nvPr>
        </p:nvSpPr>
        <p:spPr>
          <a:xfrm>
            <a:off x="478625" y="1083912"/>
            <a:ext cx="7886700" cy="3977100"/>
          </a:xfrm>
          <a:prstGeom prst="rect">
            <a:avLst/>
          </a:prstGeom>
        </p:spPr>
        <p:txBody>
          <a:bodyPr spcFirstLastPara="1" wrap="square" lIns="68575" tIns="34275" rIns="68575" bIns="34275" anchor="t" anchorCtr="0">
            <a:normAutofit/>
          </a:bodyPr>
          <a:lstStyle/>
          <a:p>
            <a:pPr lvl="0" indent="-228600">
              <a:lnSpc>
                <a:spcPct val="100000"/>
              </a:lnSpc>
              <a:spcBef>
                <a:spcPts val="0"/>
              </a:spcBef>
              <a:buNone/>
            </a:pPr>
            <a:r>
              <a:rPr lang="fi-FI" sz="1100" b="1" dirty="0" err="1">
                <a:solidFill>
                  <a:srgbClr val="000000"/>
                </a:solidFill>
                <a:latin typeface="Montserrat Light" panose="00000400000000000000" pitchFamily="50" charset="0"/>
                <a:ea typeface="Arial"/>
                <a:cs typeface="Arial"/>
                <a:sym typeface="Arial"/>
              </a:rPr>
              <a:t>Avfallshierarkin</a:t>
            </a:r>
            <a:endParaRPr sz="1100" b="1" dirty="0">
              <a:solidFill>
                <a:srgbClr val="000000"/>
              </a:solidFill>
              <a:latin typeface="Montserrat Light" panose="00000400000000000000" pitchFamily="50" charset="0"/>
              <a:ea typeface="Arial"/>
              <a:cs typeface="Arial"/>
              <a:sym typeface="Arial"/>
            </a:endParaRPr>
          </a:p>
          <a:p>
            <a:pPr lvl="0" indent="-304800">
              <a:lnSpc>
                <a:spcPct val="115000"/>
              </a:lnSpc>
              <a:spcBef>
                <a:spcPts val="1200"/>
              </a:spcBef>
              <a:buClr>
                <a:srgbClr val="000000"/>
              </a:buClr>
              <a:buSzPct val="100000"/>
              <a:buFont typeface="Arial"/>
              <a:buChar char="●"/>
            </a:pPr>
            <a:r>
              <a:rPr lang="da" sz="1100" dirty="0">
                <a:solidFill>
                  <a:srgbClr val="000000"/>
                </a:solidFill>
                <a:latin typeface="Montserrat Light" panose="00000400000000000000" pitchFamily="50" charset="0"/>
                <a:ea typeface="Arial"/>
                <a:cs typeface="Arial"/>
                <a:sym typeface="Arial"/>
              </a:rPr>
              <a:t>Reducera </a:t>
            </a:r>
            <a:r>
              <a:rPr lang="fi-FI" sz="1100" dirty="0">
                <a:solidFill>
                  <a:srgbClr val="000000"/>
                </a:solidFill>
                <a:latin typeface="Montserrat Light" panose="00000400000000000000" pitchFamily="50" charset="0"/>
                <a:ea typeface="Arial"/>
                <a:cs typeface="Arial"/>
                <a:sym typeface="Arial"/>
              </a:rPr>
              <a:t>(</a:t>
            </a:r>
            <a:r>
              <a:rPr lang="fi-FI" sz="1100" dirty="0" err="1">
                <a:solidFill>
                  <a:srgbClr val="000000"/>
                </a:solidFill>
                <a:latin typeface="Montserrat Light" panose="00000400000000000000" pitchFamily="50" charset="0"/>
                <a:ea typeface="Arial"/>
                <a:cs typeface="Arial"/>
                <a:sym typeface="Arial"/>
              </a:rPr>
              <a:t>minska</a:t>
            </a:r>
            <a:r>
              <a:rPr lang="fi-FI" sz="1100" dirty="0">
                <a:solidFill>
                  <a:srgbClr val="000000"/>
                </a:solidFill>
                <a:latin typeface="Montserrat Light" panose="00000400000000000000" pitchFamily="50" charset="0"/>
                <a:ea typeface="Arial"/>
                <a:cs typeface="Arial"/>
                <a:sym typeface="Arial"/>
              </a:rPr>
              <a:t> </a:t>
            </a:r>
            <a:r>
              <a:rPr lang="fi-FI" sz="1100" dirty="0" err="1">
                <a:solidFill>
                  <a:srgbClr val="000000"/>
                </a:solidFill>
                <a:latin typeface="Montserrat Light" panose="00000400000000000000" pitchFamily="50" charset="0"/>
                <a:ea typeface="Arial"/>
                <a:cs typeface="Arial"/>
                <a:sym typeface="Arial"/>
              </a:rPr>
              <a:t>mängden</a:t>
            </a:r>
            <a:r>
              <a:rPr lang="fi-FI" sz="1100" dirty="0">
                <a:solidFill>
                  <a:srgbClr val="000000"/>
                </a:solidFill>
                <a:latin typeface="Montserrat Light" panose="00000400000000000000" pitchFamily="50" charset="0"/>
                <a:ea typeface="Arial"/>
                <a:cs typeface="Arial"/>
                <a:sym typeface="Arial"/>
              </a:rPr>
              <a:t> av </a:t>
            </a:r>
            <a:r>
              <a:rPr lang="fi-FI" sz="1100" dirty="0" err="1">
                <a:solidFill>
                  <a:srgbClr val="000000"/>
                </a:solidFill>
                <a:latin typeface="Montserrat Light" panose="00000400000000000000" pitchFamily="50" charset="0"/>
                <a:ea typeface="Arial"/>
                <a:cs typeface="Arial"/>
                <a:sym typeface="Arial"/>
              </a:rPr>
              <a:t>avfall</a:t>
            </a:r>
            <a:r>
              <a:rPr lang="fi-FI" sz="1100" dirty="0">
                <a:solidFill>
                  <a:srgbClr val="000000"/>
                </a:solidFill>
                <a:latin typeface="Montserrat Light" panose="00000400000000000000" pitchFamily="50" charset="0"/>
                <a:ea typeface="Arial"/>
                <a:cs typeface="Arial"/>
                <a:sym typeface="Arial"/>
              </a:rPr>
              <a:t>) </a:t>
            </a:r>
            <a:endParaRPr sz="1100" dirty="0">
              <a:solidFill>
                <a:srgbClr val="000000"/>
              </a:solidFill>
              <a:latin typeface="Montserrat Light" panose="00000400000000000000" pitchFamily="50" charset="0"/>
              <a:ea typeface="Arial"/>
              <a:cs typeface="Arial"/>
              <a:sym typeface="Arial"/>
            </a:endParaRPr>
          </a:p>
          <a:p>
            <a:pPr lvl="0" indent="-304800">
              <a:lnSpc>
                <a:spcPct val="115000"/>
              </a:lnSpc>
              <a:spcBef>
                <a:spcPts val="0"/>
              </a:spcBef>
              <a:buClr>
                <a:srgbClr val="000000"/>
              </a:buClr>
              <a:buSzPct val="100000"/>
              <a:buFont typeface="Arial"/>
              <a:buChar char="●"/>
            </a:pPr>
            <a:r>
              <a:rPr lang="sv-SE" sz="1100" dirty="0">
                <a:solidFill>
                  <a:srgbClr val="000000"/>
                </a:solidFill>
                <a:latin typeface="Montserrat Light" panose="00000400000000000000" pitchFamily="50" charset="0"/>
                <a:ea typeface="Arial"/>
                <a:cs typeface="Arial"/>
                <a:sym typeface="Arial"/>
              </a:rPr>
              <a:t>Återanvänd (använd material igen i dess ursprungliga form)</a:t>
            </a:r>
            <a:endParaRPr lang="fi-FI" sz="1100" dirty="0">
              <a:solidFill>
                <a:srgbClr val="000000"/>
              </a:solidFill>
              <a:latin typeface="Montserrat Light" panose="00000400000000000000" pitchFamily="50" charset="0"/>
              <a:ea typeface="Arial"/>
              <a:cs typeface="Arial"/>
              <a:sym typeface="Arial"/>
            </a:endParaRPr>
          </a:p>
          <a:p>
            <a:pPr lvl="0" indent="-304800">
              <a:lnSpc>
                <a:spcPct val="115000"/>
              </a:lnSpc>
              <a:spcBef>
                <a:spcPts val="0"/>
              </a:spcBef>
              <a:buClr>
                <a:srgbClr val="000000"/>
              </a:buClr>
              <a:buSzPct val="100000"/>
              <a:buFont typeface="Arial"/>
              <a:buChar char="●"/>
            </a:pPr>
            <a:r>
              <a:rPr lang="sv-SE" sz="1100" dirty="0">
                <a:solidFill>
                  <a:srgbClr val="000000"/>
                </a:solidFill>
                <a:latin typeface="Montserrat Light" panose="00000400000000000000" pitchFamily="50" charset="0"/>
                <a:ea typeface="Arial"/>
                <a:cs typeface="Arial"/>
                <a:sym typeface="Arial"/>
              </a:rPr>
              <a:t>Återvinna (omvandla material till nya produkter)</a:t>
            </a:r>
          </a:p>
          <a:p>
            <a:pPr lvl="0" indent="-304800">
              <a:lnSpc>
                <a:spcPct val="115000"/>
              </a:lnSpc>
              <a:spcBef>
                <a:spcPts val="0"/>
              </a:spcBef>
              <a:buClr>
                <a:srgbClr val="000000"/>
              </a:buClr>
              <a:buSzPct val="100000"/>
              <a:buFont typeface="Arial"/>
              <a:buChar char="●"/>
            </a:pPr>
            <a:r>
              <a:rPr lang="sv-SE" sz="1100" dirty="0">
                <a:solidFill>
                  <a:srgbClr val="000000"/>
                </a:solidFill>
                <a:latin typeface="Montserrat Light" panose="00000400000000000000" pitchFamily="50" charset="0"/>
                <a:ea typeface="Arial"/>
                <a:cs typeface="Arial"/>
                <a:sym typeface="Arial"/>
              </a:rPr>
              <a:t>Energiutvinning (utnyttja avfall för att producera energi)</a:t>
            </a:r>
          </a:p>
          <a:p>
            <a:pPr lvl="0" indent="-304800">
              <a:lnSpc>
                <a:spcPct val="115000"/>
              </a:lnSpc>
              <a:spcBef>
                <a:spcPts val="0"/>
              </a:spcBef>
              <a:buClr>
                <a:srgbClr val="000000"/>
              </a:buClr>
              <a:buSzPct val="100000"/>
              <a:buFont typeface="Arial"/>
              <a:buChar char="●"/>
            </a:pPr>
            <a:r>
              <a:rPr lang="sv-SE" sz="1100" dirty="0">
                <a:solidFill>
                  <a:srgbClr val="000000"/>
                </a:solidFill>
                <a:latin typeface="Montserrat Light" panose="00000400000000000000" pitchFamily="50" charset="0"/>
                <a:ea typeface="Arial"/>
                <a:cs typeface="Arial"/>
                <a:sym typeface="Arial"/>
              </a:rPr>
              <a:t>Deponering (den sista lösningen för avfall som inte kan hanteras på annat sätt)</a:t>
            </a:r>
          </a:p>
          <a:p>
            <a:pPr marL="0" lvl="0" indent="0">
              <a:lnSpc>
                <a:spcPct val="115000"/>
              </a:lnSpc>
              <a:spcBef>
                <a:spcPts val="1200"/>
              </a:spcBef>
              <a:buNone/>
            </a:pPr>
            <a:r>
              <a:rPr lang="fi-FI" sz="1100" b="1" dirty="0" err="1">
                <a:solidFill>
                  <a:srgbClr val="000000"/>
                </a:solidFill>
                <a:latin typeface="Montserrat Light" panose="00000400000000000000" pitchFamily="50" charset="0"/>
                <a:ea typeface="Arial"/>
                <a:cs typeface="Arial"/>
                <a:sym typeface="Arial"/>
              </a:rPr>
              <a:t>Avfallsströmmar</a:t>
            </a:r>
            <a:endParaRPr sz="1100" b="1" dirty="0">
              <a:solidFill>
                <a:srgbClr val="000000"/>
              </a:solidFill>
              <a:latin typeface="Montserrat Light" panose="00000400000000000000" pitchFamily="50" charset="0"/>
              <a:ea typeface="Arial"/>
              <a:cs typeface="Arial"/>
              <a:sym typeface="Arial"/>
            </a:endParaRPr>
          </a:p>
          <a:p>
            <a:pPr lvl="0" indent="-304800">
              <a:lnSpc>
                <a:spcPct val="115000"/>
              </a:lnSpc>
              <a:spcBef>
                <a:spcPts val="1200"/>
              </a:spcBef>
              <a:buClr>
                <a:srgbClr val="000000"/>
              </a:buClr>
              <a:buSzPct val="100000"/>
              <a:buFont typeface="Arial"/>
              <a:buChar char="●"/>
            </a:pPr>
            <a:r>
              <a:rPr lang="sv-SE" sz="1100" b="1" dirty="0">
                <a:solidFill>
                  <a:srgbClr val="000000"/>
                </a:solidFill>
                <a:latin typeface="Montserrat Light" panose="00000400000000000000" pitchFamily="50" charset="0"/>
                <a:ea typeface="Arial"/>
                <a:cs typeface="Arial"/>
                <a:sym typeface="Arial"/>
              </a:rPr>
              <a:t>Organiskt avfall: Mat- och trädgårdsavfall som kan komposteras</a:t>
            </a:r>
            <a:endParaRPr sz="1100" dirty="0">
              <a:solidFill>
                <a:srgbClr val="000000"/>
              </a:solidFill>
              <a:latin typeface="Montserrat Light" panose="00000400000000000000" pitchFamily="50" charset="0"/>
              <a:ea typeface="Arial"/>
              <a:cs typeface="Arial"/>
              <a:sym typeface="Arial"/>
            </a:endParaRPr>
          </a:p>
          <a:p>
            <a:pPr lvl="0" indent="-304800">
              <a:lnSpc>
                <a:spcPct val="115000"/>
              </a:lnSpc>
              <a:spcBef>
                <a:spcPts val="0"/>
              </a:spcBef>
              <a:buClr>
                <a:srgbClr val="000000"/>
              </a:buClr>
              <a:buSzPct val="100000"/>
              <a:buFont typeface="Arial"/>
              <a:buChar char="●"/>
            </a:pPr>
            <a:r>
              <a:rPr lang="sv-SE" sz="1100" b="1" dirty="0">
                <a:solidFill>
                  <a:srgbClr val="000000"/>
                </a:solidFill>
                <a:latin typeface="Montserrat Light" panose="00000400000000000000" pitchFamily="50" charset="0"/>
                <a:ea typeface="Arial"/>
                <a:cs typeface="Arial"/>
                <a:sym typeface="Arial"/>
              </a:rPr>
              <a:t>Plast: </a:t>
            </a:r>
            <a:r>
              <a:rPr lang="sv-SE" sz="1100" dirty="0">
                <a:solidFill>
                  <a:srgbClr val="000000"/>
                </a:solidFill>
                <a:latin typeface="Montserrat Light" panose="00000400000000000000" pitchFamily="50" charset="0"/>
                <a:ea typeface="Arial"/>
                <a:cs typeface="Arial"/>
                <a:sym typeface="Arial"/>
              </a:rPr>
              <a:t>Både återvinningsbar och icke-återvinningsbar</a:t>
            </a:r>
          </a:p>
          <a:p>
            <a:pPr lvl="0" indent="-304800">
              <a:lnSpc>
                <a:spcPct val="115000"/>
              </a:lnSpc>
              <a:spcBef>
                <a:spcPts val="0"/>
              </a:spcBef>
              <a:buClr>
                <a:srgbClr val="000000"/>
              </a:buClr>
              <a:buSzPct val="100000"/>
              <a:buFont typeface="Arial"/>
              <a:buChar char="●"/>
            </a:pPr>
            <a:r>
              <a:rPr lang="sv-SE" sz="1100" b="1" dirty="0">
                <a:solidFill>
                  <a:srgbClr val="000000"/>
                </a:solidFill>
                <a:latin typeface="Montserrat Light" panose="00000400000000000000" pitchFamily="50" charset="0"/>
                <a:ea typeface="Arial"/>
                <a:cs typeface="Arial"/>
                <a:sym typeface="Arial"/>
              </a:rPr>
              <a:t>Metall: </a:t>
            </a:r>
            <a:r>
              <a:rPr lang="sv-SE" sz="1100" dirty="0">
                <a:solidFill>
                  <a:srgbClr val="000000"/>
                </a:solidFill>
                <a:latin typeface="Montserrat Light" panose="00000400000000000000" pitchFamily="50" charset="0"/>
                <a:ea typeface="Arial"/>
                <a:cs typeface="Arial"/>
                <a:sym typeface="Arial"/>
              </a:rPr>
              <a:t>Kan smältas och återanvändas</a:t>
            </a:r>
          </a:p>
          <a:p>
            <a:pPr lvl="0" indent="-304800">
              <a:lnSpc>
                <a:spcPct val="115000"/>
              </a:lnSpc>
              <a:spcBef>
                <a:spcPts val="0"/>
              </a:spcBef>
              <a:buClr>
                <a:srgbClr val="000000"/>
              </a:buClr>
              <a:buSzPct val="100000"/>
              <a:buFont typeface="Arial"/>
              <a:buChar char="●"/>
            </a:pPr>
            <a:r>
              <a:rPr lang="sv-SE" sz="1100" b="1" dirty="0">
                <a:solidFill>
                  <a:srgbClr val="000000"/>
                </a:solidFill>
                <a:latin typeface="Montserrat Light" panose="00000400000000000000" pitchFamily="50" charset="0"/>
                <a:ea typeface="Arial"/>
                <a:cs typeface="Arial"/>
                <a:sym typeface="Arial"/>
              </a:rPr>
              <a:t>Papper och kartong: </a:t>
            </a:r>
            <a:r>
              <a:rPr lang="sv-SE" sz="1100" dirty="0">
                <a:solidFill>
                  <a:srgbClr val="000000"/>
                </a:solidFill>
                <a:latin typeface="Montserrat Light" panose="00000400000000000000" pitchFamily="50" charset="0"/>
                <a:ea typeface="Arial"/>
                <a:cs typeface="Arial"/>
                <a:sym typeface="Arial"/>
              </a:rPr>
              <a:t>Ofta lätt att återvinna, men kräver korrekt sortering</a:t>
            </a:r>
          </a:p>
          <a:p>
            <a:pPr lvl="0" indent="-304800">
              <a:lnSpc>
                <a:spcPct val="115000"/>
              </a:lnSpc>
              <a:spcBef>
                <a:spcPts val="0"/>
              </a:spcBef>
              <a:buClr>
                <a:srgbClr val="000000"/>
              </a:buClr>
              <a:buSzPct val="100000"/>
              <a:buFont typeface="Arial"/>
              <a:buChar char="●"/>
            </a:pPr>
            <a:r>
              <a:rPr lang="da" sz="1100" b="1" dirty="0">
                <a:solidFill>
                  <a:srgbClr val="000000"/>
                </a:solidFill>
                <a:latin typeface="Montserrat Light" panose="00000400000000000000" pitchFamily="50" charset="0"/>
                <a:ea typeface="Arial"/>
                <a:cs typeface="Arial"/>
                <a:sym typeface="Arial"/>
              </a:rPr>
              <a:t>Glas:</a:t>
            </a:r>
            <a:r>
              <a:rPr lang="da" sz="1100" dirty="0">
                <a:solidFill>
                  <a:srgbClr val="000000"/>
                </a:solidFill>
                <a:latin typeface="Montserrat Light" panose="00000400000000000000" pitchFamily="50" charset="0"/>
                <a:ea typeface="Arial"/>
                <a:cs typeface="Arial"/>
                <a:sym typeface="Arial"/>
              </a:rPr>
              <a:t> </a:t>
            </a:r>
            <a:r>
              <a:rPr lang="sv-SE" sz="1100" dirty="0">
                <a:solidFill>
                  <a:srgbClr val="000000"/>
                </a:solidFill>
                <a:latin typeface="Montserrat Light" panose="00000400000000000000" pitchFamily="50" charset="0"/>
                <a:ea typeface="Arial"/>
                <a:cs typeface="Arial"/>
                <a:sym typeface="Arial"/>
              </a:rPr>
              <a:t>Kan återvinnas oändligt, men måste i vissa system sorteras efter färg</a:t>
            </a:r>
            <a:endParaRPr sz="1100" dirty="0">
              <a:solidFill>
                <a:srgbClr val="000000"/>
              </a:solidFill>
              <a:latin typeface="Montserrat Light" panose="00000400000000000000" pitchFamily="50" charset="0"/>
              <a:ea typeface="Arial"/>
              <a:cs typeface="Arial"/>
              <a:sym typeface="Arial"/>
            </a:endParaRPr>
          </a:p>
          <a:p>
            <a:pPr marL="0" lvl="0" indent="0">
              <a:lnSpc>
                <a:spcPct val="115000"/>
              </a:lnSpc>
              <a:spcBef>
                <a:spcPts val="1200"/>
              </a:spcBef>
              <a:buNone/>
            </a:pPr>
            <a:r>
              <a:rPr lang="fi-FI" sz="1100" b="1" dirty="0" err="1">
                <a:solidFill>
                  <a:srgbClr val="000000"/>
                </a:solidFill>
                <a:latin typeface="Montserrat Light" panose="00000400000000000000" pitchFamily="50" charset="0"/>
                <a:ea typeface="Arial"/>
                <a:cs typeface="Arial"/>
                <a:sym typeface="Arial"/>
              </a:rPr>
              <a:t>Cirkulär</a:t>
            </a:r>
            <a:r>
              <a:rPr lang="fi-FI" sz="1100" b="1" dirty="0">
                <a:solidFill>
                  <a:srgbClr val="000000"/>
                </a:solidFill>
                <a:latin typeface="Montserrat Light" panose="00000400000000000000" pitchFamily="50" charset="0"/>
                <a:ea typeface="Arial"/>
                <a:cs typeface="Arial"/>
                <a:sym typeface="Arial"/>
              </a:rPr>
              <a:t> ekonomi</a:t>
            </a:r>
            <a:br>
              <a:rPr lang="da" sz="1100" b="1" dirty="0">
                <a:solidFill>
                  <a:srgbClr val="000000"/>
                </a:solidFill>
                <a:latin typeface="Montserrat Light" panose="00000400000000000000" pitchFamily="50" charset="0"/>
                <a:ea typeface="Arial"/>
                <a:cs typeface="Arial"/>
                <a:sym typeface="Arial"/>
              </a:rPr>
            </a:br>
            <a:r>
              <a:rPr lang="sv-SE" sz="1100" dirty="0">
                <a:solidFill>
                  <a:srgbClr val="000000"/>
                </a:solidFill>
                <a:latin typeface="Montserrat Light" panose="00000400000000000000" pitchFamily="50" charset="0"/>
                <a:ea typeface="Arial"/>
                <a:cs typeface="Arial"/>
                <a:sym typeface="Arial"/>
              </a:rPr>
              <a:t>Målet är att minimera avfall och maximera återvinning, så att resurser blir en del av ett slutet kretslopp.</a:t>
            </a:r>
            <a:endParaRPr sz="1100" dirty="0">
              <a:solidFill>
                <a:srgbClr val="000000"/>
              </a:solidFill>
              <a:latin typeface="Montserrat Light" panose="00000400000000000000" pitchFamily="50" charset="0"/>
              <a:ea typeface="Arial"/>
              <a:cs typeface="Arial"/>
              <a:sym typeface="Arial"/>
            </a:endParaRPr>
          </a:p>
          <a:p>
            <a:pPr marL="457200" lvl="0" indent="-254000" algn="l" rtl="0">
              <a:lnSpc>
                <a:spcPct val="100000"/>
              </a:lnSpc>
              <a:spcBef>
                <a:spcPts val="0"/>
              </a:spcBef>
              <a:spcAft>
                <a:spcPts val="0"/>
              </a:spcAft>
              <a:buClr>
                <a:srgbClr val="000000"/>
              </a:buClr>
              <a:buSzPct val="100000"/>
              <a:buFont typeface="Lato"/>
              <a:buChar char="-"/>
            </a:pPr>
            <a:endParaRPr sz="1100" dirty="0">
              <a:solidFill>
                <a:srgbClr val="000000"/>
              </a:solidFill>
              <a:latin typeface="Montserrat Light" panose="00000400000000000000" pitchFamily="50" charset="0"/>
            </a:endParaRPr>
          </a:p>
          <a:p>
            <a:pPr marL="0" lvl="0" indent="0" algn="l" rtl="0">
              <a:lnSpc>
                <a:spcPct val="100000"/>
              </a:lnSpc>
              <a:spcBef>
                <a:spcPts val="0"/>
              </a:spcBef>
              <a:spcAft>
                <a:spcPts val="0"/>
              </a:spcAft>
              <a:buNone/>
            </a:pPr>
            <a:endParaRPr sz="1100" dirty="0">
              <a:solidFill>
                <a:srgbClr val="000000"/>
              </a:solidFill>
              <a:latin typeface="Montserrat Light" panose="00000400000000000000" pitchFamily="50" charset="0"/>
            </a:endParaRPr>
          </a:p>
          <a:p>
            <a:pPr marL="0" lvl="0" indent="0" algn="l" rtl="0">
              <a:lnSpc>
                <a:spcPct val="100000"/>
              </a:lnSpc>
              <a:spcBef>
                <a:spcPts val="0"/>
              </a:spcBef>
              <a:spcAft>
                <a:spcPts val="0"/>
              </a:spcAft>
              <a:buNone/>
            </a:pPr>
            <a:endParaRPr sz="1100" dirty="0">
              <a:solidFill>
                <a:srgbClr val="000000"/>
              </a:solidFill>
              <a:latin typeface="Montserrat Light" panose="00000400000000000000" pitchFamily="50" charset="0"/>
            </a:endParaRPr>
          </a:p>
          <a:p>
            <a:pPr marL="0" lvl="0" indent="0" algn="l" rtl="0">
              <a:lnSpc>
                <a:spcPct val="100000"/>
              </a:lnSpc>
              <a:spcBef>
                <a:spcPts val="0"/>
              </a:spcBef>
              <a:spcAft>
                <a:spcPts val="0"/>
              </a:spcAft>
              <a:buNone/>
            </a:pPr>
            <a:endParaRPr sz="1100" dirty="0">
              <a:solidFill>
                <a:srgbClr val="000000"/>
              </a:solidFill>
              <a:latin typeface="Montserrat Light" panose="00000400000000000000" pitchFamily="50" charset="0"/>
            </a:endParaRPr>
          </a:p>
          <a:p>
            <a:pPr marL="0" lvl="0" indent="0" algn="l" rtl="0">
              <a:spcBef>
                <a:spcPts val="800"/>
              </a:spcBef>
              <a:spcAft>
                <a:spcPts val="1200"/>
              </a:spcAft>
              <a:buNone/>
            </a:pPr>
            <a:endParaRPr sz="1100" dirty="0">
              <a:solidFill>
                <a:srgbClr val="000000"/>
              </a:solidFill>
              <a:latin typeface="Montserrat Light" panose="00000400000000000000" pitchFamily="50" charset="0"/>
            </a:endParaRPr>
          </a:p>
        </p:txBody>
      </p:sp>
      <p:sp>
        <p:nvSpPr>
          <p:cNvPr id="202" name="Google Shape;202;p29"/>
          <p:cNvSpPr txBox="1"/>
          <p:nvPr/>
        </p:nvSpPr>
        <p:spPr>
          <a:xfrm>
            <a:off x="457844" y="332352"/>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2800" dirty="0">
                <a:latin typeface="Bebas Neue" panose="020B0606020202050201" pitchFamily="34" charset="0"/>
                <a:ea typeface="Lato"/>
                <a:cs typeface="Lato"/>
                <a:sym typeface="Lato"/>
              </a:rPr>
              <a:t>Teori kring avfalssortering</a:t>
            </a:r>
            <a:endParaRPr sz="2800" dirty="0">
              <a:latin typeface="Bebas Neue" panose="020B0606020202050201" pitchFamily="34" charset="0"/>
              <a:ea typeface="Lato"/>
              <a:cs typeface="Lato"/>
              <a:sym typeface="Lato"/>
            </a:endParaRPr>
          </a:p>
        </p:txBody>
      </p:sp>
      <p:sp>
        <p:nvSpPr>
          <p:cNvPr id="203" name="Google Shape;203;p29"/>
          <p:cNvSpPr txBox="1"/>
          <p:nvPr/>
        </p:nvSpPr>
        <p:spPr>
          <a:xfrm>
            <a:off x="457844" y="4457235"/>
            <a:ext cx="7907481" cy="353913"/>
          </a:xfrm>
          <a:prstGeom prst="rect">
            <a:avLst/>
          </a:prstGeom>
          <a:noFill/>
          <a:ln>
            <a:noFill/>
          </a:ln>
        </p:spPr>
        <p:txBody>
          <a:bodyPr spcFirstLastPara="1" wrap="square" lIns="91425" tIns="91425" rIns="91425" bIns="91425" anchor="t" anchorCtr="0">
            <a:spAutoFit/>
          </a:bodyPr>
          <a:lstStyle/>
          <a:p>
            <a:pPr lvl="0"/>
            <a:r>
              <a:rPr lang="sv-SE" sz="1100" b="1" dirty="0">
                <a:latin typeface="Montserrat Light" panose="00000400000000000000" pitchFamily="50" charset="0"/>
                <a:ea typeface="Lato"/>
                <a:cs typeface="Lato"/>
                <a:sym typeface="Lato"/>
              </a:rPr>
              <a:t>Dagen efter </a:t>
            </a:r>
            <a:r>
              <a:rPr lang="sv-SE" sz="1100" dirty="0">
                <a:latin typeface="Montserrat Light" panose="00000400000000000000" pitchFamily="50" charset="0"/>
                <a:ea typeface="Lato"/>
                <a:cs typeface="Lato"/>
                <a:sym typeface="Lato"/>
              </a:rPr>
              <a:t>görs en sammanställning av allt avfall som har hittats på de två olika stränderna/områdena.</a:t>
            </a:r>
            <a:endParaRPr lang="da-DK" sz="1200" dirty="0">
              <a:latin typeface="Montserrat Light" panose="00000400000000000000" pitchFamily="50"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body" idx="1"/>
          </p:nvPr>
        </p:nvSpPr>
        <p:spPr>
          <a:xfrm>
            <a:off x="379350" y="1325150"/>
            <a:ext cx="39438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da" sz="1200" dirty="0">
                <a:solidFill>
                  <a:srgbClr val="000000"/>
                </a:solidFill>
                <a:latin typeface="Montserrat Light" panose="00000400000000000000" pitchFamily="50" charset="0"/>
              </a:rPr>
              <a:t>Eleverna bildar sju grupper så att varje grupp arbetar med var sin kontinent. Under den sista halvtimmen presenteras resultaten till andra. </a:t>
            </a:r>
          </a:p>
          <a:p>
            <a:pPr marL="0" lvl="0" indent="0" algn="l" rtl="0">
              <a:spcBef>
                <a:spcPts val="800"/>
              </a:spcBef>
              <a:spcAft>
                <a:spcPts val="0"/>
              </a:spcAft>
              <a:buNone/>
            </a:pPr>
            <a:r>
              <a:rPr lang="da" sz="1200" b="1" dirty="0">
                <a:solidFill>
                  <a:srgbClr val="000000"/>
                </a:solidFill>
                <a:latin typeface="Montserrat Light" panose="00000400000000000000" pitchFamily="50" charset="0"/>
              </a:rPr>
              <a:t>Asien</a:t>
            </a:r>
            <a:endParaRPr sz="1200" b="1" dirty="0">
              <a:solidFill>
                <a:srgbClr val="000000"/>
              </a:solidFill>
              <a:latin typeface="Montserrat Light" panose="00000400000000000000" pitchFamily="50" charset="0"/>
            </a:endParaRPr>
          </a:p>
          <a:p>
            <a:pPr marL="0" lvl="0" indent="0">
              <a:spcBef>
                <a:spcPts val="1200"/>
              </a:spcBef>
              <a:buNone/>
            </a:pPr>
            <a:r>
              <a:rPr lang="sv-SE" sz="1200" dirty="0">
                <a:solidFill>
                  <a:srgbClr val="000000"/>
                </a:solidFill>
                <a:latin typeface="Montserrat Light" panose="00000400000000000000" pitchFamily="50" charset="0"/>
              </a:rPr>
              <a:t>Undersök hur plastavfall från floder som Ganges och </a:t>
            </a:r>
            <a:r>
              <a:rPr lang="sv-SE" sz="1200" dirty="0" err="1">
                <a:solidFill>
                  <a:srgbClr val="000000"/>
                </a:solidFill>
                <a:latin typeface="Montserrat Light" panose="00000400000000000000" pitchFamily="50" charset="0"/>
              </a:rPr>
              <a:t>Yangtze</a:t>
            </a:r>
            <a:r>
              <a:rPr lang="sv-SE" sz="1200" dirty="0">
                <a:solidFill>
                  <a:srgbClr val="000000"/>
                </a:solidFill>
                <a:latin typeface="Montserrat Light" panose="00000400000000000000" pitchFamily="50" charset="0"/>
              </a:rPr>
              <a:t> bidrar till föroreningar i haven.</a:t>
            </a:r>
          </a:p>
          <a:p>
            <a:pPr marL="457200" lvl="0" indent="-310832" algn="l" rtl="0">
              <a:spcBef>
                <a:spcPts val="1200"/>
              </a:spcBef>
              <a:spcAft>
                <a:spcPts val="0"/>
              </a:spcAft>
              <a:buClr>
                <a:srgbClr val="000000"/>
              </a:buClr>
              <a:buSzPct val="100000"/>
              <a:buChar char="●"/>
            </a:pPr>
            <a:r>
              <a:rPr lang="da" sz="1200" b="1" dirty="0">
                <a:solidFill>
                  <a:srgbClr val="000000"/>
                </a:solidFill>
                <a:latin typeface="Montserrat Light" panose="00000400000000000000" pitchFamily="50" charset="0"/>
              </a:rPr>
              <a:t>Europa</a:t>
            </a:r>
            <a:endParaRPr sz="1200" b="1" dirty="0">
              <a:solidFill>
                <a:srgbClr val="000000"/>
              </a:solidFill>
              <a:latin typeface="Montserrat Light" panose="00000400000000000000" pitchFamily="50" charset="0"/>
            </a:endParaRPr>
          </a:p>
          <a:p>
            <a:pPr marL="0" lvl="0" indent="0">
              <a:spcBef>
                <a:spcPts val="1200"/>
              </a:spcBef>
              <a:buNone/>
            </a:pPr>
            <a:r>
              <a:rPr lang="fi-FI" sz="1200" dirty="0" err="1">
                <a:solidFill>
                  <a:srgbClr val="000000"/>
                </a:solidFill>
                <a:latin typeface="Montserrat Light" panose="00000400000000000000" pitchFamily="50" charset="0"/>
              </a:rPr>
              <a:t>Fokusera</a:t>
            </a:r>
            <a:r>
              <a:rPr lang="fi-FI" sz="1200" dirty="0">
                <a:solidFill>
                  <a:srgbClr val="000000"/>
                </a:solidFill>
                <a:latin typeface="Montserrat Light" panose="00000400000000000000" pitchFamily="50" charset="0"/>
              </a:rPr>
              <a:t> </a:t>
            </a:r>
            <a:r>
              <a:rPr lang="fi-FI" sz="1200" dirty="0" err="1">
                <a:solidFill>
                  <a:srgbClr val="000000"/>
                </a:solidFill>
                <a:latin typeface="Montserrat Light" panose="00000400000000000000" pitchFamily="50" charset="0"/>
              </a:rPr>
              <a:t>på</a:t>
            </a:r>
            <a:r>
              <a:rPr lang="fi-FI" sz="1200" dirty="0">
                <a:solidFill>
                  <a:srgbClr val="000000"/>
                </a:solidFill>
                <a:latin typeface="Montserrat Light" panose="00000400000000000000" pitchFamily="50" charset="0"/>
              </a:rPr>
              <a:t> </a:t>
            </a:r>
            <a:r>
              <a:rPr lang="fi-FI" sz="1200" dirty="0" err="1">
                <a:solidFill>
                  <a:srgbClr val="000000"/>
                </a:solidFill>
                <a:latin typeface="Montserrat Light" panose="00000400000000000000" pitchFamily="50" charset="0"/>
              </a:rPr>
              <a:t>mikroplastproblem</a:t>
            </a:r>
            <a:r>
              <a:rPr lang="fi-FI" sz="1200" dirty="0">
                <a:solidFill>
                  <a:srgbClr val="000000"/>
                </a:solidFill>
                <a:latin typeface="Montserrat Light" panose="00000400000000000000" pitchFamily="50" charset="0"/>
              </a:rPr>
              <a:t> i </a:t>
            </a:r>
            <a:r>
              <a:rPr lang="fi-FI" sz="1200" dirty="0" err="1">
                <a:solidFill>
                  <a:srgbClr val="000000"/>
                </a:solidFill>
                <a:latin typeface="Montserrat Light" panose="00000400000000000000" pitchFamily="50" charset="0"/>
              </a:rPr>
              <a:t>Medelhavet</a:t>
            </a:r>
            <a:r>
              <a:rPr lang="fi-FI" sz="1200" dirty="0">
                <a:solidFill>
                  <a:srgbClr val="000000"/>
                </a:solidFill>
                <a:latin typeface="Montserrat Light" panose="00000400000000000000" pitchFamily="50" charset="0"/>
              </a:rPr>
              <a:t>.</a:t>
            </a:r>
          </a:p>
          <a:p>
            <a:pPr marL="457200" lvl="0" indent="-310832" algn="l" rtl="0">
              <a:spcBef>
                <a:spcPts val="1200"/>
              </a:spcBef>
              <a:spcAft>
                <a:spcPts val="0"/>
              </a:spcAft>
              <a:buClr>
                <a:srgbClr val="000000"/>
              </a:buClr>
              <a:buSzPct val="100000"/>
              <a:buChar char="●"/>
            </a:pPr>
            <a:r>
              <a:rPr lang="da" sz="1200" b="1" dirty="0">
                <a:solidFill>
                  <a:srgbClr val="000000"/>
                </a:solidFill>
                <a:latin typeface="Montserrat Light" panose="00000400000000000000" pitchFamily="50" charset="0"/>
              </a:rPr>
              <a:t>Afrika</a:t>
            </a:r>
            <a:endParaRPr sz="1200" b="1" dirty="0">
              <a:solidFill>
                <a:srgbClr val="000000"/>
              </a:solidFill>
              <a:latin typeface="Montserrat Light" panose="00000400000000000000" pitchFamily="50" charset="0"/>
            </a:endParaRPr>
          </a:p>
          <a:p>
            <a:pPr marL="0" lvl="0" indent="0">
              <a:spcBef>
                <a:spcPts val="1200"/>
              </a:spcBef>
              <a:buNone/>
            </a:pPr>
            <a:r>
              <a:rPr lang="sv-SE" sz="1200" dirty="0">
                <a:solidFill>
                  <a:srgbClr val="000000"/>
                </a:solidFill>
                <a:latin typeface="Montserrat Light" panose="00000400000000000000" pitchFamily="50" charset="0"/>
              </a:rPr>
              <a:t>Titta på konsekvenserna av plastföroreningar längs Östafrikas kuster.</a:t>
            </a:r>
          </a:p>
          <a:p>
            <a:pPr marL="0" lvl="0" indent="0" algn="l" rtl="0">
              <a:spcBef>
                <a:spcPts val="1200"/>
              </a:spcBef>
              <a:spcAft>
                <a:spcPts val="1200"/>
              </a:spcAft>
              <a:buNone/>
            </a:pPr>
            <a:endParaRPr sz="1200" dirty="0">
              <a:latin typeface="Montserrat Light" panose="00000400000000000000" pitchFamily="50" charset="0"/>
            </a:endParaRPr>
          </a:p>
        </p:txBody>
      </p:sp>
      <p:sp>
        <p:nvSpPr>
          <p:cNvPr id="209" name="Google Shape;209;p30"/>
          <p:cNvSpPr txBox="1"/>
          <p:nvPr/>
        </p:nvSpPr>
        <p:spPr>
          <a:xfrm>
            <a:off x="379350" y="554950"/>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2800" dirty="0">
                <a:latin typeface="Bebas Neue" panose="020B0606020202050201" pitchFamily="34" charset="0"/>
                <a:ea typeface="Lato"/>
                <a:cs typeface="Lato"/>
                <a:sym typeface="Lato"/>
              </a:rPr>
              <a:t>Dag 5 - 4 lektioner</a:t>
            </a:r>
            <a:endParaRPr sz="2800" dirty="0">
              <a:latin typeface="Bebas Neue" panose="020B0606020202050201" pitchFamily="34" charset="0"/>
              <a:ea typeface="Lato"/>
              <a:cs typeface="Lato"/>
              <a:sym typeface="Lato"/>
            </a:endParaRPr>
          </a:p>
        </p:txBody>
      </p:sp>
      <p:sp>
        <p:nvSpPr>
          <p:cNvPr id="210" name="Google Shape;210;p30"/>
          <p:cNvSpPr txBox="1"/>
          <p:nvPr/>
        </p:nvSpPr>
        <p:spPr>
          <a:xfrm>
            <a:off x="4573950" y="1109045"/>
            <a:ext cx="4190700" cy="3158400"/>
          </a:xfrm>
          <a:prstGeom prst="rect">
            <a:avLst/>
          </a:prstGeom>
          <a:noFill/>
          <a:ln>
            <a:noFill/>
          </a:ln>
        </p:spPr>
        <p:txBody>
          <a:bodyPr spcFirstLastPara="1" wrap="square" lIns="91425" tIns="91425" rIns="91425" bIns="91425" anchor="t" anchorCtr="0">
            <a:noAutofit/>
          </a:bodyPr>
          <a:lstStyle/>
          <a:p>
            <a:pPr marL="457200" lvl="0" indent="-304800" algn="l" rtl="0">
              <a:lnSpc>
                <a:spcPct val="90000"/>
              </a:lnSpc>
              <a:spcBef>
                <a:spcPts val="800"/>
              </a:spcBef>
              <a:spcAft>
                <a:spcPts val="0"/>
              </a:spcAft>
              <a:buClr>
                <a:srgbClr val="000000"/>
              </a:buClr>
              <a:buSzPts val="1200"/>
              <a:buFont typeface="Lato"/>
              <a:buChar char="●"/>
            </a:pPr>
            <a:r>
              <a:rPr lang="da" sz="1200" b="1" dirty="0">
                <a:latin typeface="Montserrat Light" panose="00000400000000000000" pitchFamily="50" charset="0"/>
                <a:ea typeface="Lato"/>
                <a:cs typeface="Lato"/>
                <a:sym typeface="Lato"/>
              </a:rPr>
              <a:t>Sydamerika</a:t>
            </a:r>
            <a:endParaRPr sz="1200" b="1" dirty="0">
              <a:latin typeface="Montserrat Light" panose="00000400000000000000" pitchFamily="50" charset="0"/>
              <a:ea typeface="Lato"/>
              <a:cs typeface="Lato"/>
              <a:sym typeface="Lato"/>
            </a:endParaRPr>
          </a:p>
          <a:p>
            <a:pPr lvl="0">
              <a:lnSpc>
                <a:spcPct val="90000"/>
              </a:lnSpc>
              <a:spcBef>
                <a:spcPts val="1200"/>
              </a:spcBef>
            </a:pPr>
            <a:r>
              <a:rPr lang="sv-SE" sz="1200" dirty="0">
                <a:latin typeface="Montserrat Light" panose="00000400000000000000" pitchFamily="50" charset="0"/>
                <a:ea typeface="Lato"/>
                <a:cs typeface="Lato"/>
                <a:sym typeface="Lato"/>
              </a:rPr>
              <a:t>Undersök avfallsproblem i Amazonas och deras påverkan på Atlanten.</a:t>
            </a:r>
          </a:p>
          <a:p>
            <a:pPr marL="457200" lvl="0" indent="-304800" algn="l" rtl="0">
              <a:lnSpc>
                <a:spcPct val="90000"/>
              </a:lnSpc>
              <a:spcBef>
                <a:spcPts val="1200"/>
              </a:spcBef>
              <a:spcAft>
                <a:spcPts val="0"/>
              </a:spcAft>
              <a:buClr>
                <a:srgbClr val="000000"/>
              </a:buClr>
              <a:buSzPts val="1200"/>
              <a:buFont typeface="Lato"/>
              <a:buChar char="●"/>
            </a:pPr>
            <a:r>
              <a:rPr lang="da" sz="1200" b="1" dirty="0">
                <a:latin typeface="Montserrat Light" panose="00000400000000000000" pitchFamily="50" charset="0"/>
                <a:ea typeface="Lato"/>
                <a:cs typeface="Lato"/>
                <a:sym typeface="Lato"/>
              </a:rPr>
              <a:t>Nordamerika</a:t>
            </a:r>
            <a:endParaRPr sz="1200" b="1" dirty="0">
              <a:latin typeface="Montserrat Light" panose="00000400000000000000" pitchFamily="50" charset="0"/>
              <a:ea typeface="Lato"/>
              <a:cs typeface="Lato"/>
              <a:sym typeface="Lato"/>
            </a:endParaRPr>
          </a:p>
          <a:p>
            <a:pPr lvl="0">
              <a:lnSpc>
                <a:spcPct val="90000"/>
              </a:lnSpc>
              <a:spcBef>
                <a:spcPts val="1200"/>
              </a:spcBef>
            </a:pPr>
            <a:r>
              <a:rPr lang="sv-SE" sz="1200" dirty="0">
                <a:latin typeface="Montserrat Light" panose="00000400000000000000" pitchFamily="50" charset="0"/>
                <a:ea typeface="Lato"/>
                <a:cs typeface="Lato"/>
                <a:sym typeface="Lato"/>
              </a:rPr>
              <a:t>Fokusera på den stora </a:t>
            </a:r>
            <a:r>
              <a:rPr lang="sv-SE" sz="1200" dirty="0" err="1">
                <a:latin typeface="Montserrat Light" panose="00000400000000000000" pitchFamily="50" charset="0"/>
                <a:ea typeface="Lato"/>
                <a:cs typeface="Lato"/>
                <a:sym typeface="Lato"/>
              </a:rPr>
              <a:t>sopön</a:t>
            </a:r>
            <a:r>
              <a:rPr lang="sv-SE" sz="1200" dirty="0">
                <a:latin typeface="Montserrat Light" panose="00000400000000000000" pitchFamily="50" charset="0"/>
                <a:ea typeface="Lato"/>
                <a:cs typeface="Lato"/>
                <a:sym typeface="Lato"/>
              </a:rPr>
              <a:t> i Stilla havet (</a:t>
            </a:r>
            <a:r>
              <a:rPr lang="sv-SE" sz="1200" dirty="0" err="1">
                <a:latin typeface="Montserrat Light" panose="00000400000000000000" pitchFamily="50" charset="0"/>
                <a:ea typeface="Lato"/>
                <a:cs typeface="Lato"/>
                <a:sym typeface="Lato"/>
              </a:rPr>
              <a:t>Great</a:t>
            </a:r>
            <a:r>
              <a:rPr lang="sv-SE" sz="1200" dirty="0">
                <a:latin typeface="Montserrat Light" panose="00000400000000000000" pitchFamily="50" charset="0"/>
                <a:ea typeface="Lato"/>
                <a:cs typeface="Lato"/>
                <a:sym typeface="Lato"/>
              </a:rPr>
              <a:t> Pacific </a:t>
            </a:r>
            <a:r>
              <a:rPr lang="sv-SE" sz="1200" dirty="0" err="1">
                <a:latin typeface="Montserrat Light" panose="00000400000000000000" pitchFamily="50" charset="0"/>
                <a:ea typeface="Lato"/>
                <a:cs typeface="Lato"/>
                <a:sym typeface="Lato"/>
              </a:rPr>
              <a:t>Garbage</a:t>
            </a:r>
            <a:r>
              <a:rPr lang="sv-SE" sz="1200" dirty="0">
                <a:latin typeface="Montserrat Light" panose="00000400000000000000" pitchFamily="50" charset="0"/>
                <a:ea typeface="Lato"/>
                <a:cs typeface="Lato"/>
                <a:sym typeface="Lato"/>
              </a:rPr>
              <a:t> </a:t>
            </a:r>
            <a:r>
              <a:rPr lang="sv-SE" sz="1200" dirty="0" err="1">
                <a:latin typeface="Montserrat Light" panose="00000400000000000000" pitchFamily="50" charset="0"/>
                <a:ea typeface="Lato"/>
                <a:cs typeface="Lato"/>
                <a:sym typeface="Lato"/>
              </a:rPr>
              <a:t>Patch</a:t>
            </a:r>
            <a:r>
              <a:rPr lang="sv-SE" sz="1200" dirty="0">
                <a:latin typeface="Montserrat Light" panose="00000400000000000000" pitchFamily="50" charset="0"/>
                <a:ea typeface="Lato"/>
                <a:cs typeface="Lato"/>
                <a:sym typeface="Lato"/>
              </a:rPr>
              <a:t>).</a:t>
            </a:r>
          </a:p>
          <a:p>
            <a:pPr marL="457200" lvl="0" indent="-304800" algn="l" rtl="0">
              <a:lnSpc>
                <a:spcPct val="90000"/>
              </a:lnSpc>
              <a:spcBef>
                <a:spcPts val="1200"/>
              </a:spcBef>
              <a:spcAft>
                <a:spcPts val="0"/>
              </a:spcAft>
              <a:buClr>
                <a:srgbClr val="000000"/>
              </a:buClr>
              <a:buSzPts val="1200"/>
              <a:buFont typeface="Lato"/>
              <a:buChar char="●"/>
            </a:pPr>
            <a:r>
              <a:rPr lang="da" sz="1200" b="1" dirty="0">
                <a:latin typeface="Montserrat Light" panose="00000400000000000000" pitchFamily="50" charset="0"/>
                <a:ea typeface="Lato"/>
                <a:cs typeface="Lato"/>
                <a:sym typeface="Lato"/>
              </a:rPr>
              <a:t>Oceanien</a:t>
            </a:r>
            <a:endParaRPr sz="1200" b="1" dirty="0">
              <a:latin typeface="Montserrat Light" panose="00000400000000000000" pitchFamily="50" charset="0"/>
              <a:ea typeface="Lato"/>
              <a:cs typeface="Lato"/>
              <a:sym typeface="Lato"/>
            </a:endParaRPr>
          </a:p>
          <a:p>
            <a:pPr lvl="0">
              <a:lnSpc>
                <a:spcPct val="90000"/>
              </a:lnSpc>
              <a:spcBef>
                <a:spcPts val="1200"/>
              </a:spcBef>
            </a:pPr>
            <a:r>
              <a:rPr lang="fi-FI" sz="1200" dirty="0" err="1">
                <a:latin typeface="Montserrat Light" panose="00000400000000000000" pitchFamily="50" charset="0"/>
                <a:ea typeface="Lato"/>
                <a:cs typeface="Lato"/>
                <a:sym typeface="Lato"/>
              </a:rPr>
              <a:t>Studera</a:t>
            </a:r>
            <a:r>
              <a:rPr lang="fi-FI" sz="1200" dirty="0">
                <a:latin typeface="Montserrat Light" panose="00000400000000000000" pitchFamily="50" charset="0"/>
                <a:ea typeface="Lato"/>
                <a:cs typeface="Lato"/>
                <a:sym typeface="Lato"/>
              </a:rPr>
              <a:t> </a:t>
            </a:r>
            <a:r>
              <a:rPr lang="fi-FI" sz="1200" dirty="0" err="1">
                <a:latin typeface="Montserrat Light" panose="00000400000000000000" pitchFamily="50" charset="0"/>
                <a:ea typeface="Lato"/>
                <a:cs typeface="Lato"/>
                <a:sym typeface="Lato"/>
              </a:rPr>
              <a:t>effekten</a:t>
            </a:r>
            <a:r>
              <a:rPr lang="fi-FI" sz="1200" dirty="0">
                <a:latin typeface="Montserrat Light" panose="00000400000000000000" pitchFamily="50" charset="0"/>
                <a:ea typeface="Lato"/>
                <a:cs typeface="Lato"/>
                <a:sym typeface="Lato"/>
              </a:rPr>
              <a:t> av </a:t>
            </a:r>
            <a:r>
              <a:rPr lang="fi-FI" sz="1200" dirty="0" err="1">
                <a:latin typeface="Montserrat Light" panose="00000400000000000000" pitchFamily="50" charset="0"/>
                <a:ea typeface="Lato"/>
                <a:cs typeface="Lato"/>
                <a:sym typeface="Lato"/>
              </a:rPr>
              <a:t>plastföroreningar</a:t>
            </a:r>
            <a:r>
              <a:rPr lang="fi-FI" sz="1200" dirty="0">
                <a:latin typeface="Montserrat Light" panose="00000400000000000000" pitchFamily="50" charset="0"/>
                <a:ea typeface="Lato"/>
                <a:cs typeface="Lato"/>
                <a:sym typeface="Lato"/>
              </a:rPr>
              <a:t> </a:t>
            </a:r>
            <a:r>
              <a:rPr lang="fi-FI" sz="1200" dirty="0" err="1">
                <a:latin typeface="Montserrat Light" panose="00000400000000000000" pitchFamily="50" charset="0"/>
                <a:ea typeface="Lato"/>
                <a:cs typeface="Lato"/>
                <a:sym typeface="Lato"/>
              </a:rPr>
              <a:t>på</a:t>
            </a:r>
            <a:r>
              <a:rPr lang="fi-FI" sz="1200" dirty="0">
                <a:latin typeface="Montserrat Light" panose="00000400000000000000" pitchFamily="50" charset="0"/>
                <a:ea typeface="Lato"/>
                <a:cs typeface="Lato"/>
                <a:sym typeface="Lato"/>
              </a:rPr>
              <a:t> </a:t>
            </a:r>
            <a:r>
              <a:rPr lang="fi-FI" sz="1200" dirty="0" err="1">
                <a:latin typeface="Montserrat Light" panose="00000400000000000000" pitchFamily="50" charset="0"/>
                <a:ea typeface="Lato"/>
                <a:cs typeface="Lato"/>
                <a:sym typeface="Lato"/>
              </a:rPr>
              <a:t>korallrev</a:t>
            </a:r>
            <a:r>
              <a:rPr lang="fi-FI" sz="1200" dirty="0">
                <a:latin typeface="Montserrat Light" panose="00000400000000000000" pitchFamily="50" charset="0"/>
                <a:ea typeface="Lato"/>
                <a:cs typeface="Lato"/>
                <a:sym typeface="Lato"/>
              </a:rPr>
              <a:t>, </a:t>
            </a:r>
            <a:r>
              <a:rPr lang="fi-FI" sz="1200" dirty="0" err="1">
                <a:latin typeface="Montserrat Light" panose="00000400000000000000" pitchFamily="50" charset="0"/>
                <a:ea typeface="Lato"/>
                <a:cs typeface="Lato"/>
                <a:sym typeface="Lato"/>
              </a:rPr>
              <a:t>som</a:t>
            </a:r>
            <a:r>
              <a:rPr lang="fi-FI" sz="1200" dirty="0">
                <a:latin typeface="Montserrat Light" panose="00000400000000000000" pitchFamily="50" charset="0"/>
                <a:ea typeface="Lato"/>
                <a:cs typeface="Lato"/>
                <a:sym typeface="Lato"/>
              </a:rPr>
              <a:t> Great </a:t>
            </a:r>
            <a:r>
              <a:rPr lang="fi-FI" sz="1200" dirty="0" err="1">
                <a:latin typeface="Montserrat Light" panose="00000400000000000000" pitchFamily="50" charset="0"/>
                <a:ea typeface="Lato"/>
                <a:cs typeface="Lato"/>
                <a:sym typeface="Lato"/>
              </a:rPr>
              <a:t>Barrier</a:t>
            </a:r>
            <a:r>
              <a:rPr lang="fi-FI" sz="1200" dirty="0">
                <a:latin typeface="Montserrat Light" panose="00000400000000000000" pitchFamily="50" charset="0"/>
                <a:ea typeface="Lato"/>
                <a:cs typeface="Lato"/>
                <a:sym typeface="Lato"/>
              </a:rPr>
              <a:t> </a:t>
            </a:r>
            <a:r>
              <a:rPr lang="fi-FI" sz="1200" dirty="0" err="1">
                <a:latin typeface="Montserrat Light" panose="00000400000000000000" pitchFamily="50" charset="0"/>
                <a:ea typeface="Lato"/>
                <a:cs typeface="Lato"/>
                <a:sym typeface="Lato"/>
              </a:rPr>
              <a:t>Reef</a:t>
            </a:r>
            <a:r>
              <a:rPr lang="fi-FI" sz="1200" dirty="0">
                <a:latin typeface="Montserrat Light" panose="00000400000000000000" pitchFamily="50" charset="0"/>
                <a:ea typeface="Lato"/>
                <a:cs typeface="Lato"/>
                <a:sym typeface="Lato"/>
              </a:rPr>
              <a:t>.</a:t>
            </a:r>
          </a:p>
          <a:p>
            <a:pPr marL="457200" lvl="0" indent="-304800" algn="l" rtl="0">
              <a:lnSpc>
                <a:spcPct val="90000"/>
              </a:lnSpc>
              <a:spcBef>
                <a:spcPts val="1200"/>
              </a:spcBef>
              <a:spcAft>
                <a:spcPts val="0"/>
              </a:spcAft>
              <a:buClr>
                <a:srgbClr val="000000"/>
              </a:buClr>
              <a:buSzPts val="1200"/>
              <a:buFont typeface="Lato"/>
              <a:buChar char="●"/>
            </a:pPr>
            <a:r>
              <a:rPr lang="da" sz="1200" b="1" dirty="0">
                <a:latin typeface="Montserrat Light" panose="00000400000000000000" pitchFamily="50" charset="0"/>
                <a:ea typeface="Lato"/>
                <a:cs typeface="Lato"/>
                <a:sym typeface="Lato"/>
              </a:rPr>
              <a:t>Antarktis</a:t>
            </a:r>
            <a:endParaRPr sz="1200" b="1" dirty="0">
              <a:latin typeface="Montserrat Light" panose="00000400000000000000" pitchFamily="50" charset="0"/>
              <a:ea typeface="Lato"/>
              <a:cs typeface="Lato"/>
              <a:sym typeface="Lato"/>
            </a:endParaRPr>
          </a:p>
          <a:p>
            <a:pPr lvl="0">
              <a:lnSpc>
                <a:spcPct val="90000"/>
              </a:lnSpc>
              <a:spcBef>
                <a:spcPts val="1200"/>
              </a:spcBef>
              <a:spcAft>
                <a:spcPts val="1200"/>
              </a:spcAft>
            </a:pPr>
            <a:r>
              <a:rPr lang="sv-SE" sz="1200" dirty="0">
                <a:latin typeface="Montserrat Light" panose="00000400000000000000" pitchFamily="50" charset="0"/>
                <a:ea typeface="Lato"/>
                <a:cs typeface="Lato"/>
                <a:sym typeface="Lato"/>
              </a:rPr>
              <a:t>Titta på mikroplast och avfall som transporteras till Antarktis via havsströmmar.</a:t>
            </a:r>
            <a:endParaRPr sz="1200" dirty="0">
              <a:latin typeface="Montserrat Light" panose="00000400000000000000" pitchFamily="50" charset="0"/>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1"/>
          <p:cNvPicPr preferRelativeResize="0"/>
          <p:nvPr/>
        </p:nvPicPr>
        <p:blipFill>
          <a:blip r:embed="rId3">
            <a:alphaModFix/>
          </a:blip>
          <a:stretch>
            <a:fillRect/>
          </a:stretch>
        </p:blipFill>
        <p:spPr>
          <a:xfrm>
            <a:off x="114300" y="114300"/>
            <a:ext cx="8737600" cy="4914900"/>
          </a:xfrm>
          <a:prstGeom prst="rect">
            <a:avLst/>
          </a:prstGeom>
          <a:noFill/>
          <a:ln>
            <a:noFill/>
          </a:ln>
        </p:spPr>
      </p:pic>
      <p:sp>
        <p:nvSpPr>
          <p:cNvPr id="216" name="Google Shape;216;p31"/>
          <p:cNvSpPr txBox="1"/>
          <p:nvPr/>
        </p:nvSpPr>
        <p:spPr>
          <a:xfrm>
            <a:off x="575725" y="1066925"/>
            <a:ext cx="4708800" cy="3187500"/>
          </a:xfrm>
          <a:prstGeom prst="rect">
            <a:avLst/>
          </a:prstGeom>
          <a:noFill/>
          <a:ln>
            <a:noFill/>
          </a:ln>
        </p:spPr>
        <p:txBody>
          <a:bodyPr spcFirstLastPara="1" wrap="square" lIns="91425" tIns="91425" rIns="91425" bIns="91425" anchor="t" anchorCtr="0">
            <a:noAutofit/>
          </a:bodyPr>
          <a:lstStyle/>
          <a:p>
            <a:pPr lvl="0"/>
            <a:r>
              <a:rPr lang="sv-SE" sz="1100" i="1" dirty="0" err="1">
                <a:latin typeface="Montserrat Light" panose="00000400000000000000" pitchFamily="50" charset="0"/>
                <a:ea typeface="Lato"/>
                <a:cs typeface="Lato"/>
                <a:sym typeface="Lato"/>
              </a:rPr>
              <a:t>mvandla</a:t>
            </a:r>
            <a:r>
              <a:rPr lang="sv-SE" sz="1100" i="1" dirty="0">
                <a:latin typeface="Montserrat Light" panose="00000400000000000000" pitchFamily="50" charset="0"/>
                <a:ea typeface="Lato"/>
                <a:cs typeface="Lato"/>
                <a:sym typeface="Lato"/>
              </a:rPr>
              <a:t> strandstädningsavfall till en informationsprodukt</a:t>
            </a:r>
          </a:p>
          <a:p>
            <a:pPr marL="0" lvl="0" indent="0" algn="l" rtl="0">
              <a:spcBef>
                <a:spcPts val="0"/>
              </a:spcBef>
              <a:spcAft>
                <a:spcPts val="0"/>
              </a:spcAft>
              <a:buNone/>
            </a:pPr>
            <a:br>
              <a:rPr lang="da" sz="1100" dirty="0">
                <a:latin typeface="Montserrat Light" panose="00000400000000000000" pitchFamily="50" charset="0"/>
                <a:ea typeface="Lato"/>
                <a:cs typeface="Lato"/>
                <a:sym typeface="Lato"/>
              </a:rPr>
            </a:br>
            <a:r>
              <a:rPr lang="da" sz="1100" b="1" dirty="0">
                <a:latin typeface="Montserrat Light" panose="00000400000000000000" pitchFamily="50" charset="0"/>
                <a:ea typeface="Lato"/>
                <a:cs typeface="Lato"/>
                <a:sym typeface="Lato"/>
              </a:rPr>
              <a:t>Dialogpaus:</a:t>
            </a:r>
            <a:endParaRPr sz="1100" b="1" dirty="0">
              <a:latin typeface="Montserrat Light" panose="00000400000000000000" pitchFamily="50" charset="0"/>
              <a:ea typeface="Lato"/>
              <a:cs typeface="Lato"/>
              <a:sym typeface="Lato"/>
            </a:endParaRPr>
          </a:p>
          <a:p>
            <a:pPr marL="152400" lvl="0">
              <a:buSzPts val="1200"/>
            </a:pPr>
            <a:r>
              <a:rPr lang="sv-SE" sz="1100" dirty="0">
                <a:latin typeface="Montserrat Light" panose="00000400000000000000" pitchFamily="50" charset="0"/>
                <a:ea typeface="Lato"/>
                <a:cs typeface="Lato"/>
                <a:sym typeface="Lato"/>
              </a:rPr>
              <a:t>Produkten ska innehålla följande information:</a:t>
            </a:r>
          </a:p>
          <a:p>
            <a:pPr marL="457200" lvl="4" indent="-304800">
              <a:buSzPts val="1200"/>
              <a:buFont typeface="Lato"/>
              <a:buChar char="-"/>
            </a:pPr>
            <a:r>
              <a:rPr lang="sv-SE" sz="1100" dirty="0">
                <a:latin typeface="Montserrat Light" panose="00000400000000000000" pitchFamily="50" charset="0"/>
                <a:ea typeface="Lato"/>
                <a:cs typeface="Lato"/>
                <a:sym typeface="Lato"/>
              </a:rPr>
              <a:t>Budskap till mottagaren</a:t>
            </a:r>
          </a:p>
          <a:p>
            <a:pPr marL="457200" lvl="0" indent="-304800">
              <a:buSzPts val="1200"/>
              <a:buFont typeface="Lato"/>
              <a:buChar char="-"/>
            </a:pPr>
            <a:r>
              <a:rPr lang="fi-FI" sz="1100" dirty="0">
                <a:latin typeface="Montserrat Light" panose="00000400000000000000" pitchFamily="50" charset="0"/>
                <a:ea typeface="Lato"/>
                <a:cs typeface="Lato"/>
                <a:sym typeface="Lato"/>
              </a:rPr>
              <a:t>En </a:t>
            </a:r>
            <a:r>
              <a:rPr lang="fi-FI" sz="1100" dirty="0" err="1">
                <a:latin typeface="Montserrat Light" panose="00000400000000000000" pitchFamily="50" charset="0"/>
                <a:ea typeface="Lato"/>
                <a:cs typeface="Lato"/>
                <a:sym typeface="Lato"/>
              </a:rPr>
              <a:t>lokal</a:t>
            </a:r>
            <a:r>
              <a:rPr lang="fi-FI" sz="1100" dirty="0">
                <a:latin typeface="Montserrat Light" panose="00000400000000000000" pitchFamily="50" charset="0"/>
                <a:ea typeface="Lato"/>
                <a:cs typeface="Lato"/>
                <a:sym typeface="Lato"/>
              </a:rPr>
              <a:t> </a:t>
            </a:r>
            <a:r>
              <a:rPr lang="fi-FI" sz="1100" dirty="0" err="1">
                <a:latin typeface="Montserrat Light" panose="00000400000000000000" pitchFamily="50" charset="0"/>
                <a:ea typeface="Lato"/>
                <a:cs typeface="Lato"/>
                <a:sym typeface="Lato"/>
              </a:rPr>
              <a:t>uppmaning</a:t>
            </a:r>
            <a:endParaRPr lang="fi-FI" sz="1100" dirty="0">
              <a:latin typeface="Montserrat Light" panose="00000400000000000000" pitchFamily="50" charset="0"/>
              <a:ea typeface="Lato"/>
              <a:cs typeface="Lato"/>
              <a:sym typeface="Lato"/>
            </a:endParaRPr>
          </a:p>
          <a:p>
            <a:pPr marL="457200" lvl="0" indent="-304800" algn="l" rtl="0">
              <a:spcBef>
                <a:spcPts val="0"/>
              </a:spcBef>
              <a:spcAft>
                <a:spcPts val="0"/>
              </a:spcAft>
              <a:buSzPts val="1200"/>
              <a:buFont typeface="Lato"/>
              <a:buChar char="-"/>
            </a:pPr>
            <a:r>
              <a:rPr lang="da" sz="1100" dirty="0">
                <a:latin typeface="Montserrat Light" panose="00000400000000000000" pitchFamily="50" charset="0"/>
                <a:ea typeface="Lato"/>
                <a:cs typeface="Lato"/>
                <a:sym typeface="Lato"/>
              </a:rPr>
              <a:t>Kulturella skillnader</a:t>
            </a:r>
            <a:endParaRPr sz="1100" dirty="0">
              <a:latin typeface="Montserrat Light" panose="00000400000000000000" pitchFamily="50" charset="0"/>
              <a:ea typeface="Lato"/>
              <a:cs typeface="Lato"/>
              <a:sym typeface="Lato"/>
            </a:endParaRPr>
          </a:p>
          <a:p>
            <a:pPr marL="457200" lvl="0" indent="-304800">
              <a:buSzPts val="1200"/>
              <a:buFont typeface="Lato"/>
              <a:buChar char="-"/>
            </a:pPr>
            <a:r>
              <a:rPr lang="fi-FI" sz="1100" dirty="0" err="1">
                <a:latin typeface="Montserrat Light" panose="00000400000000000000" pitchFamily="50" charset="0"/>
                <a:ea typeface="Lato"/>
                <a:cs typeface="Lato"/>
                <a:sym typeface="Lato"/>
              </a:rPr>
              <a:t>Färgsymbolik</a:t>
            </a:r>
            <a:endParaRPr sz="1100" dirty="0">
              <a:latin typeface="Montserrat Light" panose="00000400000000000000" pitchFamily="50" charset="0"/>
              <a:ea typeface="Lato"/>
              <a:cs typeface="Lato"/>
              <a:sym typeface="Lato"/>
            </a:endParaRPr>
          </a:p>
          <a:p>
            <a:pPr marL="0" lvl="0" indent="0" algn="l" rtl="0">
              <a:spcBef>
                <a:spcPts val="0"/>
              </a:spcBef>
              <a:spcAft>
                <a:spcPts val="0"/>
              </a:spcAft>
              <a:buNone/>
            </a:pPr>
            <a:endParaRPr sz="1100" dirty="0">
              <a:latin typeface="Montserrat Light" panose="00000400000000000000" pitchFamily="50" charset="0"/>
              <a:ea typeface="Lato"/>
              <a:cs typeface="Lato"/>
              <a:sym typeface="Lato"/>
            </a:endParaRPr>
          </a:p>
          <a:p>
            <a:pPr lvl="0"/>
            <a:r>
              <a:rPr lang="fi-FI" sz="1100" b="1" dirty="0" err="1">
                <a:latin typeface="Montserrat Light" panose="00000400000000000000" pitchFamily="50" charset="0"/>
                <a:ea typeface="Lato"/>
                <a:cs typeface="Lato"/>
                <a:sym typeface="Lato"/>
              </a:rPr>
              <a:t>Deltagandemöjligheter</a:t>
            </a:r>
            <a:r>
              <a:rPr lang="da" sz="1100" b="1" dirty="0">
                <a:latin typeface="Montserrat Light" panose="00000400000000000000" pitchFamily="50" charset="0"/>
                <a:ea typeface="Lato"/>
                <a:cs typeface="Lato"/>
                <a:sym typeface="Lato"/>
              </a:rPr>
              <a:t>:</a:t>
            </a:r>
            <a:endParaRPr sz="1100" b="1" dirty="0">
              <a:latin typeface="Montserrat Light" panose="00000400000000000000" pitchFamily="50" charset="0"/>
              <a:ea typeface="Lato"/>
              <a:cs typeface="Lato"/>
              <a:sym typeface="Lato"/>
            </a:endParaRPr>
          </a:p>
          <a:p>
            <a:pPr marL="457200" lvl="0" indent="-304800" algn="l" rtl="0">
              <a:spcBef>
                <a:spcPts val="0"/>
              </a:spcBef>
              <a:spcAft>
                <a:spcPts val="0"/>
              </a:spcAft>
              <a:buSzPts val="1200"/>
              <a:buFont typeface="Lato"/>
              <a:buChar char="-"/>
            </a:pPr>
            <a:r>
              <a:rPr lang="da" sz="1100" dirty="0">
                <a:latin typeface="Montserrat Light" panose="00000400000000000000" pitchFamily="50" charset="0"/>
                <a:ea typeface="Lato"/>
                <a:cs typeface="Lato"/>
                <a:sym typeface="Lato"/>
              </a:rPr>
              <a:t>Video </a:t>
            </a:r>
            <a:endParaRPr sz="1100" dirty="0">
              <a:latin typeface="Montserrat Light" panose="00000400000000000000" pitchFamily="50" charset="0"/>
              <a:ea typeface="Lato"/>
              <a:cs typeface="Lato"/>
              <a:sym typeface="Lato"/>
            </a:endParaRPr>
          </a:p>
          <a:p>
            <a:pPr marL="914400" lvl="1" indent="-304800" algn="l" rtl="0">
              <a:spcBef>
                <a:spcPts val="0"/>
              </a:spcBef>
              <a:spcAft>
                <a:spcPts val="0"/>
              </a:spcAft>
              <a:buSzPts val="1200"/>
              <a:buFont typeface="Lato"/>
              <a:buChar char="-"/>
            </a:pPr>
            <a:r>
              <a:rPr lang="da" sz="1100" dirty="0">
                <a:latin typeface="Montserrat Light" panose="00000400000000000000" pitchFamily="50" charset="0"/>
                <a:ea typeface="Lato"/>
                <a:cs typeface="Lato"/>
                <a:sym typeface="Lato"/>
              </a:rPr>
              <a:t>Min. 5 min. och max. 10min. </a:t>
            </a:r>
            <a:endParaRPr sz="1100" dirty="0">
              <a:latin typeface="Montserrat Light" panose="00000400000000000000" pitchFamily="50" charset="0"/>
              <a:ea typeface="Lato"/>
              <a:cs typeface="Lato"/>
              <a:sym typeface="Lato"/>
            </a:endParaRPr>
          </a:p>
          <a:p>
            <a:pPr marL="914400" lvl="1" indent="-304800">
              <a:buSzPts val="1200"/>
              <a:buFont typeface="Lato"/>
              <a:buChar char="-"/>
            </a:pPr>
            <a:r>
              <a:rPr lang="sv-SE" sz="1100" dirty="0">
                <a:latin typeface="Montserrat Light" panose="00000400000000000000" pitchFamily="50" charset="0"/>
                <a:ea typeface="Lato"/>
                <a:cs typeface="Lato"/>
                <a:sym typeface="Lato"/>
              </a:rPr>
              <a:t>Ska innehålla skräp och ljud</a:t>
            </a:r>
          </a:p>
          <a:p>
            <a:pPr marL="457200" lvl="0" indent="-304800" algn="l" rtl="0">
              <a:spcBef>
                <a:spcPts val="0"/>
              </a:spcBef>
              <a:spcAft>
                <a:spcPts val="0"/>
              </a:spcAft>
              <a:buSzPts val="1200"/>
              <a:buFont typeface="Lato"/>
              <a:buChar char="-"/>
            </a:pPr>
            <a:r>
              <a:rPr lang="da" sz="1100" dirty="0">
                <a:latin typeface="Montserrat Light" panose="00000400000000000000" pitchFamily="50" charset="0"/>
                <a:ea typeface="Lato"/>
                <a:cs typeface="Lato"/>
                <a:sym typeface="Lato"/>
              </a:rPr>
              <a:t>Plakat  </a:t>
            </a:r>
            <a:endParaRPr sz="1100" dirty="0">
              <a:latin typeface="Montserrat Light" panose="00000400000000000000" pitchFamily="50" charset="0"/>
              <a:ea typeface="Lato"/>
              <a:cs typeface="Lato"/>
              <a:sym typeface="Lato"/>
            </a:endParaRPr>
          </a:p>
          <a:p>
            <a:pPr marL="914400" lvl="1" indent="-304800" algn="l" rtl="0">
              <a:spcBef>
                <a:spcPts val="0"/>
              </a:spcBef>
              <a:spcAft>
                <a:spcPts val="0"/>
              </a:spcAft>
              <a:buSzPts val="1200"/>
              <a:buFont typeface="Lato"/>
              <a:buChar char="-"/>
            </a:pPr>
            <a:r>
              <a:rPr lang="fi-FI" sz="1100" dirty="0">
                <a:latin typeface="Montserrat Light" panose="00000400000000000000" pitchFamily="50" charset="0"/>
                <a:ea typeface="Lato"/>
                <a:cs typeface="Lato"/>
                <a:sym typeface="Lato"/>
              </a:rPr>
              <a:t>S</a:t>
            </a:r>
            <a:r>
              <a:rPr lang="da" sz="1100" dirty="0">
                <a:latin typeface="Montserrat Light" panose="00000400000000000000" pitchFamily="50" charset="0"/>
                <a:ea typeface="Lato"/>
                <a:cs typeface="Lato"/>
                <a:sym typeface="Lato"/>
              </a:rPr>
              <a:t>torlek A1</a:t>
            </a:r>
            <a:endParaRPr sz="1100" dirty="0">
              <a:latin typeface="Montserrat Light" panose="00000400000000000000" pitchFamily="50" charset="0"/>
              <a:ea typeface="Lato"/>
              <a:cs typeface="Lato"/>
              <a:sym typeface="Lato"/>
            </a:endParaRPr>
          </a:p>
          <a:p>
            <a:pPr marL="914400" lvl="1" indent="-304800">
              <a:buSzPts val="1200"/>
              <a:buFont typeface="Lato"/>
              <a:buChar char="-"/>
            </a:pPr>
            <a:r>
              <a:rPr lang="sv-SE" sz="1100" dirty="0">
                <a:latin typeface="Montserrat Light" panose="00000400000000000000" pitchFamily="50" charset="0"/>
                <a:ea typeface="Lato"/>
                <a:cs typeface="Lato"/>
                <a:sym typeface="Lato"/>
              </a:rPr>
              <a:t>Ska innehålla skräp och färg</a:t>
            </a:r>
          </a:p>
          <a:p>
            <a:pPr marL="457200" lvl="0" indent="-304800" algn="l" rtl="0">
              <a:spcBef>
                <a:spcPts val="0"/>
              </a:spcBef>
              <a:spcAft>
                <a:spcPts val="0"/>
              </a:spcAft>
              <a:buSzPts val="1200"/>
              <a:buFont typeface="Lato"/>
              <a:buChar char="-"/>
            </a:pPr>
            <a:r>
              <a:rPr lang="da" sz="1100" dirty="0">
                <a:latin typeface="Montserrat Light" panose="00000400000000000000" pitchFamily="50" charset="0"/>
                <a:ea typeface="Lato"/>
                <a:cs typeface="Lato"/>
                <a:sym typeface="Lato"/>
              </a:rPr>
              <a:t>Skulptur</a:t>
            </a:r>
            <a:endParaRPr sz="1100" dirty="0">
              <a:latin typeface="Montserrat Light" panose="00000400000000000000" pitchFamily="50" charset="0"/>
              <a:ea typeface="Lato"/>
              <a:cs typeface="Lato"/>
              <a:sym typeface="Lato"/>
            </a:endParaRPr>
          </a:p>
          <a:p>
            <a:pPr marL="914400" lvl="1" indent="-304800" algn="l" rtl="0">
              <a:spcBef>
                <a:spcPts val="0"/>
              </a:spcBef>
              <a:spcAft>
                <a:spcPts val="0"/>
              </a:spcAft>
              <a:buSzPts val="1200"/>
              <a:buFont typeface="Lato"/>
              <a:buChar char="-"/>
            </a:pPr>
            <a:r>
              <a:rPr lang="da" sz="1100" dirty="0">
                <a:latin typeface="Montserrat Light" panose="00000400000000000000" pitchFamily="50" charset="0"/>
                <a:ea typeface="Lato"/>
                <a:cs typeface="Lato"/>
                <a:sym typeface="Lato"/>
              </a:rPr>
              <a:t>Min. 1 meter</a:t>
            </a:r>
            <a:endParaRPr sz="1100" dirty="0">
              <a:latin typeface="Montserrat Light" panose="00000400000000000000" pitchFamily="50" charset="0"/>
              <a:ea typeface="Lato"/>
              <a:cs typeface="Lato"/>
              <a:sym typeface="Lato"/>
            </a:endParaRPr>
          </a:p>
          <a:p>
            <a:pPr marL="914400" lvl="1" indent="-304800">
              <a:buSzPts val="1200"/>
              <a:buFont typeface="Lato"/>
              <a:buChar char="-"/>
            </a:pPr>
            <a:r>
              <a:rPr lang="sv-SE" sz="1100" dirty="0">
                <a:latin typeface="Montserrat Light" panose="00000400000000000000" pitchFamily="50" charset="0"/>
                <a:ea typeface="Lato"/>
                <a:cs typeface="Lato"/>
                <a:sym typeface="Lato"/>
              </a:rPr>
              <a:t>Ska innehålla skräp, kultur och form</a:t>
            </a:r>
          </a:p>
          <a:p>
            <a:pPr marL="0" lvl="0" indent="0" algn="l" rtl="0">
              <a:spcBef>
                <a:spcPts val="0"/>
              </a:spcBef>
              <a:spcAft>
                <a:spcPts val="0"/>
              </a:spcAft>
              <a:buNone/>
            </a:pPr>
            <a:endParaRPr sz="1100" dirty="0">
              <a:solidFill>
                <a:schemeClr val="accent1"/>
              </a:solidFill>
              <a:latin typeface="Montserrat Light" panose="00000400000000000000" pitchFamily="50" charset="0"/>
              <a:ea typeface="Lato"/>
              <a:cs typeface="Lato"/>
              <a:sym typeface="Lato"/>
            </a:endParaRPr>
          </a:p>
        </p:txBody>
      </p:sp>
      <p:sp>
        <p:nvSpPr>
          <p:cNvPr id="217" name="Google Shape;217;p31"/>
          <p:cNvSpPr txBox="1"/>
          <p:nvPr/>
        </p:nvSpPr>
        <p:spPr>
          <a:xfrm>
            <a:off x="6148800" y="2364400"/>
            <a:ext cx="2256300" cy="642600"/>
          </a:xfrm>
          <a:prstGeom prst="rect">
            <a:avLst/>
          </a:prstGeom>
          <a:noFill/>
          <a:ln>
            <a:noFill/>
          </a:ln>
        </p:spPr>
        <p:txBody>
          <a:bodyPr spcFirstLastPara="1" wrap="square" lIns="91425" tIns="91425" rIns="91425" bIns="91425" anchor="t" anchorCtr="0">
            <a:noAutofit/>
          </a:bodyPr>
          <a:lstStyle/>
          <a:p>
            <a:pPr lvl="0"/>
            <a:r>
              <a:rPr lang="fi-FI" sz="1100" b="1" dirty="0">
                <a:latin typeface="Montserrat Light" panose="00000400000000000000" pitchFamily="50" charset="0"/>
                <a:ea typeface="Lato"/>
                <a:cs typeface="Lato"/>
                <a:sym typeface="Lato"/>
              </a:rPr>
              <a:t>Extra </a:t>
            </a:r>
            <a:r>
              <a:rPr lang="fi-FI" sz="1100" b="1" dirty="0" err="1">
                <a:latin typeface="Montserrat Light" panose="00000400000000000000" pitchFamily="50" charset="0"/>
                <a:ea typeface="Lato"/>
                <a:cs typeface="Lato"/>
                <a:sym typeface="Lato"/>
              </a:rPr>
              <a:t>uppgift</a:t>
            </a:r>
            <a:r>
              <a:rPr lang="da" sz="1100" b="1" dirty="0">
                <a:latin typeface="Montserrat Light" panose="00000400000000000000" pitchFamily="50" charset="0"/>
                <a:ea typeface="Lato"/>
                <a:cs typeface="Lato"/>
                <a:sym typeface="Lato"/>
              </a:rPr>
              <a:t>:</a:t>
            </a:r>
            <a:br>
              <a:rPr lang="da" sz="1100" dirty="0">
                <a:latin typeface="Montserrat Light" panose="00000400000000000000" pitchFamily="50" charset="0"/>
                <a:ea typeface="Lato"/>
                <a:cs typeface="Lato"/>
                <a:sym typeface="Lato"/>
              </a:rPr>
            </a:br>
            <a:r>
              <a:rPr lang="sv-SE" sz="1100" dirty="0">
                <a:latin typeface="Montserrat Light" panose="00000400000000000000" pitchFamily="50" charset="0"/>
                <a:ea typeface="Lato"/>
                <a:cs typeface="Lato"/>
                <a:sym typeface="Lato"/>
              </a:rPr>
              <a:t>Uppfinn en sak som kan motverka skräp i världshaven</a:t>
            </a:r>
            <a:endParaRPr sz="1100" dirty="0">
              <a:latin typeface="Montserrat Light" panose="00000400000000000000" pitchFamily="50" charset="0"/>
              <a:ea typeface="Lato"/>
              <a:cs typeface="Lato"/>
              <a:sym typeface="Lato"/>
            </a:endParaRPr>
          </a:p>
        </p:txBody>
      </p:sp>
      <p:sp>
        <p:nvSpPr>
          <p:cNvPr id="218" name="Google Shape;218;p31"/>
          <p:cNvSpPr txBox="1"/>
          <p:nvPr/>
        </p:nvSpPr>
        <p:spPr>
          <a:xfrm>
            <a:off x="575725" y="486075"/>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2400" dirty="0">
                <a:latin typeface="Bebas Neue" panose="020B0606020202050201" pitchFamily="34" charset="0"/>
                <a:ea typeface="Lato"/>
                <a:cs typeface="Lato"/>
                <a:sym typeface="Lato"/>
              </a:rPr>
              <a:t>Dag  6, 7 och 8 - 18 lektioner</a:t>
            </a:r>
            <a:endParaRPr sz="2400" dirty="0">
              <a:latin typeface="Bebas Neue" panose="020B0606020202050201" pitchFamily="34" charset="0"/>
              <a:ea typeface="Lato"/>
              <a:cs typeface="Lato"/>
              <a:sym typeface="Lato"/>
            </a:endParaRPr>
          </a:p>
        </p:txBody>
      </p:sp>
      <p:sp>
        <p:nvSpPr>
          <p:cNvPr id="219" name="Google Shape;219;p31"/>
          <p:cNvSpPr txBox="1"/>
          <p:nvPr/>
        </p:nvSpPr>
        <p:spPr>
          <a:xfrm>
            <a:off x="5037650" y="1261600"/>
            <a:ext cx="2593800" cy="1102800"/>
          </a:xfrm>
          <a:prstGeom prst="rect">
            <a:avLst/>
          </a:prstGeom>
          <a:noFill/>
          <a:ln>
            <a:noFill/>
          </a:ln>
        </p:spPr>
        <p:txBody>
          <a:bodyPr spcFirstLastPara="1" wrap="square" lIns="91425" tIns="91425" rIns="91425" bIns="91425" anchor="t" anchorCtr="0">
            <a:noAutofit/>
          </a:bodyPr>
          <a:lstStyle/>
          <a:p>
            <a:pPr lvl="0"/>
            <a:r>
              <a:rPr lang="fi-FI" sz="1100" b="1" dirty="0" err="1">
                <a:latin typeface="Montserrat Light" panose="00000400000000000000" pitchFamily="50" charset="0"/>
                <a:ea typeface="Lato"/>
                <a:cs typeface="Lato"/>
                <a:sym typeface="Lato"/>
              </a:rPr>
              <a:t>Informationsprodukten</a:t>
            </a:r>
            <a:r>
              <a:rPr lang="fi-FI" sz="1100" b="1" dirty="0">
                <a:latin typeface="Montserrat Light" panose="00000400000000000000" pitchFamily="50" charset="0"/>
                <a:ea typeface="Lato"/>
                <a:cs typeface="Lato"/>
                <a:sym typeface="Lato"/>
              </a:rPr>
              <a:t> </a:t>
            </a:r>
            <a:r>
              <a:rPr lang="fi-FI" sz="1100" b="1" dirty="0" err="1">
                <a:latin typeface="Montserrat Light" panose="00000400000000000000" pitchFamily="50" charset="0"/>
                <a:ea typeface="Lato"/>
                <a:cs typeface="Lato"/>
                <a:sym typeface="Lato"/>
              </a:rPr>
              <a:t>ska</a:t>
            </a:r>
            <a:r>
              <a:rPr lang="fi-FI" sz="1100" b="1" dirty="0">
                <a:latin typeface="Montserrat Light" panose="00000400000000000000" pitchFamily="50" charset="0"/>
                <a:ea typeface="Lato"/>
                <a:cs typeface="Lato"/>
                <a:sym typeface="Lato"/>
              </a:rPr>
              <a:t> </a:t>
            </a:r>
            <a:r>
              <a:rPr lang="fi-FI" sz="1100" b="1" dirty="0" err="1">
                <a:latin typeface="Montserrat Light" panose="00000400000000000000" pitchFamily="50" charset="0"/>
                <a:ea typeface="Lato"/>
                <a:cs typeface="Lato"/>
                <a:sym typeface="Lato"/>
              </a:rPr>
              <a:t>innehålla</a:t>
            </a:r>
            <a:r>
              <a:rPr lang="fi-FI" sz="1100" b="1" dirty="0">
                <a:latin typeface="Montserrat Light" panose="00000400000000000000" pitchFamily="50" charset="0"/>
                <a:ea typeface="Lato"/>
                <a:cs typeface="Lato"/>
                <a:sym typeface="Lato"/>
              </a:rPr>
              <a:t>:</a:t>
            </a:r>
          </a:p>
          <a:p>
            <a:pPr marL="457200" lvl="0" indent="-304800">
              <a:buSzPts val="1200"/>
              <a:buFont typeface="Lato"/>
              <a:buChar char="-"/>
            </a:pPr>
            <a:r>
              <a:rPr lang="fi-FI" sz="1100" dirty="0">
                <a:latin typeface="Montserrat Light" panose="00000400000000000000" pitchFamily="50" charset="0"/>
                <a:ea typeface="Lato"/>
                <a:cs typeface="Lato"/>
                <a:sym typeface="Lato"/>
              </a:rPr>
              <a:t>20 </a:t>
            </a:r>
            <a:r>
              <a:rPr lang="fi-FI" sz="1100" dirty="0" err="1">
                <a:latin typeface="Montserrat Light" panose="00000400000000000000" pitchFamily="50" charset="0"/>
                <a:ea typeface="Lato"/>
                <a:cs typeface="Lato"/>
                <a:sym typeface="Lato"/>
              </a:rPr>
              <a:t>minuters</a:t>
            </a:r>
            <a:r>
              <a:rPr lang="fi-FI" sz="1100" dirty="0">
                <a:latin typeface="Montserrat Light" panose="00000400000000000000" pitchFamily="50" charset="0"/>
                <a:ea typeface="Lato"/>
                <a:cs typeface="Lato"/>
                <a:sym typeface="Lato"/>
              </a:rPr>
              <a:t> </a:t>
            </a:r>
            <a:r>
              <a:rPr lang="fi-FI" sz="1100" dirty="0" err="1">
                <a:latin typeface="Montserrat Light" panose="00000400000000000000" pitchFamily="50" charset="0"/>
                <a:ea typeface="Lato"/>
                <a:cs typeface="Lato"/>
                <a:sym typeface="Lato"/>
              </a:rPr>
              <a:t>presentation</a:t>
            </a:r>
            <a:endParaRPr lang="fi-FI" sz="1100" dirty="0">
              <a:latin typeface="Montserrat Light" panose="00000400000000000000" pitchFamily="50" charset="0"/>
              <a:ea typeface="Lato"/>
              <a:cs typeface="Lato"/>
              <a:sym typeface="Lato"/>
            </a:endParaRPr>
          </a:p>
          <a:p>
            <a:pPr marL="457200" lvl="0" indent="-304800">
              <a:buSzPts val="1200"/>
              <a:buFont typeface="Lato"/>
              <a:buChar char="-"/>
            </a:pPr>
            <a:r>
              <a:rPr lang="sv-SE" sz="1100" dirty="0">
                <a:latin typeface="Montserrat Light" panose="00000400000000000000" pitchFamily="50" charset="0"/>
                <a:ea typeface="Lato"/>
                <a:cs typeface="Lato"/>
                <a:sym typeface="Lato"/>
              </a:rPr>
              <a:t>En PowerPoint och en produkt</a:t>
            </a:r>
          </a:p>
          <a:p>
            <a:pPr marL="0" lvl="0" indent="0" algn="l" rtl="0">
              <a:spcBef>
                <a:spcPts val="0"/>
              </a:spcBef>
              <a:spcAft>
                <a:spcPts val="0"/>
              </a:spcAft>
              <a:buNone/>
            </a:pPr>
            <a:endParaRPr sz="1100" dirty="0">
              <a:latin typeface="Montserrat Light" panose="00000400000000000000" pitchFamily="50" charset="0"/>
              <a:ea typeface="Lato"/>
              <a:cs typeface="Lato"/>
              <a:sym typeface="Lato"/>
            </a:endParaRPr>
          </a:p>
        </p:txBody>
      </p:sp>
      <p:cxnSp>
        <p:nvCxnSpPr>
          <p:cNvPr id="220" name="Google Shape;220;p31"/>
          <p:cNvCxnSpPr/>
          <p:nvPr/>
        </p:nvCxnSpPr>
        <p:spPr>
          <a:xfrm>
            <a:off x="4225975" y="2664375"/>
            <a:ext cx="2037900" cy="1367400"/>
          </a:xfrm>
          <a:prstGeom prst="curvedConnector3">
            <a:avLst>
              <a:gd name="adj1" fmla="val 50000"/>
            </a:avLst>
          </a:prstGeom>
          <a:noFill/>
          <a:ln w="9525" cap="flat" cmpd="sng">
            <a:solidFill>
              <a:srgbClr val="3D85C6"/>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p:nvPr/>
        </p:nvSpPr>
        <p:spPr>
          <a:xfrm>
            <a:off x="681574" y="1387583"/>
            <a:ext cx="7548025" cy="3557100"/>
          </a:xfrm>
          <a:prstGeom prst="rect">
            <a:avLst/>
          </a:prstGeom>
          <a:noFill/>
          <a:ln>
            <a:noFill/>
          </a:ln>
        </p:spPr>
        <p:txBody>
          <a:bodyPr spcFirstLastPara="1" wrap="square" lIns="91425" tIns="91425" rIns="91425" bIns="91425" anchor="t" anchorCtr="0">
            <a:noAutofit/>
          </a:bodyPr>
          <a:lstStyle/>
          <a:p>
            <a:pPr marL="171450" lvl="0" indent="-171450">
              <a:buFont typeface="Arial" panose="020B0604020202020204" pitchFamily="34" charset="0"/>
              <a:buChar char="•"/>
            </a:pPr>
            <a:r>
              <a:rPr lang="sv-SE" dirty="0">
                <a:latin typeface="Montserrat Light" panose="00000400000000000000" pitchFamily="50" charset="0"/>
                <a:ea typeface="Lato"/>
                <a:cs typeface="Lato"/>
                <a:sym typeface="Lato"/>
              </a:rPr>
              <a:t>Besök av “borgmästare” och presentation av uppmaningsprodukten</a:t>
            </a:r>
          </a:p>
          <a:p>
            <a:pPr lvl="0" algn="l" rtl="0">
              <a:spcBef>
                <a:spcPts val="0"/>
              </a:spcBef>
              <a:spcAft>
                <a:spcPts val="0"/>
              </a:spcAft>
            </a:pPr>
            <a:endParaRPr dirty="0">
              <a:latin typeface="Montserrat Light" panose="00000400000000000000" pitchFamily="50" charset="0"/>
              <a:ea typeface="Lato"/>
              <a:cs typeface="Lato"/>
              <a:sym typeface="Lato"/>
            </a:endParaRPr>
          </a:p>
          <a:p>
            <a:pPr marL="171450" lvl="0" indent="-171450">
              <a:buFont typeface="Arial" panose="020B0604020202020204" pitchFamily="34" charset="0"/>
              <a:buChar char="•"/>
            </a:pPr>
            <a:r>
              <a:rPr lang="sv-SE" dirty="0">
                <a:latin typeface="Montserrat Light" panose="00000400000000000000" pitchFamily="50" charset="0"/>
                <a:ea typeface="Lato"/>
                <a:cs typeface="Lato"/>
                <a:sym typeface="Lato"/>
              </a:rPr>
              <a:t>Utför en dialogpausdiskussion med klassen och borgmästaren.</a:t>
            </a:r>
          </a:p>
          <a:p>
            <a:pPr marL="171450" lvl="0" indent="-171450" algn="l" rtl="0">
              <a:spcBef>
                <a:spcPts val="0"/>
              </a:spcBef>
              <a:spcAft>
                <a:spcPts val="0"/>
              </a:spcAft>
              <a:buFont typeface="Arial" panose="020B0604020202020204" pitchFamily="34" charset="0"/>
              <a:buChar char="•"/>
            </a:pPr>
            <a:endParaRPr dirty="0">
              <a:latin typeface="Montserrat Light" panose="00000400000000000000" pitchFamily="50" charset="0"/>
              <a:ea typeface="Lato"/>
              <a:cs typeface="Lato"/>
              <a:sym typeface="Lato"/>
            </a:endParaRPr>
          </a:p>
          <a:p>
            <a:pPr marL="171450" lvl="0" indent="-171450">
              <a:buFont typeface="Arial" panose="020B0604020202020204" pitchFamily="34" charset="0"/>
              <a:buChar char="•"/>
            </a:pPr>
            <a:r>
              <a:rPr lang="sv-SE" dirty="0">
                <a:latin typeface="Montserrat Light" panose="00000400000000000000" pitchFamily="50" charset="0"/>
                <a:ea typeface="Lato"/>
                <a:cs typeface="Lato"/>
                <a:sym typeface="Lato"/>
              </a:rPr>
              <a:t>Efter presentationen och samtalet med “borgmästaren” används feedbacken för att finslipa deras projekt inför presentationen för föräldrar på eftermiddagen/kvällen.</a:t>
            </a:r>
          </a:p>
          <a:p>
            <a:pPr lvl="0" algn="l" rtl="0">
              <a:spcBef>
                <a:spcPts val="0"/>
              </a:spcBef>
              <a:spcAft>
                <a:spcPts val="0"/>
              </a:spcAft>
            </a:pPr>
            <a:endParaRPr dirty="0">
              <a:latin typeface="Montserrat Light" panose="00000400000000000000" pitchFamily="50" charset="0"/>
              <a:ea typeface="Lato"/>
              <a:cs typeface="Lato"/>
              <a:sym typeface="Lato"/>
            </a:endParaRPr>
          </a:p>
          <a:p>
            <a:pPr marL="171450" lvl="0" indent="-171450" algn="l" rtl="0">
              <a:spcBef>
                <a:spcPts val="0"/>
              </a:spcBef>
              <a:spcAft>
                <a:spcPts val="0"/>
              </a:spcAft>
              <a:buFont typeface="Arial" panose="020B0604020202020204" pitchFamily="34" charset="0"/>
              <a:buChar char="•"/>
            </a:pPr>
            <a:r>
              <a:rPr lang="da" dirty="0">
                <a:latin typeface="Montserrat Light" panose="00000400000000000000" pitchFamily="50" charset="0"/>
                <a:ea typeface="Lato"/>
                <a:cs typeface="Lato"/>
                <a:sym typeface="Lato"/>
              </a:rPr>
              <a:t>Klockan 17:00: </a:t>
            </a:r>
            <a:r>
              <a:rPr lang="fi-FI" dirty="0" err="1">
                <a:latin typeface="Montserrat Light" panose="00000400000000000000" pitchFamily="50" charset="0"/>
                <a:ea typeface="Lato"/>
                <a:cs typeface="Lato"/>
                <a:sym typeface="Lato"/>
              </a:rPr>
              <a:t>Föräldrarna</a:t>
            </a:r>
            <a:r>
              <a:rPr lang="fi-FI" dirty="0">
                <a:latin typeface="Montserrat Light" panose="00000400000000000000" pitchFamily="50" charset="0"/>
                <a:ea typeface="Lato"/>
                <a:cs typeface="Lato"/>
                <a:sym typeface="Lato"/>
              </a:rPr>
              <a:t> </a:t>
            </a:r>
            <a:r>
              <a:rPr lang="fi-FI" dirty="0" err="1">
                <a:latin typeface="Montserrat Light" panose="00000400000000000000" pitchFamily="50" charset="0"/>
                <a:ea typeface="Lato"/>
                <a:cs typeface="Lato"/>
                <a:sym typeface="Lato"/>
              </a:rPr>
              <a:t>anländer</a:t>
            </a:r>
            <a:r>
              <a:rPr lang="fi-FI" dirty="0">
                <a:latin typeface="Montserrat Light" panose="00000400000000000000" pitchFamily="50" charset="0"/>
                <a:ea typeface="Lato"/>
                <a:cs typeface="Lato"/>
                <a:sym typeface="Lato"/>
              </a:rPr>
              <a:t>.</a:t>
            </a:r>
          </a:p>
          <a:p>
            <a:pPr marL="171450" lvl="0" indent="-171450" algn="l" rtl="0">
              <a:spcBef>
                <a:spcPts val="0"/>
              </a:spcBef>
              <a:spcAft>
                <a:spcPts val="0"/>
              </a:spcAft>
              <a:buFont typeface="Arial" panose="020B0604020202020204" pitchFamily="34" charset="0"/>
              <a:buChar char="•"/>
            </a:pPr>
            <a:endParaRPr dirty="0">
              <a:latin typeface="Montserrat Light" panose="00000400000000000000" pitchFamily="50" charset="0"/>
              <a:ea typeface="Lato"/>
              <a:cs typeface="Lato"/>
              <a:sym typeface="Lato"/>
            </a:endParaRPr>
          </a:p>
          <a:p>
            <a:pPr marL="171450" lvl="0" indent="-171450">
              <a:buFont typeface="Arial" panose="020B0604020202020204" pitchFamily="34" charset="0"/>
              <a:buChar char="•"/>
            </a:pPr>
            <a:r>
              <a:rPr lang="sv-SE" dirty="0">
                <a:latin typeface="Montserrat Light" panose="00000400000000000000" pitchFamily="50" charset="0"/>
                <a:ea typeface="Lato"/>
                <a:cs typeface="Lato"/>
                <a:sym typeface="Lato"/>
              </a:rPr>
              <a:t>Varje grupp har ett bord. Först går föräldrarna till sitt barns grupp och lyssnar på den första presentationen. Därefter går föräldrarna vidare, så att det varje grupp har föräldrar att presentera för.</a:t>
            </a:r>
            <a:endParaRPr dirty="0">
              <a:latin typeface="Montserrat Light" panose="00000400000000000000" pitchFamily="50" charset="0"/>
              <a:ea typeface="Lato"/>
              <a:cs typeface="Lato"/>
              <a:sym typeface="Lato"/>
            </a:endParaRPr>
          </a:p>
        </p:txBody>
      </p:sp>
      <p:sp>
        <p:nvSpPr>
          <p:cNvPr id="226" name="Google Shape;226;p32"/>
          <p:cNvSpPr txBox="1"/>
          <p:nvPr/>
        </p:nvSpPr>
        <p:spPr>
          <a:xfrm>
            <a:off x="681575" y="626400"/>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2400" dirty="0">
                <a:latin typeface="Bebas Neue" panose="020B0606020202050201" pitchFamily="34" charset="0"/>
                <a:ea typeface="Lato"/>
                <a:cs typeface="Lato"/>
                <a:sym typeface="Lato"/>
              </a:rPr>
              <a:t>Dag 9 - kl. 9-19</a:t>
            </a:r>
            <a:endParaRPr sz="2400" dirty="0">
              <a:latin typeface="Bebas Neue" panose="020B0606020202050201" pitchFamily="34" charset="0"/>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p:nvPr/>
        </p:nvSpPr>
        <p:spPr>
          <a:xfrm>
            <a:off x="394838" y="877091"/>
            <a:ext cx="5998800" cy="830966"/>
          </a:xfrm>
          <a:prstGeom prst="rect">
            <a:avLst/>
          </a:prstGeom>
          <a:noFill/>
          <a:ln>
            <a:noFill/>
          </a:ln>
        </p:spPr>
        <p:txBody>
          <a:bodyPr spcFirstLastPara="1" wrap="square" lIns="91425" tIns="91425" rIns="91425" bIns="91425" anchor="t" anchorCtr="0">
            <a:spAutoFit/>
          </a:bodyPr>
          <a:lstStyle/>
          <a:p>
            <a:pPr lvl="0"/>
            <a:r>
              <a:rPr lang="sv-SE" b="1" dirty="0">
                <a:latin typeface="Montserrat Light" panose="00000400000000000000" pitchFamily="50" charset="0"/>
              </a:rPr>
              <a:t>Tema: </a:t>
            </a:r>
            <a:r>
              <a:rPr lang="sv-SE" dirty="0">
                <a:latin typeface="Montserrat Light" panose="00000400000000000000" pitchFamily="50" charset="0"/>
              </a:rPr>
              <a:t>Förorening av stränder och världshaven</a:t>
            </a:r>
          </a:p>
          <a:p>
            <a:pPr marL="0" lvl="0" indent="0" algn="l" rtl="0">
              <a:spcBef>
                <a:spcPts val="0"/>
              </a:spcBef>
              <a:spcAft>
                <a:spcPts val="0"/>
              </a:spcAft>
              <a:buNone/>
            </a:pPr>
            <a:endParaRPr dirty="0">
              <a:latin typeface="Montserrat Light" panose="00000400000000000000" pitchFamily="50" charset="0"/>
            </a:endParaRPr>
          </a:p>
          <a:p>
            <a:pPr lvl="0"/>
            <a:r>
              <a:rPr lang="sv-SE" i="1" dirty="0">
                <a:latin typeface="Montserrat Light" panose="00000400000000000000" pitchFamily="50" charset="0"/>
              </a:rPr>
              <a:t>”Hur främjar vi ett hållbart sätt att hantera avfall?”</a:t>
            </a:r>
          </a:p>
        </p:txBody>
      </p:sp>
      <p:sp>
        <p:nvSpPr>
          <p:cNvPr id="101" name="Google Shape;101;p15"/>
          <p:cNvSpPr txBox="1"/>
          <p:nvPr/>
        </p:nvSpPr>
        <p:spPr>
          <a:xfrm>
            <a:off x="394838" y="2138945"/>
            <a:ext cx="5838322" cy="2283600"/>
          </a:xfrm>
          <a:prstGeom prst="rect">
            <a:avLst/>
          </a:prstGeom>
          <a:noFill/>
          <a:ln>
            <a:noFill/>
          </a:ln>
        </p:spPr>
        <p:txBody>
          <a:bodyPr spcFirstLastPara="1" wrap="square" lIns="91425" tIns="91425" rIns="91425" bIns="91425" anchor="t" anchorCtr="0">
            <a:noAutofit/>
          </a:bodyPr>
          <a:lstStyle/>
          <a:p>
            <a:pPr lvl="0"/>
            <a:r>
              <a:rPr lang="da" b="1" dirty="0">
                <a:latin typeface="Montserrat Light" panose="00000400000000000000" pitchFamily="50" charset="0"/>
                <a:ea typeface="Lato"/>
                <a:cs typeface="Lato"/>
                <a:sym typeface="Lato"/>
              </a:rPr>
              <a:t>Omfattning:</a:t>
            </a:r>
            <a:r>
              <a:rPr lang="da" dirty="0">
                <a:latin typeface="Montserrat Light" panose="00000400000000000000" pitchFamily="50" charset="0"/>
                <a:ea typeface="Lato"/>
                <a:cs typeface="Lato"/>
                <a:sym typeface="Lato"/>
              </a:rPr>
              <a:t> 9 </a:t>
            </a:r>
            <a:r>
              <a:rPr lang="fi-FI" dirty="0" err="1">
                <a:latin typeface="Montserrat Light" panose="00000400000000000000" pitchFamily="50" charset="0"/>
                <a:ea typeface="Lato"/>
                <a:cs typeface="Lato"/>
                <a:sym typeface="Lato"/>
              </a:rPr>
              <a:t>undervisningsdagar</a:t>
            </a:r>
            <a:r>
              <a:rPr lang="fi-FI" dirty="0">
                <a:latin typeface="Montserrat Light" panose="00000400000000000000" pitchFamily="50" charset="0"/>
                <a:ea typeface="Lato"/>
                <a:cs typeface="Lato"/>
                <a:sym typeface="Lato"/>
              </a:rPr>
              <a:t> </a:t>
            </a:r>
            <a:r>
              <a:rPr lang="fi-FI" dirty="0" err="1">
                <a:latin typeface="Montserrat Light" panose="00000400000000000000" pitchFamily="50" charset="0"/>
                <a:ea typeface="Lato"/>
                <a:cs typeface="Lato"/>
                <a:sym typeface="Lato"/>
              </a:rPr>
              <a:t>med</a:t>
            </a:r>
            <a:r>
              <a:rPr lang="fi-FI" dirty="0">
                <a:latin typeface="Montserrat Light" panose="00000400000000000000" pitchFamily="50" charset="0"/>
                <a:ea typeface="Lato"/>
                <a:cs typeface="Lato"/>
                <a:sym typeface="Lato"/>
              </a:rPr>
              <a:t> </a:t>
            </a:r>
            <a:r>
              <a:rPr lang="fi-FI" dirty="0" err="1">
                <a:latin typeface="Montserrat Light" panose="00000400000000000000" pitchFamily="50" charset="0"/>
                <a:ea typeface="Lato"/>
                <a:cs typeface="Lato"/>
                <a:sym typeface="Lato"/>
              </a:rPr>
              <a:t>cirka</a:t>
            </a:r>
            <a:r>
              <a:rPr lang="fi-FI" dirty="0">
                <a:latin typeface="Montserrat Light" panose="00000400000000000000" pitchFamily="50" charset="0"/>
                <a:ea typeface="Lato"/>
                <a:cs typeface="Lato"/>
                <a:sym typeface="Lato"/>
              </a:rPr>
              <a:t> 6 </a:t>
            </a:r>
            <a:r>
              <a:rPr lang="fi-FI" dirty="0" err="1">
                <a:latin typeface="Montserrat Light" panose="00000400000000000000" pitchFamily="50" charset="0"/>
                <a:ea typeface="Lato"/>
                <a:cs typeface="Lato"/>
                <a:sym typeface="Lato"/>
              </a:rPr>
              <a:t>lektioner</a:t>
            </a:r>
            <a:r>
              <a:rPr lang="fi-FI" dirty="0">
                <a:latin typeface="Montserrat Light" panose="00000400000000000000" pitchFamily="50" charset="0"/>
                <a:ea typeface="Lato"/>
                <a:cs typeface="Lato"/>
                <a:sym typeface="Lato"/>
              </a:rPr>
              <a:t> per </a:t>
            </a:r>
            <a:r>
              <a:rPr lang="fi-FI" dirty="0" err="1">
                <a:latin typeface="Montserrat Light" panose="00000400000000000000" pitchFamily="50" charset="0"/>
                <a:ea typeface="Lato"/>
                <a:cs typeface="Lato"/>
                <a:sym typeface="Lato"/>
              </a:rPr>
              <a:t>dag</a:t>
            </a:r>
            <a:br>
              <a:rPr lang="fi-FI" dirty="0">
                <a:latin typeface="Montserrat Light" panose="00000400000000000000" pitchFamily="50" charset="0"/>
                <a:ea typeface="Lato"/>
                <a:cs typeface="Lato"/>
                <a:sym typeface="Lato"/>
              </a:rPr>
            </a:br>
            <a:endParaRPr dirty="0">
              <a:latin typeface="Montserrat Light" panose="00000400000000000000" pitchFamily="50" charset="0"/>
              <a:ea typeface="Lato"/>
              <a:cs typeface="Lato"/>
              <a:sym typeface="Lato"/>
            </a:endParaRPr>
          </a:p>
          <a:p>
            <a:pPr lvl="0"/>
            <a:r>
              <a:rPr lang="sv-SE" dirty="0">
                <a:latin typeface="Montserrat Light" panose="00000400000000000000" pitchFamily="50" charset="0"/>
                <a:ea typeface="Lato"/>
                <a:cs typeface="Lato"/>
                <a:sym typeface="Lato"/>
              </a:rPr>
              <a:t>1 lektion beräknas vara 45 minuter</a:t>
            </a:r>
            <a:endParaRPr dirty="0">
              <a:latin typeface="Montserrat Light" panose="00000400000000000000" pitchFamily="50" charset="0"/>
              <a:ea typeface="Lato"/>
              <a:cs typeface="Lato"/>
              <a:sym typeface="Lato"/>
            </a:endParaRPr>
          </a:p>
          <a:p>
            <a:pPr lvl="0"/>
            <a:endParaRPr lang="sv-SE" b="1" dirty="0">
              <a:latin typeface="Montserrat Light" panose="00000400000000000000" pitchFamily="50" charset="0"/>
              <a:ea typeface="Lato"/>
              <a:cs typeface="Lato"/>
              <a:sym typeface="Lato"/>
            </a:endParaRPr>
          </a:p>
          <a:p>
            <a:pPr lvl="0"/>
            <a:r>
              <a:rPr lang="sv-SE" b="1" dirty="0">
                <a:latin typeface="Montserrat Light" panose="00000400000000000000" pitchFamily="50" charset="0"/>
                <a:ea typeface="Lato"/>
                <a:cs typeface="Lato"/>
                <a:sym typeface="Lato"/>
              </a:rPr>
              <a:t>Målgrupp: </a:t>
            </a:r>
            <a:r>
              <a:rPr lang="sv-SE" dirty="0">
                <a:latin typeface="Montserrat Light" panose="00000400000000000000" pitchFamily="50" charset="0"/>
                <a:ea typeface="Lato"/>
                <a:cs typeface="Lato"/>
                <a:sym typeface="Lato"/>
              </a:rPr>
              <a:t>Årskurs 6-8</a:t>
            </a:r>
          </a:p>
          <a:p>
            <a:pPr lvl="0"/>
            <a:endParaRPr lang="sv-SE" b="1" dirty="0">
              <a:latin typeface="Montserrat Light" panose="00000400000000000000" pitchFamily="50" charset="0"/>
              <a:ea typeface="Lato"/>
              <a:cs typeface="Lato"/>
              <a:sym typeface="Lato"/>
            </a:endParaRPr>
          </a:p>
          <a:p>
            <a:pPr lvl="0"/>
            <a:r>
              <a:rPr lang="sv-SE" b="1" dirty="0">
                <a:latin typeface="Montserrat Light" panose="00000400000000000000" pitchFamily="50" charset="0"/>
                <a:ea typeface="Lato"/>
                <a:cs typeface="Lato"/>
                <a:sym typeface="Lato"/>
              </a:rPr>
              <a:t>Ämnen: </a:t>
            </a:r>
            <a:r>
              <a:rPr lang="sv-SE" dirty="0">
                <a:latin typeface="Montserrat Light" panose="00000400000000000000" pitchFamily="50" charset="0"/>
                <a:ea typeface="Lato"/>
                <a:cs typeface="Lato"/>
                <a:sym typeface="Lato"/>
              </a:rPr>
              <a:t>Svenska, Geografi och Samhällskunskap</a:t>
            </a:r>
            <a:r>
              <a:rPr lang="da" dirty="0">
                <a:latin typeface="Montserrat Light" panose="00000400000000000000" pitchFamily="50" charset="0"/>
                <a:ea typeface="Lato"/>
                <a:cs typeface="Lato"/>
                <a:sym typeface="Lato"/>
              </a:rPr>
              <a:t> </a:t>
            </a:r>
            <a:endParaRPr dirty="0">
              <a:latin typeface="Montserrat Light" panose="00000400000000000000" pitchFamily="50" charset="0"/>
              <a:ea typeface="Lato"/>
              <a:cs typeface="Lato"/>
              <a:sym typeface="Lato"/>
            </a:endParaRPr>
          </a:p>
        </p:txBody>
      </p:sp>
      <p:pic>
        <p:nvPicPr>
          <p:cNvPr id="3" name="Kuva 2" descr="Kuva, joka sisältää kohteen teksti, logo, Fontti, Grafiikka&#10;&#10;Tekoälyllä luotu sisältö voi olla virheellistä.">
            <a:extLst>
              <a:ext uri="{FF2B5EF4-FFF2-40B4-BE49-F238E27FC236}">
                <a16:creationId xmlns:a16="http://schemas.microsoft.com/office/drawing/2014/main" id="{52FCC2EB-5F62-2FAF-E5BA-9AF38CAAAF9B}"/>
              </a:ext>
            </a:extLst>
          </p:cNvPr>
          <p:cNvPicPr>
            <a:picLocks noChangeAspect="1"/>
          </p:cNvPicPr>
          <p:nvPr/>
        </p:nvPicPr>
        <p:blipFill>
          <a:blip r:embed="rId3"/>
          <a:stretch>
            <a:fillRect/>
          </a:stretch>
        </p:blipFill>
        <p:spPr>
          <a:xfrm>
            <a:off x="6543891" y="2025536"/>
            <a:ext cx="1914004" cy="19140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3"/>
          <p:cNvPicPr preferRelativeResize="0"/>
          <p:nvPr/>
        </p:nvPicPr>
        <p:blipFill>
          <a:blip r:embed="rId3">
            <a:alphaModFix/>
          </a:blip>
          <a:stretch>
            <a:fillRect/>
          </a:stretch>
        </p:blipFill>
        <p:spPr>
          <a:xfrm>
            <a:off x="114300" y="114300"/>
            <a:ext cx="8737600" cy="4914900"/>
          </a:xfrm>
          <a:prstGeom prst="rect">
            <a:avLst/>
          </a:prstGeom>
          <a:noFill/>
          <a:ln>
            <a:noFill/>
          </a:ln>
        </p:spPr>
      </p:pic>
      <p:sp>
        <p:nvSpPr>
          <p:cNvPr id="232" name="Google Shape;232;p33"/>
          <p:cNvSpPr txBox="1"/>
          <p:nvPr/>
        </p:nvSpPr>
        <p:spPr>
          <a:xfrm>
            <a:off x="535024" y="591375"/>
            <a:ext cx="7920625" cy="375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3200" dirty="0" err="1">
                <a:latin typeface="Bebas Neue" panose="020B0606020202050201" pitchFamily="34" charset="0"/>
                <a:ea typeface="Lato"/>
                <a:cs typeface="Lato"/>
                <a:sym typeface="Lato"/>
              </a:rPr>
              <a:t>Framtiden</a:t>
            </a:r>
            <a:endParaRPr sz="3200" dirty="0">
              <a:latin typeface="Bebas Neue" panose="020B0606020202050201" pitchFamily="34" charset="0"/>
              <a:ea typeface="Lato"/>
              <a:cs typeface="Lato"/>
              <a:sym typeface="Lato"/>
            </a:endParaRPr>
          </a:p>
          <a:p>
            <a:pPr marL="0" lvl="0" indent="0" algn="l" rtl="0">
              <a:spcBef>
                <a:spcPts val="0"/>
              </a:spcBef>
              <a:spcAft>
                <a:spcPts val="0"/>
              </a:spcAft>
              <a:buNone/>
            </a:pPr>
            <a:endParaRPr sz="1300" dirty="0">
              <a:latin typeface="Lato"/>
              <a:ea typeface="Lato"/>
              <a:cs typeface="Lato"/>
              <a:sym typeface="Lato"/>
            </a:endParaRPr>
          </a:p>
          <a:p>
            <a:pPr marL="0" lvl="0" indent="0" algn="l" rtl="0">
              <a:spcBef>
                <a:spcPts val="0"/>
              </a:spcBef>
              <a:spcAft>
                <a:spcPts val="0"/>
              </a:spcAft>
              <a:buNone/>
            </a:pPr>
            <a:endParaRPr lang="da" sz="1600" dirty="0">
              <a:latin typeface="Montserrat Light" panose="00000400000000000000" pitchFamily="50" charset="0"/>
              <a:ea typeface="Lato"/>
              <a:cs typeface="Lato"/>
              <a:sym typeface="Lato"/>
            </a:endParaRPr>
          </a:p>
          <a:p>
            <a:pPr marL="0" lvl="0" indent="0" algn="l" rtl="0">
              <a:spcBef>
                <a:spcPts val="0"/>
              </a:spcBef>
              <a:spcAft>
                <a:spcPts val="0"/>
              </a:spcAft>
              <a:buNone/>
            </a:pPr>
            <a:endParaRPr lang="da" sz="1600" dirty="0">
              <a:latin typeface="Montserrat Light" panose="00000400000000000000" pitchFamily="50" charset="0"/>
              <a:ea typeface="Lato"/>
              <a:cs typeface="Lato"/>
              <a:sym typeface="Lato"/>
            </a:endParaRPr>
          </a:p>
          <a:p>
            <a:pPr marL="285750" lvl="0" indent="-285750">
              <a:buFont typeface="Arial" panose="020B0604020202020204" pitchFamily="34" charset="0"/>
              <a:buChar char="•"/>
            </a:pPr>
            <a:r>
              <a:rPr lang="sv-SE" dirty="0">
                <a:latin typeface="Montserrat Light" panose="00000400000000000000" pitchFamily="50" charset="0"/>
                <a:ea typeface="Lato"/>
                <a:cs typeface="Lato"/>
                <a:sym typeface="Lato"/>
              </a:rPr>
              <a:t>Eventuellt ansökning till Nordplus.</a:t>
            </a:r>
          </a:p>
          <a:p>
            <a:pPr marL="285750" lvl="0" indent="-285750" algn="l" rtl="0">
              <a:spcBef>
                <a:spcPts val="0"/>
              </a:spcBef>
              <a:spcAft>
                <a:spcPts val="0"/>
              </a:spcAft>
              <a:buFont typeface="Arial" panose="020B0604020202020204" pitchFamily="34" charset="0"/>
              <a:buChar char="•"/>
            </a:pPr>
            <a:endParaRPr dirty="0">
              <a:latin typeface="Montserrat Light" panose="00000400000000000000" pitchFamily="50" charset="0"/>
              <a:ea typeface="Lato"/>
              <a:cs typeface="Lato"/>
              <a:sym typeface="Lato"/>
            </a:endParaRPr>
          </a:p>
          <a:p>
            <a:pPr marL="285750" lvl="0" indent="-285750">
              <a:buFont typeface="Arial" panose="020B0604020202020204" pitchFamily="34" charset="0"/>
              <a:buChar char="•"/>
            </a:pPr>
            <a:r>
              <a:rPr lang="sv-SE" dirty="0">
                <a:latin typeface="Montserrat Light" panose="00000400000000000000" pitchFamily="50" charset="0"/>
                <a:ea typeface="Lato"/>
                <a:cs typeface="Lato"/>
                <a:sym typeface="Lato"/>
              </a:rPr>
              <a:t>Vi träffas efter de två projektveckorna och ordnar en dialogpausdiskussion kring det som eleverna har gjort och kommit fram till i projektet.</a:t>
            </a:r>
            <a:endParaRPr dirty="0">
              <a:latin typeface="Lato"/>
              <a:ea typeface="Lato"/>
              <a:cs typeface="Lato"/>
              <a:sym typeface="Lato"/>
            </a:endParaRPr>
          </a:p>
        </p:txBody>
      </p:sp>
      <p:sp>
        <p:nvSpPr>
          <p:cNvPr id="233" name="Google Shape;233;p33"/>
          <p:cNvSpPr txBox="1"/>
          <p:nvPr/>
        </p:nvSpPr>
        <p:spPr>
          <a:xfrm>
            <a:off x="688351" y="3612352"/>
            <a:ext cx="5506800" cy="642600"/>
          </a:xfrm>
          <a:prstGeom prst="rect">
            <a:avLst/>
          </a:prstGeom>
          <a:noFill/>
          <a:ln>
            <a:noFill/>
          </a:ln>
        </p:spPr>
        <p:txBody>
          <a:bodyPr spcFirstLastPara="1" wrap="square" lIns="91425" tIns="91425" rIns="91425" bIns="91425" anchor="t" anchorCtr="0">
            <a:noAutofit/>
          </a:bodyPr>
          <a:lstStyle/>
          <a:p>
            <a:pPr lvl="0"/>
            <a:r>
              <a:rPr lang="fi-FI" sz="1300" dirty="0" err="1">
                <a:solidFill>
                  <a:schemeClr val="bg2"/>
                </a:solidFill>
                <a:latin typeface="Montserrat Light" panose="00000400000000000000" pitchFamily="50" charset="0"/>
                <a:ea typeface="Lato"/>
                <a:cs typeface="Lato"/>
                <a:sym typeface="Lato"/>
              </a:rPr>
              <a:t>Kompletterande</a:t>
            </a:r>
            <a:r>
              <a:rPr lang="fi-FI" sz="1300" dirty="0">
                <a:solidFill>
                  <a:schemeClr val="bg2"/>
                </a:solidFill>
                <a:latin typeface="Montserrat Light" panose="00000400000000000000" pitchFamily="50" charset="0"/>
                <a:ea typeface="Lato"/>
                <a:cs typeface="Lato"/>
                <a:sym typeface="Lato"/>
              </a:rPr>
              <a:t> </a:t>
            </a:r>
            <a:r>
              <a:rPr lang="fi-FI" sz="1300" dirty="0" err="1">
                <a:solidFill>
                  <a:schemeClr val="bg2"/>
                </a:solidFill>
                <a:latin typeface="Montserrat Light" panose="00000400000000000000" pitchFamily="50" charset="0"/>
                <a:ea typeface="Lato"/>
                <a:cs typeface="Lato"/>
                <a:sym typeface="Lato"/>
              </a:rPr>
              <a:t>undervisningsmaterial</a:t>
            </a:r>
            <a:r>
              <a:rPr lang="fi-FI" sz="1300" dirty="0">
                <a:solidFill>
                  <a:schemeClr val="bg2"/>
                </a:solidFill>
                <a:latin typeface="Montserrat Light" panose="00000400000000000000" pitchFamily="50" charset="0"/>
                <a:ea typeface="Lato"/>
                <a:cs typeface="Lato"/>
                <a:sym typeface="Lato"/>
              </a:rPr>
              <a:t> (</a:t>
            </a:r>
            <a:r>
              <a:rPr lang="fi-FI" sz="1300" dirty="0" err="1">
                <a:solidFill>
                  <a:schemeClr val="bg2"/>
                </a:solidFill>
                <a:latin typeface="Montserrat Light" panose="00000400000000000000" pitchFamily="50" charset="0"/>
                <a:ea typeface="Lato"/>
                <a:cs typeface="Lato"/>
                <a:sym typeface="Lato"/>
              </a:rPr>
              <a:t>på</a:t>
            </a:r>
            <a:r>
              <a:rPr lang="fi-FI" sz="1300" dirty="0">
                <a:solidFill>
                  <a:schemeClr val="bg2"/>
                </a:solidFill>
                <a:latin typeface="Montserrat Light" panose="00000400000000000000" pitchFamily="50" charset="0"/>
                <a:ea typeface="Lato"/>
                <a:cs typeface="Lato"/>
                <a:sym typeface="Lato"/>
              </a:rPr>
              <a:t> </a:t>
            </a:r>
            <a:r>
              <a:rPr lang="fi-FI" sz="1300" dirty="0" err="1">
                <a:solidFill>
                  <a:schemeClr val="bg2"/>
                </a:solidFill>
                <a:latin typeface="Montserrat Light" panose="00000400000000000000" pitchFamily="50" charset="0"/>
                <a:ea typeface="Lato"/>
                <a:cs typeface="Lato"/>
                <a:sym typeface="Lato"/>
              </a:rPr>
              <a:t>danska</a:t>
            </a:r>
            <a:r>
              <a:rPr lang="fi-FI" sz="1300" dirty="0">
                <a:solidFill>
                  <a:schemeClr val="bg2"/>
                </a:solidFill>
                <a:latin typeface="Montserrat Light" panose="00000400000000000000" pitchFamily="50" charset="0"/>
                <a:ea typeface="Lato"/>
                <a:cs typeface="Lato"/>
                <a:sym typeface="Lato"/>
              </a:rPr>
              <a:t>)</a:t>
            </a:r>
            <a:r>
              <a:rPr lang="da" sz="1300" dirty="0">
                <a:solidFill>
                  <a:schemeClr val="bg2"/>
                </a:solidFill>
                <a:latin typeface="Montserrat Light" panose="00000400000000000000" pitchFamily="50" charset="0"/>
                <a:ea typeface="Lato"/>
                <a:cs typeface="Lato"/>
                <a:sym typeface="Lato"/>
              </a:rPr>
              <a:t>: </a:t>
            </a:r>
            <a:br>
              <a:rPr lang="da" sz="1300" dirty="0">
                <a:solidFill>
                  <a:schemeClr val="accent1"/>
                </a:solidFill>
                <a:latin typeface="Montserrat Light" panose="00000400000000000000" pitchFamily="50" charset="0"/>
                <a:ea typeface="Lato"/>
                <a:cs typeface="Lato"/>
                <a:sym typeface="Lato"/>
              </a:rPr>
            </a:br>
            <a:r>
              <a:rPr lang="da" sz="1300" u="sng" dirty="0">
                <a:solidFill>
                  <a:schemeClr val="hlink"/>
                </a:solidFill>
                <a:latin typeface="Montserrat Light" panose="00000400000000000000" pitchFamily="50" charset="0"/>
                <a:ea typeface="Lato"/>
                <a:cs typeface="Lato"/>
                <a:sym typeface="Lato"/>
                <a:hlinkClick r:id="rId4"/>
              </a:rPr>
              <a:t>https://plasticchange.dk/plastikproblemet-kort-fortalt/</a:t>
            </a:r>
            <a:endParaRPr sz="1300" dirty="0">
              <a:solidFill>
                <a:schemeClr val="accent1"/>
              </a:solidFill>
              <a:latin typeface="Montserrat Light" panose="00000400000000000000" pitchFamily="50" charset="0"/>
              <a:ea typeface="Lato"/>
              <a:cs typeface="Lato"/>
              <a:sym typeface="Lato"/>
            </a:endParaRPr>
          </a:p>
          <a:p>
            <a:pPr marL="0" lvl="0" indent="0" algn="l" rtl="0">
              <a:spcBef>
                <a:spcPts val="0"/>
              </a:spcBef>
              <a:spcAft>
                <a:spcPts val="0"/>
              </a:spcAft>
              <a:buNone/>
            </a:pPr>
            <a:endParaRPr sz="1300" dirty="0">
              <a:solidFill>
                <a:schemeClr val="accen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4" descr="Kuva, joka sisältää kohteen teksti, kuvakaappaus, Fontti, graafinen suunnittelu&#10;&#10;Kuvaus luotu automaattisesti"/>
          <p:cNvPicPr preferRelativeResize="0"/>
          <p:nvPr/>
        </p:nvPicPr>
        <p:blipFill rotWithShape="1">
          <a:blip r:embed="rId3">
            <a:alphaModFix/>
          </a:blip>
          <a:srcRect/>
          <a:stretch/>
        </p:blipFill>
        <p:spPr>
          <a:xfrm>
            <a:off x="762381" y="1143000"/>
            <a:ext cx="7619237" cy="2857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8" name="Google Shape;108;p16"/>
          <p:cNvSpPr txBox="1"/>
          <p:nvPr/>
        </p:nvSpPr>
        <p:spPr>
          <a:xfrm>
            <a:off x="90054" y="353545"/>
            <a:ext cx="4980666" cy="1129510"/>
          </a:xfrm>
          <a:prstGeom prst="rect">
            <a:avLst/>
          </a:prstGeom>
          <a:noFill/>
          <a:ln>
            <a:noFill/>
          </a:ln>
        </p:spPr>
        <p:txBody>
          <a:bodyPr spcFirstLastPara="1" wrap="square" lIns="91425" tIns="91425" rIns="91425" bIns="91425" anchor="t" anchorCtr="0">
            <a:spAutoFit/>
          </a:bodyPr>
          <a:lstStyle/>
          <a:p>
            <a:pPr marL="457200" lvl="0" indent="0" rtl="0">
              <a:lnSpc>
                <a:spcPct val="115000"/>
              </a:lnSpc>
              <a:spcBef>
                <a:spcPts val="1200"/>
              </a:spcBef>
              <a:spcAft>
                <a:spcPts val="1200"/>
              </a:spcAft>
              <a:buNone/>
            </a:pPr>
            <a:r>
              <a:rPr lang="da" sz="3600" b="1" dirty="0">
                <a:latin typeface="Bebas Neue" panose="020B0606020202050201" pitchFamily="34" charset="0"/>
                <a:ea typeface="Times New Roman"/>
                <a:cs typeface="Times New Roman"/>
                <a:sym typeface="Times New Roman"/>
              </a:rPr>
              <a:t>Projektens mål</a:t>
            </a:r>
            <a:endParaRPr sz="3600" dirty="0">
              <a:latin typeface="Bebas Neue" panose="020B0606020202050201" pitchFamily="34" charset="0"/>
            </a:endParaRPr>
          </a:p>
        </p:txBody>
      </p:sp>
      <p:sp>
        <p:nvSpPr>
          <p:cNvPr id="109" name="Google Shape;109;p16"/>
          <p:cNvSpPr txBox="1"/>
          <p:nvPr/>
        </p:nvSpPr>
        <p:spPr>
          <a:xfrm>
            <a:off x="615840" y="1605600"/>
            <a:ext cx="6356459" cy="261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da" sz="1200" b="1" dirty="0">
                <a:latin typeface="Montserrat Light" panose="00000400000000000000" pitchFamily="50" charset="0"/>
              </a:rPr>
              <a:t>Inlärningsmål:</a:t>
            </a:r>
            <a:br>
              <a:rPr lang="da" sz="1200" b="1" dirty="0">
                <a:latin typeface="Montserrat Light" panose="00000400000000000000" pitchFamily="50" charset="0"/>
              </a:rPr>
            </a:br>
            <a:endParaRPr sz="1200" b="1" dirty="0">
              <a:latin typeface="Montserrat Light" panose="00000400000000000000" pitchFamily="50" charset="0"/>
            </a:endParaRPr>
          </a:p>
          <a:p>
            <a:pPr marL="457200" lvl="0" indent="-304800">
              <a:lnSpc>
                <a:spcPct val="115000"/>
              </a:lnSpc>
              <a:spcBef>
                <a:spcPts val="1200"/>
              </a:spcBef>
              <a:buSzPts val="1200"/>
              <a:buChar char="●"/>
            </a:pPr>
            <a:r>
              <a:rPr lang="sv-SE" sz="1200" dirty="0">
                <a:latin typeface="Montserrat Light" panose="00000400000000000000" pitchFamily="50" charset="0"/>
              </a:rPr>
              <a:t>Eleverna förstår de viktigaste hoten mot livet i havet.</a:t>
            </a:r>
          </a:p>
          <a:p>
            <a:pPr marL="457200" lvl="0" indent="-304800">
              <a:lnSpc>
                <a:spcPct val="115000"/>
              </a:lnSpc>
              <a:spcBef>
                <a:spcPts val="1200"/>
              </a:spcBef>
              <a:buSzPts val="1200"/>
              <a:buChar char="●"/>
            </a:pPr>
            <a:endParaRPr lang="sv-SE" sz="1200" dirty="0">
              <a:latin typeface="Montserrat Light" panose="00000400000000000000" pitchFamily="50" charset="0"/>
            </a:endParaRPr>
          </a:p>
          <a:p>
            <a:pPr marL="457200" lvl="0" indent="-304800">
              <a:lnSpc>
                <a:spcPct val="115000"/>
              </a:lnSpc>
              <a:spcBef>
                <a:spcPts val="1200"/>
              </a:spcBef>
              <a:buSzPts val="1200"/>
              <a:buChar char="●"/>
            </a:pPr>
            <a:r>
              <a:rPr lang="sv-SE" sz="1200" dirty="0">
                <a:latin typeface="Montserrat Light" panose="00000400000000000000" pitchFamily="50" charset="0"/>
              </a:rPr>
              <a:t>Eleverna kan förklara hur plastföroreningar påverkar biodiversiteten i havet.</a:t>
            </a:r>
          </a:p>
          <a:p>
            <a:pPr marL="457200" lvl="0" indent="-304800">
              <a:lnSpc>
                <a:spcPct val="115000"/>
              </a:lnSpc>
              <a:spcBef>
                <a:spcPts val="1200"/>
              </a:spcBef>
              <a:buSzPts val="1200"/>
              <a:buChar char="●"/>
            </a:pPr>
            <a:endParaRPr lang="sv-SE" sz="1200" dirty="0">
              <a:latin typeface="Montserrat Light" panose="00000400000000000000" pitchFamily="50" charset="0"/>
            </a:endParaRPr>
          </a:p>
          <a:p>
            <a:pPr marL="457200" lvl="0" indent="-304800">
              <a:lnSpc>
                <a:spcPct val="115000"/>
              </a:lnSpc>
              <a:spcBef>
                <a:spcPts val="1200"/>
              </a:spcBef>
              <a:buSzPts val="1200"/>
              <a:buChar char="●"/>
            </a:pPr>
            <a:r>
              <a:rPr lang="sv-SE" sz="1200" dirty="0">
                <a:latin typeface="Montserrat Light" panose="00000400000000000000" pitchFamily="50" charset="0"/>
              </a:rPr>
              <a:t>Eleverna reflekterar över hur de själva kan bidra till att uppnå FN:s globala mål 14.</a:t>
            </a:r>
            <a:endParaRPr sz="1300" dirty="0">
              <a:solidFill>
                <a:schemeClr val="accent1"/>
              </a:solidFill>
              <a:latin typeface="Montserrat Light" panose="00000400000000000000" pitchFamily="50" charset="0"/>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p:nvPr/>
        </p:nvSpPr>
        <p:spPr>
          <a:xfrm>
            <a:off x="363300" y="366295"/>
            <a:ext cx="45258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3600" dirty="0">
                <a:latin typeface="Bebas Neue" panose="020B0606020202050201" pitchFamily="34" charset="0"/>
                <a:ea typeface="Lato"/>
                <a:cs typeface="Lato"/>
                <a:sym typeface="Lato"/>
              </a:rPr>
              <a:t>Dag 1 - 6 lektioner</a:t>
            </a:r>
            <a:endParaRPr sz="3600" dirty="0">
              <a:latin typeface="Bebas Neue" panose="020B0606020202050201" pitchFamily="34" charset="0"/>
              <a:ea typeface="Lato"/>
              <a:cs typeface="Lato"/>
              <a:sym typeface="Lato"/>
            </a:endParaRPr>
          </a:p>
        </p:txBody>
      </p:sp>
      <p:sp>
        <p:nvSpPr>
          <p:cNvPr id="115" name="Google Shape;115;p17"/>
          <p:cNvSpPr txBox="1"/>
          <p:nvPr/>
        </p:nvSpPr>
        <p:spPr>
          <a:xfrm>
            <a:off x="409200" y="2171228"/>
            <a:ext cx="52581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br>
              <a:rPr lang="da" dirty="0">
                <a:latin typeface="Montserrat Light" panose="00000400000000000000" pitchFamily="50" charset="0"/>
              </a:rPr>
            </a:br>
            <a:r>
              <a:rPr lang="da" u="sng" dirty="0">
                <a:solidFill>
                  <a:schemeClr val="hlink"/>
                </a:solidFill>
                <a:latin typeface="Montserrat Light" panose="00000400000000000000" pitchFamily="50" charset="0"/>
                <a:hlinkClick r:id="rId3"/>
              </a:rPr>
              <a:t>https://www.youtube.com/watch?v=7Y3T6T12CK8</a:t>
            </a:r>
            <a:endParaRPr dirty="0">
              <a:latin typeface="Montserrat Light" panose="00000400000000000000" pitchFamily="50" charset="0"/>
            </a:endParaRPr>
          </a:p>
          <a:p>
            <a:pPr marL="0" lvl="0" indent="0" algn="l" rtl="0">
              <a:spcBef>
                <a:spcPts val="0"/>
              </a:spcBef>
              <a:spcAft>
                <a:spcPts val="0"/>
              </a:spcAft>
              <a:buNone/>
            </a:pPr>
            <a:endParaRPr dirty="0">
              <a:latin typeface="Montserrat Light" panose="00000400000000000000" pitchFamily="50" charset="0"/>
            </a:endParaRPr>
          </a:p>
        </p:txBody>
      </p:sp>
      <p:sp>
        <p:nvSpPr>
          <p:cNvPr id="116" name="Google Shape;116;p17"/>
          <p:cNvSpPr txBox="1"/>
          <p:nvPr/>
        </p:nvSpPr>
        <p:spPr>
          <a:xfrm>
            <a:off x="363299" y="1294967"/>
            <a:ext cx="7949427" cy="642600"/>
          </a:xfrm>
          <a:prstGeom prst="rect">
            <a:avLst/>
          </a:prstGeom>
          <a:noFill/>
          <a:ln>
            <a:noFill/>
          </a:ln>
        </p:spPr>
        <p:txBody>
          <a:bodyPr spcFirstLastPara="1" wrap="square" lIns="91425" tIns="91425" rIns="91425" bIns="91425" anchor="t" anchorCtr="0">
            <a:noAutofit/>
          </a:bodyPr>
          <a:lstStyle/>
          <a:p>
            <a:pPr lvl="0"/>
            <a:r>
              <a:rPr lang="sv-SE" dirty="0">
                <a:latin typeface="Montserrat Light" panose="00000400000000000000" pitchFamily="50" charset="0"/>
                <a:ea typeface="Lato"/>
                <a:cs typeface="Lato"/>
                <a:sym typeface="Lato"/>
              </a:rPr>
              <a:t>När vi ska introducera ämnet gör vi först en estetisk ansats. Detta syftar till att ge eleverna en bild av problemet med föroreningar i världshaven och dess betydelse.</a:t>
            </a:r>
          </a:p>
          <a:p>
            <a:pPr lvl="0"/>
            <a:r>
              <a:rPr lang="sv-SE" dirty="0">
                <a:latin typeface="Montserrat Light" panose="00000400000000000000" pitchFamily="50" charset="0"/>
                <a:ea typeface="Lato"/>
                <a:cs typeface="Lato"/>
                <a:sym typeface="Lato"/>
              </a:rPr>
              <a:t>Dessutom ger det eleverna en gemensam utgångspunkt att diskutera utifrån</a:t>
            </a:r>
            <a:endParaRPr dirty="0">
              <a:latin typeface="Montserrat Light" panose="00000400000000000000" pitchFamily="50" charset="0"/>
              <a:ea typeface="Lato"/>
              <a:cs typeface="Lato"/>
              <a:sym typeface="Lato"/>
            </a:endParaRPr>
          </a:p>
        </p:txBody>
      </p:sp>
      <p:pic>
        <p:nvPicPr>
          <p:cNvPr id="117" name="Google Shape;117;p17"/>
          <p:cNvPicPr preferRelativeResize="0"/>
          <p:nvPr/>
        </p:nvPicPr>
        <p:blipFill>
          <a:blip r:embed="rId4">
            <a:alphaModFix/>
          </a:blip>
          <a:stretch>
            <a:fillRect/>
          </a:stretch>
        </p:blipFill>
        <p:spPr>
          <a:xfrm>
            <a:off x="5951129" y="2270759"/>
            <a:ext cx="2720432" cy="2332861"/>
          </a:xfrm>
          <a:prstGeom prst="rect">
            <a:avLst/>
          </a:prstGeom>
          <a:noFill/>
          <a:ln>
            <a:noFill/>
          </a:ln>
        </p:spPr>
      </p:pic>
      <p:sp>
        <p:nvSpPr>
          <p:cNvPr id="118" name="Google Shape;118;p17"/>
          <p:cNvSpPr txBox="1"/>
          <p:nvPr/>
        </p:nvSpPr>
        <p:spPr>
          <a:xfrm>
            <a:off x="409200" y="3084155"/>
            <a:ext cx="5258100" cy="1271700"/>
          </a:xfrm>
          <a:prstGeom prst="rect">
            <a:avLst/>
          </a:prstGeom>
          <a:noFill/>
          <a:ln>
            <a:noFill/>
          </a:ln>
        </p:spPr>
        <p:txBody>
          <a:bodyPr spcFirstLastPara="1" wrap="square" lIns="91425" tIns="91425" rIns="91425" bIns="91425" anchor="t" anchorCtr="0">
            <a:noAutofit/>
          </a:bodyPr>
          <a:lstStyle/>
          <a:p>
            <a:pPr lvl="0"/>
            <a:r>
              <a:rPr lang="sv-SE" dirty="0">
                <a:solidFill>
                  <a:schemeClr val="bg2"/>
                </a:solidFill>
                <a:latin typeface="Montserrat Light" panose="00000400000000000000" pitchFamily="50" charset="0"/>
                <a:ea typeface="Lato"/>
                <a:cs typeface="Lato"/>
                <a:sym typeface="Lato"/>
              </a:rPr>
              <a:t>Under de kommande 14 dagarna ska </a:t>
            </a:r>
            <a:r>
              <a:rPr lang="sv-SE" dirty="0" err="1">
                <a:solidFill>
                  <a:schemeClr val="bg2"/>
                </a:solidFill>
                <a:latin typeface="Montserrat Light" panose="00000400000000000000" pitchFamily="50" charset="0"/>
                <a:ea typeface="Lato"/>
                <a:cs typeface="Lato"/>
                <a:sym typeface="Lato"/>
              </a:rPr>
              <a:t>elevernba</a:t>
            </a:r>
            <a:r>
              <a:rPr lang="sv-SE" dirty="0">
                <a:solidFill>
                  <a:schemeClr val="bg2"/>
                </a:solidFill>
                <a:latin typeface="Montserrat Light" panose="00000400000000000000" pitchFamily="50" charset="0"/>
                <a:ea typeface="Lato"/>
                <a:cs typeface="Lato"/>
                <a:sym typeface="Lato"/>
              </a:rPr>
              <a:t> skapa en PowerPoint som en del av projektet. </a:t>
            </a:r>
            <a:r>
              <a:rPr lang="sv-SE" dirty="0" err="1">
                <a:solidFill>
                  <a:schemeClr val="bg2"/>
                </a:solidFill>
                <a:latin typeface="Montserrat Light" panose="00000400000000000000" pitchFamily="50" charset="0"/>
                <a:ea typeface="Lato"/>
                <a:cs typeface="Lato"/>
                <a:sym typeface="Lato"/>
              </a:rPr>
              <a:t>PowerPointen</a:t>
            </a:r>
            <a:r>
              <a:rPr lang="sv-SE" dirty="0">
                <a:solidFill>
                  <a:schemeClr val="bg2"/>
                </a:solidFill>
                <a:latin typeface="Montserrat Light" panose="00000400000000000000" pitchFamily="50" charset="0"/>
                <a:ea typeface="Lato"/>
                <a:cs typeface="Lato"/>
                <a:sym typeface="Lato"/>
              </a:rPr>
              <a:t> ska visas för föräldrarna när projektet tar slut. Varje gång eleverna får en uppgift ska de föra in svaren, bilderna och uppgifterna i sin presentation.</a:t>
            </a:r>
            <a:endParaRPr dirty="0">
              <a:solidFill>
                <a:schemeClr val="bg2"/>
              </a:solidFill>
              <a:latin typeface="Montserrat Light" panose="00000400000000000000" pitchFamily="50" charset="0"/>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628650" y="489807"/>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da" sz="3200" dirty="0">
                <a:latin typeface="Bebas Neue" panose="020B0606020202050201" pitchFamily="34" charset="0"/>
              </a:rPr>
              <a:t>Dialogpausdiskussion, spelregler</a:t>
            </a:r>
            <a:endParaRPr sz="3200" dirty="0">
              <a:latin typeface="Bebas Neue" panose="020B0606020202050201" pitchFamily="34" charset="0"/>
            </a:endParaRPr>
          </a:p>
        </p:txBody>
      </p:sp>
      <p:sp>
        <p:nvSpPr>
          <p:cNvPr id="124" name="Google Shape;124;p18"/>
          <p:cNvSpPr txBox="1">
            <a:spLocks noGrp="1"/>
          </p:cNvSpPr>
          <p:nvPr>
            <p:ph type="body" idx="1"/>
          </p:nvPr>
        </p:nvSpPr>
        <p:spPr>
          <a:xfrm>
            <a:off x="628650" y="1742599"/>
            <a:ext cx="7886700" cy="3263400"/>
          </a:xfrm>
          <a:prstGeom prst="rect">
            <a:avLst/>
          </a:prstGeom>
        </p:spPr>
        <p:txBody>
          <a:bodyPr spcFirstLastPara="1" wrap="square" lIns="68575" tIns="34275" rIns="68575" bIns="34275" anchor="t" anchorCtr="0">
            <a:normAutofit/>
          </a:bodyPr>
          <a:lstStyle/>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Introduktion 4 min </a:t>
            </a:r>
            <a:endParaRPr sz="1600" dirty="0">
              <a:solidFill>
                <a:srgbClr val="000000"/>
              </a:solidFill>
              <a:latin typeface="Montserrat Light" panose="00000400000000000000" pitchFamily="50" charset="0"/>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Spelregler 4 min </a:t>
            </a:r>
            <a:endParaRPr sz="1600" dirty="0">
              <a:solidFill>
                <a:srgbClr val="000000"/>
              </a:solidFill>
              <a:latin typeface="Montserrat Light" panose="00000400000000000000" pitchFamily="50" charset="0"/>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Introduktionstext 7 min </a:t>
            </a:r>
            <a:endParaRPr sz="1600" dirty="0">
              <a:solidFill>
                <a:srgbClr val="000000"/>
              </a:solidFill>
              <a:latin typeface="Montserrat Light" panose="00000400000000000000" pitchFamily="50" charset="0"/>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Diskussion i par 7 min  </a:t>
            </a:r>
            <a:endParaRPr sz="1600" dirty="0">
              <a:solidFill>
                <a:srgbClr val="000000"/>
              </a:solidFill>
              <a:latin typeface="Montserrat Light" panose="00000400000000000000" pitchFamily="50" charset="0"/>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Gemensam diskussion 20 min </a:t>
            </a:r>
            <a:endParaRPr sz="1600" dirty="0">
              <a:solidFill>
                <a:srgbClr val="000000"/>
              </a:solidFill>
              <a:latin typeface="Montserrat Light" panose="00000400000000000000" pitchFamily="50" charset="0"/>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Skriv ner reflektioner 4 min </a:t>
            </a:r>
            <a:endParaRPr sz="1600" dirty="0">
              <a:solidFill>
                <a:srgbClr val="000000"/>
              </a:solidFill>
              <a:latin typeface="Montserrat Light" panose="00000400000000000000" pitchFamily="50" charset="0"/>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Dela era reflektioner 8 min</a:t>
            </a:r>
            <a:endParaRPr sz="1600" dirty="0">
              <a:solidFill>
                <a:srgbClr val="000000"/>
              </a:solidFill>
              <a:latin typeface="Montserrat Light" panose="00000400000000000000" pitchFamily="50" charset="0"/>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da" sz="1600" dirty="0">
                <a:solidFill>
                  <a:srgbClr val="000000"/>
                </a:solidFill>
                <a:latin typeface="Montserrat Light" panose="00000400000000000000" pitchFamily="50" charset="0"/>
                <a:ea typeface="Arial"/>
                <a:cs typeface="Arial"/>
                <a:sym typeface="Arial"/>
              </a:rPr>
              <a:t>Gemensam sammandrag 5 min </a:t>
            </a:r>
            <a:endParaRPr sz="1200" dirty="0">
              <a:latin typeface="Montserrat Light" panose="00000400000000000000" pitchFamily="50" charset="0"/>
            </a:endParaRPr>
          </a:p>
        </p:txBody>
      </p:sp>
      <p:sp>
        <p:nvSpPr>
          <p:cNvPr id="125" name="Google Shape;125;p18"/>
          <p:cNvSpPr txBox="1"/>
          <p:nvPr/>
        </p:nvSpPr>
        <p:spPr>
          <a:xfrm>
            <a:off x="5299736" y="1877340"/>
            <a:ext cx="3562324" cy="1741126"/>
          </a:xfrm>
          <a:prstGeom prst="rect">
            <a:avLst/>
          </a:prstGeom>
          <a:noFill/>
          <a:ln>
            <a:noFill/>
          </a:ln>
        </p:spPr>
        <p:txBody>
          <a:bodyPr spcFirstLastPara="1" wrap="square" lIns="91425" tIns="91425" rIns="91425" bIns="91425" anchor="t" anchorCtr="0">
            <a:noAutofit/>
          </a:bodyPr>
          <a:lstStyle/>
          <a:p>
            <a:pPr lvl="0"/>
            <a:r>
              <a:rPr lang="sv-SE" dirty="0">
                <a:solidFill>
                  <a:schemeClr val="bg2"/>
                </a:solidFill>
                <a:latin typeface="Montserrat Light" panose="00000400000000000000" pitchFamily="50" charset="0"/>
                <a:ea typeface="Lato"/>
                <a:cs typeface="Lato"/>
                <a:sym typeface="Lato"/>
              </a:rPr>
              <a:t>Syftet med en dialogpaus är att alla elever får tid och utrymme att uttrycka sina egna åsikter och tankar.</a:t>
            </a:r>
          </a:p>
          <a:p>
            <a:pPr lvl="0"/>
            <a:br>
              <a:rPr lang="sv-SE" dirty="0">
                <a:solidFill>
                  <a:schemeClr val="bg2"/>
                </a:solidFill>
                <a:latin typeface="Montserrat Light" panose="00000400000000000000" pitchFamily="50" charset="0"/>
                <a:ea typeface="Lato"/>
                <a:cs typeface="Lato"/>
                <a:sym typeface="Lato"/>
              </a:rPr>
            </a:br>
            <a:r>
              <a:rPr lang="sv-SE" dirty="0">
                <a:solidFill>
                  <a:schemeClr val="bg2"/>
                </a:solidFill>
                <a:latin typeface="Montserrat Light" panose="00000400000000000000" pitchFamily="50" charset="0"/>
                <a:ea typeface="Lato"/>
                <a:cs typeface="Lato"/>
                <a:sym typeface="Lato"/>
              </a:rPr>
              <a:t>Här är en guide för hur man kan fördela tiderna. Den kan anpassas efter behov.</a:t>
            </a:r>
            <a:endParaRPr dirty="0">
              <a:solidFill>
                <a:schemeClr val="bg2"/>
              </a:solidFill>
              <a:latin typeface="Montserrat Light" panose="00000400000000000000" pitchFamily="50" charset="0"/>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9"/>
          <p:cNvPicPr preferRelativeResize="0"/>
          <p:nvPr/>
        </p:nvPicPr>
        <p:blipFill>
          <a:blip r:embed="rId3">
            <a:alphaModFix/>
          </a:blip>
          <a:stretch>
            <a:fillRect/>
          </a:stretch>
        </p:blipFill>
        <p:spPr>
          <a:xfrm>
            <a:off x="292400" y="298125"/>
            <a:ext cx="8570102" cy="4615650"/>
          </a:xfrm>
          <a:prstGeom prst="rect">
            <a:avLst/>
          </a:prstGeom>
          <a:noFill/>
          <a:ln>
            <a:noFill/>
          </a:ln>
        </p:spPr>
      </p:pic>
      <p:sp>
        <p:nvSpPr>
          <p:cNvPr id="2" name="Google Shape;125;p18">
            <a:extLst>
              <a:ext uri="{FF2B5EF4-FFF2-40B4-BE49-F238E27FC236}">
                <a16:creationId xmlns:a16="http://schemas.microsoft.com/office/drawing/2014/main" id="{879B9D24-0E7E-D2EE-956E-E4CE8494A9CA}"/>
              </a:ext>
            </a:extLst>
          </p:cNvPr>
          <p:cNvSpPr txBox="1"/>
          <p:nvPr/>
        </p:nvSpPr>
        <p:spPr>
          <a:xfrm>
            <a:off x="7473514" y="1826771"/>
            <a:ext cx="1178216" cy="389957"/>
          </a:xfrm>
          <a:prstGeom prst="rect">
            <a:avLst/>
          </a:prstGeom>
          <a:solidFill>
            <a:schemeClr val="bg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dirty="0">
                <a:solidFill>
                  <a:schemeClr val="bg2"/>
                </a:solidFill>
                <a:latin typeface="Montserrat Light" panose="00000400000000000000" pitchFamily="50" charset="0"/>
                <a:ea typeface="Lato"/>
                <a:cs typeface="Lato"/>
                <a:sym typeface="Lato"/>
              </a:rPr>
              <a:t>sekreterare</a:t>
            </a:r>
            <a:endParaRPr dirty="0">
              <a:solidFill>
                <a:schemeClr val="bg2"/>
              </a:solidFill>
              <a:latin typeface="Montserrat Light" panose="00000400000000000000" pitchFamily="50" charset="0"/>
              <a:ea typeface="Lato"/>
              <a:cs typeface="Lato"/>
              <a:sym typeface="Lato"/>
            </a:endParaRPr>
          </a:p>
        </p:txBody>
      </p:sp>
      <p:sp>
        <p:nvSpPr>
          <p:cNvPr id="3" name="Google Shape;125;p18">
            <a:extLst>
              <a:ext uri="{FF2B5EF4-FFF2-40B4-BE49-F238E27FC236}">
                <a16:creationId xmlns:a16="http://schemas.microsoft.com/office/drawing/2014/main" id="{51B88670-2DF5-AFE7-9DD4-9832906C20C5}"/>
              </a:ext>
            </a:extLst>
          </p:cNvPr>
          <p:cNvSpPr txBox="1"/>
          <p:nvPr/>
        </p:nvSpPr>
        <p:spPr>
          <a:xfrm>
            <a:off x="560096" y="3586298"/>
            <a:ext cx="1788249" cy="389957"/>
          </a:xfrm>
          <a:prstGeom prst="rect">
            <a:avLst/>
          </a:prstGeom>
          <a:solidFill>
            <a:schemeClr val="bg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dirty="0">
                <a:solidFill>
                  <a:schemeClr val="bg2"/>
                </a:solidFill>
                <a:latin typeface="Montserrat Light" panose="00000400000000000000" pitchFamily="50" charset="0"/>
                <a:ea typeface="Lato"/>
                <a:cs typeface="Lato"/>
                <a:sym typeface="Lato"/>
              </a:rPr>
              <a:t>ordförare</a:t>
            </a:r>
            <a:endParaRPr dirty="0">
              <a:solidFill>
                <a:schemeClr val="bg2"/>
              </a:solidFill>
              <a:latin typeface="Montserrat Light" panose="00000400000000000000" pitchFamily="50" charset="0"/>
              <a:ea typeface="Lato"/>
              <a:cs typeface="Lato"/>
              <a:sym typeface="Lato"/>
            </a:endParaRPr>
          </a:p>
        </p:txBody>
      </p:sp>
      <p:sp>
        <p:nvSpPr>
          <p:cNvPr id="4" name="Google Shape;125;p18">
            <a:extLst>
              <a:ext uri="{FF2B5EF4-FFF2-40B4-BE49-F238E27FC236}">
                <a16:creationId xmlns:a16="http://schemas.microsoft.com/office/drawing/2014/main" id="{3477D230-CC60-0D35-6D1B-C51B23157C0A}"/>
              </a:ext>
            </a:extLst>
          </p:cNvPr>
          <p:cNvSpPr txBox="1"/>
          <p:nvPr/>
        </p:nvSpPr>
        <p:spPr>
          <a:xfrm>
            <a:off x="492270" y="883273"/>
            <a:ext cx="1635849" cy="2374495"/>
          </a:xfrm>
          <a:prstGeom prst="rect">
            <a:avLst/>
          </a:prstGeom>
          <a:solidFill>
            <a:schemeClr val="bg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900" dirty="0">
                <a:solidFill>
                  <a:schemeClr val="bg2"/>
                </a:solidFill>
                <a:latin typeface="Montserrat Light" panose="00000400000000000000" pitchFamily="50" charset="0"/>
                <a:ea typeface="Lato"/>
                <a:cs typeface="Lato"/>
                <a:sym typeface="Lato"/>
              </a:rPr>
              <a:t>Skriv namnen på deltagarna ner för dig själv. Du kan göra anteckningar när deltagarna diskuterar. Det hjälper dig till exempel med att lägga märke till de tystare deltagarna.</a:t>
            </a:r>
          </a:p>
          <a:p>
            <a:pPr marL="0" lvl="0" indent="0" algn="l" rtl="0">
              <a:spcBef>
                <a:spcPts val="0"/>
              </a:spcBef>
              <a:spcAft>
                <a:spcPts val="0"/>
              </a:spcAft>
              <a:buNone/>
            </a:pPr>
            <a:endParaRPr lang="da" sz="900" dirty="0">
              <a:solidFill>
                <a:schemeClr val="bg2"/>
              </a:solidFill>
              <a:latin typeface="Montserrat Light" panose="00000400000000000000" pitchFamily="50" charset="0"/>
              <a:ea typeface="Lato"/>
              <a:cs typeface="Lato"/>
              <a:sym typeface="Lato"/>
            </a:endParaRPr>
          </a:p>
          <a:p>
            <a:pPr marL="0" lvl="0" indent="0" algn="l" rtl="0">
              <a:spcBef>
                <a:spcPts val="0"/>
              </a:spcBef>
              <a:spcAft>
                <a:spcPts val="0"/>
              </a:spcAft>
              <a:buNone/>
            </a:pPr>
            <a:r>
              <a:rPr lang="da" sz="900" dirty="0">
                <a:solidFill>
                  <a:schemeClr val="bg2"/>
                </a:solidFill>
                <a:latin typeface="Montserrat Light" panose="00000400000000000000" pitchFamily="50" charset="0"/>
                <a:ea typeface="Lato"/>
                <a:cs typeface="Lato"/>
                <a:sym typeface="Lato"/>
              </a:rPr>
              <a:t>Se till att du berättar till deltagarna om diskussionen har en sekreterare. Berätta, att diskussionen antecknas anonymt.</a:t>
            </a:r>
            <a:endParaRPr sz="900" dirty="0">
              <a:solidFill>
                <a:schemeClr val="bg2"/>
              </a:solidFill>
              <a:latin typeface="Montserrat Light" panose="00000400000000000000" pitchFamily="50" charset="0"/>
              <a:ea typeface="Lato"/>
              <a:cs typeface="Lato"/>
              <a:sym typeface="Lato"/>
            </a:endParaRPr>
          </a:p>
        </p:txBody>
      </p:sp>
      <p:cxnSp>
        <p:nvCxnSpPr>
          <p:cNvPr id="5" name="Suora yhdysviiva 4">
            <a:extLst>
              <a:ext uri="{FF2B5EF4-FFF2-40B4-BE49-F238E27FC236}">
                <a16:creationId xmlns:a16="http://schemas.microsoft.com/office/drawing/2014/main" id="{63B7BF08-0D85-7509-0DF6-27767055B2C5}"/>
              </a:ext>
            </a:extLst>
          </p:cNvPr>
          <p:cNvCxnSpPr>
            <a:cxnSpLocks/>
          </p:cNvCxnSpPr>
          <p:nvPr/>
        </p:nvCxnSpPr>
        <p:spPr>
          <a:xfrm flipV="1">
            <a:off x="1447137" y="3095708"/>
            <a:ext cx="792480" cy="466476"/>
          </a:xfrm>
          <a:prstGeom prst="line">
            <a:avLst/>
          </a:prstGeom>
          <a:ln w="28575">
            <a:solidFill>
              <a:srgbClr val="FFE54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0"/>
          <p:cNvPicPr preferRelativeResize="0"/>
          <p:nvPr/>
        </p:nvPicPr>
        <p:blipFill>
          <a:blip r:embed="rId3">
            <a:alphaModFix/>
          </a:blip>
          <a:srcRect l="63700" t="20445" b="2730"/>
          <a:stretch>
            <a:fillRect/>
          </a:stretch>
        </p:blipFill>
        <p:spPr>
          <a:xfrm>
            <a:off x="5715000" y="1341120"/>
            <a:ext cx="3099056" cy="3535680"/>
          </a:xfrm>
          <a:prstGeom prst="rect">
            <a:avLst/>
          </a:prstGeom>
          <a:noFill/>
          <a:ln>
            <a:noFill/>
          </a:ln>
        </p:spPr>
      </p:pic>
      <p:sp>
        <p:nvSpPr>
          <p:cNvPr id="2" name="Google Shape;123;p18">
            <a:extLst>
              <a:ext uri="{FF2B5EF4-FFF2-40B4-BE49-F238E27FC236}">
                <a16:creationId xmlns:a16="http://schemas.microsoft.com/office/drawing/2014/main" id="{9AB8387B-BF3B-37FC-8B3C-59071CD0E43E}"/>
              </a:ext>
            </a:extLst>
          </p:cNvPr>
          <p:cNvSpPr txBox="1">
            <a:spLocks noGrp="1"/>
          </p:cNvSpPr>
          <p:nvPr>
            <p:ph type="title"/>
          </p:nvPr>
        </p:nvSpPr>
        <p:spPr>
          <a:xfrm>
            <a:off x="628650" y="489807"/>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da" sz="3200" dirty="0">
                <a:latin typeface="Bebas Neue" panose="020B0606020202050201" pitchFamily="34" charset="0"/>
              </a:rPr>
              <a:t>Spelregler för en konstruktiv dialog</a:t>
            </a:r>
            <a:endParaRPr sz="3200" dirty="0">
              <a:latin typeface="Bebas Neue" panose="020B0606020202050201" pitchFamily="34" charset="0"/>
            </a:endParaRPr>
          </a:p>
        </p:txBody>
      </p:sp>
      <p:sp>
        <p:nvSpPr>
          <p:cNvPr id="3" name="Google Shape;124;p18">
            <a:extLst>
              <a:ext uri="{FF2B5EF4-FFF2-40B4-BE49-F238E27FC236}">
                <a16:creationId xmlns:a16="http://schemas.microsoft.com/office/drawing/2014/main" id="{C8FF80B9-22A5-2CB8-AC97-C567FD8F58D3}"/>
              </a:ext>
            </a:extLst>
          </p:cNvPr>
          <p:cNvSpPr txBox="1">
            <a:spLocks noGrp="1"/>
          </p:cNvSpPr>
          <p:nvPr>
            <p:ph type="body" idx="1"/>
          </p:nvPr>
        </p:nvSpPr>
        <p:spPr>
          <a:xfrm>
            <a:off x="628650" y="1613400"/>
            <a:ext cx="4842510" cy="3263400"/>
          </a:xfrm>
          <a:prstGeom prst="rect">
            <a:avLst/>
          </a:prstGeom>
        </p:spPr>
        <p:txBody>
          <a:bodyPr spcFirstLastPara="1" wrap="square" lIns="68575" tIns="34275" rIns="68575" bIns="34275" anchor="t" anchorCtr="0">
            <a:normAutofit/>
          </a:bodyPr>
          <a:lstStyle/>
          <a:p>
            <a:pPr marL="342900" lvl="0" indent="-228600">
              <a:lnSpc>
                <a:spcPct val="150000"/>
              </a:lnSpc>
              <a:spcBef>
                <a:spcPts val="0"/>
              </a:spcBef>
              <a:buClr>
                <a:srgbClr val="000000"/>
              </a:buClr>
              <a:buSzPct val="100000"/>
              <a:buFont typeface="+mj-lt"/>
              <a:buAutoNum type="arabicPeriod"/>
            </a:pPr>
            <a:r>
              <a:rPr lang="sv-SE" sz="1200" dirty="0">
                <a:solidFill>
                  <a:srgbClr val="000000"/>
                </a:solidFill>
                <a:latin typeface="Montserrat Light" panose="00000400000000000000" pitchFamily="50" charset="0"/>
                <a:ea typeface="Arial"/>
                <a:cs typeface="Arial"/>
                <a:sym typeface="Arial"/>
              </a:rPr>
              <a:t>Lyssna på andra, avbryt inte och inled inte diskussioner vid sidan om.</a:t>
            </a:r>
          </a:p>
          <a:p>
            <a:pPr marL="342900" lvl="0" indent="-228600">
              <a:lnSpc>
                <a:spcPct val="150000"/>
              </a:lnSpc>
              <a:spcBef>
                <a:spcPts val="0"/>
              </a:spcBef>
              <a:buClr>
                <a:srgbClr val="000000"/>
              </a:buClr>
              <a:buSzPct val="100000"/>
              <a:buFont typeface="+mj-lt"/>
              <a:buAutoNum type="arabicPeriod"/>
            </a:pPr>
            <a:r>
              <a:rPr lang="sv-SE" sz="1200" dirty="0">
                <a:solidFill>
                  <a:srgbClr val="000000"/>
                </a:solidFill>
                <a:latin typeface="Montserrat Light" panose="00000400000000000000" pitchFamily="50" charset="0"/>
                <a:ea typeface="Arial"/>
                <a:cs typeface="Arial"/>
                <a:sym typeface="Arial"/>
              </a:rPr>
              <a:t>Delta i det som andra säger och använd vardagligt språk.</a:t>
            </a:r>
          </a:p>
          <a:p>
            <a:pPr marL="342900" lvl="0" indent="-228600">
              <a:lnSpc>
                <a:spcPct val="150000"/>
              </a:lnSpc>
              <a:spcBef>
                <a:spcPts val="0"/>
              </a:spcBef>
              <a:buClr>
                <a:srgbClr val="000000"/>
              </a:buClr>
              <a:buSzPct val="100000"/>
              <a:buFont typeface="+mj-lt"/>
              <a:buAutoNum type="arabicPeriod"/>
            </a:pPr>
            <a:r>
              <a:rPr lang="sv-SE" sz="1200" dirty="0">
                <a:solidFill>
                  <a:srgbClr val="000000"/>
                </a:solidFill>
                <a:latin typeface="Montserrat Light" panose="00000400000000000000" pitchFamily="50" charset="0"/>
                <a:ea typeface="Arial"/>
                <a:cs typeface="Arial"/>
                <a:sym typeface="Arial"/>
              </a:rPr>
              <a:t>Berätta om dina egna erfarenheter.</a:t>
            </a:r>
          </a:p>
          <a:p>
            <a:pPr marL="342900" lvl="0" indent="-228600">
              <a:lnSpc>
                <a:spcPct val="150000"/>
              </a:lnSpc>
              <a:spcBef>
                <a:spcPts val="0"/>
              </a:spcBef>
              <a:buClr>
                <a:srgbClr val="000000"/>
              </a:buClr>
              <a:buSzPct val="100000"/>
              <a:buFont typeface="+mj-lt"/>
              <a:buAutoNum type="arabicPeriod"/>
            </a:pPr>
            <a:r>
              <a:rPr lang="sv-SE" sz="1200" dirty="0">
                <a:solidFill>
                  <a:srgbClr val="000000"/>
                </a:solidFill>
                <a:latin typeface="Montserrat Light" panose="00000400000000000000" pitchFamily="50" charset="0"/>
                <a:ea typeface="Arial"/>
                <a:cs typeface="Arial"/>
                <a:sym typeface="Arial"/>
              </a:rPr>
              <a:t>Fråga om det finns något som du inte förstår</a:t>
            </a:r>
          </a:p>
          <a:p>
            <a:pPr marL="342900" lvl="0" indent="-228600">
              <a:lnSpc>
                <a:spcPct val="150000"/>
              </a:lnSpc>
              <a:spcBef>
                <a:spcPts val="0"/>
              </a:spcBef>
              <a:buClr>
                <a:srgbClr val="000000"/>
              </a:buClr>
              <a:buSzPct val="100000"/>
              <a:buFont typeface="+mj-lt"/>
              <a:buAutoNum type="arabicPeriod"/>
            </a:pPr>
            <a:r>
              <a:rPr lang="sv-SE" sz="1200" dirty="0">
                <a:solidFill>
                  <a:srgbClr val="000000"/>
                </a:solidFill>
                <a:latin typeface="Montserrat Light" panose="00000400000000000000" pitchFamily="50" charset="0"/>
                <a:ea typeface="Arial"/>
                <a:cs typeface="Arial"/>
                <a:sym typeface="Arial"/>
              </a:rPr>
              <a:t>Var närvarande och respektera andra</a:t>
            </a:r>
          </a:p>
          <a:p>
            <a:pPr marL="342900" lvl="0" indent="-228600">
              <a:lnSpc>
                <a:spcPct val="150000"/>
              </a:lnSpc>
              <a:spcBef>
                <a:spcPts val="0"/>
              </a:spcBef>
              <a:buClr>
                <a:srgbClr val="000000"/>
              </a:buClr>
              <a:buSzPct val="100000"/>
              <a:buFont typeface="+mj-lt"/>
              <a:buAutoNum type="arabicPeriod"/>
            </a:pPr>
            <a:r>
              <a:rPr lang="sv-SE" sz="1200" dirty="0">
                <a:solidFill>
                  <a:srgbClr val="000000"/>
                </a:solidFill>
                <a:latin typeface="Montserrat Light" panose="00000400000000000000" pitchFamily="50" charset="0"/>
                <a:ea typeface="Arial"/>
                <a:cs typeface="Arial"/>
                <a:sym typeface="Arial"/>
              </a:rPr>
              <a:t>Reflektera över dialogen ensam och sammanfatta dina egna reflektioner</a:t>
            </a:r>
          </a:p>
          <a:p>
            <a:pPr marL="342900" lvl="0" indent="-228600">
              <a:lnSpc>
                <a:spcPct val="150000"/>
              </a:lnSpc>
              <a:spcBef>
                <a:spcPts val="0"/>
              </a:spcBef>
              <a:buClr>
                <a:srgbClr val="000000"/>
              </a:buClr>
              <a:buSzPct val="100000"/>
              <a:buFont typeface="+mj-lt"/>
              <a:buAutoNum type="arabicPeriod"/>
            </a:pPr>
            <a:r>
              <a:rPr lang="sv-SE" sz="1200" dirty="0">
                <a:solidFill>
                  <a:srgbClr val="000000"/>
                </a:solidFill>
                <a:latin typeface="Montserrat Light" panose="00000400000000000000" pitchFamily="50" charset="0"/>
                <a:ea typeface="Arial"/>
                <a:cs typeface="Arial"/>
                <a:sym typeface="Arial"/>
              </a:rPr>
              <a:t>Metoden fungerar bäst om deltagarna sitter i en cirkel som visas på bilden till höger</a:t>
            </a:r>
          </a:p>
          <a:p>
            <a:pPr marL="342900" lvl="0" indent="-228600">
              <a:lnSpc>
                <a:spcPct val="150000"/>
              </a:lnSpc>
              <a:spcBef>
                <a:spcPts val="0"/>
              </a:spcBef>
              <a:buClr>
                <a:srgbClr val="000000"/>
              </a:buClr>
              <a:buSzPct val="100000"/>
              <a:buFont typeface="+mj-lt"/>
              <a:buAutoNum type="arabicPeriod"/>
            </a:pPr>
            <a:endParaRPr lang="sv-SE" sz="1200" dirty="0">
              <a:solidFill>
                <a:srgbClr val="000000"/>
              </a:solidFill>
              <a:latin typeface="Montserrat Light" panose="00000400000000000000" pitchFamily="50" charset="0"/>
              <a:ea typeface="Arial"/>
              <a:cs typeface="Arial"/>
              <a:sym typeface="Arial"/>
            </a:endParaRPr>
          </a:p>
        </p:txBody>
      </p:sp>
      <p:sp>
        <p:nvSpPr>
          <p:cNvPr id="5" name="Tekstiruutu 4">
            <a:extLst>
              <a:ext uri="{FF2B5EF4-FFF2-40B4-BE49-F238E27FC236}">
                <a16:creationId xmlns:a16="http://schemas.microsoft.com/office/drawing/2014/main" id="{BAEFB73A-061B-10C1-B07C-67AE3B51FE5B}"/>
              </a:ext>
            </a:extLst>
          </p:cNvPr>
          <p:cNvSpPr txBox="1"/>
          <p:nvPr/>
        </p:nvSpPr>
        <p:spPr>
          <a:xfrm>
            <a:off x="5947410" y="4076700"/>
            <a:ext cx="2567940" cy="461665"/>
          </a:xfrm>
          <a:prstGeom prst="rect">
            <a:avLst/>
          </a:prstGeom>
          <a:solidFill>
            <a:schemeClr val="bg1"/>
          </a:solidFill>
        </p:spPr>
        <p:txBody>
          <a:bodyPr wrap="square">
            <a:spAutoFit/>
          </a:bodyPr>
          <a:lstStyle/>
          <a:p>
            <a:r>
              <a:rPr lang="fi-FI" sz="800" dirty="0" err="1">
                <a:latin typeface="Montserrat Light" panose="00000400000000000000" pitchFamily="50" charset="0"/>
              </a:rPr>
              <a:t>Den</a:t>
            </a:r>
            <a:r>
              <a:rPr lang="fi-FI" sz="800" dirty="0">
                <a:latin typeface="Montserrat Light" panose="00000400000000000000" pitchFamily="50" charset="0"/>
              </a:rPr>
              <a:t> </a:t>
            </a:r>
            <a:r>
              <a:rPr lang="fi-FI" sz="800" dirty="0" err="1">
                <a:latin typeface="Montserrat Light" panose="00000400000000000000" pitchFamily="50" charset="0"/>
              </a:rPr>
              <a:t>svarta</a:t>
            </a:r>
            <a:r>
              <a:rPr lang="fi-FI" sz="800" dirty="0">
                <a:latin typeface="Montserrat Light" panose="00000400000000000000" pitchFamily="50" charset="0"/>
              </a:rPr>
              <a:t> </a:t>
            </a:r>
            <a:r>
              <a:rPr lang="fi-FI" sz="800" dirty="0" err="1">
                <a:latin typeface="Montserrat Light" panose="00000400000000000000" pitchFamily="50" charset="0"/>
              </a:rPr>
              <a:t>cirkeln</a:t>
            </a:r>
            <a:r>
              <a:rPr lang="fi-FI" sz="800" dirty="0">
                <a:latin typeface="Montserrat Light" panose="00000400000000000000" pitchFamily="50" charset="0"/>
              </a:rPr>
              <a:t> </a:t>
            </a:r>
            <a:r>
              <a:rPr lang="fi-FI" sz="800" dirty="0" err="1">
                <a:latin typeface="Montserrat Light" panose="00000400000000000000" pitchFamily="50" charset="0"/>
              </a:rPr>
              <a:t>representerar</a:t>
            </a:r>
            <a:r>
              <a:rPr lang="fi-FI" sz="800" dirty="0">
                <a:latin typeface="Montserrat Light" panose="00000400000000000000" pitchFamily="50" charset="0"/>
              </a:rPr>
              <a:t> </a:t>
            </a:r>
            <a:r>
              <a:rPr lang="fi-FI" sz="800" dirty="0" err="1">
                <a:latin typeface="Montserrat Light" panose="00000400000000000000" pitchFamily="50" charset="0"/>
              </a:rPr>
              <a:t>eleverna</a:t>
            </a:r>
            <a:r>
              <a:rPr lang="fi-FI" sz="800" dirty="0">
                <a:latin typeface="Montserrat Light" panose="00000400000000000000" pitchFamily="50" charset="0"/>
              </a:rPr>
              <a:t> </a:t>
            </a:r>
            <a:r>
              <a:rPr lang="fi-FI" sz="800" dirty="0" err="1">
                <a:latin typeface="Montserrat Light" panose="00000400000000000000" pitchFamily="50" charset="0"/>
              </a:rPr>
              <a:t>och</a:t>
            </a:r>
            <a:r>
              <a:rPr lang="fi-FI" sz="800" dirty="0">
                <a:latin typeface="Montserrat Light" panose="00000400000000000000" pitchFamily="50" charset="0"/>
              </a:rPr>
              <a:t> </a:t>
            </a:r>
            <a:r>
              <a:rPr lang="fi-FI" sz="800" dirty="0" err="1">
                <a:latin typeface="Montserrat Light" panose="00000400000000000000" pitchFamily="50" charset="0"/>
              </a:rPr>
              <a:t>den</a:t>
            </a:r>
            <a:r>
              <a:rPr lang="fi-FI" sz="800" dirty="0">
                <a:latin typeface="Montserrat Light" panose="00000400000000000000" pitchFamily="50" charset="0"/>
              </a:rPr>
              <a:t> </a:t>
            </a:r>
            <a:r>
              <a:rPr lang="fi-FI" sz="800" dirty="0" err="1">
                <a:latin typeface="Montserrat Light" panose="00000400000000000000" pitchFamily="50" charset="0"/>
              </a:rPr>
              <a:t>gula</a:t>
            </a:r>
            <a:r>
              <a:rPr lang="fi-FI" sz="800" dirty="0">
                <a:latin typeface="Montserrat Light" panose="00000400000000000000" pitchFamily="50" charset="0"/>
              </a:rPr>
              <a:t> </a:t>
            </a:r>
            <a:r>
              <a:rPr lang="fi-FI" sz="800" dirty="0" err="1">
                <a:latin typeface="Montserrat Light" panose="00000400000000000000" pitchFamily="50" charset="0"/>
              </a:rPr>
              <a:t>representerar</a:t>
            </a:r>
            <a:r>
              <a:rPr lang="fi-FI" sz="800" dirty="0">
                <a:latin typeface="Montserrat Light" panose="00000400000000000000" pitchFamily="50" charset="0"/>
              </a:rPr>
              <a:t> </a:t>
            </a:r>
            <a:r>
              <a:rPr lang="fi-FI" sz="800" dirty="0" err="1">
                <a:latin typeface="Montserrat Light" panose="00000400000000000000" pitchFamily="50" charset="0"/>
              </a:rPr>
              <a:t>läraren</a:t>
            </a:r>
            <a:r>
              <a:rPr lang="fi-FI" sz="800" dirty="0">
                <a:latin typeface="Montserrat Light" panose="00000400000000000000" pitchFamily="50" charset="0"/>
              </a:rPr>
              <a:t>/</a:t>
            </a:r>
            <a:r>
              <a:rPr lang="fi-FI" sz="800" dirty="0" err="1">
                <a:latin typeface="Montserrat Light" panose="00000400000000000000" pitchFamily="50" charset="0"/>
              </a:rPr>
              <a:t>ledaren</a:t>
            </a:r>
            <a:r>
              <a:rPr lang="fi-FI" sz="800" dirty="0">
                <a:latin typeface="Montserrat Light" panose="00000400000000000000" pitchFamily="50" charset="0"/>
              </a:rPr>
              <a:t> av </a:t>
            </a:r>
            <a:r>
              <a:rPr lang="fi-FI" sz="800" dirty="0" err="1">
                <a:latin typeface="Montserrat Light" panose="00000400000000000000" pitchFamily="50" charset="0"/>
              </a:rPr>
              <a:t>diskussionen</a:t>
            </a:r>
            <a:r>
              <a:rPr lang="fi-FI" sz="800" dirty="0">
                <a:latin typeface="Montserrat Light" panose="00000400000000000000" pitchFamily="50"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389650" y="238250"/>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da" sz="3600" dirty="0">
                <a:solidFill>
                  <a:srgbClr val="000000"/>
                </a:solidFill>
                <a:latin typeface="Bebas Neue" panose="020B0606020202050201" pitchFamily="34" charset="0"/>
              </a:rPr>
              <a:t>Dialogpausdiskussion </a:t>
            </a:r>
            <a:endParaRPr sz="3600" dirty="0">
              <a:solidFill>
                <a:srgbClr val="000000"/>
              </a:solidFill>
              <a:latin typeface="Bebas Neue" panose="020B0606020202050201" pitchFamily="34" charset="0"/>
            </a:endParaRPr>
          </a:p>
        </p:txBody>
      </p:sp>
      <p:sp>
        <p:nvSpPr>
          <p:cNvPr id="141" name="Google Shape;141;p21"/>
          <p:cNvSpPr txBox="1">
            <a:spLocks noGrp="1"/>
          </p:cNvSpPr>
          <p:nvPr>
            <p:ph type="body" idx="1"/>
          </p:nvPr>
        </p:nvSpPr>
        <p:spPr>
          <a:xfrm>
            <a:off x="389650" y="1232450"/>
            <a:ext cx="4077300" cy="3609600"/>
          </a:xfrm>
          <a:prstGeom prst="rect">
            <a:avLst/>
          </a:prstGeom>
        </p:spPr>
        <p:txBody>
          <a:bodyPr spcFirstLastPara="1" wrap="square" lIns="68575" tIns="34275" rIns="68575" bIns="34275" anchor="t" anchorCtr="0">
            <a:noAutofit/>
          </a:bodyPr>
          <a:lstStyle/>
          <a:p>
            <a:pPr marL="0" lvl="0" indent="0">
              <a:lnSpc>
                <a:spcPct val="100000"/>
              </a:lnSpc>
              <a:spcBef>
                <a:spcPts val="0"/>
              </a:spcBef>
              <a:buNone/>
            </a:pPr>
            <a:r>
              <a:rPr lang="fi-FI" sz="1200" dirty="0">
                <a:solidFill>
                  <a:srgbClr val="000000"/>
                </a:solidFill>
                <a:latin typeface="Montserrat Light" panose="00000400000000000000" pitchFamily="50" charset="0"/>
              </a:rPr>
              <a:t>Vi </a:t>
            </a:r>
            <a:r>
              <a:rPr lang="fi-FI" sz="1200" dirty="0" err="1">
                <a:solidFill>
                  <a:srgbClr val="000000"/>
                </a:solidFill>
                <a:latin typeface="Montserrat Light" panose="00000400000000000000" pitchFamily="50" charset="0"/>
              </a:rPr>
              <a:t>börjar</a:t>
            </a:r>
            <a:r>
              <a:rPr lang="fi-FI" sz="1200" dirty="0">
                <a:solidFill>
                  <a:srgbClr val="000000"/>
                </a:solidFill>
                <a:latin typeface="Montserrat Light" panose="00000400000000000000" pitchFamily="50" charset="0"/>
              </a:rPr>
              <a:t> </a:t>
            </a:r>
            <a:r>
              <a:rPr lang="fi-FI" sz="1200" dirty="0" err="1">
                <a:solidFill>
                  <a:srgbClr val="000000"/>
                </a:solidFill>
                <a:latin typeface="Montserrat Light" panose="00000400000000000000" pitchFamily="50" charset="0"/>
              </a:rPr>
              <a:t>med</a:t>
            </a:r>
            <a:r>
              <a:rPr lang="fi-FI" sz="1200" dirty="0">
                <a:solidFill>
                  <a:srgbClr val="000000"/>
                </a:solidFill>
                <a:latin typeface="Montserrat Light" panose="00000400000000000000" pitchFamily="50" charset="0"/>
              </a:rPr>
              <a:t> </a:t>
            </a:r>
            <a:r>
              <a:rPr lang="fi-FI" sz="1200" dirty="0" err="1">
                <a:solidFill>
                  <a:srgbClr val="000000"/>
                </a:solidFill>
                <a:latin typeface="Montserrat Light" panose="00000400000000000000" pitchFamily="50" charset="0"/>
              </a:rPr>
              <a:t>den</a:t>
            </a:r>
            <a:r>
              <a:rPr lang="fi-FI" sz="1200" dirty="0">
                <a:solidFill>
                  <a:srgbClr val="000000"/>
                </a:solidFill>
                <a:latin typeface="Montserrat Light" panose="00000400000000000000" pitchFamily="50" charset="0"/>
              </a:rPr>
              <a:t> </a:t>
            </a:r>
            <a:r>
              <a:rPr lang="fi-FI" sz="1200" dirty="0" err="1">
                <a:solidFill>
                  <a:srgbClr val="000000"/>
                </a:solidFill>
                <a:latin typeface="Montserrat Light" panose="00000400000000000000" pitchFamily="50" charset="0"/>
              </a:rPr>
              <a:t>första</a:t>
            </a:r>
            <a:r>
              <a:rPr lang="fi-FI" sz="1200" dirty="0">
                <a:solidFill>
                  <a:srgbClr val="000000"/>
                </a:solidFill>
                <a:latin typeface="Montserrat Light" panose="00000400000000000000" pitchFamily="50" charset="0"/>
              </a:rPr>
              <a:t> </a:t>
            </a:r>
            <a:r>
              <a:rPr lang="fi-FI" sz="1200" dirty="0" err="1">
                <a:solidFill>
                  <a:srgbClr val="000000"/>
                </a:solidFill>
                <a:latin typeface="Montserrat Light" panose="00000400000000000000" pitchFamily="50" charset="0"/>
              </a:rPr>
              <a:t>dialogpausdiskussionen</a:t>
            </a:r>
            <a:r>
              <a:rPr lang="fi-FI" sz="1200" dirty="0">
                <a:solidFill>
                  <a:srgbClr val="000000"/>
                </a:solidFill>
                <a:latin typeface="Montserrat Light" panose="00000400000000000000" pitchFamily="50" charset="0"/>
              </a:rPr>
              <a:t>:</a:t>
            </a:r>
            <a:endParaRPr sz="1200" dirty="0">
              <a:solidFill>
                <a:srgbClr val="000000"/>
              </a:solidFill>
              <a:latin typeface="Montserrat Light" panose="00000400000000000000" pitchFamily="50" charset="0"/>
            </a:endParaRPr>
          </a:p>
          <a:p>
            <a:pPr marL="0" lvl="0" indent="0" algn="l" rtl="0">
              <a:lnSpc>
                <a:spcPct val="100000"/>
              </a:lnSpc>
              <a:spcBef>
                <a:spcPts val="0"/>
              </a:spcBef>
              <a:spcAft>
                <a:spcPts val="0"/>
              </a:spcAft>
              <a:buNone/>
            </a:pPr>
            <a:endParaRPr sz="1200" b="1" dirty="0">
              <a:solidFill>
                <a:srgbClr val="000000"/>
              </a:solidFill>
              <a:latin typeface="Montserrat Light" panose="00000400000000000000" pitchFamily="50" charset="0"/>
              <a:ea typeface="Arial"/>
              <a:cs typeface="Arial"/>
              <a:sym typeface="Arial"/>
            </a:endParaRPr>
          </a:p>
          <a:p>
            <a:pPr lvl="0" indent="-304800">
              <a:lnSpc>
                <a:spcPct val="100000"/>
              </a:lnSpc>
              <a:spcBef>
                <a:spcPts val="0"/>
              </a:spcBef>
              <a:buClr>
                <a:srgbClr val="000000"/>
              </a:buClr>
              <a:buSzPts val="1200"/>
              <a:buFont typeface="Arial"/>
              <a:buChar char="●"/>
            </a:pPr>
            <a:r>
              <a:rPr lang="sv-SE" sz="1200" dirty="0">
                <a:solidFill>
                  <a:srgbClr val="000000"/>
                </a:solidFill>
                <a:latin typeface="Montserrat Light" panose="00000400000000000000" pitchFamily="50" charset="0"/>
                <a:ea typeface="Arial"/>
                <a:cs typeface="Arial"/>
                <a:sym typeface="Arial"/>
              </a:rPr>
              <a:t>Varför är det dåligt för havsdjur när plast hamnar i havet?</a:t>
            </a:r>
          </a:p>
          <a:p>
            <a:pPr lvl="0" indent="-304800">
              <a:lnSpc>
                <a:spcPct val="100000"/>
              </a:lnSpc>
              <a:spcBef>
                <a:spcPts val="0"/>
              </a:spcBef>
              <a:buClr>
                <a:srgbClr val="000000"/>
              </a:buClr>
              <a:buSzPts val="1200"/>
              <a:buFont typeface="Arial"/>
              <a:buChar char="●"/>
            </a:pPr>
            <a:endParaRPr lang="sv-SE" sz="1200" dirty="0">
              <a:solidFill>
                <a:srgbClr val="000000"/>
              </a:solidFill>
              <a:latin typeface="Montserrat Light" panose="00000400000000000000" pitchFamily="50" charset="0"/>
              <a:ea typeface="Arial"/>
              <a:cs typeface="Arial"/>
              <a:sym typeface="Arial"/>
            </a:endParaRPr>
          </a:p>
          <a:p>
            <a:pPr lvl="0" indent="-304800">
              <a:lnSpc>
                <a:spcPct val="100000"/>
              </a:lnSpc>
              <a:spcBef>
                <a:spcPts val="0"/>
              </a:spcBef>
              <a:buClr>
                <a:srgbClr val="000000"/>
              </a:buClr>
              <a:buSzPts val="1200"/>
              <a:buFont typeface="Arial"/>
              <a:buChar char="●"/>
            </a:pPr>
            <a:r>
              <a:rPr lang="sv-SE" sz="1200" dirty="0">
                <a:solidFill>
                  <a:srgbClr val="000000"/>
                </a:solidFill>
                <a:latin typeface="Montserrat Light" panose="00000400000000000000" pitchFamily="50" charset="0"/>
                <a:ea typeface="Arial"/>
                <a:cs typeface="Arial"/>
                <a:sym typeface="Arial"/>
              </a:rPr>
              <a:t>Vad tror du händer när människor slänger skräp på stranden?</a:t>
            </a:r>
          </a:p>
          <a:p>
            <a:pPr lvl="0" indent="-304800">
              <a:lnSpc>
                <a:spcPct val="100000"/>
              </a:lnSpc>
              <a:spcBef>
                <a:spcPts val="0"/>
              </a:spcBef>
              <a:buClr>
                <a:srgbClr val="000000"/>
              </a:buClr>
              <a:buSzPts val="1200"/>
              <a:buFont typeface="Arial"/>
              <a:buChar char="●"/>
            </a:pPr>
            <a:endParaRPr lang="sv-SE" sz="1200" dirty="0">
              <a:solidFill>
                <a:srgbClr val="000000"/>
              </a:solidFill>
              <a:latin typeface="Montserrat Light" panose="00000400000000000000" pitchFamily="50" charset="0"/>
              <a:ea typeface="Arial"/>
              <a:cs typeface="Arial"/>
              <a:sym typeface="Arial"/>
            </a:endParaRPr>
          </a:p>
          <a:p>
            <a:pPr lvl="0" indent="-304800">
              <a:lnSpc>
                <a:spcPct val="100000"/>
              </a:lnSpc>
              <a:spcBef>
                <a:spcPts val="0"/>
              </a:spcBef>
              <a:buClr>
                <a:srgbClr val="000000"/>
              </a:buClr>
              <a:buSzPts val="1200"/>
              <a:buFont typeface="Arial"/>
              <a:buChar char="●"/>
            </a:pPr>
            <a:r>
              <a:rPr lang="sv-SE" sz="1200" dirty="0">
                <a:solidFill>
                  <a:srgbClr val="000000"/>
                </a:solidFill>
                <a:latin typeface="Montserrat Light" panose="00000400000000000000" pitchFamily="50" charset="0"/>
                <a:ea typeface="Arial"/>
                <a:cs typeface="Arial"/>
                <a:sym typeface="Arial"/>
              </a:rPr>
              <a:t>Hur tror du att vi kan hjälpa till att hålla haven rena?</a:t>
            </a:r>
          </a:p>
          <a:p>
            <a:pPr lvl="0" indent="-304800">
              <a:lnSpc>
                <a:spcPct val="100000"/>
              </a:lnSpc>
              <a:spcBef>
                <a:spcPts val="0"/>
              </a:spcBef>
              <a:buClr>
                <a:srgbClr val="000000"/>
              </a:buClr>
              <a:buSzPts val="1200"/>
              <a:buFont typeface="Arial"/>
              <a:buChar char="●"/>
            </a:pPr>
            <a:endParaRPr lang="sv-SE" sz="1200" dirty="0">
              <a:solidFill>
                <a:srgbClr val="000000"/>
              </a:solidFill>
              <a:latin typeface="Montserrat Light" panose="00000400000000000000" pitchFamily="50" charset="0"/>
              <a:ea typeface="Arial"/>
              <a:cs typeface="Arial"/>
              <a:sym typeface="Arial"/>
            </a:endParaRPr>
          </a:p>
          <a:p>
            <a:pPr lvl="0" indent="-304800">
              <a:lnSpc>
                <a:spcPct val="100000"/>
              </a:lnSpc>
              <a:spcBef>
                <a:spcPts val="0"/>
              </a:spcBef>
              <a:buClr>
                <a:srgbClr val="000000"/>
              </a:buClr>
              <a:buSzPts val="1200"/>
              <a:buFont typeface="Arial"/>
              <a:buChar char="●"/>
            </a:pPr>
            <a:r>
              <a:rPr lang="sv-SE" sz="1200" dirty="0">
                <a:solidFill>
                  <a:srgbClr val="000000"/>
                </a:solidFill>
                <a:latin typeface="Montserrat Light" panose="00000400000000000000" pitchFamily="50" charset="0"/>
                <a:ea typeface="Arial"/>
                <a:cs typeface="Arial"/>
                <a:sym typeface="Arial"/>
              </a:rPr>
              <a:t>Känner du till några exempel på djur som påverkas av föroreningar i haven?</a:t>
            </a:r>
          </a:p>
          <a:p>
            <a:pPr lvl="0" indent="-304800">
              <a:lnSpc>
                <a:spcPct val="100000"/>
              </a:lnSpc>
              <a:spcBef>
                <a:spcPts val="0"/>
              </a:spcBef>
              <a:buClr>
                <a:srgbClr val="000000"/>
              </a:buClr>
              <a:buSzPts val="1200"/>
              <a:buFont typeface="Arial"/>
              <a:buChar char="●"/>
            </a:pPr>
            <a:endParaRPr lang="sv-SE" sz="1200" dirty="0">
              <a:solidFill>
                <a:srgbClr val="000000"/>
              </a:solidFill>
              <a:latin typeface="Montserrat Light" panose="00000400000000000000" pitchFamily="50" charset="0"/>
              <a:ea typeface="Arial"/>
              <a:cs typeface="Arial"/>
              <a:sym typeface="Arial"/>
            </a:endParaRPr>
          </a:p>
          <a:p>
            <a:pPr lvl="0" indent="-304800">
              <a:lnSpc>
                <a:spcPct val="100000"/>
              </a:lnSpc>
              <a:spcBef>
                <a:spcPts val="0"/>
              </a:spcBef>
              <a:buClr>
                <a:srgbClr val="000000"/>
              </a:buClr>
              <a:buSzPts val="1200"/>
              <a:buFont typeface="Arial"/>
              <a:buChar char="●"/>
            </a:pPr>
            <a:r>
              <a:rPr lang="sv-SE" sz="1200" dirty="0">
                <a:solidFill>
                  <a:srgbClr val="000000"/>
                </a:solidFill>
                <a:latin typeface="Montserrat Light" panose="00000400000000000000" pitchFamily="50" charset="0"/>
                <a:ea typeface="Arial"/>
                <a:cs typeface="Arial"/>
                <a:sym typeface="Arial"/>
              </a:rPr>
              <a:t>Hur kan vi använda mindre plast i vardagen för att skydda haven?</a:t>
            </a:r>
            <a:endParaRPr sz="1200" dirty="0">
              <a:solidFill>
                <a:srgbClr val="000000"/>
              </a:solidFill>
              <a:latin typeface="Montserrat Light" panose="00000400000000000000" pitchFamily="50" charset="0"/>
            </a:endParaRPr>
          </a:p>
        </p:txBody>
      </p:sp>
      <p:pic>
        <p:nvPicPr>
          <p:cNvPr id="142" name="Google Shape;142;p21"/>
          <p:cNvPicPr preferRelativeResize="0"/>
          <p:nvPr/>
        </p:nvPicPr>
        <p:blipFill>
          <a:blip r:embed="rId3">
            <a:alphaModFix/>
          </a:blip>
          <a:stretch>
            <a:fillRect/>
          </a:stretch>
        </p:blipFill>
        <p:spPr>
          <a:xfrm>
            <a:off x="4595576" y="1529353"/>
            <a:ext cx="4158774" cy="19689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p:nvPr/>
        </p:nvSpPr>
        <p:spPr>
          <a:xfrm>
            <a:off x="424365" y="1879218"/>
            <a:ext cx="8460900" cy="2550411"/>
          </a:xfrm>
          <a:prstGeom prst="rect">
            <a:avLst/>
          </a:prstGeom>
          <a:noFill/>
          <a:ln>
            <a:noFill/>
          </a:ln>
        </p:spPr>
        <p:txBody>
          <a:bodyPr spcFirstLastPara="1" wrap="square" lIns="91425" tIns="91425" rIns="91425" bIns="91425" anchor="t" anchorCtr="0">
            <a:spAutoFit/>
          </a:bodyPr>
          <a:lstStyle/>
          <a:p>
            <a:pPr lvl="0">
              <a:lnSpc>
                <a:spcPct val="115000"/>
              </a:lnSpc>
              <a:spcBef>
                <a:spcPts val="1300"/>
              </a:spcBef>
            </a:pPr>
            <a:r>
              <a:rPr lang="da" sz="1200" b="1" dirty="0">
                <a:solidFill>
                  <a:schemeClr val="bg2"/>
                </a:solidFill>
                <a:latin typeface="Montserrat Light" panose="00000400000000000000" pitchFamily="50" charset="0"/>
              </a:rPr>
              <a:t>Vad är havströmmar?</a:t>
            </a:r>
            <a:br>
              <a:rPr lang="da" sz="1200" b="1" dirty="0">
                <a:solidFill>
                  <a:schemeClr val="bg2"/>
                </a:solidFill>
                <a:latin typeface="Montserrat Light" panose="00000400000000000000" pitchFamily="50" charset="0"/>
              </a:rPr>
            </a:br>
            <a:r>
              <a:rPr lang="sv-SE" sz="1200" dirty="0">
                <a:solidFill>
                  <a:schemeClr val="bg2"/>
                </a:solidFill>
                <a:latin typeface="Montserrat Light" panose="00000400000000000000" pitchFamily="50" charset="0"/>
              </a:rPr>
              <a:t>Havsströmmar är stora rörelser av vatten i världshaven, som fungerar lite som floder i havet. De transporterar värme, kyla, näringsämnen och syre runt i haven och påverkar både klimatet och livet i havet.</a:t>
            </a:r>
          </a:p>
          <a:p>
            <a:pPr lvl="0">
              <a:lnSpc>
                <a:spcPct val="115000"/>
              </a:lnSpc>
              <a:spcBef>
                <a:spcPts val="1300"/>
              </a:spcBef>
            </a:pPr>
            <a:r>
              <a:rPr lang="da" sz="1200" b="1" dirty="0">
                <a:solidFill>
                  <a:schemeClr val="bg2"/>
                </a:solidFill>
                <a:latin typeface="Montserrat Light" panose="00000400000000000000" pitchFamily="50" charset="0"/>
              </a:rPr>
              <a:t>Typer av havströmmar</a:t>
            </a:r>
            <a:endParaRPr sz="1200" b="1" dirty="0">
              <a:solidFill>
                <a:schemeClr val="bg2"/>
              </a:solidFill>
              <a:latin typeface="Montserrat Light" panose="00000400000000000000" pitchFamily="50" charset="0"/>
            </a:endParaRPr>
          </a:p>
          <a:p>
            <a:pPr marL="457200" lvl="0" indent="-311150">
              <a:lnSpc>
                <a:spcPct val="115000"/>
              </a:lnSpc>
              <a:spcBef>
                <a:spcPts val="1300"/>
              </a:spcBef>
              <a:buSzPts val="1300"/>
              <a:buAutoNum type="arabicPeriod"/>
            </a:pPr>
            <a:r>
              <a:rPr lang="sv-SE" sz="1200" b="1" dirty="0">
                <a:solidFill>
                  <a:schemeClr val="bg2"/>
                </a:solidFill>
                <a:latin typeface="Montserrat Light" panose="00000400000000000000" pitchFamily="50" charset="0"/>
              </a:rPr>
              <a:t>Ytströmmar: </a:t>
            </a:r>
            <a:r>
              <a:rPr lang="sv-SE" sz="1200" dirty="0">
                <a:solidFill>
                  <a:schemeClr val="bg2"/>
                </a:solidFill>
                <a:latin typeface="Montserrat Light" panose="00000400000000000000" pitchFamily="50" charset="0"/>
              </a:rPr>
              <a:t>Ytströmmar rör sig vid havets yta och drivs främst av vinden. Golfströmmen är ett bra exempel. Den transporterar varmt vatten från Mexikanska golfen till Europa.</a:t>
            </a:r>
          </a:p>
          <a:p>
            <a:pPr marL="457200" lvl="0" indent="-311150">
              <a:lnSpc>
                <a:spcPct val="115000"/>
              </a:lnSpc>
              <a:spcBef>
                <a:spcPts val="1300"/>
              </a:spcBef>
              <a:buSzPts val="1300"/>
              <a:buAutoNum type="arabicPeriod"/>
            </a:pPr>
            <a:r>
              <a:rPr lang="sv-SE" sz="1200" b="1" dirty="0">
                <a:solidFill>
                  <a:schemeClr val="bg2"/>
                </a:solidFill>
                <a:latin typeface="Montserrat Light" panose="00000400000000000000" pitchFamily="50" charset="0"/>
              </a:rPr>
              <a:t>Djuphavsströmmar: </a:t>
            </a:r>
            <a:r>
              <a:rPr lang="sv-SE" sz="1200" dirty="0">
                <a:solidFill>
                  <a:schemeClr val="bg2"/>
                </a:solidFill>
                <a:latin typeface="Montserrat Light" panose="00000400000000000000" pitchFamily="50" charset="0"/>
              </a:rPr>
              <a:t>Dessa sker djupt under ytan och beror på skillnader i temperatur och salthalt i vattnet. De kallas ofta för det ”globala transportbandet”.</a:t>
            </a:r>
            <a:endParaRPr sz="1200" dirty="0">
              <a:solidFill>
                <a:schemeClr val="bg2"/>
              </a:solidFill>
              <a:latin typeface="Montserrat Light" panose="00000400000000000000" pitchFamily="50" charset="0"/>
            </a:endParaRPr>
          </a:p>
        </p:txBody>
      </p:sp>
      <p:sp>
        <p:nvSpPr>
          <p:cNvPr id="148" name="Google Shape;148;p22"/>
          <p:cNvSpPr txBox="1"/>
          <p:nvPr/>
        </p:nvSpPr>
        <p:spPr>
          <a:xfrm>
            <a:off x="450274" y="739582"/>
            <a:ext cx="8338635" cy="642600"/>
          </a:xfrm>
          <a:prstGeom prst="rect">
            <a:avLst/>
          </a:prstGeom>
          <a:noFill/>
          <a:ln>
            <a:noFill/>
          </a:ln>
        </p:spPr>
        <p:txBody>
          <a:bodyPr spcFirstLastPara="1" wrap="square" lIns="91425" tIns="91425" rIns="91425" bIns="91425" anchor="t" anchorCtr="0">
            <a:noAutofit/>
          </a:bodyPr>
          <a:lstStyle/>
          <a:p>
            <a:r>
              <a:rPr lang="da" sz="1200" dirty="0">
                <a:solidFill>
                  <a:schemeClr val="bg2"/>
                </a:solidFill>
                <a:latin typeface="Montserrat Light" panose="00000400000000000000" pitchFamily="50" charset="0"/>
                <a:ea typeface="Lato"/>
                <a:cs typeface="Lato"/>
                <a:sym typeface="Lato"/>
              </a:rPr>
              <a:t>Läs artikeln: </a:t>
            </a:r>
            <a:r>
              <a:rPr lang="fi-FI" sz="1200" u="sng" dirty="0">
                <a:solidFill>
                  <a:schemeClr val="hlink"/>
                </a:solidFill>
                <a:latin typeface="Montserrat Light" panose="00000400000000000000" pitchFamily="50" charset="0"/>
              </a:rPr>
              <a:t>https://illvet.se/naturen/hur-uppstar-havstrommar</a:t>
            </a:r>
            <a:endParaRPr lang="fi-FI" sz="1200" dirty="0">
              <a:latin typeface="Montserrat Light" panose="00000400000000000000" pitchFamily="50" charset="0"/>
            </a:endParaRPr>
          </a:p>
          <a:p>
            <a:pPr marL="0" lvl="0" indent="0" algn="l" rtl="0">
              <a:spcBef>
                <a:spcPts val="0"/>
              </a:spcBef>
              <a:spcAft>
                <a:spcPts val="0"/>
              </a:spcAft>
              <a:buNone/>
            </a:pPr>
            <a:r>
              <a:rPr lang="da" sz="1200" dirty="0">
                <a:solidFill>
                  <a:schemeClr val="bg2"/>
                </a:solidFill>
                <a:latin typeface="Montserrat Light" panose="00000400000000000000" pitchFamily="50" charset="0"/>
                <a:ea typeface="Lato"/>
                <a:cs typeface="Lato"/>
                <a:sym typeface="Lato"/>
              </a:rPr>
              <a:t> </a:t>
            </a:r>
            <a:endParaRPr sz="1200" dirty="0">
              <a:solidFill>
                <a:schemeClr val="bg2"/>
              </a:solidFill>
              <a:latin typeface="Montserrat Light" panose="00000400000000000000" pitchFamily="50" charset="0"/>
              <a:ea typeface="Lato"/>
              <a:cs typeface="Lato"/>
              <a:sym typeface="Lato"/>
            </a:endParaRPr>
          </a:p>
        </p:txBody>
      </p:sp>
      <p:sp>
        <p:nvSpPr>
          <p:cNvPr id="151" name="Google Shape;151;p22"/>
          <p:cNvSpPr txBox="1"/>
          <p:nvPr/>
        </p:nvSpPr>
        <p:spPr>
          <a:xfrm>
            <a:off x="450274" y="1382182"/>
            <a:ext cx="7722108" cy="6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200" dirty="0">
                <a:solidFill>
                  <a:schemeClr val="bg2"/>
                </a:solidFill>
                <a:latin typeface="Montserrat Light" panose="00000400000000000000" pitchFamily="50" charset="0"/>
                <a:ea typeface="Lato"/>
                <a:cs typeface="Lato"/>
                <a:sym typeface="Lato"/>
              </a:rPr>
              <a:t>Gå igenom teorin bakom havströmmarna efter att ni har läst artikeln. </a:t>
            </a:r>
            <a:endParaRPr sz="1200" dirty="0">
              <a:solidFill>
                <a:schemeClr val="bg2"/>
              </a:solidFill>
              <a:latin typeface="Montserrat Light" panose="00000400000000000000" pitchFamily="50" charset="0"/>
              <a:ea typeface="Lato"/>
              <a:cs typeface="Lato"/>
              <a:sym typeface="La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1964</Words>
  <Application>Microsoft Office PowerPoint</Application>
  <PresentationFormat>Näytössä katseltava esitys (16:9)</PresentationFormat>
  <Paragraphs>209</Paragraphs>
  <Slides>21</Slides>
  <Notes>20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21</vt:i4>
      </vt:variant>
    </vt:vector>
  </HeadingPairs>
  <TitlesOfParts>
    <vt:vector size="27" baseType="lpstr">
      <vt:lpstr>Raleway</vt:lpstr>
      <vt:lpstr>Montserrat Light</vt:lpstr>
      <vt:lpstr>Arial</vt:lpstr>
      <vt:lpstr>Bebas Neue</vt:lpstr>
      <vt:lpstr>Lato</vt:lpstr>
      <vt:lpstr>Streamline</vt:lpstr>
      <vt:lpstr>PowerPoint-esitys</vt:lpstr>
      <vt:lpstr>PowerPoint-esitys</vt:lpstr>
      <vt:lpstr>PowerPoint-esitys</vt:lpstr>
      <vt:lpstr>PowerPoint-esitys</vt:lpstr>
      <vt:lpstr>Dialogpausdiskussion, spelregler</vt:lpstr>
      <vt:lpstr>PowerPoint-esitys</vt:lpstr>
      <vt:lpstr>Spelregler för en konstruktiv dialog</vt:lpstr>
      <vt:lpstr>Dialogpausdiskussion </vt:lpstr>
      <vt:lpstr>PowerPoint-esitys</vt:lpstr>
      <vt:lpstr>PowerPoint-esitys</vt:lpstr>
      <vt:lpstr>PowerPoint-esitys</vt:lpstr>
      <vt:lpstr>Concept cartoons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Oona Mertoniemi</cp:lastModifiedBy>
  <cp:revision>6</cp:revision>
  <dcterms:modified xsi:type="dcterms:W3CDTF">2025-08-21T09:29:24Z</dcterms:modified>
</cp:coreProperties>
</file>