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259" r:id="rId3"/>
    <p:sldId id="266" r:id="rId4"/>
    <p:sldId id="267" r:id="rId5"/>
    <p:sldId id="287" r:id="rId6"/>
    <p:sldId id="268" r:id="rId7"/>
    <p:sldId id="295" r:id="rId8"/>
    <p:sldId id="299" r:id="rId9"/>
    <p:sldId id="284" r:id="rId10"/>
    <p:sldId id="285" r:id="rId11"/>
    <p:sldId id="286" r:id="rId12"/>
    <p:sldId id="289" r:id="rId13"/>
    <p:sldId id="290" r:id="rId14"/>
    <p:sldId id="291" r:id="rId15"/>
    <p:sldId id="292" r:id="rId16"/>
    <p:sldId id="293" r:id="rId17"/>
    <p:sldId id="294" r:id="rId18"/>
    <p:sldId id="301" r:id="rId19"/>
    <p:sldId id="300" r:id="rId20"/>
    <p:sldId id="283" r:id="rId21"/>
    <p:sldId id="269" r:id="rId22"/>
    <p:sldId id="270" r:id="rId23"/>
    <p:sldId id="271" r:id="rId24"/>
    <p:sldId id="258" r:id="rId25"/>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4707B5F-D6F0-4466-BC39-30C537A3AAF8}" v="1" dt="2024-09-05T13:52:28.51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93" autoAdjust="0"/>
    <p:restoredTop sz="94660"/>
  </p:normalViewPr>
  <p:slideViewPr>
    <p:cSldViewPr snapToGrid="0" showGuides="1">
      <p:cViewPr varScale="1">
        <p:scale>
          <a:sx n="96" d="100"/>
          <a:sy n="96" d="100"/>
        </p:scale>
        <p:origin x="978" y="7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iinaliisa Granholm" userId="8a92c326-07fc-44a2-91e7-35a6c891f72f" providerId="ADAL" clId="{B4707B5F-D6F0-4466-BC39-30C537A3AAF8}"/>
    <pc:docChg chg="modSld">
      <pc:chgData name="Tiinaliisa Granholm" userId="8a92c326-07fc-44a2-91e7-35a6c891f72f" providerId="ADAL" clId="{B4707B5F-D6F0-4466-BC39-30C537A3AAF8}" dt="2024-09-05T13:52:55.286" v="3" actId="20577"/>
      <pc:docMkLst>
        <pc:docMk/>
      </pc:docMkLst>
      <pc:sldChg chg="addSp modSp mod">
        <pc:chgData name="Tiinaliisa Granholm" userId="8a92c326-07fc-44a2-91e7-35a6c891f72f" providerId="ADAL" clId="{B4707B5F-D6F0-4466-BC39-30C537A3AAF8}" dt="2024-09-05T13:52:55.286" v="3" actId="20577"/>
        <pc:sldMkLst>
          <pc:docMk/>
          <pc:sldMk cId="4283382033" sldId="258"/>
        </pc:sldMkLst>
        <pc:spChg chg="add mod">
          <ac:chgData name="Tiinaliisa Granholm" userId="8a92c326-07fc-44a2-91e7-35a6c891f72f" providerId="ADAL" clId="{B4707B5F-D6F0-4466-BC39-30C537A3AAF8}" dt="2024-09-05T13:52:55.286" v="3" actId="20577"/>
          <ac:spMkLst>
            <pc:docMk/>
            <pc:sldMk cId="4283382033" sldId="258"/>
            <ac:spMk id="2" creationId="{B6929B5D-8D2D-CCA5-BBAF-6334D4F34F02}"/>
          </ac:spMkLst>
        </pc:spChg>
        <pc:picChg chg="mod">
          <ac:chgData name="Tiinaliisa Granholm" userId="8a92c326-07fc-44a2-91e7-35a6c891f72f" providerId="ADAL" clId="{B4707B5F-D6F0-4466-BC39-30C537A3AAF8}" dt="2024-09-05T13:52:52.640" v="2" actId="1076"/>
          <ac:picMkLst>
            <pc:docMk/>
            <pc:sldMk cId="4283382033" sldId="258"/>
            <ac:picMk id="3" creationId="{EE94EE1D-6B00-8D60-B75F-A94F528DBC85}"/>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661691-A2F2-4DB7-A890-724BE43E4C38}" type="datetimeFigureOut">
              <a:rPr lang="fi-FI" smtClean="0"/>
              <a:t>21.8.2025</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3A4DF8B-D47E-466E-85E8-DA237788B53B}" type="slidenum">
              <a:rPr lang="fi-FI" smtClean="0"/>
              <a:t>‹#›</a:t>
            </a:fld>
            <a:endParaRPr lang="fi-FI"/>
          </a:p>
        </p:txBody>
      </p:sp>
    </p:spTree>
    <p:extLst>
      <p:ext uri="{BB962C8B-B14F-4D97-AF65-F5344CB8AC3E}">
        <p14:creationId xmlns:p14="http://schemas.microsoft.com/office/powerpoint/2010/main" val="18773575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14:notes"/>
          <p:cNvSpPr txBox="1">
            <a:spLocks noGrp="1"/>
          </p:cNvSpPr>
          <p:nvPr>
            <p:ph type="body" idx="1"/>
          </p:nvPr>
        </p:nvSpPr>
        <p:spPr>
          <a:xfrm>
            <a:off x="685944" y="4400957"/>
            <a:ext cx="5486100" cy="3600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33" name="Google Shape;233;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3F89DCC-D583-F8AF-C8FA-76BDDA77EBC2}"/>
              </a:ext>
            </a:extLst>
          </p:cNvPr>
          <p:cNvSpPr>
            <a:spLocks noGrp="1"/>
          </p:cNvSpPr>
          <p:nvPr>
            <p:ph type="ctrTitle"/>
          </p:nvPr>
        </p:nvSpPr>
        <p:spPr>
          <a:xfrm>
            <a:off x="1524000" y="1122363"/>
            <a:ext cx="9144000" cy="2387600"/>
          </a:xfrm>
        </p:spPr>
        <p:txBody>
          <a:bodyPr anchor="b"/>
          <a:lstStyle>
            <a:lvl1pPr algn="ctr">
              <a:defRPr sz="6000"/>
            </a:lvl1pPr>
          </a:lstStyle>
          <a:p>
            <a:r>
              <a:rPr lang="fi-FI"/>
              <a:t>Muokkaa ots. perustyyl. napsautt.</a:t>
            </a:r>
          </a:p>
        </p:txBody>
      </p:sp>
      <p:sp>
        <p:nvSpPr>
          <p:cNvPr id="3" name="Alaotsikko 2">
            <a:extLst>
              <a:ext uri="{FF2B5EF4-FFF2-40B4-BE49-F238E27FC236}">
                <a16:creationId xmlns:a16="http://schemas.microsoft.com/office/drawing/2014/main" id="{C73FEE7D-A0EA-02C3-A059-053EDA8C0F8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
        <p:nvSpPr>
          <p:cNvPr id="4" name="Päivämäärän paikkamerkki 3">
            <a:extLst>
              <a:ext uri="{FF2B5EF4-FFF2-40B4-BE49-F238E27FC236}">
                <a16:creationId xmlns:a16="http://schemas.microsoft.com/office/drawing/2014/main" id="{F96143E8-F730-BE37-D2BF-A8D6FFB20944}"/>
              </a:ext>
            </a:extLst>
          </p:cNvPr>
          <p:cNvSpPr>
            <a:spLocks noGrp="1"/>
          </p:cNvSpPr>
          <p:nvPr>
            <p:ph type="dt" sz="half" idx="10"/>
          </p:nvPr>
        </p:nvSpPr>
        <p:spPr/>
        <p:txBody>
          <a:bodyPr/>
          <a:lstStyle/>
          <a:p>
            <a:fld id="{D8605B8C-001D-4D8F-9A80-FCA025D5C948}" type="datetimeFigureOut">
              <a:rPr lang="fi-FI" smtClean="0"/>
              <a:t>21.8.2025</a:t>
            </a:fld>
            <a:endParaRPr lang="fi-FI"/>
          </a:p>
        </p:txBody>
      </p:sp>
      <p:sp>
        <p:nvSpPr>
          <p:cNvPr id="5" name="Alatunnisteen paikkamerkki 4">
            <a:extLst>
              <a:ext uri="{FF2B5EF4-FFF2-40B4-BE49-F238E27FC236}">
                <a16:creationId xmlns:a16="http://schemas.microsoft.com/office/drawing/2014/main" id="{A3981D47-6A43-1D70-4F76-6ACCCDBF5CE0}"/>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74C3283D-E494-81E2-EF0C-BC974AB8487A}"/>
              </a:ext>
            </a:extLst>
          </p:cNvPr>
          <p:cNvSpPr>
            <a:spLocks noGrp="1"/>
          </p:cNvSpPr>
          <p:nvPr>
            <p:ph type="sldNum" sz="quarter" idx="12"/>
          </p:nvPr>
        </p:nvSpPr>
        <p:spPr/>
        <p:txBody>
          <a:bodyPr/>
          <a:lstStyle/>
          <a:p>
            <a:fld id="{95216888-F4C7-4B38-9465-588E844783A5}" type="slidenum">
              <a:rPr lang="fi-FI" smtClean="0"/>
              <a:t>‹#›</a:t>
            </a:fld>
            <a:endParaRPr lang="fi-FI"/>
          </a:p>
        </p:txBody>
      </p:sp>
    </p:spTree>
    <p:extLst>
      <p:ext uri="{BB962C8B-B14F-4D97-AF65-F5344CB8AC3E}">
        <p14:creationId xmlns:p14="http://schemas.microsoft.com/office/powerpoint/2010/main" val="28288370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9C572E4-E5B8-568F-BB4B-B9773060792E}"/>
              </a:ext>
            </a:extLst>
          </p:cNvPr>
          <p:cNvSpPr>
            <a:spLocks noGrp="1"/>
          </p:cNvSpPr>
          <p:nvPr>
            <p:ph type="title"/>
          </p:nvPr>
        </p:nvSpPr>
        <p:spPr/>
        <p:txBody>
          <a:bodyPr/>
          <a:lstStyle/>
          <a:p>
            <a:r>
              <a:rPr lang="fi-FI"/>
              <a:t>Muokkaa ots. perustyyl. napsautt.</a:t>
            </a:r>
          </a:p>
        </p:txBody>
      </p:sp>
      <p:sp>
        <p:nvSpPr>
          <p:cNvPr id="3" name="Pystysuoran tekstin paikkamerkki 2">
            <a:extLst>
              <a:ext uri="{FF2B5EF4-FFF2-40B4-BE49-F238E27FC236}">
                <a16:creationId xmlns:a16="http://schemas.microsoft.com/office/drawing/2014/main" id="{15B75B30-298C-49C7-917C-C1B78403258B}"/>
              </a:ext>
            </a:extLst>
          </p:cNvPr>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7B7E7C72-5675-CF7A-7E80-5278E3A6A711}"/>
              </a:ext>
            </a:extLst>
          </p:cNvPr>
          <p:cNvSpPr>
            <a:spLocks noGrp="1"/>
          </p:cNvSpPr>
          <p:nvPr>
            <p:ph type="dt" sz="half" idx="10"/>
          </p:nvPr>
        </p:nvSpPr>
        <p:spPr/>
        <p:txBody>
          <a:bodyPr/>
          <a:lstStyle/>
          <a:p>
            <a:fld id="{D8605B8C-001D-4D8F-9A80-FCA025D5C948}" type="datetimeFigureOut">
              <a:rPr lang="fi-FI" smtClean="0"/>
              <a:t>21.8.2025</a:t>
            </a:fld>
            <a:endParaRPr lang="fi-FI"/>
          </a:p>
        </p:txBody>
      </p:sp>
      <p:sp>
        <p:nvSpPr>
          <p:cNvPr id="5" name="Alatunnisteen paikkamerkki 4">
            <a:extLst>
              <a:ext uri="{FF2B5EF4-FFF2-40B4-BE49-F238E27FC236}">
                <a16:creationId xmlns:a16="http://schemas.microsoft.com/office/drawing/2014/main" id="{EB23E5EC-82ED-10D8-D92C-DD4E4A2E64CC}"/>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CA0990C8-26C4-14BD-5EE6-BF8C2BF4F4D8}"/>
              </a:ext>
            </a:extLst>
          </p:cNvPr>
          <p:cNvSpPr>
            <a:spLocks noGrp="1"/>
          </p:cNvSpPr>
          <p:nvPr>
            <p:ph type="sldNum" sz="quarter" idx="12"/>
          </p:nvPr>
        </p:nvSpPr>
        <p:spPr/>
        <p:txBody>
          <a:bodyPr/>
          <a:lstStyle/>
          <a:p>
            <a:fld id="{95216888-F4C7-4B38-9465-588E844783A5}" type="slidenum">
              <a:rPr lang="fi-FI" smtClean="0"/>
              <a:t>‹#›</a:t>
            </a:fld>
            <a:endParaRPr lang="fi-FI"/>
          </a:p>
        </p:txBody>
      </p:sp>
    </p:spTree>
    <p:extLst>
      <p:ext uri="{BB962C8B-B14F-4D97-AF65-F5344CB8AC3E}">
        <p14:creationId xmlns:p14="http://schemas.microsoft.com/office/powerpoint/2010/main" val="2971167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a:extLst>
              <a:ext uri="{FF2B5EF4-FFF2-40B4-BE49-F238E27FC236}">
                <a16:creationId xmlns:a16="http://schemas.microsoft.com/office/drawing/2014/main" id="{B7306798-D428-1068-4B2D-2A3930B2C63A}"/>
              </a:ext>
            </a:extLst>
          </p:cNvPr>
          <p:cNvSpPr>
            <a:spLocks noGrp="1"/>
          </p:cNvSpPr>
          <p:nvPr>
            <p:ph type="title" orient="vert"/>
          </p:nvPr>
        </p:nvSpPr>
        <p:spPr>
          <a:xfrm>
            <a:off x="8724900" y="365125"/>
            <a:ext cx="2628900" cy="5811838"/>
          </a:xfrm>
        </p:spPr>
        <p:txBody>
          <a:bodyPr vert="eaVert"/>
          <a:lstStyle/>
          <a:p>
            <a:r>
              <a:rPr lang="fi-FI"/>
              <a:t>Muokkaa ots. perustyyl. napsautt.</a:t>
            </a:r>
          </a:p>
        </p:txBody>
      </p:sp>
      <p:sp>
        <p:nvSpPr>
          <p:cNvPr id="3" name="Pystysuoran tekstin paikkamerkki 2">
            <a:extLst>
              <a:ext uri="{FF2B5EF4-FFF2-40B4-BE49-F238E27FC236}">
                <a16:creationId xmlns:a16="http://schemas.microsoft.com/office/drawing/2014/main" id="{C61E6CD3-7EA3-CD07-374F-FA0AF12AC491}"/>
              </a:ext>
            </a:extLst>
          </p:cNvPr>
          <p:cNvSpPr>
            <a:spLocks noGrp="1"/>
          </p:cNvSpPr>
          <p:nvPr>
            <p:ph type="body" orient="vert" idx="1"/>
          </p:nvPr>
        </p:nvSpPr>
        <p:spPr>
          <a:xfrm>
            <a:off x="838200" y="365125"/>
            <a:ext cx="7734300" cy="5811838"/>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15CFC03D-1CEE-3CBF-94CD-4B2B9304C874}"/>
              </a:ext>
            </a:extLst>
          </p:cNvPr>
          <p:cNvSpPr>
            <a:spLocks noGrp="1"/>
          </p:cNvSpPr>
          <p:nvPr>
            <p:ph type="dt" sz="half" idx="10"/>
          </p:nvPr>
        </p:nvSpPr>
        <p:spPr/>
        <p:txBody>
          <a:bodyPr/>
          <a:lstStyle/>
          <a:p>
            <a:fld id="{D8605B8C-001D-4D8F-9A80-FCA025D5C948}" type="datetimeFigureOut">
              <a:rPr lang="fi-FI" smtClean="0"/>
              <a:t>21.8.2025</a:t>
            </a:fld>
            <a:endParaRPr lang="fi-FI"/>
          </a:p>
        </p:txBody>
      </p:sp>
      <p:sp>
        <p:nvSpPr>
          <p:cNvPr id="5" name="Alatunnisteen paikkamerkki 4">
            <a:extLst>
              <a:ext uri="{FF2B5EF4-FFF2-40B4-BE49-F238E27FC236}">
                <a16:creationId xmlns:a16="http://schemas.microsoft.com/office/drawing/2014/main" id="{5210E4BD-E911-60A2-AB3B-844C1AF98D31}"/>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6D531DC9-C3D3-6A7F-0CD2-00BF9B00E723}"/>
              </a:ext>
            </a:extLst>
          </p:cNvPr>
          <p:cNvSpPr>
            <a:spLocks noGrp="1"/>
          </p:cNvSpPr>
          <p:nvPr>
            <p:ph type="sldNum" sz="quarter" idx="12"/>
          </p:nvPr>
        </p:nvSpPr>
        <p:spPr/>
        <p:txBody>
          <a:bodyPr/>
          <a:lstStyle/>
          <a:p>
            <a:fld id="{95216888-F4C7-4B38-9465-588E844783A5}" type="slidenum">
              <a:rPr lang="fi-FI" smtClean="0"/>
              <a:t>‹#›</a:t>
            </a:fld>
            <a:endParaRPr lang="fi-FI"/>
          </a:p>
        </p:txBody>
      </p:sp>
    </p:spTree>
    <p:extLst>
      <p:ext uri="{BB962C8B-B14F-4D97-AF65-F5344CB8AC3E}">
        <p14:creationId xmlns:p14="http://schemas.microsoft.com/office/powerpoint/2010/main" val="35835476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54"/>
        <p:cNvGrpSpPr/>
        <p:nvPr/>
      </p:nvGrpSpPr>
      <p:grpSpPr>
        <a:xfrm>
          <a:off x="0" y="0"/>
          <a:ext cx="0" cy="0"/>
          <a:chOff x="0" y="0"/>
          <a:chExt cx="0" cy="0"/>
        </a:xfrm>
      </p:grpSpPr>
      <p:sp>
        <p:nvSpPr>
          <p:cNvPr id="55" name="Google Shape;55;g2d205787fd7_0_1744"/>
          <p:cNvSpPr txBox="1">
            <a:spLocks noGrp="1"/>
          </p:cNvSpPr>
          <p:nvPr>
            <p:ph type="title"/>
          </p:nvPr>
        </p:nvSpPr>
        <p:spPr>
          <a:xfrm>
            <a:off x="1923747" y="250205"/>
            <a:ext cx="8346000" cy="391200"/>
          </a:xfrm>
          <a:prstGeom prst="rect">
            <a:avLst/>
          </a:prstGeom>
          <a:noFill/>
          <a:ln>
            <a:noFill/>
          </a:ln>
        </p:spPr>
        <p:txBody>
          <a:bodyPr spcFirstLastPara="1" wrap="square" lIns="0" tIns="0" rIns="0" bIns="0" anchor="t" anchorCtr="0">
            <a:spAutoFit/>
          </a:bodyPr>
          <a:lstStyle>
            <a:lvl1pPr lvl="0" algn="l" rtl="0">
              <a:lnSpc>
                <a:spcPct val="100000"/>
              </a:lnSpc>
              <a:spcBef>
                <a:spcPts val="0"/>
              </a:spcBef>
              <a:spcAft>
                <a:spcPts val="0"/>
              </a:spcAft>
              <a:buSzPts val="800"/>
              <a:buNone/>
              <a:defRPr sz="2533" b="1" i="0" u="sng">
                <a:solidFill>
                  <a:srgbClr val="231F20"/>
                </a:solidFill>
                <a:latin typeface="Arial"/>
                <a:ea typeface="Arial"/>
                <a:cs typeface="Arial"/>
                <a:sym typeface="Arial"/>
              </a:defRPr>
            </a:lvl1pPr>
            <a:lvl2pPr lvl="1" algn="l" rtl="0">
              <a:lnSpc>
                <a:spcPct val="100000"/>
              </a:lnSpc>
              <a:spcBef>
                <a:spcPts val="0"/>
              </a:spcBef>
              <a:spcAft>
                <a:spcPts val="0"/>
              </a:spcAft>
              <a:buSzPts val="800"/>
              <a:buNone/>
              <a:defRPr/>
            </a:lvl2pPr>
            <a:lvl3pPr lvl="2" algn="l" rtl="0">
              <a:lnSpc>
                <a:spcPct val="100000"/>
              </a:lnSpc>
              <a:spcBef>
                <a:spcPts val="0"/>
              </a:spcBef>
              <a:spcAft>
                <a:spcPts val="0"/>
              </a:spcAft>
              <a:buSzPts val="800"/>
              <a:buNone/>
              <a:defRPr/>
            </a:lvl3pPr>
            <a:lvl4pPr lvl="3" algn="l" rtl="0">
              <a:lnSpc>
                <a:spcPct val="100000"/>
              </a:lnSpc>
              <a:spcBef>
                <a:spcPts val="0"/>
              </a:spcBef>
              <a:spcAft>
                <a:spcPts val="0"/>
              </a:spcAft>
              <a:buSzPts val="800"/>
              <a:buNone/>
              <a:defRPr/>
            </a:lvl4pPr>
            <a:lvl5pPr lvl="4" algn="l" rtl="0">
              <a:lnSpc>
                <a:spcPct val="100000"/>
              </a:lnSpc>
              <a:spcBef>
                <a:spcPts val="0"/>
              </a:spcBef>
              <a:spcAft>
                <a:spcPts val="0"/>
              </a:spcAft>
              <a:buSzPts val="800"/>
              <a:buNone/>
              <a:defRPr/>
            </a:lvl5pPr>
            <a:lvl6pPr lvl="5" algn="l" rtl="0">
              <a:lnSpc>
                <a:spcPct val="100000"/>
              </a:lnSpc>
              <a:spcBef>
                <a:spcPts val="0"/>
              </a:spcBef>
              <a:spcAft>
                <a:spcPts val="0"/>
              </a:spcAft>
              <a:buSzPts val="800"/>
              <a:buNone/>
              <a:defRPr/>
            </a:lvl6pPr>
            <a:lvl7pPr lvl="6" algn="l" rtl="0">
              <a:lnSpc>
                <a:spcPct val="100000"/>
              </a:lnSpc>
              <a:spcBef>
                <a:spcPts val="0"/>
              </a:spcBef>
              <a:spcAft>
                <a:spcPts val="0"/>
              </a:spcAft>
              <a:buSzPts val="800"/>
              <a:buNone/>
              <a:defRPr/>
            </a:lvl7pPr>
            <a:lvl8pPr lvl="7" algn="l" rtl="0">
              <a:lnSpc>
                <a:spcPct val="100000"/>
              </a:lnSpc>
              <a:spcBef>
                <a:spcPts val="0"/>
              </a:spcBef>
              <a:spcAft>
                <a:spcPts val="0"/>
              </a:spcAft>
              <a:buSzPts val="800"/>
              <a:buNone/>
              <a:defRPr/>
            </a:lvl8pPr>
            <a:lvl9pPr lvl="8" algn="l" rtl="0">
              <a:lnSpc>
                <a:spcPct val="100000"/>
              </a:lnSpc>
              <a:spcBef>
                <a:spcPts val="0"/>
              </a:spcBef>
              <a:spcAft>
                <a:spcPts val="0"/>
              </a:spcAft>
              <a:buSzPts val="800"/>
              <a:buNone/>
              <a:defRPr/>
            </a:lvl9pPr>
          </a:lstStyle>
          <a:p>
            <a:endParaRPr/>
          </a:p>
        </p:txBody>
      </p:sp>
      <p:sp>
        <p:nvSpPr>
          <p:cNvPr id="56" name="Google Shape;56;g2d205787fd7_0_1744"/>
          <p:cNvSpPr txBox="1">
            <a:spLocks noGrp="1"/>
          </p:cNvSpPr>
          <p:nvPr>
            <p:ph type="ftr" idx="11"/>
          </p:nvPr>
        </p:nvSpPr>
        <p:spPr>
          <a:xfrm>
            <a:off x="4145676" y="6377792"/>
            <a:ext cx="3902000" cy="184666"/>
          </a:xfrm>
          <a:prstGeom prst="rect">
            <a:avLst/>
          </a:prstGeom>
          <a:noFill/>
          <a:ln>
            <a:noFill/>
          </a:ln>
        </p:spPr>
        <p:txBody>
          <a:bodyPr spcFirstLastPara="1" wrap="square" lIns="0" tIns="0" rIns="0" bIns="0" anchor="t" anchorCtr="0">
            <a:spAutoFit/>
          </a:bodyPr>
          <a:lstStyle>
            <a:lvl1pPr lvl="0" algn="ctr" rtl="0">
              <a:lnSpc>
                <a:spcPct val="100000"/>
              </a:lnSpc>
              <a:spcBef>
                <a:spcPts val="0"/>
              </a:spcBef>
              <a:spcAft>
                <a:spcPts val="0"/>
              </a:spcAft>
              <a:buSzPts val="800"/>
              <a:buNone/>
              <a:defRPr>
                <a:solidFill>
                  <a:srgbClr val="888888"/>
                </a:solidFill>
              </a:defRPr>
            </a:lvl1pPr>
            <a:lvl2pPr lvl="1" algn="l" rtl="0">
              <a:lnSpc>
                <a:spcPct val="100000"/>
              </a:lnSpc>
              <a:spcBef>
                <a:spcPts val="0"/>
              </a:spcBef>
              <a:spcAft>
                <a:spcPts val="0"/>
              </a:spcAft>
              <a:buSzPts val="800"/>
              <a:buNone/>
              <a:defRPr/>
            </a:lvl2pPr>
            <a:lvl3pPr lvl="2" algn="l" rtl="0">
              <a:lnSpc>
                <a:spcPct val="100000"/>
              </a:lnSpc>
              <a:spcBef>
                <a:spcPts val="0"/>
              </a:spcBef>
              <a:spcAft>
                <a:spcPts val="0"/>
              </a:spcAft>
              <a:buSzPts val="800"/>
              <a:buNone/>
              <a:defRPr/>
            </a:lvl3pPr>
            <a:lvl4pPr lvl="3" algn="l" rtl="0">
              <a:lnSpc>
                <a:spcPct val="100000"/>
              </a:lnSpc>
              <a:spcBef>
                <a:spcPts val="0"/>
              </a:spcBef>
              <a:spcAft>
                <a:spcPts val="0"/>
              </a:spcAft>
              <a:buSzPts val="800"/>
              <a:buNone/>
              <a:defRPr/>
            </a:lvl4pPr>
            <a:lvl5pPr lvl="4" algn="l" rtl="0">
              <a:lnSpc>
                <a:spcPct val="100000"/>
              </a:lnSpc>
              <a:spcBef>
                <a:spcPts val="0"/>
              </a:spcBef>
              <a:spcAft>
                <a:spcPts val="0"/>
              </a:spcAft>
              <a:buSzPts val="800"/>
              <a:buNone/>
              <a:defRPr/>
            </a:lvl5pPr>
            <a:lvl6pPr lvl="5" algn="l" rtl="0">
              <a:lnSpc>
                <a:spcPct val="100000"/>
              </a:lnSpc>
              <a:spcBef>
                <a:spcPts val="0"/>
              </a:spcBef>
              <a:spcAft>
                <a:spcPts val="0"/>
              </a:spcAft>
              <a:buSzPts val="800"/>
              <a:buNone/>
              <a:defRPr/>
            </a:lvl6pPr>
            <a:lvl7pPr lvl="6" algn="l" rtl="0">
              <a:lnSpc>
                <a:spcPct val="100000"/>
              </a:lnSpc>
              <a:spcBef>
                <a:spcPts val="0"/>
              </a:spcBef>
              <a:spcAft>
                <a:spcPts val="0"/>
              </a:spcAft>
              <a:buSzPts val="800"/>
              <a:buNone/>
              <a:defRPr/>
            </a:lvl7pPr>
            <a:lvl8pPr lvl="7" algn="l" rtl="0">
              <a:lnSpc>
                <a:spcPct val="100000"/>
              </a:lnSpc>
              <a:spcBef>
                <a:spcPts val="0"/>
              </a:spcBef>
              <a:spcAft>
                <a:spcPts val="0"/>
              </a:spcAft>
              <a:buSzPts val="800"/>
              <a:buNone/>
              <a:defRPr/>
            </a:lvl8pPr>
            <a:lvl9pPr lvl="8" algn="l" rtl="0">
              <a:lnSpc>
                <a:spcPct val="100000"/>
              </a:lnSpc>
              <a:spcBef>
                <a:spcPts val="0"/>
              </a:spcBef>
              <a:spcAft>
                <a:spcPts val="0"/>
              </a:spcAft>
              <a:buSzPts val="800"/>
              <a:buNone/>
              <a:defRPr/>
            </a:lvl9pPr>
          </a:lstStyle>
          <a:p>
            <a:endParaRPr/>
          </a:p>
        </p:txBody>
      </p:sp>
      <p:sp>
        <p:nvSpPr>
          <p:cNvPr id="57" name="Google Shape;57;g2d205787fd7_0_1744"/>
          <p:cNvSpPr txBox="1">
            <a:spLocks noGrp="1"/>
          </p:cNvSpPr>
          <p:nvPr>
            <p:ph type="dt" idx="10"/>
          </p:nvPr>
        </p:nvSpPr>
        <p:spPr>
          <a:xfrm>
            <a:off x="609659" y="6377792"/>
            <a:ext cx="2804400" cy="184666"/>
          </a:xfrm>
          <a:prstGeom prst="rect">
            <a:avLst/>
          </a:prstGeom>
          <a:noFill/>
          <a:ln>
            <a:noFill/>
          </a:ln>
        </p:spPr>
        <p:txBody>
          <a:bodyPr spcFirstLastPara="1" wrap="square" lIns="0" tIns="0" rIns="0" bIns="0" anchor="t" anchorCtr="0">
            <a:spAutoFit/>
          </a:bodyPr>
          <a:lstStyle>
            <a:lvl1pPr lvl="0" algn="l" rtl="0">
              <a:lnSpc>
                <a:spcPct val="100000"/>
              </a:lnSpc>
              <a:spcBef>
                <a:spcPts val="0"/>
              </a:spcBef>
              <a:spcAft>
                <a:spcPts val="0"/>
              </a:spcAft>
              <a:buSzPts val="800"/>
              <a:buNone/>
              <a:defRPr>
                <a:solidFill>
                  <a:srgbClr val="888888"/>
                </a:solidFill>
              </a:defRPr>
            </a:lvl1pPr>
            <a:lvl2pPr lvl="1" algn="l" rtl="0">
              <a:lnSpc>
                <a:spcPct val="100000"/>
              </a:lnSpc>
              <a:spcBef>
                <a:spcPts val="0"/>
              </a:spcBef>
              <a:spcAft>
                <a:spcPts val="0"/>
              </a:spcAft>
              <a:buSzPts val="800"/>
              <a:buNone/>
              <a:defRPr/>
            </a:lvl2pPr>
            <a:lvl3pPr lvl="2" algn="l" rtl="0">
              <a:lnSpc>
                <a:spcPct val="100000"/>
              </a:lnSpc>
              <a:spcBef>
                <a:spcPts val="0"/>
              </a:spcBef>
              <a:spcAft>
                <a:spcPts val="0"/>
              </a:spcAft>
              <a:buSzPts val="800"/>
              <a:buNone/>
              <a:defRPr/>
            </a:lvl3pPr>
            <a:lvl4pPr lvl="3" algn="l" rtl="0">
              <a:lnSpc>
                <a:spcPct val="100000"/>
              </a:lnSpc>
              <a:spcBef>
                <a:spcPts val="0"/>
              </a:spcBef>
              <a:spcAft>
                <a:spcPts val="0"/>
              </a:spcAft>
              <a:buSzPts val="800"/>
              <a:buNone/>
              <a:defRPr/>
            </a:lvl4pPr>
            <a:lvl5pPr lvl="4" algn="l" rtl="0">
              <a:lnSpc>
                <a:spcPct val="100000"/>
              </a:lnSpc>
              <a:spcBef>
                <a:spcPts val="0"/>
              </a:spcBef>
              <a:spcAft>
                <a:spcPts val="0"/>
              </a:spcAft>
              <a:buSzPts val="800"/>
              <a:buNone/>
              <a:defRPr/>
            </a:lvl5pPr>
            <a:lvl6pPr lvl="5" algn="l" rtl="0">
              <a:lnSpc>
                <a:spcPct val="100000"/>
              </a:lnSpc>
              <a:spcBef>
                <a:spcPts val="0"/>
              </a:spcBef>
              <a:spcAft>
                <a:spcPts val="0"/>
              </a:spcAft>
              <a:buSzPts val="800"/>
              <a:buNone/>
              <a:defRPr/>
            </a:lvl6pPr>
            <a:lvl7pPr lvl="6" algn="l" rtl="0">
              <a:lnSpc>
                <a:spcPct val="100000"/>
              </a:lnSpc>
              <a:spcBef>
                <a:spcPts val="0"/>
              </a:spcBef>
              <a:spcAft>
                <a:spcPts val="0"/>
              </a:spcAft>
              <a:buSzPts val="800"/>
              <a:buNone/>
              <a:defRPr/>
            </a:lvl7pPr>
            <a:lvl8pPr lvl="7" algn="l" rtl="0">
              <a:lnSpc>
                <a:spcPct val="100000"/>
              </a:lnSpc>
              <a:spcBef>
                <a:spcPts val="0"/>
              </a:spcBef>
              <a:spcAft>
                <a:spcPts val="0"/>
              </a:spcAft>
              <a:buSzPts val="800"/>
              <a:buNone/>
              <a:defRPr/>
            </a:lvl8pPr>
            <a:lvl9pPr lvl="8" algn="l" rtl="0">
              <a:lnSpc>
                <a:spcPct val="100000"/>
              </a:lnSpc>
              <a:spcBef>
                <a:spcPts val="0"/>
              </a:spcBef>
              <a:spcAft>
                <a:spcPts val="0"/>
              </a:spcAft>
              <a:buSzPts val="800"/>
              <a:buNone/>
              <a:defRPr/>
            </a:lvl9pPr>
          </a:lstStyle>
          <a:p>
            <a:endParaRPr/>
          </a:p>
        </p:txBody>
      </p:sp>
      <p:sp>
        <p:nvSpPr>
          <p:cNvPr id="58" name="Google Shape;58;g2d205787fd7_0_1744"/>
          <p:cNvSpPr txBox="1">
            <a:spLocks noGrp="1"/>
          </p:cNvSpPr>
          <p:nvPr>
            <p:ph type="sldNum" idx="12"/>
          </p:nvPr>
        </p:nvSpPr>
        <p:spPr>
          <a:xfrm>
            <a:off x="8779079" y="6377793"/>
            <a:ext cx="2804400" cy="205121"/>
          </a:xfrm>
          <a:prstGeom prst="rect">
            <a:avLst/>
          </a:prstGeom>
          <a:noFill/>
          <a:ln>
            <a:noFill/>
          </a:ln>
        </p:spPr>
        <p:txBody>
          <a:bodyPr spcFirstLastPara="1" wrap="square" lIns="0" tIns="0" rIns="0" bIns="0" anchor="t" anchorCtr="0">
            <a:spAutoFit/>
          </a:bodyPr>
          <a:lstStyle>
            <a:lvl1pPr marL="0" marR="0" lvl="0" indent="0" algn="r" rtl="0">
              <a:lnSpc>
                <a:spcPct val="100000"/>
              </a:lnSpc>
              <a:spcBef>
                <a:spcPts val="0"/>
              </a:spcBef>
              <a:spcAft>
                <a:spcPts val="0"/>
              </a:spcAft>
              <a:buClr>
                <a:srgbClr val="000000"/>
              </a:buClr>
              <a:buSzPts val="1000"/>
              <a:buFont typeface="Arial"/>
              <a:buNone/>
              <a:defRPr sz="1333"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000"/>
              <a:buFont typeface="Arial"/>
              <a:buNone/>
              <a:defRPr sz="1333"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000"/>
              <a:buFont typeface="Arial"/>
              <a:buNone/>
              <a:defRPr sz="1333"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000"/>
              <a:buFont typeface="Arial"/>
              <a:buNone/>
              <a:defRPr sz="1333"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000"/>
              <a:buFont typeface="Arial"/>
              <a:buNone/>
              <a:defRPr sz="1333"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000"/>
              <a:buFont typeface="Arial"/>
              <a:buNone/>
              <a:defRPr sz="1333"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000"/>
              <a:buFont typeface="Arial"/>
              <a:buNone/>
              <a:defRPr sz="1333"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000"/>
              <a:buFont typeface="Arial"/>
              <a:buNone/>
              <a:defRPr sz="1333"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000"/>
              <a:buFont typeface="Arial"/>
              <a:buNone/>
              <a:defRPr sz="1333" b="0" i="0" u="none" strike="noStrike" cap="none">
                <a:solidFill>
                  <a:srgbClr val="888888"/>
                </a:solidFill>
                <a:latin typeface="Calibri"/>
                <a:ea typeface="Calibri"/>
                <a:cs typeface="Calibri"/>
                <a:sym typeface="Calibri"/>
              </a:defRPr>
            </a:lvl9pPr>
          </a:lstStyle>
          <a:p>
            <a:fld id="{00000000-1234-1234-1234-123412341234}" type="slidenum">
              <a:rPr lang="fi" smtClean="0"/>
              <a:pPr/>
              <a:t>‹#›</a:t>
            </a:fld>
            <a:endParaRPr lang="fi"/>
          </a:p>
        </p:txBody>
      </p:sp>
    </p:spTree>
    <p:extLst>
      <p:ext uri="{BB962C8B-B14F-4D97-AF65-F5344CB8AC3E}">
        <p14:creationId xmlns:p14="http://schemas.microsoft.com/office/powerpoint/2010/main" val="25550992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AFA28E9-668E-1053-02BF-1D9580A4E0C9}"/>
              </a:ext>
            </a:extLst>
          </p:cNvPr>
          <p:cNvSpPr>
            <a:spLocks noGrp="1"/>
          </p:cNvSpPr>
          <p:nvPr>
            <p:ph type="title"/>
          </p:nvPr>
        </p:nvSpPr>
        <p:spPr/>
        <p:txBody>
          <a:bodyPr/>
          <a:lstStyle>
            <a:lvl1pPr>
              <a:tabLst>
                <a:tab pos="1431925" algn="l"/>
              </a:tabLst>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Sisällön paikkamerkki 2">
            <a:extLst>
              <a:ext uri="{FF2B5EF4-FFF2-40B4-BE49-F238E27FC236}">
                <a16:creationId xmlns:a16="http://schemas.microsoft.com/office/drawing/2014/main" id="{F24C5016-F8E7-727A-3737-54672E32BF42}"/>
              </a:ext>
            </a:extLst>
          </p:cNvPr>
          <p:cNvSpPr>
            <a:spLocks noGrp="1"/>
          </p:cNvSpPr>
          <p:nvPr>
            <p:ph idx="1"/>
          </p:nvPr>
        </p:nvSpPr>
        <p:spPr/>
        <p:txBody>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Päivämäärän paikkamerkki 3">
            <a:extLst>
              <a:ext uri="{FF2B5EF4-FFF2-40B4-BE49-F238E27FC236}">
                <a16:creationId xmlns:a16="http://schemas.microsoft.com/office/drawing/2014/main" id="{BE9A663D-2FFA-3DCE-D43B-E671136060AE}"/>
              </a:ext>
            </a:extLst>
          </p:cNvPr>
          <p:cNvSpPr>
            <a:spLocks noGrp="1"/>
          </p:cNvSpPr>
          <p:nvPr>
            <p:ph type="dt" sz="half" idx="10"/>
          </p:nvPr>
        </p:nvSpPr>
        <p:spPr/>
        <p:txBody>
          <a:bodyPr/>
          <a:lstStyle/>
          <a:p>
            <a:fld id="{D8605B8C-001D-4D8F-9A80-FCA025D5C948}" type="datetimeFigureOut">
              <a:rPr lang="fi-FI" smtClean="0"/>
              <a:t>21.8.2025</a:t>
            </a:fld>
            <a:endParaRPr lang="fi-FI"/>
          </a:p>
        </p:txBody>
      </p:sp>
      <p:sp>
        <p:nvSpPr>
          <p:cNvPr id="5" name="Alatunnisteen paikkamerkki 4">
            <a:extLst>
              <a:ext uri="{FF2B5EF4-FFF2-40B4-BE49-F238E27FC236}">
                <a16:creationId xmlns:a16="http://schemas.microsoft.com/office/drawing/2014/main" id="{ECC10A04-7CFA-C0A7-98B7-88F6FAB71FE3}"/>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CA8C4E0A-A7BE-4746-3289-5A4C510632E6}"/>
              </a:ext>
            </a:extLst>
          </p:cNvPr>
          <p:cNvSpPr>
            <a:spLocks noGrp="1"/>
          </p:cNvSpPr>
          <p:nvPr>
            <p:ph type="sldNum" sz="quarter" idx="12"/>
          </p:nvPr>
        </p:nvSpPr>
        <p:spPr/>
        <p:txBody>
          <a:bodyPr/>
          <a:lstStyle/>
          <a:p>
            <a:fld id="{95216888-F4C7-4B38-9465-588E844783A5}" type="slidenum">
              <a:rPr lang="fi-FI" smtClean="0"/>
              <a:t>‹#›</a:t>
            </a:fld>
            <a:endParaRPr lang="fi-FI"/>
          </a:p>
        </p:txBody>
      </p:sp>
      <p:pic>
        <p:nvPicPr>
          <p:cNvPr id="8" name="Kuva 7" descr="Kuva, joka sisältää kohteen Värikkyys, kuvio, keltainen, appelsiini&#10;&#10;Kuvaus luotu automaattisesti">
            <a:extLst>
              <a:ext uri="{FF2B5EF4-FFF2-40B4-BE49-F238E27FC236}">
                <a16:creationId xmlns:a16="http://schemas.microsoft.com/office/drawing/2014/main" id="{1379934C-C8D1-A0F7-1B3A-38DA42132BF8}"/>
              </a:ext>
            </a:extLst>
          </p:cNvPr>
          <p:cNvPicPr>
            <a:picLocks noGrp="1" noRot="1" noChangeAspect="1" noMove="1" noResize="1" noEditPoints="1" noAdjustHandles="1" noChangeArrowheads="1" noChangeShapeType="1" noCrop="1"/>
          </p:cNvPicPr>
          <p:nvPr userDrawn="1"/>
        </p:nvPicPr>
        <p:blipFill rotWithShape="1">
          <a:blip r:embed="rId2">
            <a:extLst>
              <a:ext uri="{28A0092B-C50C-407E-A947-70E740481C1C}">
                <a14:useLocalDpi xmlns:a14="http://schemas.microsoft.com/office/drawing/2010/main" val="0"/>
              </a:ext>
            </a:extLst>
          </a:blip>
          <a:srcRect t="10000"/>
          <a:stretch/>
        </p:blipFill>
        <p:spPr>
          <a:xfrm>
            <a:off x="0" y="0"/>
            <a:ext cx="12192000" cy="6858000"/>
          </a:xfrm>
          <a:prstGeom prst="rect">
            <a:avLst/>
          </a:prstGeom>
        </p:spPr>
      </p:pic>
      <p:sp>
        <p:nvSpPr>
          <p:cNvPr id="9" name="Suorakulmio 8">
            <a:extLst>
              <a:ext uri="{FF2B5EF4-FFF2-40B4-BE49-F238E27FC236}">
                <a16:creationId xmlns:a16="http://schemas.microsoft.com/office/drawing/2014/main" id="{BFD0BB3D-2986-C87E-F5FB-C61F32CA0A3F}"/>
              </a:ext>
            </a:extLst>
          </p:cNvPr>
          <p:cNvSpPr>
            <a:spLocks noGrp="1" noRot="1" noMove="1" noResize="1" noEditPoints="1" noAdjustHandles="1" noChangeArrowheads="1" noChangeShapeType="1"/>
          </p:cNvSpPr>
          <p:nvPr userDrawn="1"/>
        </p:nvSpPr>
        <p:spPr>
          <a:xfrm>
            <a:off x="326858" y="365125"/>
            <a:ext cx="11538284" cy="621614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216515751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6DF2015-414D-224D-2B05-F69B609B670D}"/>
              </a:ext>
            </a:extLst>
          </p:cNvPr>
          <p:cNvSpPr>
            <a:spLocks noGrp="1"/>
          </p:cNvSpPr>
          <p:nvPr>
            <p:ph type="title"/>
          </p:nvPr>
        </p:nvSpPr>
        <p:spPr>
          <a:xfrm>
            <a:off x="831850" y="1709738"/>
            <a:ext cx="10515600" cy="2852737"/>
          </a:xfrm>
        </p:spPr>
        <p:txBody>
          <a:bodyPr anchor="b"/>
          <a:lstStyle>
            <a:lvl1pPr>
              <a:defRPr sz="6000"/>
            </a:lvl1pPr>
          </a:lstStyle>
          <a:p>
            <a:r>
              <a:rPr lang="fi-FI"/>
              <a:t>Muokkaa ots. perustyyl. napsautt.</a:t>
            </a:r>
          </a:p>
        </p:txBody>
      </p:sp>
      <p:sp>
        <p:nvSpPr>
          <p:cNvPr id="3" name="Tekstin paikkamerkki 2">
            <a:extLst>
              <a:ext uri="{FF2B5EF4-FFF2-40B4-BE49-F238E27FC236}">
                <a16:creationId xmlns:a16="http://schemas.microsoft.com/office/drawing/2014/main" id="{85C7499A-01EA-6C26-AD30-1901891D832B}"/>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fi-FI"/>
              <a:t>Muokkaa tekstin perustyylejä napsauttamalla</a:t>
            </a:r>
          </a:p>
        </p:txBody>
      </p:sp>
      <p:sp>
        <p:nvSpPr>
          <p:cNvPr id="4" name="Päivämäärän paikkamerkki 3">
            <a:extLst>
              <a:ext uri="{FF2B5EF4-FFF2-40B4-BE49-F238E27FC236}">
                <a16:creationId xmlns:a16="http://schemas.microsoft.com/office/drawing/2014/main" id="{82EF030A-15DD-C8C5-F8A9-BB0995A90140}"/>
              </a:ext>
            </a:extLst>
          </p:cNvPr>
          <p:cNvSpPr>
            <a:spLocks noGrp="1"/>
          </p:cNvSpPr>
          <p:nvPr>
            <p:ph type="dt" sz="half" idx="10"/>
          </p:nvPr>
        </p:nvSpPr>
        <p:spPr/>
        <p:txBody>
          <a:bodyPr/>
          <a:lstStyle/>
          <a:p>
            <a:fld id="{D8605B8C-001D-4D8F-9A80-FCA025D5C948}" type="datetimeFigureOut">
              <a:rPr lang="fi-FI" smtClean="0"/>
              <a:t>21.8.2025</a:t>
            </a:fld>
            <a:endParaRPr lang="fi-FI"/>
          </a:p>
        </p:txBody>
      </p:sp>
      <p:sp>
        <p:nvSpPr>
          <p:cNvPr id="5" name="Alatunnisteen paikkamerkki 4">
            <a:extLst>
              <a:ext uri="{FF2B5EF4-FFF2-40B4-BE49-F238E27FC236}">
                <a16:creationId xmlns:a16="http://schemas.microsoft.com/office/drawing/2014/main" id="{4ED2D3ED-7D9D-28AA-767C-81DEC3E8E83E}"/>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1BA2194B-F21B-6D35-319A-94E555803DE9}"/>
              </a:ext>
            </a:extLst>
          </p:cNvPr>
          <p:cNvSpPr>
            <a:spLocks noGrp="1"/>
          </p:cNvSpPr>
          <p:nvPr>
            <p:ph type="sldNum" sz="quarter" idx="12"/>
          </p:nvPr>
        </p:nvSpPr>
        <p:spPr/>
        <p:txBody>
          <a:bodyPr/>
          <a:lstStyle/>
          <a:p>
            <a:fld id="{95216888-F4C7-4B38-9465-588E844783A5}" type="slidenum">
              <a:rPr lang="fi-FI" smtClean="0"/>
              <a:t>‹#›</a:t>
            </a:fld>
            <a:endParaRPr lang="fi-FI"/>
          </a:p>
        </p:txBody>
      </p:sp>
    </p:spTree>
    <p:extLst>
      <p:ext uri="{BB962C8B-B14F-4D97-AF65-F5344CB8AC3E}">
        <p14:creationId xmlns:p14="http://schemas.microsoft.com/office/powerpoint/2010/main" val="192100447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79847BD-41C7-9A69-9427-C93B7D71446F}"/>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B351F5EC-E187-0069-688F-C9B65471DE6A}"/>
              </a:ext>
            </a:extLst>
          </p:cNvPr>
          <p:cNvSpPr>
            <a:spLocks noGrp="1"/>
          </p:cNvSpPr>
          <p:nvPr>
            <p:ph sz="half" idx="1"/>
          </p:nvPr>
        </p:nvSpPr>
        <p:spPr>
          <a:xfrm>
            <a:off x="838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a:extLst>
              <a:ext uri="{FF2B5EF4-FFF2-40B4-BE49-F238E27FC236}">
                <a16:creationId xmlns:a16="http://schemas.microsoft.com/office/drawing/2014/main" id="{E2C2CCE0-8B86-6EA1-4093-148201A931EB}"/>
              </a:ext>
            </a:extLst>
          </p:cNvPr>
          <p:cNvSpPr>
            <a:spLocks noGrp="1"/>
          </p:cNvSpPr>
          <p:nvPr>
            <p:ph sz="half" idx="2"/>
          </p:nvPr>
        </p:nvSpPr>
        <p:spPr>
          <a:xfrm>
            <a:off x="6172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a:extLst>
              <a:ext uri="{FF2B5EF4-FFF2-40B4-BE49-F238E27FC236}">
                <a16:creationId xmlns:a16="http://schemas.microsoft.com/office/drawing/2014/main" id="{0470A289-14EB-9731-94C0-A91764BFEB39}"/>
              </a:ext>
            </a:extLst>
          </p:cNvPr>
          <p:cNvSpPr>
            <a:spLocks noGrp="1"/>
          </p:cNvSpPr>
          <p:nvPr>
            <p:ph type="dt" sz="half" idx="10"/>
          </p:nvPr>
        </p:nvSpPr>
        <p:spPr/>
        <p:txBody>
          <a:bodyPr/>
          <a:lstStyle/>
          <a:p>
            <a:fld id="{D8605B8C-001D-4D8F-9A80-FCA025D5C948}" type="datetimeFigureOut">
              <a:rPr lang="fi-FI" smtClean="0"/>
              <a:t>21.8.2025</a:t>
            </a:fld>
            <a:endParaRPr lang="fi-FI"/>
          </a:p>
        </p:txBody>
      </p:sp>
      <p:sp>
        <p:nvSpPr>
          <p:cNvPr id="6" name="Alatunnisteen paikkamerkki 5">
            <a:extLst>
              <a:ext uri="{FF2B5EF4-FFF2-40B4-BE49-F238E27FC236}">
                <a16:creationId xmlns:a16="http://schemas.microsoft.com/office/drawing/2014/main" id="{B5E51A6B-3B5F-C727-C0DC-89244029BED1}"/>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0A3E7EE8-EF42-E38F-5B4E-1FF91875636E}"/>
              </a:ext>
            </a:extLst>
          </p:cNvPr>
          <p:cNvSpPr>
            <a:spLocks noGrp="1"/>
          </p:cNvSpPr>
          <p:nvPr>
            <p:ph type="sldNum" sz="quarter" idx="12"/>
          </p:nvPr>
        </p:nvSpPr>
        <p:spPr/>
        <p:txBody>
          <a:bodyPr/>
          <a:lstStyle/>
          <a:p>
            <a:fld id="{95216888-F4C7-4B38-9465-588E844783A5}" type="slidenum">
              <a:rPr lang="fi-FI" smtClean="0"/>
              <a:t>‹#›</a:t>
            </a:fld>
            <a:endParaRPr lang="fi-FI"/>
          </a:p>
        </p:txBody>
      </p:sp>
    </p:spTree>
    <p:extLst>
      <p:ext uri="{BB962C8B-B14F-4D97-AF65-F5344CB8AC3E}">
        <p14:creationId xmlns:p14="http://schemas.microsoft.com/office/powerpoint/2010/main" val="330697418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90EDB3C-4256-FBE2-881B-CC156BD5D500}"/>
              </a:ext>
            </a:extLst>
          </p:cNvPr>
          <p:cNvSpPr>
            <a:spLocks noGrp="1"/>
          </p:cNvSpPr>
          <p:nvPr>
            <p:ph type="title"/>
          </p:nvPr>
        </p:nvSpPr>
        <p:spPr>
          <a:xfrm>
            <a:off x="839788" y="365125"/>
            <a:ext cx="10515600" cy="1325563"/>
          </a:xfrm>
        </p:spPr>
        <p:txBody>
          <a:bodyPr/>
          <a:lstStyle/>
          <a:p>
            <a:r>
              <a:rPr lang="fi-FI"/>
              <a:t>Muokkaa ots. perustyyl. napsautt.</a:t>
            </a:r>
          </a:p>
        </p:txBody>
      </p:sp>
      <p:sp>
        <p:nvSpPr>
          <p:cNvPr id="3" name="Tekstin paikkamerkki 2">
            <a:extLst>
              <a:ext uri="{FF2B5EF4-FFF2-40B4-BE49-F238E27FC236}">
                <a16:creationId xmlns:a16="http://schemas.microsoft.com/office/drawing/2014/main" id="{CCF4DF30-516F-CAC4-4C7E-3DF9EA924E3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a:extLst>
              <a:ext uri="{FF2B5EF4-FFF2-40B4-BE49-F238E27FC236}">
                <a16:creationId xmlns:a16="http://schemas.microsoft.com/office/drawing/2014/main" id="{03A47A93-9F71-5AD8-B34C-A9C418B26473}"/>
              </a:ext>
            </a:extLst>
          </p:cNvPr>
          <p:cNvSpPr>
            <a:spLocks noGrp="1"/>
          </p:cNvSpPr>
          <p:nvPr>
            <p:ph sz="half" idx="2"/>
          </p:nvPr>
        </p:nvSpPr>
        <p:spPr>
          <a:xfrm>
            <a:off x="839788" y="2505075"/>
            <a:ext cx="5157787"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a:extLst>
              <a:ext uri="{FF2B5EF4-FFF2-40B4-BE49-F238E27FC236}">
                <a16:creationId xmlns:a16="http://schemas.microsoft.com/office/drawing/2014/main" id="{D14D5F53-FB46-ED7D-8A6F-A052CC0FD0A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a:extLst>
              <a:ext uri="{FF2B5EF4-FFF2-40B4-BE49-F238E27FC236}">
                <a16:creationId xmlns:a16="http://schemas.microsoft.com/office/drawing/2014/main" id="{453FA30E-0F34-157D-57F6-FE3457541297}"/>
              </a:ext>
            </a:extLst>
          </p:cNvPr>
          <p:cNvSpPr>
            <a:spLocks noGrp="1"/>
          </p:cNvSpPr>
          <p:nvPr>
            <p:ph sz="quarter" idx="4"/>
          </p:nvPr>
        </p:nvSpPr>
        <p:spPr>
          <a:xfrm>
            <a:off x="6172200" y="2505075"/>
            <a:ext cx="5183188"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7" name="Päivämäärän paikkamerkki 6">
            <a:extLst>
              <a:ext uri="{FF2B5EF4-FFF2-40B4-BE49-F238E27FC236}">
                <a16:creationId xmlns:a16="http://schemas.microsoft.com/office/drawing/2014/main" id="{56A318F7-C22B-DA75-A959-25B625A387F3}"/>
              </a:ext>
            </a:extLst>
          </p:cNvPr>
          <p:cNvSpPr>
            <a:spLocks noGrp="1"/>
          </p:cNvSpPr>
          <p:nvPr>
            <p:ph type="dt" sz="half" idx="10"/>
          </p:nvPr>
        </p:nvSpPr>
        <p:spPr/>
        <p:txBody>
          <a:bodyPr/>
          <a:lstStyle/>
          <a:p>
            <a:fld id="{D8605B8C-001D-4D8F-9A80-FCA025D5C948}" type="datetimeFigureOut">
              <a:rPr lang="fi-FI" smtClean="0"/>
              <a:t>21.8.2025</a:t>
            </a:fld>
            <a:endParaRPr lang="fi-FI"/>
          </a:p>
        </p:txBody>
      </p:sp>
      <p:sp>
        <p:nvSpPr>
          <p:cNvPr id="8" name="Alatunnisteen paikkamerkki 7">
            <a:extLst>
              <a:ext uri="{FF2B5EF4-FFF2-40B4-BE49-F238E27FC236}">
                <a16:creationId xmlns:a16="http://schemas.microsoft.com/office/drawing/2014/main" id="{036D30BD-C782-5EE0-3718-65CF70E93848}"/>
              </a:ext>
            </a:extLst>
          </p:cNvPr>
          <p:cNvSpPr>
            <a:spLocks noGrp="1"/>
          </p:cNvSpPr>
          <p:nvPr>
            <p:ph type="ftr" sz="quarter" idx="11"/>
          </p:nvPr>
        </p:nvSpPr>
        <p:spPr/>
        <p:txBody>
          <a:bodyPr/>
          <a:lstStyle/>
          <a:p>
            <a:endParaRPr lang="fi-FI"/>
          </a:p>
        </p:txBody>
      </p:sp>
      <p:sp>
        <p:nvSpPr>
          <p:cNvPr id="9" name="Dian numeron paikkamerkki 8">
            <a:extLst>
              <a:ext uri="{FF2B5EF4-FFF2-40B4-BE49-F238E27FC236}">
                <a16:creationId xmlns:a16="http://schemas.microsoft.com/office/drawing/2014/main" id="{38DCB909-302E-1852-4967-2F2CCD4D0FDB}"/>
              </a:ext>
            </a:extLst>
          </p:cNvPr>
          <p:cNvSpPr>
            <a:spLocks noGrp="1"/>
          </p:cNvSpPr>
          <p:nvPr>
            <p:ph type="sldNum" sz="quarter" idx="12"/>
          </p:nvPr>
        </p:nvSpPr>
        <p:spPr/>
        <p:txBody>
          <a:bodyPr/>
          <a:lstStyle/>
          <a:p>
            <a:fld id="{95216888-F4C7-4B38-9465-588E844783A5}" type="slidenum">
              <a:rPr lang="fi-FI" smtClean="0"/>
              <a:t>‹#›</a:t>
            </a:fld>
            <a:endParaRPr lang="fi-FI"/>
          </a:p>
        </p:txBody>
      </p:sp>
    </p:spTree>
    <p:extLst>
      <p:ext uri="{BB962C8B-B14F-4D97-AF65-F5344CB8AC3E}">
        <p14:creationId xmlns:p14="http://schemas.microsoft.com/office/powerpoint/2010/main" val="370713541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39D4B6E-05CD-6BF4-F57A-D5531AF56F73}"/>
              </a:ext>
            </a:extLst>
          </p:cNvPr>
          <p:cNvSpPr>
            <a:spLocks noGrp="1"/>
          </p:cNvSpPr>
          <p:nvPr>
            <p:ph type="title"/>
          </p:nvPr>
        </p:nvSpPr>
        <p:spPr/>
        <p:txBody>
          <a:bodyPr/>
          <a:lstStyle/>
          <a:p>
            <a:r>
              <a:rPr lang="fi-FI"/>
              <a:t>Muokkaa ots. perustyyl. napsautt.</a:t>
            </a:r>
          </a:p>
        </p:txBody>
      </p:sp>
      <p:sp>
        <p:nvSpPr>
          <p:cNvPr id="3" name="Päivämäärän paikkamerkki 2">
            <a:extLst>
              <a:ext uri="{FF2B5EF4-FFF2-40B4-BE49-F238E27FC236}">
                <a16:creationId xmlns:a16="http://schemas.microsoft.com/office/drawing/2014/main" id="{6C1E654E-C733-AC6F-2D79-8362BCC4B040}"/>
              </a:ext>
            </a:extLst>
          </p:cNvPr>
          <p:cNvSpPr>
            <a:spLocks noGrp="1"/>
          </p:cNvSpPr>
          <p:nvPr>
            <p:ph type="dt" sz="half" idx="10"/>
          </p:nvPr>
        </p:nvSpPr>
        <p:spPr/>
        <p:txBody>
          <a:bodyPr/>
          <a:lstStyle/>
          <a:p>
            <a:fld id="{D8605B8C-001D-4D8F-9A80-FCA025D5C948}" type="datetimeFigureOut">
              <a:rPr lang="fi-FI" smtClean="0"/>
              <a:t>21.8.2025</a:t>
            </a:fld>
            <a:endParaRPr lang="fi-FI"/>
          </a:p>
        </p:txBody>
      </p:sp>
      <p:sp>
        <p:nvSpPr>
          <p:cNvPr id="4" name="Alatunnisteen paikkamerkki 3">
            <a:extLst>
              <a:ext uri="{FF2B5EF4-FFF2-40B4-BE49-F238E27FC236}">
                <a16:creationId xmlns:a16="http://schemas.microsoft.com/office/drawing/2014/main" id="{70611110-0E9E-DE31-FDAD-1EF0B04EDF3F}"/>
              </a:ext>
            </a:extLst>
          </p:cNvPr>
          <p:cNvSpPr>
            <a:spLocks noGrp="1"/>
          </p:cNvSpPr>
          <p:nvPr>
            <p:ph type="ftr" sz="quarter" idx="11"/>
          </p:nvPr>
        </p:nvSpPr>
        <p:spPr/>
        <p:txBody>
          <a:bodyPr/>
          <a:lstStyle/>
          <a:p>
            <a:endParaRPr lang="fi-FI"/>
          </a:p>
        </p:txBody>
      </p:sp>
      <p:sp>
        <p:nvSpPr>
          <p:cNvPr id="5" name="Dian numeron paikkamerkki 4">
            <a:extLst>
              <a:ext uri="{FF2B5EF4-FFF2-40B4-BE49-F238E27FC236}">
                <a16:creationId xmlns:a16="http://schemas.microsoft.com/office/drawing/2014/main" id="{E5F286C5-16EE-7909-327C-2671373E7596}"/>
              </a:ext>
            </a:extLst>
          </p:cNvPr>
          <p:cNvSpPr>
            <a:spLocks noGrp="1"/>
          </p:cNvSpPr>
          <p:nvPr>
            <p:ph type="sldNum" sz="quarter" idx="12"/>
          </p:nvPr>
        </p:nvSpPr>
        <p:spPr/>
        <p:txBody>
          <a:bodyPr/>
          <a:lstStyle/>
          <a:p>
            <a:fld id="{95216888-F4C7-4B38-9465-588E844783A5}" type="slidenum">
              <a:rPr lang="fi-FI" smtClean="0"/>
              <a:t>‹#›</a:t>
            </a:fld>
            <a:endParaRPr lang="fi-FI"/>
          </a:p>
        </p:txBody>
      </p:sp>
    </p:spTree>
    <p:extLst>
      <p:ext uri="{BB962C8B-B14F-4D97-AF65-F5344CB8AC3E}">
        <p14:creationId xmlns:p14="http://schemas.microsoft.com/office/powerpoint/2010/main" val="23818721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70AE878B-0B0F-4081-ED79-C2673466D522}"/>
              </a:ext>
            </a:extLst>
          </p:cNvPr>
          <p:cNvSpPr>
            <a:spLocks noGrp="1"/>
          </p:cNvSpPr>
          <p:nvPr>
            <p:ph type="dt" sz="half" idx="10"/>
          </p:nvPr>
        </p:nvSpPr>
        <p:spPr/>
        <p:txBody>
          <a:bodyPr/>
          <a:lstStyle/>
          <a:p>
            <a:fld id="{D8605B8C-001D-4D8F-9A80-FCA025D5C948}" type="datetimeFigureOut">
              <a:rPr lang="fi-FI" smtClean="0"/>
              <a:t>21.8.2025</a:t>
            </a:fld>
            <a:endParaRPr lang="fi-FI"/>
          </a:p>
        </p:txBody>
      </p:sp>
      <p:sp>
        <p:nvSpPr>
          <p:cNvPr id="3" name="Alatunnisteen paikkamerkki 2">
            <a:extLst>
              <a:ext uri="{FF2B5EF4-FFF2-40B4-BE49-F238E27FC236}">
                <a16:creationId xmlns:a16="http://schemas.microsoft.com/office/drawing/2014/main" id="{77DCD3F9-1C80-2A21-AB47-755288668586}"/>
              </a:ext>
            </a:extLst>
          </p:cNvPr>
          <p:cNvSpPr>
            <a:spLocks noGrp="1"/>
          </p:cNvSpPr>
          <p:nvPr>
            <p:ph type="ftr" sz="quarter" idx="11"/>
          </p:nvPr>
        </p:nvSpPr>
        <p:spPr/>
        <p:txBody>
          <a:bodyPr/>
          <a:lstStyle/>
          <a:p>
            <a:endParaRPr lang="fi-FI"/>
          </a:p>
        </p:txBody>
      </p:sp>
      <p:sp>
        <p:nvSpPr>
          <p:cNvPr id="4" name="Dian numeron paikkamerkki 3">
            <a:extLst>
              <a:ext uri="{FF2B5EF4-FFF2-40B4-BE49-F238E27FC236}">
                <a16:creationId xmlns:a16="http://schemas.microsoft.com/office/drawing/2014/main" id="{D09F707D-E6FC-2554-236B-71977962AB23}"/>
              </a:ext>
            </a:extLst>
          </p:cNvPr>
          <p:cNvSpPr>
            <a:spLocks noGrp="1"/>
          </p:cNvSpPr>
          <p:nvPr>
            <p:ph type="sldNum" sz="quarter" idx="12"/>
          </p:nvPr>
        </p:nvSpPr>
        <p:spPr/>
        <p:txBody>
          <a:bodyPr/>
          <a:lstStyle/>
          <a:p>
            <a:fld id="{95216888-F4C7-4B38-9465-588E844783A5}" type="slidenum">
              <a:rPr lang="fi-FI" smtClean="0"/>
              <a:t>‹#›</a:t>
            </a:fld>
            <a:endParaRPr lang="fi-FI"/>
          </a:p>
        </p:txBody>
      </p:sp>
    </p:spTree>
    <p:extLst>
      <p:ext uri="{BB962C8B-B14F-4D97-AF65-F5344CB8AC3E}">
        <p14:creationId xmlns:p14="http://schemas.microsoft.com/office/powerpoint/2010/main" val="29023851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Kuvatekstillinen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9DA1A62-4C98-CCFA-EAA4-BE69A01F2754}"/>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Sisällön paikkamerkki 2">
            <a:extLst>
              <a:ext uri="{FF2B5EF4-FFF2-40B4-BE49-F238E27FC236}">
                <a16:creationId xmlns:a16="http://schemas.microsoft.com/office/drawing/2014/main" id="{975CCBC9-4D03-19E9-C2E2-069B4941E8F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a:extLst>
              <a:ext uri="{FF2B5EF4-FFF2-40B4-BE49-F238E27FC236}">
                <a16:creationId xmlns:a16="http://schemas.microsoft.com/office/drawing/2014/main" id="{9B92C829-B08D-4CC0-B7F6-64F7BA0E474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C5A9AD5A-AB6E-A36F-3439-983AA2551AFF}"/>
              </a:ext>
            </a:extLst>
          </p:cNvPr>
          <p:cNvSpPr>
            <a:spLocks noGrp="1"/>
          </p:cNvSpPr>
          <p:nvPr>
            <p:ph type="dt" sz="half" idx="10"/>
          </p:nvPr>
        </p:nvSpPr>
        <p:spPr/>
        <p:txBody>
          <a:bodyPr/>
          <a:lstStyle/>
          <a:p>
            <a:fld id="{D8605B8C-001D-4D8F-9A80-FCA025D5C948}" type="datetimeFigureOut">
              <a:rPr lang="fi-FI" smtClean="0"/>
              <a:t>21.8.2025</a:t>
            </a:fld>
            <a:endParaRPr lang="fi-FI"/>
          </a:p>
        </p:txBody>
      </p:sp>
      <p:sp>
        <p:nvSpPr>
          <p:cNvPr id="6" name="Alatunnisteen paikkamerkki 5">
            <a:extLst>
              <a:ext uri="{FF2B5EF4-FFF2-40B4-BE49-F238E27FC236}">
                <a16:creationId xmlns:a16="http://schemas.microsoft.com/office/drawing/2014/main" id="{C8302855-778D-C3DA-FCE0-8DAE8DDBA794}"/>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3328D93B-8BF2-F07A-385A-3EEEBB954FCC}"/>
              </a:ext>
            </a:extLst>
          </p:cNvPr>
          <p:cNvSpPr>
            <a:spLocks noGrp="1"/>
          </p:cNvSpPr>
          <p:nvPr>
            <p:ph type="sldNum" sz="quarter" idx="12"/>
          </p:nvPr>
        </p:nvSpPr>
        <p:spPr/>
        <p:txBody>
          <a:bodyPr/>
          <a:lstStyle/>
          <a:p>
            <a:fld id="{95216888-F4C7-4B38-9465-588E844783A5}" type="slidenum">
              <a:rPr lang="fi-FI" smtClean="0"/>
              <a:t>‹#›</a:t>
            </a:fld>
            <a:endParaRPr lang="fi-FI"/>
          </a:p>
        </p:txBody>
      </p:sp>
    </p:spTree>
    <p:extLst>
      <p:ext uri="{BB962C8B-B14F-4D97-AF65-F5344CB8AC3E}">
        <p14:creationId xmlns:p14="http://schemas.microsoft.com/office/powerpoint/2010/main" val="155613750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uvatekstillinen kuv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4596F11-BFE8-1519-DA9D-996FCF88BAC8}"/>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Kuvan paikkamerkki 2">
            <a:extLst>
              <a:ext uri="{FF2B5EF4-FFF2-40B4-BE49-F238E27FC236}">
                <a16:creationId xmlns:a16="http://schemas.microsoft.com/office/drawing/2014/main" id="{7CE315D1-5FB1-B89F-60DA-8F18DF98897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kstin paikkamerkki 3">
            <a:extLst>
              <a:ext uri="{FF2B5EF4-FFF2-40B4-BE49-F238E27FC236}">
                <a16:creationId xmlns:a16="http://schemas.microsoft.com/office/drawing/2014/main" id="{77FF983F-6B71-B9C9-D9CA-4BA95D04CAD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877F4175-ECC6-BF1D-7BC0-1A0574886A21}"/>
              </a:ext>
            </a:extLst>
          </p:cNvPr>
          <p:cNvSpPr>
            <a:spLocks noGrp="1"/>
          </p:cNvSpPr>
          <p:nvPr>
            <p:ph type="dt" sz="half" idx="10"/>
          </p:nvPr>
        </p:nvSpPr>
        <p:spPr/>
        <p:txBody>
          <a:bodyPr/>
          <a:lstStyle/>
          <a:p>
            <a:fld id="{D8605B8C-001D-4D8F-9A80-FCA025D5C948}" type="datetimeFigureOut">
              <a:rPr lang="fi-FI" smtClean="0"/>
              <a:t>21.8.2025</a:t>
            </a:fld>
            <a:endParaRPr lang="fi-FI"/>
          </a:p>
        </p:txBody>
      </p:sp>
      <p:sp>
        <p:nvSpPr>
          <p:cNvPr id="6" name="Alatunnisteen paikkamerkki 5">
            <a:extLst>
              <a:ext uri="{FF2B5EF4-FFF2-40B4-BE49-F238E27FC236}">
                <a16:creationId xmlns:a16="http://schemas.microsoft.com/office/drawing/2014/main" id="{2D6F6D47-0FD1-EF31-C4B9-5042B67FA860}"/>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095FCCA2-F554-F2E6-21A8-BC0FC58D2DEB}"/>
              </a:ext>
            </a:extLst>
          </p:cNvPr>
          <p:cNvSpPr>
            <a:spLocks noGrp="1"/>
          </p:cNvSpPr>
          <p:nvPr>
            <p:ph type="sldNum" sz="quarter" idx="12"/>
          </p:nvPr>
        </p:nvSpPr>
        <p:spPr/>
        <p:txBody>
          <a:bodyPr/>
          <a:lstStyle/>
          <a:p>
            <a:fld id="{95216888-F4C7-4B38-9465-588E844783A5}" type="slidenum">
              <a:rPr lang="fi-FI" smtClean="0"/>
              <a:t>‹#›</a:t>
            </a:fld>
            <a:endParaRPr lang="fi-FI"/>
          </a:p>
        </p:txBody>
      </p:sp>
    </p:spTree>
    <p:extLst>
      <p:ext uri="{BB962C8B-B14F-4D97-AF65-F5344CB8AC3E}">
        <p14:creationId xmlns:p14="http://schemas.microsoft.com/office/powerpoint/2010/main" val="32792579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AB5DC48F-307F-B57F-B8B8-32031FC4897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a:t>Muokkaa ots. perustyyl. napsautt.</a:t>
            </a:r>
          </a:p>
        </p:txBody>
      </p:sp>
      <p:sp>
        <p:nvSpPr>
          <p:cNvPr id="3" name="Tekstin paikkamerkki 2">
            <a:extLst>
              <a:ext uri="{FF2B5EF4-FFF2-40B4-BE49-F238E27FC236}">
                <a16:creationId xmlns:a16="http://schemas.microsoft.com/office/drawing/2014/main" id="{85C58C6B-3633-5B48-EC3B-7921BE57714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Päivämäärän paikkamerkki 3">
            <a:extLst>
              <a:ext uri="{FF2B5EF4-FFF2-40B4-BE49-F238E27FC236}">
                <a16:creationId xmlns:a16="http://schemas.microsoft.com/office/drawing/2014/main" id="{DE095149-E4E8-DA8D-2BA1-8C771C909CA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8605B8C-001D-4D8F-9A80-FCA025D5C948}" type="datetimeFigureOut">
              <a:rPr lang="fi-FI" smtClean="0"/>
              <a:t>21.8.2025</a:t>
            </a:fld>
            <a:endParaRPr lang="fi-FI"/>
          </a:p>
        </p:txBody>
      </p:sp>
      <p:sp>
        <p:nvSpPr>
          <p:cNvPr id="5" name="Alatunnisteen paikkamerkki 4">
            <a:extLst>
              <a:ext uri="{FF2B5EF4-FFF2-40B4-BE49-F238E27FC236}">
                <a16:creationId xmlns:a16="http://schemas.microsoft.com/office/drawing/2014/main" id="{E43F4031-2858-093F-8347-AE0F0F9DD71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fi-FI"/>
          </a:p>
        </p:txBody>
      </p:sp>
      <p:sp>
        <p:nvSpPr>
          <p:cNvPr id="6" name="Dian numeron paikkamerkki 5">
            <a:extLst>
              <a:ext uri="{FF2B5EF4-FFF2-40B4-BE49-F238E27FC236}">
                <a16:creationId xmlns:a16="http://schemas.microsoft.com/office/drawing/2014/main" id="{5C86BAFA-D80A-D65A-6A9A-2F52F8D1FF2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5216888-F4C7-4B38-9465-588E844783A5}" type="slidenum">
              <a:rPr lang="fi-FI" smtClean="0"/>
              <a:t>‹#›</a:t>
            </a:fld>
            <a:endParaRPr lang="fi-FI"/>
          </a:p>
        </p:txBody>
      </p:sp>
    </p:spTree>
    <p:extLst>
      <p:ext uri="{BB962C8B-B14F-4D97-AF65-F5344CB8AC3E}">
        <p14:creationId xmlns:p14="http://schemas.microsoft.com/office/powerpoint/2010/main" val="7257210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www.dialogpaus.fi/verktyg/stodmaterial-for-diskussionsledaren/"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forms.gle/cNzgLYCNL7T76q2d7" TargetMode="External"/><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s://www.youtube.com/watch?v=Re-pdxJjD08" TargetMode="External"/><Relationship Id="rId2" Type="http://schemas.openxmlformats.org/officeDocument/2006/relationships/hyperlink" Target="https://pedagog.rafiki.se/pedagogtips/filmer-om-globala-malen/" TargetMode="External"/><Relationship Id="rId1" Type="http://schemas.openxmlformats.org/officeDocument/2006/relationships/slideLayout" Target="../slideLayouts/slideLayout2.xml"/><Relationship Id="rId5" Type="http://schemas.openxmlformats.org/officeDocument/2006/relationships/hyperlink" Target="https://www.verdensmaalene.dk/maal/6" TargetMode="Externa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nsva.se/rad-och-tips/skola/vattenexperiment/gor-ett-eget-avloppsreningsverk/"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www.dialogpaus.fi/unga/"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dialogpaus.fi/verktyg/spelreglerna-for-en-konstruktiv-diskussion-2/"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Kuva 5" descr="Kuva, joka sisältää kohteen teksti, Grafiikka, graafinen suunnittelu, juliste&#10;&#10;Kuvaus luotu automaattisesti">
            <a:extLst>
              <a:ext uri="{FF2B5EF4-FFF2-40B4-BE49-F238E27FC236}">
                <a16:creationId xmlns:a16="http://schemas.microsoft.com/office/drawing/2014/main" id="{76F1D87B-6033-A3B0-6775-AF90F26C66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4463" y="0"/>
            <a:ext cx="11563073" cy="6858000"/>
          </a:xfrm>
          <a:prstGeom prst="rect">
            <a:avLst/>
          </a:prstGeom>
        </p:spPr>
      </p:pic>
    </p:spTree>
    <p:extLst>
      <p:ext uri="{BB962C8B-B14F-4D97-AF65-F5344CB8AC3E}">
        <p14:creationId xmlns:p14="http://schemas.microsoft.com/office/powerpoint/2010/main" val="7051039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Google Shape;141;p5">
            <a:extLst>
              <a:ext uri="{FF2B5EF4-FFF2-40B4-BE49-F238E27FC236}">
                <a16:creationId xmlns:a16="http://schemas.microsoft.com/office/drawing/2014/main" id="{5EFEA0E4-37DE-8B1D-CA28-72F5B4FE4026}"/>
              </a:ext>
            </a:extLst>
          </p:cNvPr>
          <p:cNvSpPr txBox="1"/>
          <p:nvPr/>
        </p:nvSpPr>
        <p:spPr>
          <a:xfrm>
            <a:off x="401913" y="330106"/>
            <a:ext cx="2528000" cy="4452535"/>
          </a:xfrm>
          <a:prstGeom prst="rect">
            <a:avLst/>
          </a:prstGeom>
          <a:noFill/>
          <a:ln>
            <a:noFill/>
          </a:ln>
        </p:spPr>
        <p:txBody>
          <a:bodyPr spcFirstLastPara="1" wrap="square" lIns="193533" tIns="193533" rIns="193533" bIns="193533" anchor="t" anchorCtr="0">
            <a:spAutoFit/>
          </a:bodyPr>
          <a:lstStyle/>
          <a:p>
            <a:pPr>
              <a:buClr>
                <a:schemeClr val="dk1"/>
              </a:buClr>
              <a:buSzPts val="600"/>
            </a:pPr>
            <a:r>
              <a:rPr lang="fi" sz="1867" b="1" dirty="0">
                <a:solidFill>
                  <a:schemeClr val="dk1"/>
                </a:solidFill>
                <a:ea typeface="Gill Sans"/>
                <a:cs typeface="Gill Sans"/>
                <a:sym typeface="Gill Sans"/>
              </a:rPr>
              <a:t>Deltagarna</a:t>
            </a:r>
            <a:br>
              <a:rPr lang="fi" sz="1867" b="1" dirty="0">
                <a:solidFill>
                  <a:schemeClr val="dk1"/>
                </a:solidFill>
                <a:ea typeface="Gill Sans"/>
                <a:cs typeface="Gill Sans"/>
                <a:sym typeface="Gill Sans"/>
              </a:rPr>
            </a:br>
            <a:endParaRPr sz="1867" b="1" dirty="0">
              <a:solidFill>
                <a:schemeClr val="dk1"/>
              </a:solidFill>
              <a:ea typeface="Gill Sans"/>
              <a:cs typeface="Gill Sans"/>
              <a:sym typeface="Gill Sans"/>
            </a:endParaRPr>
          </a:p>
          <a:p>
            <a:pPr>
              <a:buClr>
                <a:schemeClr val="dk1"/>
              </a:buClr>
              <a:buSzPts val="600"/>
            </a:pPr>
            <a:r>
              <a:rPr lang="fi" sz="1333" dirty="0">
                <a:solidFill>
                  <a:schemeClr val="dk1"/>
                </a:solidFill>
                <a:ea typeface="Gill Sans"/>
                <a:cs typeface="Gill Sans"/>
                <a:sym typeface="Gill Sans"/>
              </a:rPr>
              <a:t>Skriv ner namnen på deltagarna för dig själv. Du kan föra en bok över när deltagarna talar. Detta hjälper dig till exempel att märka de mer tysta deltagarna.</a:t>
            </a:r>
            <a:endParaRPr sz="1333" dirty="0">
              <a:solidFill>
                <a:schemeClr val="dk1"/>
              </a:solidFill>
              <a:ea typeface="Gill Sans"/>
              <a:cs typeface="Gill Sans"/>
              <a:sym typeface="Gill Sans"/>
            </a:endParaRPr>
          </a:p>
          <a:p>
            <a:pPr>
              <a:buClr>
                <a:schemeClr val="dk1"/>
              </a:buClr>
              <a:buSzPts val="600"/>
            </a:pPr>
            <a:endParaRPr sz="1333" dirty="0">
              <a:solidFill>
                <a:schemeClr val="dk1"/>
              </a:solidFill>
              <a:ea typeface="Gill Sans"/>
              <a:cs typeface="Gill Sans"/>
              <a:sym typeface="Gill Sans"/>
            </a:endParaRPr>
          </a:p>
          <a:p>
            <a:pPr>
              <a:buClr>
                <a:schemeClr val="dk1"/>
              </a:buClr>
              <a:buSzPts val="600"/>
            </a:pPr>
            <a:r>
              <a:rPr lang="fi" sz="1333" dirty="0">
                <a:solidFill>
                  <a:schemeClr val="dk1"/>
                </a:solidFill>
                <a:ea typeface="Gill Sans"/>
                <a:cs typeface="Gill Sans"/>
                <a:sym typeface="Gill Sans"/>
              </a:rPr>
              <a:t>Var noga med att berätta för deltagarna om det finns en skrivare i diskussionen och vem hen är. Berätta att anteckningarna kommer att göras anonymt.</a:t>
            </a:r>
            <a:endParaRPr sz="1333" dirty="0">
              <a:solidFill>
                <a:schemeClr val="dk1"/>
              </a:solidFill>
              <a:ea typeface="Gill Sans"/>
              <a:cs typeface="Gill Sans"/>
              <a:sym typeface="Gill Sans"/>
            </a:endParaRPr>
          </a:p>
          <a:p>
            <a:pPr>
              <a:buClr>
                <a:schemeClr val="dk1"/>
              </a:buClr>
              <a:buSzPts val="600"/>
            </a:pPr>
            <a:endParaRPr sz="1333" dirty="0">
              <a:solidFill>
                <a:schemeClr val="dk1"/>
              </a:solidFill>
              <a:latin typeface="Gill Sans"/>
              <a:ea typeface="Gill Sans"/>
              <a:cs typeface="Gill Sans"/>
              <a:sym typeface="Gill Sans"/>
            </a:endParaRPr>
          </a:p>
          <a:p>
            <a:pPr>
              <a:buClr>
                <a:schemeClr val="dk1"/>
              </a:buClr>
              <a:buSzPts val="600"/>
            </a:pPr>
            <a:endParaRPr sz="1333" dirty="0">
              <a:solidFill>
                <a:schemeClr val="dk1"/>
              </a:solidFill>
              <a:highlight>
                <a:srgbClr val="FFE006"/>
              </a:highlight>
              <a:latin typeface="Gill Sans"/>
              <a:ea typeface="Gill Sans"/>
              <a:cs typeface="Gill Sans"/>
              <a:sym typeface="Gill Sans"/>
            </a:endParaRPr>
          </a:p>
        </p:txBody>
      </p:sp>
      <p:sp>
        <p:nvSpPr>
          <p:cNvPr id="10" name="Google Shape;143;p5">
            <a:extLst>
              <a:ext uri="{FF2B5EF4-FFF2-40B4-BE49-F238E27FC236}">
                <a16:creationId xmlns:a16="http://schemas.microsoft.com/office/drawing/2014/main" id="{A24BC0FD-9CCB-0292-D4DE-8FA30653DB0E}"/>
              </a:ext>
            </a:extLst>
          </p:cNvPr>
          <p:cNvSpPr/>
          <p:nvPr/>
        </p:nvSpPr>
        <p:spPr>
          <a:xfrm>
            <a:off x="3772800" y="2312633"/>
            <a:ext cx="962400" cy="972400"/>
          </a:xfrm>
          <a:prstGeom prst="ellipse">
            <a:avLst/>
          </a:prstGeom>
          <a:noFill/>
          <a:ln w="28575" cap="flat" cmpd="sng">
            <a:solidFill>
              <a:srgbClr val="29235C"/>
            </a:solidFill>
            <a:prstDash val="solid"/>
            <a:round/>
            <a:headEnd type="none" w="sm" len="sm"/>
            <a:tailEnd type="none" w="sm" len="sm"/>
          </a:ln>
        </p:spPr>
        <p:txBody>
          <a:bodyPr spcFirstLastPara="1" wrap="square" lIns="121900" tIns="121900" rIns="121900" bIns="121900" anchor="ctr" anchorCtr="0">
            <a:noAutofit/>
          </a:bodyPr>
          <a:lstStyle/>
          <a:p>
            <a:pPr algn="ctr">
              <a:buClr>
                <a:srgbClr val="000000"/>
              </a:buClr>
              <a:buSzPts val="1400"/>
            </a:pPr>
            <a:endParaRPr sz="1867">
              <a:solidFill>
                <a:srgbClr val="000000"/>
              </a:solidFill>
              <a:latin typeface="Calibri"/>
              <a:ea typeface="Calibri"/>
              <a:cs typeface="Calibri"/>
              <a:sym typeface="Calibri"/>
            </a:endParaRPr>
          </a:p>
        </p:txBody>
      </p:sp>
      <p:sp>
        <p:nvSpPr>
          <p:cNvPr id="11" name="Google Shape;144;p5">
            <a:extLst>
              <a:ext uri="{FF2B5EF4-FFF2-40B4-BE49-F238E27FC236}">
                <a16:creationId xmlns:a16="http://schemas.microsoft.com/office/drawing/2014/main" id="{1E3FBA03-91C3-9A9A-13FE-D1AC7973AE05}"/>
              </a:ext>
            </a:extLst>
          </p:cNvPr>
          <p:cNvSpPr/>
          <p:nvPr/>
        </p:nvSpPr>
        <p:spPr>
          <a:xfrm>
            <a:off x="6920984" y="672633"/>
            <a:ext cx="962400" cy="972400"/>
          </a:xfrm>
          <a:prstGeom prst="ellipse">
            <a:avLst/>
          </a:prstGeom>
          <a:noFill/>
          <a:ln w="28575" cap="flat" cmpd="sng">
            <a:solidFill>
              <a:srgbClr val="29235C"/>
            </a:solidFill>
            <a:prstDash val="solid"/>
            <a:round/>
            <a:headEnd type="none" w="sm" len="sm"/>
            <a:tailEnd type="none" w="sm" len="sm"/>
          </a:ln>
        </p:spPr>
        <p:txBody>
          <a:bodyPr spcFirstLastPara="1" wrap="square" lIns="121900" tIns="121900" rIns="121900" bIns="121900" anchor="ctr" anchorCtr="0">
            <a:noAutofit/>
          </a:bodyPr>
          <a:lstStyle/>
          <a:p>
            <a:pPr algn="ctr">
              <a:buClr>
                <a:srgbClr val="000000"/>
              </a:buClr>
              <a:buSzPts val="1400"/>
            </a:pPr>
            <a:endParaRPr sz="1867">
              <a:solidFill>
                <a:srgbClr val="000000"/>
              </a:solidFill>
              <a:latin typeface="Calibri"/>
              <a:ea typeface="Calibri"/>
              <a:cs typeface="Calibri"/>
              <a:sym typeface="Calibri"/>
            </a:endParaRPr>
          </a:p>
        </p:txBody>
      </p:sp>
      <p:sp>
        <p:nvSpPr>
          <p:cNvPr id="12" name="Google Shape;145;p5">
            <a:extLst>
              <a:ext uri="{FF2B5EF4-FFF2-40B4-BE49-F238E27FC236}">
                <a16:creationId xmlns:a16="http://schemas.microsoft.com/office/drawing/2014/main" id="{B362D746-2EB0-EDD8-316A-8404358D7CE8}"/>
              </a:ext>
            </a:extLst>
          </p:cNvPr>
          <p:cNvSpPr/>
          <p:nvPr/>
        </p:nvSpPr>
        <p:spPr>
          <a:xfrm>
            <a:off x="4461367" y="1330433"/>
            <a:ext cx="962400" cy="972400"/>
          </a:xfrm>
          <a:prstGeom prst="ellipse">
            <a:avLst/>
          </a:prstGeom>
          <a:noFill/>
          <a:ln w="28575" cap="flat" cmpd="sng">
            <a:solidFill>
              <a:srgbClr val="29235C"/>
            </a:solidFill>
            <a:prstDash val="solid"/>
            <a:round/>
            <a:headEnd type="none" w="sm" len="sm"/>
            <a:tailEnd type="none" w="sm" len="sm"/>
          </a:ln>
        </p:spPr>
        <p:txBody>
          <a:bodyPr spcFirstLastPara="1" wrap="square" lIns="121900" tIns="121900" rIns="121900" bIns="121900" anchor="ctr" anchorCtr="0">
            <a:noAutofit/>
          </a:bodyPr>
          <a:lstStyle/>
          <a:p>
            <a:pPr algn="ctr">
              <a:buClr>
                <a:srgbClr val="000000"/>
              </a:buClr>
              <a:buSzPts val="1400"/>
            </a:pPr>
            <a:endParaRPr sz="1867">
              <a:solidFill>
                <a:srgbClr val="000000"/>
              </a:solidFill>
              <a:latin typeface="Calibri"/>
              <a:ea typeface="Calibri"/>
              <a:cs typeface="Calibri"/>
              <a:sym typeface="Calibri"/>
            </a:endParaRPr>
          </a:p>
        </p:txBody>
      </p:sp>
      <p:sp>
        <p:nvSpPr>
          <p:cNvPr id="13" name="Google Shape;146;p5">
            <a:extLst>
              <a:ext uri="{FF2B5EF4-FFF2-40B4-BE49-F238E27FC236}">
                <a16:creationId xmlns:a16="http://schemas.microsoft.com/office/drawing/2014/main" id="{633C7D77-5AA8-0DCE-A130-7E9B14125B21}"/>
              </a:ext>
            </a:extLst>
          </p:cNvPr>
          <p:cNvSpPr/>
          <p:nvPr/>
        </p:nvSpPr>
        <p:spPr>
          <a:xfrm>
            <a:off x="3671200" y="3563267"/>
            <a:ext cx="962400" cy="972400"/>
          </a:xfrm>
          <a:prstGeom prst="ellipse">
            <a:avLst/>
          </a:prstGeom>
          <a:noFill/>
          <a:ln w="38100" cap="flat" cmpd="sng">
            <a:solidFill>
              <a:srgbClr val="FFE006"/>
            </a:solidFill>
            <a:prstDash val="solid"/>
            <a:round/>
            <a:headEnd type="none" w="sm" len="sm"/>
            <a:tailEnd type="none" w="sm" len="sm"/>
          </a:ln>
        </p:spPr>
        <p:txBody>
          <a:bodyPr spcFirstLastPara="1" wrap="square" lIns="121900" tIns="121900" rIns="121900" bIns="121900" anchor="ctr" anchorCtr="0">
            <a:noAutofit/>
          </a:bodyPr>
          <a:lstStyle/>
          <a:p>
            <a:pPr algn="ctr">
              <a:buClr>
                <a:srgbClr val="000000"/>
              </a:buClr>
              <a:buSzPts val="800"/>
            </a:pPr>
            <a:endParaRPr sz="1067">
              <a:solidFill>
                <a:srgbClr val="000000"/>
              </a:solidFill>
              <a:latin typeface="Calibri"/>
              <a:ea typeface="Calibri"/>
              <a:cs typeface="Calibri"/>
              <a:sym typeface="Calibri"/>
            </a:endParaRPr>
          </a:p>
        </p:txBody>
      </p:sp>
      <p:sp>
        <p:nvSpPr>
          <p:cNvPr id="14" name="Google Shape;147;p5">
            <a:extLst>
              <a:ext uri="{FF2B5EF4-FFF2-40B4-BE49-F238E27FC236}">
                <a16:creationId xmlns:a16="http://schemas.microsoft.com/office/drawing/2014/main" id="{B3AA3985-9EE0-16EC-BBE7-1269E6E2F1CC}"/>
              </a:ext>
            </a:extLst>
          </p:cNvPr>
          <p:cNvSpPr/>
          <p:nvPr/>
        </p:nvSpPr>
        <p:spPr>
          <a:xfrm>
            <a:off x="4406467" y="4687633"/>
            <a:ext cx="962400" cy="972400"/>
          </a:xfrm>
          <a:prstGeom prst="ellipse">
            <a:avLst/>
          </a:prstGeom>
          <a:noFill/>
          <a:ln w="28575" cap="flat" cmpd="sng">
            <a:solidFill>
              <a:srgbClr val="29235C"/>
            </a:solidFill>
            <a:prstDash val="solid"/>
            <a:round/>
            <a:headEnd type="none" w="sm" len="sm"/>
            <a:tailEnd type="none" w="sm" len="sm"/>
          </a:ln>
        </p:spPr>
        <p:txBody>
          <a:bodyPr spcFirstLastPara="1" wrap="square" lIns="121900" tIns="121900" rIns="121900" bIns="121900" anchor="ctr" anchorCtr="0">
            <a:noAutofit/>
          </a:bodyPr>
          <a:lstStyle/>
          <a:p>
            <a:pPr algn="ctr">
              <a:buClr>
                <a:srgbClr val="000000"/>
              </a:buClr>
              <a:buSzPts val="1400"/>
            </a:pPr>
            <a:endParaRPr sz="1867">
              <a:solidFill>
                <a:srgbClr val="000000"/>
              </a:solidFill>
              <a:latin typeface="Calibri"/>
              <a:ea typeface="Calibri"/>
              <a:cs typeface="Calibri"/>
              <a:sym typeface="Calibri"/>
            </a:endParaRPr>
          </a:p>
        </p:txBody>
      </p:sp>
      <p:sp>
        <p:nvSpPr>
          <p:cNvPr id="15" name="Google Shape;148;p5">
            <a:extLst>
              <a:ext uri="{FF2B5EF4-FFF2-40B4-BE49-F238E27FC236}">
                <a16:creationId xmlns:a16="http://schemas.microsoft.com/office/drawing/2014/main" id="{630533B6-5F40-D110-563B-6C2288F8A552}"/>
              </a:ext>
            </a:extLst>
          </p:cNvPr>
          <p:cNvSpPr/>
          <p:nvPr/>
        </p:nvSpPr>
        <p:spPr>
          <a:xfrm>
            <a:off x="5657067" y="5233267"/>
            <a:ext cx="962400" cy="972400"/>
          </a:xfrm>
          <a:prstGeom prst="ellipse">
            <a:avLst/>
          </a:prstGeom>
          <a:noFill/>
          <a:ln w="28575" cap="flat" cmpd="sng">
            <a:solidFill>
              <a:srgbClr val="29235C"/>
            </a:solidFill>
            <a:prstDash val="solid"/>
            <a:round/>
            <a:headEnd type="none" w="sm" len="sm"/>
            <a:tailEnd type="none" w="sm" len="sm"/>
          </a:ln>
        </p:spPr>
        <p:txBody>
          <a:bodyPr spcFirstLastPara="1" wrap="square" lIns="121900" tIns="121900" rIns="121900" bIns="121900" anchor="ctr" anchorCtr="0">
            <a:noAutofit/>
          </a:bodyPr>
          <a:lstStyle/>
          <a:p>
            <a:pPr algn="ctr">
              <a:buClr>
                <a:srgbClr val="000000"/>
              </a:buClr>
              <a:buSzPts val="1400"/>
            </a:pPr>
            <a:endParaRPr sz="1867">
              <a:solidFill>
                <a:srgbClr val="000000"/>
              </a:solidFill>
              <a:latin typeface="Calibri"/>
              <a:ea typeface="Calibri"/>
              <a:cs typeface="Calibri"/>
              <a:sym typeface="Calibri"/>
            </a:endParaRPr>
          </a:p>
        </p:txBody>
      </p:sp>
      <p:sp>
        <p:nvSpPr>
          <p:cNvPr id="16" name="Google Shape;149;p5">
            <a:extLst>
              <a:ext uri="{FF2B5EF4-FFF2-40B4-BE49-F238E27FC236}">
                <a16:creationId xmlns:a16="http://schemas.microsoft.com/office/drawing/2014/main" id="{07151493-2696-8FB5-B84C-70F55132B2CF}"/>
              </a:ext>
            </a:extLst>
          </p:cNvPr>
          <p:cNvSpPr/>
          <p:nvPr/>
        </p:nvSpPr>
        <p:spPr>
          <a:xfrm>
            <a:off x="7023833" y="5233267"/>
            <a:ext cx="962400" cy="972400"/>
          </a:xfrm>
          <a:prstGeom prst="ellipse">
            <a:avLst/>
          </a:prstGeom>
          <a:noFill/>
          <a:ln w="28575" cap="flat" cmpd="sng">
            <a:solidFill>
              <a:srgbClr val="29235C"/>
            </a:solidFill>
            <a:prstDash val="solid"/>
            <a:round/>
            <a:headEnd type="none" w="sm" len="sm"/>
            <a:tailEnd type="none" w="sm" len="sm"/>
          </a:ln>
        </p:spPr>
        <p:txBody>
          <a:bodyPr spcFirstLastPara="1" wrap="square" lIns="121900" tIns="121900" rIns="121900" bIns="121900" anchor="ctr" anchorCtr="0">
            <a:noAutofit/>
          </a:bodyPr>
          <a:lstStyle/>
          <a:p>
            <a:pPr algn="ctr">
              <a:buClr>
                <a:srgbClr val="000000"/>
              </a:buClr>
              <a:buSzPts val="1400"/>
            </a:pPr>
            <a:endParaRPr sz="1867">
              <a:solidFill>
                <a:srgbClr val="000000"/>
              </a:solidFill>
              <a:latin typeface="Calibri"/>
              <a:ea typeface="Calibri"/>
              <a:cs typeface="Calibri"/>
              <a:sym typeface="Calibri"/>
            </a:endParaRPr>
          </a:p>
        </p:txBody>
      </p:sp>
      <p:sp>
        <p:nvSpPr>
          <p:cNvPr id="17" name="Google Shape;150;p5">
            <a:extLst>
              <a:ext uri="{FF2B5EF4-FFF2-40B4-BE49-F238E27FC236}">
                <a16:creationId xmlns:a16="http://schemas.microsoft.com/office/drawing/2014/main" id="{27E0A30E-7D20-3D49-27D3-CD9E78F040AE}"/>
              </a:ext>
            </a:extLst>
          </p:cNvPr>
          <p:cNvSpPr/>
          <p:nvPr/>
        </p:nvSpPr>
        <p:spPr>
          <a:xfrm>
            <a:off x="8236267" y="4687633"/>
            <a:ext cx="962400" cy="972400"/>
          </a:xfrm>
          <a:prstGeom prst="ellipse">
            <a:avLst/>
          </a:prstGeom>
          <a:noFill/>
          <a:ln w="28575" cap="flat" cmpd="sng">
            <a:solidFill>
              <a:srgbClr val="29235C"/>
            </a:solidFill>
            <a:prstDash val="solid"/>
            <a:round/>
            <a:headEnd type="none" w="sm" len="sm"/>
            <a:tailEnd type="none" w="sm" len="sm"/>
          </a:ln>
        </p:spPr>
        <p:txBody>
          <a:bodyPr spcFirstLastPara="1" wrap="square" lIns="121900" tIns="121900" rIns="121900" bIns="121900" anchor="ctr" anchorCtr="0">
            <a:noAutofit/>
          </a:bodyPr>
          <a:lstStyle/>
          <a:p>
            <a:pPr algn="ctr">
              <a:buClr>
                <a:srgbClr val="000000"/>
              </a:buClr>
              <a:buSzPts val="1400"/>
            </a:pPr>
            <a:endParaRPr sz="1867">
              <a:solidFill>
                <a:srgbClr val="000000"/>
              </a:solidFill>
              <a:latin typeface="Calibri"/>
              <a:ea typeface="Calibri"/>
              <a:cs typeface="Calibri"/>
              <a:sym typeface="Calibri"/>
            </a:endParaRPr>
          </a:p>
        </p:txBody>
      </p:sp>
      <p:sp>
        <p:nvSpPr>
          <p:cNvPr id="18" name="Google Shape;151;p5">
            <a:extLst>
              <a:ext uri="{FF2B5EF4-FFF2-40B4-BE49-F238E27FC236}">
                <a16:creationId xmlns:a16="http://schemas.microsoft.com/office/drawing/2014/main" id="{0BAF5E8B-2E6C-4438-A7B0-E06D2A988FD1}"/>
              </a:ext>
            </a:extLst>
          </p:cNvPr>
          <p:cNvSpPr/>
          <p:nvPr/>
        </p:nvSpPr>
        <p:spPr>
          <a:xfrm>
            <a:off x="8766333" y="3563267"/>
            <a:ext cx="962400" cy="972400"/>
          </a:xfrm>
          <a:prstGeom prst="ellipse">
            <a:avLst/>
          </a:prstGeom>
          <a:noFill/>
          <a:ln w="28575" cap="flat" cmpd="sng">
            <a:solidFill>
              <a:srgbClr val="29235C"/>
            </a:solidFill>
            <a:prstDash val="solid"/>
            <a:round/>
            <a:headEnd type="none" w="sm" len="sm"/>
            <a:tailEnd type="none" w="sm" len="sm"/>
          </a:ln>
        </p:spPr>
        <p:txBody>
          <a:bodyPr spcFirstLastPara="1" wrap="square" lIns="121900" tIns="121900" rIns="121900" bIns="121900" anchor="ctr" anchorCtr="0">
            <a:noAutofit/>
          </a:bodyPr>
          <a:lstStyle/>
          <a:p>
            <a:pPr algn="ctr">
              <a:buClr>
                <a:srgbClr val="000000"/>
              </a:buClr>
              <a:buSzPts val="1400"/>
            </a:pPr>
            <a:endParaRPr sz="1867">
              <a:solidFill>
                <a:srgbClr val="000000"/>
              </a:solidFill>
              <a:latin typeface="Calibri"/>
              <a:ea typeface="Calibri"/>
              <a:cs typeface="Calibri"/>
              <a:sym typeface="Calibri"/>
            </a:endParaRPr>
          </a:p>
        </p:txBody>
      </p:sp>
      <p:sp>
        <p:nvSpPr>
          <p:cNvPr id="19" name="Google Shape;152;p5">
            <a:extLst>
              <a:ext uri="{FF2B5EF4-FFF2-40B4-BE49-F238E27FC236}">
                <a16:creationId xmlns:a16="http://schemas.microsoft.com/office/drawing/2014/main" id="{DE7BCED6-FE5B-7045-5020-87A840A488BE}"/>
              </a:ext>
            </a:extLst>
          </p:cNvPr>
          <p:cNvSpPr/>
          <p:nvPr/>
        </p:nvSpPr>
        <p:spPr>
          <a:xfrm>
            <a:off x="8766333" y="2312633"/>
            <a:ext cx="962400" cy="972400"/>
          </a:xfrm>
          <a:prstGeom prst="ellipse">
            <a:avLst/>
          </a:prstGeom>
          <a:noFill/>
          <a:ln w="28575" cap="flat" cmpd="sng">
            <a:solidFill>
              <a:srgbClr val="29235C"/>
            </a:solidFill>
            <a:prstDash val="solid"/>
            <a:round/>
            <a:headEnd type="none" w="sm" len="sm"/>
            <a:tailEnd type="none" w="sm" len="sm"/>
          </a:ln>
        </p:spPr>
        <p:txBody>
          <a:bodyPr spcFirstLastPara="1" wrap="square" lIns="121900" tIns="121900" rIns="121900" bIns="121900" anchor="ctr" anchorCtr="0">
            <a:noAutofit/>
          </a:bodyPr>
          <a:lstStyle/>
          <a:p>
            <a:pPr algn="ctr">
              <a:buClr>
                <a:srgbClr val="000000"/>
              </a:buClr>
              <a:buSzPts val="1400"/>
            </a:pPr>
            <a:endParaRPr sz="1867">
              <a:solidFill>
                <a:srgbClr val="000000"/>
              </a:solidFill>
              <a:latin typeface="Calibri"/>
              <a:ea typeface="Calibri"/>
              <a:cs typeface="Calibri"/>
              <a:sym typeface="Calibri"/>
            </a:endParaRPr>
          </a:p>
        </p:txBody>
      </p:sp>
      <p:sp>
        <p:nvSpPr>
          <p:cNvPr id="20" name="Google Shape;153;p5">
            <a:extLst>
              <a:ext uri="{FF2B5EF4-FFF2-40B4-BE49-F238E27FC236}">
                <a16:creationId xmlns:a16="http://schemas.microsoft.com/office/drawing/2014/main" id="{C27BECA4-3411-C6BA-9EB4-F9FEAC341391}"/>
              </a:ext>
            </a:extLst>
          </p:cNvPr>
          <p:cNvSpPr/>
          <p:nvPr/>
        </p:nvSpPr>
        <p:spPr>
          <a:xfrm>
            <a:off x="8027167" y="1228833"/>
            <a:ext cx="962400" cy="972400"/>
          </a:xfrm>
          <a:prstGeom prst="ellipse">
            <a:avLst/>
          </a:prstGeom>
          <a:noFill/>
          <a:ln w="28575" cap="flat" cmpd="sng">
            <a:solidFill>
              <a:srgbClr val="29235C"/>
            </a:solidFill>
            <a:prstDash val="solid"/>
            <a:round/>
            <a:headEnd type="none" w="sm" len="sm"/>
            <a:tailEnd type="none" w="sm" len="sm"/>
          </a:ln>
        </p:spPr>
        <p:txBody>
          <a:bodyPr spcFirstLastPara="1" wrap="square" lIns="121900" tIns="121900" rIns="121900" bIns="121900" anchor="ctr" anchorCtr="0">
            <a:noAutofit/>
          </a:bodyPr>
          <a:lstStyle/>
          <a:p>
            <a:pPr algn="ctr">
              <a:buClr>
                <a:srgbClr val="000000"/>
              </a:buClr>
              <a:buSzPts val="1400"/>
            </a:pPr>
            <a:endParaRPr sz="1867">
              <a:solidFill>
                <a:srgbClr val="000000"/>
              </a:solidFill>
              <a:latin typeface="Calibri"/>
              <a:ea typeface="Calibri"/>
              <a:cs typeface="Calibri"/>
              <a:sym typeface="Calibri"/>
            </a:endParaRPr>
          </a:p>
        </p:txBody>
      </p:sp>
      <p:sp>
        <p:nvSpPr>
          <p:cNvPr id="21" name="Google Shape;154;p5">
            <a:extLst>
              <a:ext uri="{FF2B5EF4-FFF2-40B4-BE49-F238E27FC236}">
                <a16:creationId xmlns:a16="http://schemas.microsoft.com/office/drawing/2014/main" id="{7A352848-FAAE-059B-5D72-C6F965A20C7B}"/>
              </a:ext>
            </a:extLst>
          </p:cNvPr>
          <p:cNvSpPr/>
          <p:nvPr/>
        </p:nvSpPr>
        <p:spPr>
          <a:xfrm>
            <a:off x="5555467" y="672633"/>
            <a:ext cx="962400" cy="972400"/>
          </a:xfrm>
          <a:prstGeom prst="ellipse">
            <a:avLst/>
          </a:prstGeom>
          <a:noFill/>
          <a:ln w="28575" cap="flat" cmpd="sng">
            <a:solidFill>
              <a:srgbClr val="29235C"/>
            </a:solidFill>
            <a:prstDash val="solid"/>
            <a:round/>
            <a:headEnd type="none" w="sm" len="sm"/>
            <a:tailEnd type="none" w="sm" len="sm"/>
          </a:ln>
        </p:spPr>
        <p:txBody>
          <a:bodyPr spcFirstLastPara="1" wrap="square" lIns="121900" tIns="121900" rIns="121900" bIns="121900" anchor="ctr" anchorCtr="0">
            <a:noAutofit/>
          </a:bodyPr>
          <a:lstStyle/>
          <a:p>
            <a:pPr algn="ctr">
              <a:buClr>
                <a:srgbClr val="000000"/>
              </a:buClr>
              <a:buSzPts val="1400"/>
            </a:pPr>
            <a:endParaRPr sz="1867">
              <a:solidFill>
                <a:srgbClr val="000000"/>
              </a:solidFill>
              <a:latin typeface="Calibri"/>
              <a:ea typeface="Calibri"/>
              <a:cs typeface="Calibri"/>
              <a:sym typeface="Calibri"/>
            </a:endParaRPr>
          </a:p>
        </p:txBody>
      </p:sp>
      <p:cxnSp>
        <p:nvCxnSpPr>
          <p:cNvPr id="22" name="Google Shape;156;p5">
            <a:extLst>
              <a:ext uri="{FF2B5EF4-FFF2-40B4-BE49-F238E27FC236}">
                <a16:creationId xmlns:a16="http://schemas.microsoft.com/office/drawing/2014/main" id="{A5BBEFF2-278A-49EB-2D64-F1C2A57881B9}"/>
              </a:ext>
            </a:extLst>
          </p:cNvPr>
          <p:cNvCxnSpPr>
            <a:cxnSpLocks/>
            <a:stCxn id="44" idx="0"/>
          </p:cNvCxnSpPr>
          <p:nvPr/>
        </p:nvCxnSpPr>
        <p:spPr>
          <a:xfrm flipV="1">
            <a:off x="2419390" y="4347533"/>
            <a:ext cx="1089877" cy="638775"/>
          </a:xfrm>
          <a:prstGeom prst="straightConnector1">
            <a:avLst/>
          </a:prstGeom>
          <a:noFill/>
          <a:ln w="28575" cap="flat" cmpd="sng">
            <a:solidFill>
              <a:srgbClr val="FFE006"/>
            </a:solidFill>
            <a:prstDash val="solid"/>
            <a:round/>
            <a:headEnd type="none" w="sm" len="sm"/>
            <a:tailEnd type="none" w="sm" len="sm"/>
          </a:ln>
        </p:spPr>
      </p:cxnSp>
      <p:sp>
        <p:nvSpPr>
          <p:cNvPr id="23" name="Google Shape;157;p5">
            <a:extLst>
              <a:ext uri="{FF2B5EF4-FFF2-40B4-BE49-F238E27FC236}">
                <a16:creationId xmlns:a16="http://schemas.microsoft.com/office/drawing/2014/main" id="{88AFA830-B84E-480E-1D4A-EDC8F43EF515}"/>
              </a:ext>
            </a:extLst>
          </p:cNvPr>
          <p:cNvSpPr/>
          <p:nvPr/>
        </p:nvSpPr>
        <p:spPr>
          <a:xfrm>
            <a:off x="10119433" y="466833"/>
            <a:ext cx="962400" cy="972400"/>
          </a:xfrm>
          <a:prstGeom prst="ellipse">
            <a:avLst/>
          </a:prstGeom>
          <a:noFill/>
          <a:ln w="38100" cap="flat" cmpd="sng">
            <a:solidFill>
              <a:srgbClr val="FFE006"/>
            </a:solidFill>
            <a:prstDash val="solid"/>
            <a:round/>
            <a:headEnd type="none" w="sm" len="sm"/>
            <a:tailEnd type="none" w="sm" len="sm"/>
          </a:ln>
        </p:spPr>
        <p:txBody>
          <a:bodyPr spcFirstLastPara="1" wrap="square" lIns="121900" tIns="121900" rIns="121900" bIns="121900" anchor="ctr" anchorCtr="0">
            <a:noAutofit/>
          </a:bodyPr>
          <a:lstStyle/>
          <a:p>
            <a:pPr algn="ctr">
              <a:buClr>
                <a:srgbClr val="000000"/>
              </a:buClr>
              <a:buSzPts val="1400"/>
            </a:pPr>
            <a:endParaRPr sz="1867">
              <a:solidFill>
                <a:schemeClr val="dk1"/>
              </a:solidFill>
              <a:latin typeface="Calibri"/>
              <a:ea typeface="Calibri"/>
              <a:cs typeface="Calibri"/>
              <a:sym typeface="Calibri"/>
            </a:endParaRPr>
          </a:p>
        </p:txBody>
      </p:sp>
      <p:cxnSp>
        <p:nvCxnSpPr>
          <p:cNvPr id="24" name="Google Shape;159;p5">
            <a:extLst>
              <a:ext uri="{FF2B5EF4-FFF2-40B4-BE49-F238E27FC236}">
                <a16:creationId xmlns:a16="http://schemas.microsoft.com/office/drawing/2014/main" id="{4EF5ED3C-DBD9-6BA9-FE22-1A7C65A513CC}"/>
              </a:ext>
            </a:extLst>
          </p:cNvPr>
          <p:cNvCxnSpPr>
            <a:cxnSpLocks/>
          </p:cNvCxnSpPr>
          <p:nvPr/>
        </p:nvCxnSpPr>
        <p:spPr>
          <a:xfrm>
            <a:off x="10764633" y="1549274"/>
            <a:ext cx="89767" cy="856537"/>
          </a:xfrm>
          <a:prstGeom prst="straightConnector1">
            <a:avLst/>
          </a:prstGeom>
          <a:noFill/>
          <a:ln w="28575" cap="flat" cmpd="sng">
            <a:solidFill>
              <a:srgbClr val="FFE006"/>
            </a:solidFill>
            <a:prstDash val="solid"/>
            <a:round/>
            <a:headEnd type="none" w="sm" len="sm"/>
            <a:tailEnd type="none" w="sm" len="sm"/>
          </a:ln>
        </p:spPr>
      </p:cxnSp>
      <p:sp>
        <p:nvSpPr>
          <p:cNvPr id="25" name="Google Shape;160;p5">
            <a:extLst>
              <a:ext uri="{FF2B5EF4-FFF2-40B4-BE49-F238E27FC236}">
                <a16:creationId xmlns:a16="http://schemas.microsoft.com/office/drawing/2014/main" id="{435E978D-A426-D2F5-98F2-358536DF3E19}"/>
              </a:ext>
            </a:extLst>
          </p:cNvPr>
          <p:cNvSpPr txBox="1"/>
          <p:nvPr/>
        </p:nvSpPr>
        <p:spPr>
          <a:xfrm>
            <a:off x="9889300" y="5989768"/>
            <a:ext cx="1193600" cy="505804"/>
          </a:xfrm>
          <a:prstGeom prst="rect">
            <a:avLst/>
          </a:prstGeom>
          <a:noFill/>
          <a:ln>
            <a:noFill/>
          </a:ln>
        </p:spPr>
        <p:txBody>
          <a:bodyPr spcFirstLastPara="1" wrap="square" lIns="121900" tIns="121900" rIns="121900" bIns="121900" anchor="t" anchorCtr="0">
            <a:spAutoFit/>
          </a:bodyPr>
          <a:lstStyle/>
          <a:p>
            <a:pPr algn="just">
              <a:lnSpc>
                <a:spcPct val="115000"/>
              </a:lnSpc>
              <a:buClr>
                <a:srgbClr val="000000"/>
              </a:buClr>
              <a:buSzPts val="1100"/>
            </a:pPr>
            <a:r>
              <a:rPr lang="fi" sz="1467" b="1">
                <a:solidFill>
                  <a:schemeClr val="dk1"/>
                </a:solidFill>
                <a:latin typeface="Gill Sans"/>
                <a:ea typeface="Gill Sans"/>
                <a:cs typeface="Gill Sans"/>
                <a:sym typeface="Gill Sans"/>
              </a:rPr>
              <a:t>3 min</a:t>
            </a:r>
            <a:endParaRPr sz="1867">
              <a:solidFill>
                <a:srgbClr val="000000"/>
              </a:solidFill>
              <a:latin typeface="Arial"/>
              <a:ea typeface="Arial"/>
              <a:cs typeface="Arial"/>
              <a:sym typeface="Arial"/>
            </a:endParaRPr>
          </a:p>
        </p:txBody>
      </p:sp>
      <p:sp>
        <p:nvSpPr>
          <p:cNvPr id="44" name="Tekstiruutu 43">
            <a:extLst>
              <a:ext uri="{FF2B5EF4-FFF2-40B4-BE49-F238E27FC236}">
                <a16:creationId xmlns:a16="http://schemas.microsoft.com/office/drawing/2014/main" id="{E478D462-9A3D-4A2E-8FB6-6B6F045C737D}"/>
              </a:ext>
            </a:extLst>
          </p:cNvPr>
          <p:cNvSpPr txBox="1"/>
          <p:nvPr/>
        </p:nvSpPr>
        <p:spPr>
          <a:xfrm>
            <a:off x="1236213" y="4986308"/>
            <a:ext cx="2366353" cy="369332"/>
          </a:xfrm>
          <a:prstGeom prst="rect">
            <a:avLst/>
          </a:prstGeom>
          <a:noFill/>
        </p:spPr>
        <p:txBody>
          <a:bodyPr wrap="none" rtlCol="0">
            <a:spAutoFit/>
          </a:bodyPr>
          <a:lstStyle/>
          <a:p>
            <a:r>
              <a:rPr lang="fi-FI" dirty="0" err="1"/>
              <a:t>diskussionsledaren</a:t>
            </a:r>
            <a:endParaRPr lang="fi-FI" dirty="0"/>
          </a:p>
        </p:txBody>
      </p:sp>
      <p:sp>
        <p:nvSpPr>
          <p:cNvPr id="46" name="Tekstiruutu 45">
            <a:extLst>
              <a:ext uri="{FF2B5EF4-FFF2-40B4-BE49-F238E27FC236}">
                <a16:creationId xmlns:a16="http://schemas.microsoft.com/office/drawing/2014/main" id="{8E99B0BD-080F-7598-E01C-E9B74F7DDB11}"/>
              </a:ext>
            </a:extLst>
          </p:cNvPr>
          <p:cNvSpPr txBox="1"/>
          <p:nvPr/>
        </p:nvSpPr>
        <p:spPr>
          <a:xfrm>
            <a:off x="10383568" y="2517955"/>
            <a:ext cx="1225015" cy="369332"/>
          </a:xfrm>
          <a:prstGeom prst="rect">
            <a:avLst/>
          </a:prstGeom>
          <a:noFill/>
        </p:spPr>
        <p:txBody>
          <a:bodyPr wrap="none" rtlCol="0">
            <a:spAutoFit/>
          </a:bodyPr>
          <a:lstStyle/>
          <a:p>
            <a:r>
              <a:rPr lang="fi-FI" dirty="0" err="1"/>
              <a:t>skrivaren</a:t>
            </a:r>
            <a:endParaRPr lang="fi-FI" dirty="0"/>
          </a:p>
        </p:txBody>
      </p:sp>
    </p:spTree>
    <p:extLst>
      <p:ext uri="{BB962C8B-B14F-4D97-AF65-F5344CB8AC3E}">
        <p14:creationId xmlns:p14="http://schemas.microsoft.com/office/powerpoint/2010/main" val="24714005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6D1C5E3-AF6B-75D0-F7F8-3B53C18BEAE6}"/>
              </a:ext>
            </a:extLst>
          </p:cNvPr>
          <p:cNvSpPr>
            <a:spLocks noGrp="1"/>
          </p:cNvSpPr>
          <p:nvPr>
            <p:ph type="title"/>
          </p:nvPr>
        </p:nvSpPr>
        <p:spPr/>
        <p:txBody>
          <a:bodyPr/>
          <a:lstStyle/>
          <a:p>
            <a:r>
              <a:rPr lang="fi-FI" dirty="0" err="1"/>
              <a:t>Om</a:t>
            </a:r>
            <a:r>
              <a:rPr lang="fi-FI" dirty="0"/>
              <a:t> </a:t>
            </a:r>
            <a:r>
              <a:rPr lang="fi-FI" dirty="0" err="1"/>
              <a:t>spelreglerna</a:t>
            </a:r>
            <a:endParaRPr lang="fi-FI" dirty="0"/>
          </a:p>
        </p:txBody>
      </p:sp>
      <p:sp>
        <p:nvSpPr>
          <p:cNvPr id="21" name="Google Shape;166;p6">
            <a:extLst>
              <a:ext uri="{FF2B5EF4-FFF2-40B4-BE49-F238E27FC236}">
                <a16:creationId xmlns:a16="http://schemas.microsoft.com/office/drawing/2014/main" id="{66333276-EC83-33C4-FD44-4345408DBB9F}"/>
              </a:ext>
            </a:extLst>
          </p:cNvPr>
          <p:cNvSpPr txBox="1">
            <a:spLocks noGrp="1"/>
          </p:cNvSpPr>
          <p:nvPr>
            <p:ph idx="1"/>
          </p:nvPr>
        </p:nvSpPr>
        <p:spPr>
          <a:xfrm>
            <a:off x="838200" y="1825625"/>
            <a:ext cx="5553974" cy="4351338"/>
          </a:xfrm>
          <a:prstGeom prst="rect">
            <a:avLst/>
          </a:prstGeom>
          <a:noFill/>
          <a:ln>
            <a:noFill/>
          </a:ln>
        </p:spPr>
        <p:txBody>
          <a:bodyPr spcFirstLastPara="1" wrap="square" lIns="68700" tIns="68700" rIns="68700" bIns="68700" anchor="t" anchorCtr="0">
            <a:noAutofit/>
          </a:bodyPr>
          <a:lstStyle/>
          <a:p>
            <a:pPr marL="211662" indent="0">
              <a:buClr>
                <a:srgbClr val="000000"/>
              </a:buClr>
              <a:buSzPts val="1100"/>
              <a:buNone/>
            </a:pPr>
            <a:r>
              <a:rPr lang="fi" sz="1467" b="1" dirty="0">
                <a:solidFill>
                  <a:srgbClr val="000000"/>
                </a:solidFill>
                <a:ea typeface="Gill Sans"/>
                <a:cs typeface="Gill Sans"/>
                <a:sym typeface="Gill Sans"/>
              </a:rPr>
              <a:t>Jag lyssnar på andra och koncentrerar mig. </a:t>
            </a:r>
            <a:endParaRPr sz="1467" i="1" dirty="0">
              <a:solidFill>
                <a:srgbClr val="000000"/>
              </a:solidFill>
              <a:ea typeface="Gill Sans"/>
              <a:cs typeface="Gill Sans"/>
              <a:sym typeface="Gill Sans"/>
            </a:endParaRPr>
          </a:p>
          <a:p>
            <a:pPr>
              <a:buClr>
                <a:schemeClr val="dk1"/>
              </a:buClr>
              <a:buSzPts val="1100"/>
            </a:pPr>
            <a:r>
              <a:rPr lang="fi" sz="1467" i="1" dirty="0">
                <a:solidFill>
                  <a:srgbClr val="000000"/>
                </a:solidFill>
                <a:ea typeface="Gill Sans"/>
                <a:cs typeface="Gill Sans"/>
                <a:sym typeface="Gill Sans"/>
              </a:rPr>
              <a:t>Alla har möjligheten att dela med sig av sina egna tankar om diskussionsämnet, men vi avbryter inte varandra. Lämna mobiltelefonerna utanför samtalet. Diskussionsledaren kan dela ut ordet.</a:t>
            </a:r>
            <a:endParaRPr sz="1467" i="1" dirty="0">
              <a:solidFill>
                <a:srgbClr val="000000"/>
              </a:solidFill>
              <a:ea typeface="Gill Sans"/>
              <a:cs typeface="Gill Sans"/>
              <a:sym typeface="Gill Sans"/>
            </a:endParaRPr>
          </a:p>
          <a:p>
            <a:pPr marL="211662" indent="0">
              <a:buClr>
                <a:srgbClr val="000000"/>
              </a:buClr>
              <a:buSzPts val="1100"/>
              <a:buNone/>
            </a:pPr>
            <a:r>
              <a:rPr lang="fi" sz="1467" b="1" dirty="0">
                <a:solidFill>
                  <a:srgbClr val="000000"/>
                </a:solidFill>
                <a:ea typeface="Gill Sans"/>
                <a:cs typeface="Gill Sans"/>
                <a:sym typeface="Gill Sans"/>
              </a:rPr>
              <a:t>Jag delar med mig av mina egna tankar och erfarenheter. </a:t>
            </a:r>
            <a:endParaRPr sz="1467" i="1" dirty="0">
              <a:solidFill>
                <a:srgbClr val="000000"/>
              </a:solidFill>
              <a:ea typeface="Gill Sans"/>
              <a:cs typeface="Gill Sans"/>
              <a:sym typeface="Gill Sans"/>
            </a:endParaRPr>
          </a:p>
          <a:p>
            <a:pPr>
              <a:buClr>
                <a:schemeClr val="dk1"/>
              </a:buClr>
              <a:buSzPts val="1100"/>
            </a:pPr>
            <a:r>
              <a:rPr lang="fi" sz="1467" i="1" dirty="0">
                <a:solidFill>
                  <a:srgbClr val="000000"/>
                </a:solidFill>
                <a:ea typeface="Gill Sans"/>
                <a:cs typeface="Gill Sans"/>
                <a:sym typeface="Gill Sans"/>
              </a:rPr>
              <a:t>Vi vill också höra dina tankar om diskussionsämnet. Du behöver inte ha de rätta svaren. Du kan fortsätta där den föregående slutade.</a:t>
            </a:r>
            <a:endParaRPr sz="1467" i="1" dirty="0">
              <a:solidFill>
                <a:srgbClr val="000000"/>
              </a:solidFill>
              <a:ea typeface="Gill Sans"/>
              <a:cs typeface="Gill Sans"/>
              <a:sym typeface="Gill Sans"/>
            </a:endParaRPr>
          </a:p>
          <a:p>
            <a:pPr marL="211662" indent="0">
              <a:buClr>
                <a:srgbClr val="000000"/>
              </a:buClr>
              <a:buSzPts val="1100"/>
              <a:buNone/>
            </a:pPr>
            <a:r>
              <a:rPr lang="fi" sz="1467" b="1" dirty="0">
                <a:solidFill>
                  <a:srgbClr val="000000"/>
                </a:solidFill>
                <a:ea typeface="Gill Sans"/>
                <a:cs typeface="Gill Sans"/>
                <a:sym typeface="Gill Sans"/>
              </a:rPr>
              <a:t>Jag är vänlig och respekterar andra.</a:t>
            </a:r>
            <a:r>
              <a:rPr lang="fi" sz="1467" i="1" dirty="0">
                <a:solidFill>
                  <a:srgbClr val="000000"/>
                </a:solidFill>
                <a:ea typeface="Gill Sans"/>
                <a:cs typeface="Gill Sans"/>
                <a:sym typeface="Gill Sans"/>
              </a:rPr>
              <a:t> </a:t>
            </a:r>
            <a:endParaRPr sz="1467" i="1" dirty="0">
              <a:solidFill>
                <a:srgbClr val="000000"/>
              </a:solidFill>
              <a:ea typeface="Gill Sans"/>
              <a:cs typeface="Gill Sans"/>
              <a:sym typeface="Gill Sans"/>
            </a:endParaRPr>
          </a:p>
          <a:p>
            <a:pPr>
              <a:buClr>
                <a:schemeClr val="dk1"/>
              </a:buClr>
              <a:buSzPts val="1100"/>
            </a:pPr>
            <a:r>
              <a:rPr lang="fi" sz="1467" i="1" dirty="0">
                <a:solidFill>
                  <a:srgbClr val="000000"/>
                </a:solidFill>
                <a:ea typeface="Gill Sans"/>
                <a:cs typeface="Gill Sans"/>
                <a:sym typeface="Gill Sans"/>
              </a:rPr>
              <a:t>Vi respekterar olika människor och deras erfarenheter. Vi kan reflektera över saker tillsammans utan att hålla med varandra.Vi för inte vidare saker som andra berättat under samtalets gång. Vi mobbar inte andra deltagare. </a:t>
            </a:r>
            <a:endParaRPr sz="1467" i="1" dirty="0">
              <a:solidFill>
                <a:srgbClr val="000000"/>
              </a:solidFill>
              <a:ea typeface="Gill Sans"/>
              <a:cs typeface="Gill Sans"/>
              <a:sym typeface="Gill Sans"/>
            </a:endParaRPr>
          </a:p>
          <a:p>
            <a:pPr>
              <a:buClr>
                <a:schemeClr val="dk1"/>
              </a:buClr>
              <a:buSzPts val="1100"/>
            </a:pPr>
            <a:endParaRPr sz="1467" i="1" dirty="0">
              <a:solidFill>
                <a:srgbClr val="000000"/>
              </a:solidFill>
              <a:ea typeface="Gill Sans"/>
              <a:cs typeface="Gill Sans"/>
              <a:sym typeface="Gill Sans"/>
            </a:endParaRPr>
          </a:p>
          <a:p>
            <a:pPr>
              <a:buClr>
                <a:srgbClr val="000000"/>
              </a:buClr>
              <a:buSzPts val="1400"/>
            </a:pPr>
            <a:endParaRPr sz="1867" dirty="0">
              <a:solidFill>
                <a:srgbClr val="000000"/>
              </a:solidFill>
              <a:ea typeface="Arial"/>
              <a:cs typeface="Arial"/>
              <a:sym typeface="Arial"/>
            </a:endParaRPr>
          </a:p>
        </p:txBody>
      </p:sp>
      <p:sp>
        <p:nvSpPr>
          <p:cNvPr id="22" name="Tekstiruutu 21">
            <a:extLst>
              <a:ext uri="{FF2B5EF4-FFF2-40B4-BE49-F238E27FC236}">
                <a16:creationId xmlns:a16="http://schemas.microsoft.com/office/drawing/2014/main" id="{5D8644BD-1F91-FF16-ACDB-156ECCBE65E2}"/>
              </a:ext>
            </a:extLst>
          </p:cNvPr>
          <p:cNvSpPr txBox="1"/>
          <p:nvPr/>
        </p:nvSpPr>
        <p:spPr>
          <a:xfrm>
            <a:off x="6888256" y="2135136"/>
            <a:ext cx="4383741" cy="3431709"/>
          </a:xfrm>
          <a:prstGeom prst="rect">
            <a:avLst/>
          </a:prstGeom>
          <a:noFill/>
          <a:ln>
            <a:solidFill>
              <a:schemeClr val="tx1"/>
            </a:solidFill>
          </a:ln>
        </p:spPr>
        <p:txBody>
          <a:bodyPr wrap="square" rtlCol="0">
            <a:spAutoFit/>
          </a:bodyPr>
          <a:lstStyle/>
          <a:p>
            <a:pPr>
              <a:lnSpc>
                <a:spcPct val="115000"/>
              </a:lnSpc>
              <a:buClr>
                <a:srgbClr val="000000"/>
              </a:buClr>
              <a:buSzPts val="1000"/>
            </a:pPr>
            <a:r>
              <a:rPr lang="sv-SE" sz="1400" dirty="0">
                <a:solidFill>
                  <a:schemeClr val="dk1"/>
                </a:solidFill>
                <a:ea typeface="Gill Sans"/>
                <a:cs typeface="Gill Sans"/>
                <a:sym typeface="Gill Sans"/>
              </a:rPr>
              <a:t>Tack, trevligt att ni alla är här idag!</a:t>
            </a:r>
          </a:p>
          <a:p>
            <a:pPr>
              <a:lnSpc>
                <a:spcPct val="115000"/>
              </a:lnSpc>
              <a:buClr>
                <a:srgbClr val="000000"/>
              </a:buClr>
              <a:buSzPts val="1000"/>
            </a:pPr>
            <a:endParaRPr lang="sv-SE" sz="1400" dirty="0">
              <a:solidFill>
                <a:schemeClr val="dk1"/>
              </a:solidFill>
              <a:ea typeface="Gill Sans"/>
              <a:cs typeface="Gill Sans"/>
              <a:sym typeface="Gill Sans"/>
            </a:endParaRPr>
          </a:p>
          <a:p>
            <a:pPr>
              <a:lnSpc>
                <a:spcPct val="115000"/>
              </a:lnSpc>
              <a:buClr>
                <a:srgbClr val="000000"/>
              </a:buClr>
              <a:buSzPts val="1000"/>
            </a:pPr>
            <a:r>
              <a:rPr lang="sv-SE" sz="1400" dirty="0">
                <a:solidFill>
                  <a:schemeClr val="dk1"/>
                </a:solidFill>
                <a:ea typeface="Gill Sans"/>
                <a:cs typeface="Gill Sans"/>
                <a:sym typeface="Gill Sans"/>
              </a:rPr>
              <a:t>I diskussionen använder vi oss av Dialogpaus-spelreglerna för unga, nu går vi kort igenom dem.</a:t>
            </a:r>
          </a:p>
          <a:p>
            <a:pPr>
              <a:lnSpc>
                <a:spcPct val="115000"/>
              </a:lnSpc>
              <a:buClr>
                <a:srgbClr val="000000"/>
              </a:buClr>
              <a:buSzPts val="1000"/>
            </a:pPr>
            <a:endParaRPr lang="sv-SE" sz="1400" dirty="0">
              <a:solidFill>
                <a:schemeClr val="dk1"/>
              </a:solidFill>
              <a:ea typeface="Gill Sans"/>
              <a:cs typeface="Gill Sans"/>
              <a:sym typeface="Gill Sans"/>
            </a:endParaRPr>
          </a:p>
          <a:p>
            <a:pPr marL="965176" indent="-558786">
              <a:buClr>
                <a:srgbClr val="000000"/>
              </a:buClr>
              <a:buSzPts val="1000"/>
              <a:buFont typeface="Gill Sans"/>
              <a:buChar char="➔"/>
            </a:pPr>
            <a:r>
              <a:rPr lang="sv-SE" sz="1400" i="1" dirty="0">
                <a:solidFill>
                  <a:srgbClr val="000000"/>
                </a:solidFill>
                <a:ea typeface="Gill Sans"/>
                <a:cs typeface="Gill Sans"/>
                <a:sym typeface="Gill Sans"/>
              </a:rPr>
              <a:t>Diskussionsledaren går igenom de tre spelregler som hittas till vänster. </a:t>
            </a:r>
          </a:p>
          <a:p>
            <a:pPr algn="just">
              <a:buClr>
                <a:srgbClr val="000000"/>
              </a:buClr>
              <a:buSzPts val="1100"/>
            </a:pPr>
            <a:endParaRPr lang="sv-SE" sz="1400" dirty="0">
              <a:solidFill>
                <a:srgbClr val="000000"/>
              </a:solidFill>
              <a:ea typeface="Gill Sans"/>
              <a:cs typeface="Gill Sans"/>
              <a:sym typeface="Gill Sans"/>
            </a:endParaRPr>
          </a:p>
          <a:p>
            <a:pPr algn="just">
              <a:lnSpc>
                <a:spcPct val="115000"/>
              </a:lnSpc>
              <a:buClr>
                <a:srgbClr val="000000"/>
              </a:buClr>
              <a:buSzPts val="1100"/>
            </a:pPr>
            <a:r>
              <a:rPr lang="sv-SE" sz="1400" dirty="0">
                <a:solidFill>
                  <a:schemeClr val="dk1"/>
                </a:solidFill>
                <a:highlight>
                  <a:schemeClr val="lt1"/>
                </a:highlight>
                <a:ea typeface="Gill Sans"/>
                <a:cs typeface="Gill Sans"/>
                <a:sym typeface="Gill Sans"/>
              </a:rPr>
              <a:t>Har du några frågor om dessa regler? </a:t>
            </a:r>
          </a:p>
          <a:p>
            <a:pPr algn="just">
              <a:lnSpc>
                <a:spcPct val="115000"/>
              </a:lnSpc>
              <a:buClr>
                <a:schemeClr val="dk1"/>
              </a:buClr>
              <a:buSzPts val="1100"/>
            </a:pPr>
            <a:r>
              <a:rPr lang="sv-SE" sz="1400" dirty="0">
                <a:solidFill>
                  <a:schemeClr val="dk1"/>
                </a:solidFill>
                <a:ea typeface="Gill Sans"/>
                <a:cs typeface="Gill Sans"/>
                <a:sym typeface="Gill Sans"/>
              </a:rPr>
              <a:t>Passar det att vi följer dessa regler tillsammans? </a:t>
            </a:r>
          </a:p>
          <a:p>
            <a:pPr algn="just">
              <a:lnSpc>
                <a:spcPct val="115000"/>
              </a:lnSpc>
              <a:buClr>
                <a:schemeClr val="dk1"/>
              </a:buClr>
              <a:buSzPts val="1100"/>
            </a:pPr>
            <a:r>
              <a:rPr lang="sv-SE" sz="1400" dirty="0">
                <a:solidFill>
                  <a:schemeClr val="dk1"/>
                </a:solidFill>
                <a:ea typeface="Gill Sans"/>
                <a:cs typeface="Gill Sans"/>
                <a:sym typeface="Gill Sans"/>
              </a:rPr>
              <a:t> </a:t>
            </a:r>
          </a:p>
          <a:p>
            <a:pPr algn="just">
              <a:lnSpc>
                <a:spcPct val="115000"/>
              </a:lnSpc>
              <a:buClr>
                <a:schemeClr val="dk1"/>
              </a:buClr>
              <a:buSzPts val="1100"/>
            </a:pPr>
            <a:r>
              <a:rPr lang="sv-SE" sz="1400" dirty="0">
                <a:solidFill>
                  <a:schemeClr val="dk1"/>
                </a:solidFill>
                <a:ea typeface="Gill Sans"/>
                <a:cs typeface="Gill Sans"/>
                <a:sym typeface="Gill Sans"/>
              </a:rPr>
              <a:t>Bra, låt oss fortsätta! </a:t>
            </a:r>
          </a:p>
          <a:p>
            <a:endParaRPr lang="fi-FI" sz="1400" dirty="0"/>
          </a:p>
        </p:txBody>
      </p:sp>
    </p:spTree>
    <p:extLst>
      <p:ext uri="{BB962C8B-B14F-4D97-AF65-F5344CB8AC3E}">
        <p14:creationId xmlns:p14="http://schemas.microsoft.com/office/powerpoint/2010/main" val="21926311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0D7DF3D-B31F-9582-A3C7-7194E295F361}"/>
              </a:ext>
            </a:extLst>
          </p:cNvPr>
          <p:cNvSpPr>
            <a:spLocks noGrp="1"/>
          </p:cNvSpPr>
          <p:nvPr>
            <p:ph type="title"/>
          </p:nvPr>
        </p:nvSpPr>
        <p:spPr>
          <a:xfrm>
            <a:off x="838200" y="1164566"/>
            <a:ext cx="10515600" cy="526122"/>
          </a:xfrm>
        </p:spPr>
        <p:txBody>
          <a:bodyPr>
            <a:normAutofit fontScale="90000"/>
          </a:bodyPr>
          <a:lstStyle/>
          <a:p>
            <a:r>
              <a:rPr lang="fi-FI" sz="3200" b="1" dirty="0" err="1">
                <a:solidFill>
                  <a:schemeClr val="dk1"/>
                </a:solidFill>
                <a:ea typeface="Gill Sans"/>
                <a:cs typeface="Gill Sans"/>
                <a:sym typeface="Gill Sans"/>
              </a:rPr>
              <a:t>Dialogpaus</a:t>
            </a:r>
            <a:r>
              <a:rPr lang="fi-FI" sz="3200" b="1" dirty="0">
                <a:solidFill>
                  <a:schemeClr val="dk1"/>
                </a:solidFill>
                <a:ea typeface="Gill Sans"/>
                <a:cs typeface="Gill Sans"/>
                <a:sym typeface="Gill Sans"/>
              </a:rPr>
              <a:t>-diskussion </a:t>
            </a:r>
            <a:r>
              <a:rPr lang="fi-FI" sz="3200" b="1" dirty="0" err="1">
                <a:solidFill>
                  <a:schemeClr val="dk1"/>
                </a:solidFill>
                <a:ea typeface="Gill Sans"/>
                <a:cs typeface="Gill Sans"/>
                <a:sym typeface="Gill Sans"/>
              </a:rPr>
              <a:t>om</a:t>
            </a:r>
            <a:r>
              <a:rPr lang="fi-FI" sz="3200" b="1" dirty="0">
                <a:solidFill>
                  <a:schemeClr val="dk1"/>
                </a:solidFill>
                <a:ea typeface="Gill Sans"/>
                <a:cs typeface="Gill Sans"/>
                <a:sym typeface="Gill Sans"/>
              </a:rPr>
              <a:t> </a:t>
            </a:r>
            <a:r>
              <a:rPr lang="fi-FI" sz="3200" b="1" dirty="0" err="1">
                <a:solidFill>
                  <a:schemeClr val="dk1"/>
                </a:solidFill>
                <a:ea typeface="Gill Sans"/>
                <a:cs typeface="Gill Sans"/>
                <a:sym typeface="Gill Sans"/>
              </a:rPr>
              <a:t>vatten</a:t>
            </a:r>
            <a:br>
              <a:rPr lang="fi-FI" b="1" dirty="0">
                <a:solidFill>
                  <a:schemeClr val="dk1"/>
                </a:solidFill>
                <a:latin typeface="Gill Sans"/>
                <a:ea typeface="Gill Sans"/>
                <a:cs typeface="Gill Sans"/>
                <a:sym typeface="Gill Sans"/>
              </a:rPr>
            </a:br>
            <a:endParaRPr lang="fi-FI" dirty="0"/>
          </a:p>
        </p:txBody>
      </p:sp>
      <p:sp>
        <p:nvSpPr>
          <p:cNvPr id="4" name="Google Shape;177;p7">
            <a:extLst>
              <a:ext uri="{FF2B5EF4-FFF2-40B4-BE49-F238E27FC236}">
                <a16:creationId xmlns:a16="http://schemas.microsoft.com/office/drawing/2014/main" id="{B7F49061-9402-6867-608C-33B1FF92B782}"/>
              </a:ext>
            </a:extLst>
          </p:cNvPr>
          <p:cNvSpPr txBox="1">
            <a:spLocks noGrp="1"/>
          </p:cNvSpPr>
          <p:nvPr>
            <p:ph idx="1"/>
          </p:nvPr>
        </p:nvSpPr>
        <p:spPr>
          <a:xfrm>
            <a:off x="923027" y="1627877"/>
            <a:ext cx="10343072" cy="1345720"/>
          </a:xfrm>
          <a:prstGeom prst="rect">
            <a:avLst/>
          </a:prstGeom>
          <a:noFill/>
          <a:ln w="3175">
            <a:solidFill>
              <a:schemeClr val="tx1"/>
            </a:solidFill>
          </a:ln>
        </p:spPr>
        <p:txBody>
          <a:bodyPr spcFirstLastPara="1" wrap="square" lIns="68700" tIns="68700" rIns="68700" bIns="68700" anchor="t" anchorCtr="0">
            <a:noAutofit/>
          </a:bodyPr>
          <a:lstStyle/>
          <a:p>
            <a:pPr marL="0" indent="0">
              <a:lnSpc>
                <a:spcPct val="100000"/>
              </a:lnSpc>
              <a:buClr>
                <a:srgbClr val="000000"/>
              </a:buClr>
              <a:buSzPts val="1400"/>
              <a:buNone/>
            </a:pPr>
            <a:r>
              <a:rPr lang="sv-SE" sz="1200" b="1" dirty="0">
                <a:solidFill>
                  <a:schemeClr val="dk1"/>
                </a:solidFill>
                <a:ea typeface="Gill Sans"/>
                <a:cs typeface="Gill Sans"/>
                <a:sym typeface="Gill Sans"/>
              </a:rPr>
              <a:t>Anvisningar för diskussionsledaren</a:t>
            </a:r>
          </a:p>
          <a:p>
            <a:pPr marL="0" indent="0">
              <a:lnSpc>
                <a:spcPct val="100000"/>
              </a:lnSpc>
              <a:buClr>
                <a:schemeClr val="dk1"/>
              </a:buClr>
              <a:buSzPts val="1100"/>
              <a:buNone/>
            </a:pPr>
            <a:r>
              <a:rPr lang="sv-SE" sz="1200" dirty="0">
                <a:solidFill>
                  <a:schemeClr val="dk1"/>
                </a:solidFill>
                <a:ea typeface="Gill Sans"/>
                <a:cs typeface="Gill Sans"/>
                <a:sym typeface="Gill Sans"/>
              </a:rPr>
              <a:t>Enkelt typsnitt - säg till exempel såhär - </a:t>
            </a:r>
            <a:r>
              <a:rPr lang="sv-SE" sz="1200" i="1" dirty="0">
                <a:solidFill>
                  <a:schemeClr val="dk1"/>
                </a:solidFill>
                <a:ea typeface="Gill Sans"/>
                <a:cs typeface="Gill Sans"/>
                <a:sym typeface="Gill Sans"/>
              </a:rPr>
              <a:t>Kursiverat typsnitt - hjälp för diskussionsledaren</a:t>
            </a:r>
          </a:p>
          <a:p>
            <a:pPr marL="0" indent="0">
              <a:lnSpc>
                <a:spcPct val="100000"/>
              </a:lnSpc>
              <a:buClr>
                <a:schemeClr val="dk1"/>
              </a:buClr>
              <a:buSzPts val="600"/>
              <a:buNone/>
            </a:pPr>
            <a:r>
              <a:rPr lang="sv-SE" sz="1200" dirty="0">
                <a:solidFill>
                  <a:srgbClr val="FF0000"/>
                </a:solidFill>
                <a:ea typeface="Gill Sans"/>
                <a:cs typeface="Gill Sans"/>
                <a:sym typeface="Gill Sans"/>
              </a:rPr>
              <a:t>Min	Del			</a:t>
            </a:r>
          </a:p>
          <a:p>
            <a:pPr marL="0" indent="0">
              <a:lnSpc>
                <a:spcPct val="100000"/>
              </a:lnSpc>
              <a:buClr>
                <a:schemeClr val="dk1"/>
              </a:buClr>
              <a:buSzPts val="600"/>
              <a:buNone/>
            </a:pPr>
            <a:r>
              <a:rPr lang="sv-SE" sz="1200" dirty="0">
                <a:solidFill>
                  <a:srgbClr val="FF0000"/>
                </a:solidFill>
                <a:ea typeface="Gill Sans"/>
                <a:cs typeface="Gill Sans"/>
                <a:sym typeface="Gill Sans"/>
              </a:rPr>
              <a:t>5	</a:t>
            </a:r>
            <a:r>
              <a:rPr lang="sv-SE" sz="1200" b="1" dirty="0">
                <a:solidFill>
                  <a:srgbClr val="FF0000"/>
                </a:solidFill>
                <a:ea typeface="Gill Sans"/>
                <a:cs typeface="Gill Sans"/>
                <a:sym typeface="Gill Sans"/>
              </a:rPr>
              <a:t>Introduktion / </a:t>
            </a:r>
            <a:r>
              <a:rPr lang="sv-SE" sz="1200" b="1" dirty="0" err="1">
                <a:solidFill>
                  <a:srgbClr val="FF0000"/>
                </a:solidFill>
                <a:ea typeface="Gill Sans"/>
                <a:cs typeface="Gill Sans"/>
                <a:sym typeface="Gill Sans"/>
              </a:rPr>
              <a:t>pardiskussion</a:t>
            </a:r>
            <a:endParaRPr lang="sv-SE" sz="1200" b="1" dirty="0">
              <a:solidFill>
                <a:srgbClr val="FF0000"/>
              </a:solidFill>
              <a:ea typeface="Gill Sans"/>
              <a:cs typeface="Gill Sans"/>
              <a:sym typeface="Gill Sans"/>
            </a:endParaRPr>
          </a:p>
          <a:p>
            <a:pPr>
              <a:buClr>
                <a:schemeClr val="dk1"/>
              </a:buClr>
              <a:buSzPts val="1100"/>
            </a:pPr>
            <a:endParaRPr sz="1467" dirty="0">
              <a:solidFill>
                <a:schemeClr val="dk1"/>
              </a:solidFill>
              <a:latin typeface="Gill Sans"/>
              <a:ea typeface="Gill Sans"/>
              <a:cs typeface="Gill Sans"/>
              <a:sym typeface="Gill Sans"/>
            </a:endParaRPr>
          </a:p>
        </p:txBody>
      </p:sp>
      <p:sp>
        <p:nvSpPr>
          <p:cNvPr id="7" name="Tekstiruutu 6">
            <a:extLst>
              <a:ext uri="{FF2B5EF4-FFF2-40B4-BE49-F238E27FC236}">
                <a16:creationId xmlns:a16="http://schemas.microsoft.com/office/drawing/2014/main" id="{B595BDEE-2784-ADEC-6953-40BA783944A2}"/>
              </a:ext>
            </a:extLst>
          </p:cNvPr>
          <p:cNvSpPr txBox="1"/>
          <p:nvPr/>
        </p:nvSpPr>
        <p:spPr>
          <a:xfrm>
            <a:off x="923027" y="3075197"/>
            <a:ext cx="10343072" cy="2690288"/>
          </a:xfrm>
          <a:prstGeom prst="rect">
            <a:avLst/>
          </a:prstGeom>
          <a:noFill/>
        </p:spPr>
        <p:txBody>
          <a:bodyPr wrap="square">
            <a:spAutoFit/>
          </a:bodyPr>
          <a:lstStyle/>
          <a:p>
            <a:pPr algn="ctr">
              <a:buClr>
                <a:srgbClr val="000000"/>
              </a:buClr>
              <a:buSzPts val="400"/>
            </a:pPr>
            <a:endParaRPr lang="sv-SE" sz="1800" b="1" dirty="0">
              <a:solidFill>
                <a:srgbClr val="000000"/>
              </a:solidFill>
              <a:highlight>
                <a:schemeClr val="lt1"/>
              </a:highlight>
              <a:latin typeface="Gill Sans"/>
              <a:ea typeface="Gill Sans"/>
              <a:cs typeface="Gill Sans"/>
              <a:sym typeface="Gill Sans"/>
            </a:endParaRPr>
          </a:p>
          <a:p>
            <a:pPr>
              <a:lnSpc>
                <a:spcPct val="115000"/>
              </a:lnSpc>
              <a:buClr>
                <a:srgbClr val="000000"/>
              </a:buClr>
              <a:buSzPts val="400"/>
            </a:pPr>
            <a:r>
              <a:rPr lang="sv-SE" sz="1200" dirty="0">
                <a:solidFill>
                  <a:schemeClr val="dk1"/>
                </a:solidFill>
                <a:highlight>
                  <a:schemeClr val="lt1"/>
                </a:highlight>
                <a:ea typeface="Gill Sans"/>
                <a:cs typeface="Gill Sans"/>
                <a:sym typeface="Gill Sans"/>
              </a:rPr>
              <a:t>Till att börja med kommer vi att titta på/lyssna på/läsa en kort introduktionstext för att väcka tankar om diskussionens tema. </a:t>
            </a:r>
            <a:r>
              <a:rPr lang="sv-SE" sz="1200" b="1" dirty="0">
                <a:solidFill>
                  <a:schemeClr val="dk1"/>
                </a:solidFill>
                <a:highlight>
                  <a:schemeClr val="lt1"/>
                </a:highlight>
                <a:ea typeface="Gill Sans"/>
                <a:cs typeface="Gill Sans"/>
                <a:sym typeface="Gill Sans"/>
              </a:rPr>
              <a:t>ELLER:</a:t>
            </a:r>
            <a:r>
              <a:rPr lang="sv-SE" sz="1200" dirty="0">
                <a:solidFill>
                  <a:schemeClr val="dk1"/>
                </a:solidFill>
                <a:highlight>
                  <a:schemeClr val="lt1"/>
                </a:highlight>
                <a:ea typeface="Gill Sans"/>
                <a:cs typeface="Gill Sans"/>
                <a:sym typeface="Gill Sans"/>
              </a:rPr>
              <a:t> I början funderar vi lite på vilka idéer eller egna tankar som den här Dialogpaus-diskussionen eller dess tema väcker hos oss.</a:t>
            </a:r>
          </a:p>
          <a:p>
            <a:pPr>
              <a:lnSpc>
                <a:spcPct val="115000"/>
              </a:lnSpc>
              <a:buClr>
                <a:srgbClr val="000000"/>
              </a:buClr>
              <a:buSzPts val="400"/>
            </a:pPr>
            <a:endParaRPr lang="sv-SE" sz="1200" dirty="0">
              <a:solidFill>
                <a:srgbClr val="FF0000"/>
              </a:solidFill>
              <a:highlight>
                <a:schemeClr val="lt1"/>
              </a:highlight>
              <a:ea typeface="Gill Sans"/>
              <a:cs typeface="Gill Sans"/>
              <a:sym typeface="Gill Sans"/>
            </a:endParaRPr>
          </a:p>
          <a:p>
            <a:pPr marL="609585" indent="-389457">
              <a:lnSpc>
                <a:spcPct val="115000"/>
              </a:lnSpc>
              <a:buClr>
                <a:srgbClr val="000000"/>
              </a:buClr>
              <a:buSzPts val="1000"/>
              <a:buFont typeface="Gill Sans"/>
              <a:buChar char="➔"/>
            </a:pPr>
            <a:r>
              <a:rPr lang="sv-SE" sz="1200" i="1" dirty="0">
                <a:solidFill>
                  <a:srgbClr val="000000"/>
                </a:solidFill>
                <a:highlight>
                  <a:schemeClr val="lt1"/>
                </a:highlight>
                <a:ea typeface="Gill Sans"/>
                <a:cs typeface="Gill Sans"/>
                <a:sym typeface="Gill Sans"/>
              </a:rPr>
              <a:t>Introduktionen kan ha skickats till deltagarna i förväg</a:t>
            </a:r>
          </a:p>
          <a:p>
            <a:pPr marL="609585" indent="-389457">
              <a:lnSpc>
                <a:spcPct val="115000"/>
              </a:lnSpc>
              <a:buClr>
                <a:srgbClr val="000000"/>
              </a:buClr>
              <a:buSzPts val="1000"/>
              <a:buFont typeface="Gill Sans"/>
              <a:buChar char="➔"/>
            </a:pPr>
            <a:r>
              <a:rPr lang="sv-SE" sz="1200" i="1" dirty="0">
                <a:solidFill>
                  <a:srgbClr val="000000"/>
                </a:solidFill>
                <a:highlight>
                  <a:schemeClr val="lt1"/>
                </a:highlight>
                <a:ea typeface="Gill Sans"/>
                <a:cs typeface="Gill Sans"/>
                <a:sym typeface="Gill Sans"/>
              </a:rPr>
              <a:t>Förbered hur introduktionen gås igenom</a:t>
            </a:r>
          </a:p>
          <a:p>
            <a:pPr>
              <a:lnSpc>
                <a:spcPct val="115000"/>
              </a:lnSpc>
              <a:buClr>
                <a:srgbClr val="000000"/>
              </a:buClr>
              <a:buSzPts val="600"/>
            </a:pPr>
            <a:endParaRPr lang="sv-SE" sz="1200" dirty="0">
              <a:solidFill>
                <a:srgbClr val="000000"/>
              </a:solidFill>
              <a:highlight>
                <a:schemeClr val="lt1"/>
              </a:highlight>
              <a:ea typeface="Gill Sans"/>
              <a:cs typeface="Gill Sans"/>
              <a:sym typeface="Gill Sans"/>
            </a:endParaRPr>
          </a:p>
          <a:p>
            <a:pPr>
              <a:lnSpc>
                <a:spcPct val="115000"/>
              </a:lnSpc>
              <a:buClr>
                <a:srgbClr val="000000"/>
              </a:buClr>
              <a:buSzPts val="600"/>
            </a:pPr>
            <a:r>
              <a:rPr lang="sv-SE" sz="1200" dirty="0">
                <a:solidFill>
                  <a:srgbClr val="000000"/>
                </a:solidFill>
                <a:highlight>
                  <a:schemeClr val="lt1"/>
                </a:highlight>
                <a:ea typeface="Gill Sans"/>
                <a:cs typeface="Gill Sans"/>
                <a:sym typeface="Gill Sans"/>
              </a:rPr>
              <a:t>Nu ber jag dig att fundera för dig själv ELLER i par vilka de första tankarna är när du tänker på ämnet för vår diskussion, nämligen v</a:t>
            </a:r>
            <a:r>
              <a:rPr lang="sv-SE" sz="1200" dirty="0">
                <a:highlight>
                  <a:schemeClr val="lt1"/>
                </a:highlight>
                <a:ea typeface="Gill Sans"/>
                <a:cs typeface="Gill Sans"/>
                <a:sym typeface="Gill Sans"/>
              </a:rPr>
              <a:t>atten</a:t>
            </a:r>
            <a:r>
              <a:rPr lang="sv-SE" sz="1200" dirty="0">
                <a:solidFill>
                  <a:srgbClr val="000000"/>
                </a:solidFill>
                <a:highlight>
                  <a:schemeClr val="lt1"/>
                </a:highlight>
                <a:ea typeface="Gill Sans"/>
                <a:cs typeface="Gill Sans"/>
                <a:sym typeface="Gill Sans"/>
              </a:rPr>
              <a:t>. Till exempel, när tänkte du senast på detta tema? Om du vill kan du skriva ner dina tankar på ett papper. Låt oss ta några minuter för att göra detta och sedan öppna den gemensamma diskussionen, tack!</a:t>
            </a:r>
          </a:p>
          <a:p>
            <a:pPr>
              <a:lnSpc>
                <a:spcPct val="115000"/>
              </a:lnSpc>
              <a:buClr>
                <a:srgbClr val="000000"/>
              </a:buClr>
              <a:buSzPts val="600"/>
            </a:pPr>
            <a:endParaRPr lang="sv-SE" sz="1200" dirty="0">
              <a:solidFill>
                <a:srgbClr val="000000"/>
              </a:solidFill>
              <a:highlight>
                <a:schemeClr val="lt1"/>
              </a:highlight>
              <a:ea typeface="Gill Sans"/>
              <a:cs typeface="Gill Sans"/>
              <a:sym typeface="Gill Sans"/>
            </a:endParaRPr>
          </a:p>
          <a:p>
            <a:pPr marL="609585" indent="-389457">
              <a:lnSpc>
                <a:spcPct val="115000"/>
              </a:lnSpc>
              <a:buClr>
                <a:srgbClr val="000000"/>
              </a:buClr>
              <a:buSzPts val="1000"/>
              <a:buFont typeface="Gill Sans"/>
              <a:buChar char="➔"/>
            </a:pPr>
            <a:r>
              <a:rPr lang="sv-SE" sz="1200" i="1" dirty="0">
                <a:solidFill>
                  <a:srgbClr val="000000"/>
                </a:solidFill>
                <a:highlight>
                  <a:schemeClr val="lt1"/>
                </a:highlight>
                <a:ea typeface="Gill Sans"/>
                <a:cs typeface="Gill Sans"/>
                <a:sym typeface="Gill Sans"/>
              </a:rPr>
              <a:t>Anteckna de viktigaste punkterna i diskussionen</a:t>
            </a:r>
          </a:p>
        </p:txBody>
      </p:sp>
    </p:spTree>
    <p:extLst>
      <p:ext uri="{BB962C8B-B14F-4D97-AF65-F5344CB8AC3E}">
        <p14:creationId xmlns:p14="http://schemas.microsoft.com/office/powerpoint/2010/main" val="13833660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0D7DF3D-B31F-9582-A3C7-7194E295F361}"/>
              </a:ext>
            </a:extLst>
          </p:cNvPr>
          <p:cNvSpPr>
            <a:spLocks noGrp="1"/>
          </p:cNvSpPr>
          <p:nvPr>
            <p:ph type="title"/>
          </p:nvPr>
        </p:nvSpPr>
        <p:spPr>
          <a:xfrm>
            <a:off x="736600" y="957577"/>
            <a:ext cx="5676900" cy="526122"/>
          </a:xfrm>
        </p:spPr>
        <p:txBody>
          <a:bodyPr>
            <a:normAutofit fontScale="90000"/>
          </a:bodyPr>
          <a:lstStyle/>
          <a:p>
            <a:r>
              <a:rPr lang="fi-FI" sz="3200" b="1" dirty="0" err="1">
                <a:solidFill>
                  <a:schemeClr val="dk1"/>
                </a:solidFill>
                <a:ea typeface="Gill Sans"/>
                <a:cs typeface="Gill Sans"/>
                <a:sym typeface="Gill Sans"/>
              </a:rPr>
              <a:t>Dialogpaus</a:t>
            </a:r>
            <a:r>
              <a:rPr lang="fi-FI" sz="3200" b="1" dirty="0">
                <a:solidFill>
                  <a:schemeClr val="dk1"/>
                </a:solidFill>
                <a:ea typeface="Gill Sans"/>
                <a:cs typeface="Gill Sans"/>
                <a:sym typeface="Gill Sans"/>
              </a:rPr>
              <a:t>-diskussion </a:t>
            </a:r>
            <a:r>
              <a:rPr lang="fi-FI" sz="3200" b="1" dirty="0" err="1">
                <a:solidFill>
                  <a:schemeClr val="dk1"/>
                </a:solidFill>
                <a:ea typeface="Gill Sans"/>
                <a:cs typeface="Gill Sans"/>
                <a:sym typeface="Gill Sans"/>
              </a:rPr>
              <a:t>om</a:t>
            </a:r>
            <a:r>
              <a:rPr lang="fi-FI" sz="3200" b="1" dirty="0">
                <a:solidFill>
                  <a:schemeClr val="dk1"/>
                </a:solidFill>
                <a:ea typeface="Gill Sans"/>
                <a:cs typeface="Gill Sans"/>
                <a:sym typeface="Gill Sans"/>
              </a:rPr>
              <a:t> </a:t>
            </a:r>
            <a:r>
              <a:rPr lang="fi-FI" sz="3200" b="1" dirty="0" err="1">
                <a:solidFill>
                  <a:schemeClr val="dk1"/>
                </a:solidFill>
                <a:ea typeface="Gill Sans"/>
                <a:cs typeface="Gill Sans"/>
                <a:sym typeface="Gill Sans"/>
              </a:rPr>
              <a:t>vatten</a:t>
            </a:r>
            <a:br>
              <a:rPr lang="fi-FI" b="1" dirty="0">
                <a:solidFill>
                  <a:schemeClr val="dk1"/>
                </a:solidFill>
                <a:latin typeface="Gill Sans"/>
                <a:ea typeface="Gill Sans"/>
                <a:cs typeface="Gill Sans"/>
                <a:sym typeface="Gill Sans"/>
              </a:rPr>
            </a:br>
            <a:endParaRPr lang="fi-FI" dirty="0"/>
          </a:p>
        </p:txBody>
      </p:sp>
      <p:sp>
        <p:nvSpPr>
          <p:cNvPr id="4" name="Google Shape;177;p7">
            <a:extLst>
              <a:ext uri="{FF2B5EF4-FFF2-40B4-BE49-F238E27FC236}">
                <a16:creationId xmlns:a16="http://schemas.microsoft.com/office/drawing/2014/main" id="{B7F49061-9402-6867-608C-33B1FF92B782}"/>
              </a:ext>
            </a:extLst>
          </p:cNvPr>
          <p:cNvSpPr txBox="1">
            <a:spLocks noGrp="1"/>
          </p:cNvSpPr>
          <p:nvPr>
            <p:ph idx="1"/>
          </p:nvPr>
        </p:nvSpPr>
        <p:spPr>
          <a:xfrm>
            <a:off x="838200" y="1276710"/>
            <a:ext cx="10772955" cy="1259458"/>
          </a:xfrm>
          <a:prstGeom prst="rect">
            <a:avLst/>
          </a:prstGeom>
          <a:noFill/>
          <a:ln w="3175">
            <a:solidFill>
              <a:schemeClr val="tx1"/>
            </a:solidFill>
          </a:ln>
        </p:spPr>
        <p:txBody>
          <a:bodyPr spcFirstLastPara="1" wrap="square" lIns="68700" tIns="68700" rIns="68700" bIns="68700" anchor="t" anchorCtr="0">
            <a:noAutofit/>
          </a:bodyPr>
          <a:lstStyle/>
          <a:p>
            <a:pPr marL="0" indent="0">
              <a:lnSpc>
                <a:spcPct val="100000"/>
              </a:lnSpc>
              <a:buClr>
                <a:srgbClr val="000000"/>
              </a:buClr>
              <a:buSzPts val="1400"/>
              <a:buNone/>
            </a:pPr>
            <a:r>
              <a:rPr lang="sv-SE" sz="1400" b="1" dirty="0">
                <a:solidFill>
                  <a:schemeClr val="dk1"/>
                </a:solidFill>
                <a:ea typeface="Gill Sans"/>
                <a:cs typeface="Gill Sans"/>
                <a:sym typeface="Gill Sans"/>
              </a:rPr>
              <a:t>Anvisningar för diskussionsledaren</a:t>
            </a:r>
            <a:br>
              <a:rPr lang="sv-SE" sz="1400" b="1" dirty="0">
                <a:solidFill>
                  <a:schemeClr val="dk1"/>
                </a:solidFill>
                <a:ea typeface="Gill Sans"/>
                <a:cs typeface="Gill Sans"/>
                <a:sym typeface="Gill Sans"/>
              </a:rPr>
            </a:br>
            <a:r>
              <a:rPr lang="sv-SE" sz="1400" dirty="0">
                <a:solidFill>
                  <a:schemeClr val="dk1"/>
                </a:solidFill>
                <a:ea typeface="Gill Sans"/>
                <a:cs typeface="Gill Sans"/>
                <a:sym typeface="Gill Sans"/>
              </a:rPr>
              <a:t>Enkelt typsnitt - säg till exempel såhär - </a:t>
            </a:r>
            <a:r>
              <a:rPr lang="sv-SE" sz="1400" i="1" dirty="0">
                <a:solidFill>
                  <a:schemeClr val="dk1"/>
                </a:solidFill>
                <a:ea typeface="Gill Sans"/>
                <a:cs typeface="Gill Sans"/>
                <a:sym typeface="Gill Sans"/>
              </a:rPr>
              <a:t>Kursiverat typsnitt - hjälp för diskussionsledaren</a:t>
            </a:r>
          </a:p>
          <a:p>
            <a:pPr marL="0" indent="0">
              <a:lnSpc>
                <a:spcPct val="100000"/>
              </a:lnSpc>
              <a:buClr>
                <a:schemeClr val="dk1"/>
              </a:buClr>
              <a:buSzPts val="600"/>
              <a:buNone/>
            </a:pPr>
            <a:r>
              <a:rPr lang="sv-SE" sz="1400" dirty="0">
                <a:solidFill>
                  <a:srgbClr val="FF0000"/>
                </a:solidFill>
                <a:ea typeface="Gill Sans"/>
                <a:cs typeface="Gill Sans"/>
                <a:sym typeface="Gill Sans"/>
              </a:rPr>
              <a:t>Min	Del			</a:t>
            </a:r>
            <a:br>
              <a:rPr lang="sv-SE" sz="1400" dirty="0">
                <a:solidFill>
                  <a:srgbClr val="FF0000"/>
                </a:solidFill>
                <a:ea typeface="Gill Sans"/>
                <a:cs typeface="Gill Sans"/>
                <a:sym typeface="Gill Sans"/>
              </a:rPr>
            </a:br>
            <a:r>
              <a:rPr lang="sv-SE" sz="1400" dirty="0">
                <a:solidFill>
                  <a:srgbClr val="FF0000"/>
                </a:solidFill>
                <a:ea typeface="Gill Sans"/>
                <a:cs typeface="Gill Sans"/>
                <a:sym typeface="Gill Sans"/>
              </a:rPr>
              <a:t>25 	Gemensam diskussion</a:t>
            </a:r>
          </a:p>
          <a:p>
            <a:pPr>
              <a:buClr>
                <a:schemeClr val="dk1"/>
              </a:buClr>
              <a:buSzPts val="1100"/>
            </a:pPr>
            <a:endParaRPr sz="1467" dirty="0">
              <a:solidFill>
                <a:schemeClr val="dk1"/>
              </a:solidFill>
              <a:latin typeface="Gill Sans"/>
              <a:ea typeface="Gill Sans"/>
              <a:cs typeface="Gill Sans"/>
              <a:sym typeface="Gill Sans"/>
            </a:endParaRPr>
          </a:p>
        </p:txBody>
      </p:sp>
      <p:sp>
        <p:nvSpPr>
          <p:cNvPr id="7" name="Tekstiruutu 6">
            <a:extLst>
              <a:ext uri="{FF2B5EF4-FFF2-40B4-BE49-F238E27FC236}">
                <a16:creationId xmlns:a16="http://schemas.microsoft.com/office/drawing/2014/main" id="{B595BDEE-2784-ADEC-6953-40BA783944A2}"/>
              </a:ext>
            </a:extLst>
          </p:cNvPr>
          <p:cNvSpPr txBox="1"/>
          <p:nvPr/>
        </p:nvSpPr>
        <p:spPr>
          <a:xfrm>
            <a:off x="838200" y="2745718"/>
            <a:ext cx="10427899" cy="3813865"/>
          </a:xfrm>
          <a:prstGeom prst="rect">
            <a:avLst/>
          </a:prstGeom>
          <a:noFill/>
        </p:spPr>
        <p:txBody>
          <a:bodyPr wrap="square">
            <a:spAutoFit/>
          </a:bodyPr>
          <a:lstStyle/>
          <a:p>
            <a:pPr>
              <a:lnSpc>
                <a:spcPct val="115000"/>
              </a:lnSpc>
              <a:buClr>
                <a:srgbClr val="000000"/>
              </a:buClr>
              <a:buSzPts val="400"/>
            </a:pPr>
            <a:r>
              <a:rPr lang="sv-SE" sz="1200" dirty="0">
                <a:solidFill>
                  <a:srgbClr val="000000"/>
                </a:solidFill>
                <a:ea typeface="Gill Sans"/>
                <a:cs typeface="Gill Sans"/>
                <a:sym typeface="Gill Sans"/>
              </a:rPr>
              <a:t>Nu skulle jag gärna vilja höra vad du kom att tänka på om </a:t>
            </a:r>
            <a:r>
              <a:rPr lang="sv-SE" sz="1200" dirty="0">
                <a:ea typeface="Gill Sans"/>
                <a:cs typeface="Gill Sans"/>
                <a:sym typeface="Gill Sans"/>
              </a:rPr>
              <a:t>rening av vatten</a:t>
            </a:r>
            <a:r>
              <a:rPr lang="sv-SE" sz="1200" dirty="0">
                <a:solidFill>
                  <a:srgbClr val="000000"/>
                </a:solidFill>
                <a:ea typeface="Gill Sans"/>
                <a:cs typeface="Gill Sans"/>
                <a:sym typeface="Gill Sans"/>
              </a:rPr>
              <a:t>. Låt oss hålla våra egna bidrag korta så att vi alla har en chans att bidra till diskussionen. Låt oss också komma ihåg de spelregler vi just kom överens om tillsammans.</a:t>
            </a:r>
          </a:p>
          <a:p>
            <a:pPr>
              <a:lnSpc>
                <a:spcPct val="115000"/>
              </a:lnSpc>
              <a:buClr>
                <a:srgbClr val="000000"/>
              </a:buClr>
              <a:buSzPts val="400"/>
            </a:pPr>
            <a:r>
              <a:rPr lang="sv-SE" sz="1200" dirty="0">
                <a:solidFill>
                  <a:srgbClr val="000000"/>
                </a:solidFill>
                <a:ea typeface="Gill Sans"/>
                <a:cs typeface="Gill Sans"/>
                <a:sym typeface="Gill Sans"/>
              </a:rPr>
              <a:t>Vem vill börja? </a:t>
            </a:r>
          </a:p>
          <a:p>
            <a:pPr>
              <a:lnSpc>
                <a:spcPct val="115000"/>
              </a:lnSpc>
              <a:buClr>
                <a:srgbClr val="000000"/>
              </a:buClr>
              <a:buSzPts val="400"/>
            </a:pPr>
            <a:endParaRPr lang="sv-SE" sz="1200" dirty="0">
              <a:solidFill>
                <a:srgbClr val="000000"/>
              </a:solidFill>
              <a:ea typeface="Gill Sans"/>
              <a:cs typeface="Gill Sans"/>
              <a:sym typeface="Gill Sans"/>
            </a:endParaRPr>
          </a:p>
          <a:p>
            <a:pPr>
              <a:lnSpc>
                <a:spcPct val="115000"/>
              </a:lnSpc>
              <a:buClr>
                <a:srgbClr val="000000"/>
              </a:buClr>
              <a:buSzPts val="400"/>
            </a:pPr>
            <a:r>
              <a:rPr lang="sv-SE" sz="1200" dirty="0">
                <a:solidFill>
                  <a:srgbClr val="000000"/>
                </a:solidFill>
                <a:ea typeface="Gill Sans"/>
                <a:cs typeface="Gill Sans"/>
                <a:sym typeface="Gill Sans"/>
              </a:rPr>
              <a:t>Tack. Och vad diskuterade ni andra, fanns det liknande eller olika erfarenheter?</a:t>
            </a:r>
          </a:p>
          <a:p>
            <a:pPr>
              <a:lnSpc>
                <a:spcPct val="115000"/>
              </a:lnSpc>
              <a:buClr>
                <a:srgbClr val="000000"/>
              </a:buClr>
              <a:buSzPts val="400"/>
            </a:pPr>
            <a:endParaRPr lang="sv-SE" sz="1200" dirty="0">
              <a:solidFill>
                <a:srgbClr val="000000"/>
              </a:solidFill>
              <a:ea typeface="Gill Sans"/>
              <a:cs typeface="Gill Sans"/>
              <a:sym typeface="Gill Sans"/>
            </a:endParaRPr>
          </a:p>
          <a:p>
            <a:pPr>
              <a:lnSpc>
                <a:spcPct val="115000"/>
              </a:lnSpc>
              <a:buClr>
                <a:srgbClr val="000000"/>
              </a:buClr>
              <a:buSzPts val="400"/>
            </a:pPr>
            <a:r>
              <a:rPr lang="sv-SE" sz="1200" dirty="0">
                <a:solidFill>
                  <a:srgbClr val="000000"/>
                </a:solidFill>
                <a:ea typeface="Gill Sans"/>
                <a:cs typeface="Gill Sans"/>
                <a:sym typeface="Gill Sans"/>
              </a:rPr>
              <a:t>Tack. Det är viktigt att höra vad ni tycker. Därefter skulle jag vilja höra från dem av er som ännu inte har sagt vad ni kom att tänka på i början. Vad kom till exempel X och Y och Z att tänka på?</a:t>
            </a:r>
          </a:p>
          <a:p>
            <a:pPr>
              <a:lnSpc>
                <a:spcPct val="115000"/>
              </a:lnSpc>
              <a:buClr>
                <a:srgbClr val="000000"/>
              </a:buClr>
              <a:buSzPts val="400"/>
            </a:pPr>
            <a:endParaRPr lang="sv-SE" sz="1200" dirty="0">
              <a:solidFill>
                <a:srgbClr val="000000"/>
              </a:solidFill>
              <a:ea typeface="Gill Sans"/>
              <a:cs typeface="Gill Sans"/>
              <a:sym typeface="Gill Sans"/>
            </a:endParaRPr>
          </a:p>
          <a:p>
            <a:pPr>
              <a:lnSpc>
                <a:spcPct val="115000"/>
              </a:lnSpc>
              <a:buClr>
                <a:schemeClr val="dk1"/>
              </a:buClr>
              <a:buSzPts val="1100"/>
            </a:pPr>
            <a:r>
              <a:rPr lang="sv-SE" sz="1200" dirty="0">
                <a:solidFill>
                  <a:schemeClr val="dk1"/>
                </a:solidFill>
                <a:ea typeface="Gill Sans"/>
                <a:cs typeface="Gill Sans"/>
                <a:sym typeface="Gill Sans"/>
              </a:rPr>
              <a:t>Tack till er alla. Ni tog till exempel upp följande tankar: ...</a:t>
            </a:r>
          </a:p>
          <a:p>
            <a:pPr>
              <a:lnSpc>
                <a:spcPct val="115000"/>
              </a:lnSpc>
              <a:buClr>
                <a:schemeClr val="dk1"/>
              </a:buClr>
              <a:buSzPts val="1100"/>
            </a:pPr>
            <a:r>
              <a:rPr lang="sv-SE" sz="1200" dirty="0">
                <a:solidFill>
                  <a:schemeClr val="dk1"/>
                </a:solidFill>
                <a:ea typeface="Gill Sans"/>
                <a:cs typeface="Gill Sans"/>
                <a:sym typeface="Gill Sans"/>
              </a:rPr>
              <a:t>Låt oss nu fortsätta diskussionen.</a:t>
            </a:r>
          </a:p>
          <a:p>
            <a:pPr>
              <a:buClr>
                <a:srgbClr val="000000"/>
              </a:buClr>
              <a:buSzPts val="1000"/>
            </a:pPr>
            <a:endParaRPr lang="sv-SE" sz="1200" i="1" dirty="0">
              <a:solidFill>
                <a:srgbClr val="000000"/>
              </a:solidFill>
              <a:ea typeface="Gill Sans"/>
              <a:cs typeface="Gill Sans"/>
              <a:sym typeface="Gill Sans"/>
            </a:endParaRPr>
          </a:p>
          <a:p>
            <a:pPr marL="239993" indent="-239993">
              <a:lnSpc>
                <a:spcPct val="115000"/>
              </a:lnSpc>
              <a:buClr>
                <a:srgbClr val="000000"/>
              </a:buClr>
              <a:buSzPts val="1000"/>
              <a:buFont typeface="Gill Sans"/>
              <a:buChar char="➔"/>
            </a:pPr>
            <a:r>
              <a:rPr lang="sv-SE" sz="1200" i="1" dirty="0">
                <a:solidFill>
                  <a:srgbClr val="000000"/>
                </a:solidFill>
                <a:ea typeface="Gill Sans"/>
                <a:cs typeface="Gill Sans"/>
                <a:sym typeface="Gill Sans"/>
              </a:rPr>
              <a:t>Du kan också underlätta diskussionen genom att berätta för deltagarna vilka idéer du själv hade: Jag tänkte på upplevelser som denna. Hur var det med er andra, hade ni liknande eller annorlunda tankar?</a:t>
            </a:r>
          </a:p>
          <a:p>
            <a:pPr marL="239993" indent="-239993">
              <a:lnSpc>
                <a:spcPct val="115000"/>
              </a:lnSpc>
              <a:spcBef>
                <a:spcPts val="1333"/>
              </a:spcBef>
              <a:buClr>
                <a:srgbClr val="000000"/>
              </a:buClr>
              <a:buSzPts val="1000"/>
              <a:buFont typeface="Gill Sans"/>
              <a:buChar char="➔"/>
            </a:pPr>
            <a:r>
              <a:rPr lang="sv-SE" sz="1200" i="1" dirty="0">
                <a:solidFill>
                  <a:srgbClr val="000000"/>
                </a:solidFill>
                <a:ea typeface="Gill Sans"/>
                <a:cs typeface="Gill Sans"/>
                <a:sym typeface="Gill Sans"/>
              </a:rPr>
              <a:t>I detta skede ber du alla om en idé, även om de inte ber om att få tala (kom ihåg att deltagaren inte måste tala trots att hen får ordet).</a:t>
            </a:r>
          </a:p>
          <a:p>
            <a:pPr algn="ctr">
              <a:buClr>
                <a:srgbClr val="000000"/>
              </a:buClr>
              <a:buSzPts val="400"/>
            </a:pPr>
            <a:endParaRPr lang="sv-SE" sz="1200" i="1" dirty="0">
              <a:solidFill>
                <a:srgbClr val="000000"/>
              </a:solidFill>
              <a:highlight>
                <a:schemeClr val="lt1"/>
              </a:highlight>
              <a:ea typeface="Gill Sans"/>
              <a:cs typeface="Gill Sans"/>
              <a:sym typeface="Gill Sans"/>
            </a:endParaRPr>
          </a:p>
        </p:txBody>
      </p:sp>
    </p:spTree>
    <p:extLst>
      <p:ext uri="{BB962C8B-B14F-4D97-AF65-F5344CB8AC3E}">
        <p14:creationId xmlns:p14="http://schemas.microsoft.com/office/powerpoint/2010/main" val="41805772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0D7DF3D-B31F-9582-A3C7-7194E295F361}"/>
              </a:ext>
            </a:extLst>
          </p:cNvPr>
          <p:cNvSpPr>
            <a:spLocks noGrp="1"/>
          </p:cNvSpPr>
          <p:nvPr>
            <p:ph type="title"/>
          </p:nvPr>
        </p:nvSpPr>
        <p:spPr>
          <a:xfrm>
            <a:off x="838198" y="1039528"/>
            <a:ext cx="5257800" cy="526122"/>
          </a:xfrm>
        </p:spPr>
        <p:txBody>
          <a:bodyPr>
            <a:normAutofit fontScale="90000"/>
          </a:bodyPr>
          <a:lstStyle/>
          <a:p>
            <a:r>
              <a:rPr lang="fi-FI" sz="3200" b="1" dirty="0" err="1">
                <a:solidFill>
                  <a:schemeClr val="dk1"/>
                </a:solidFill>
                <a:ea typeface="Gill Sans"/>
                <a:cs typeface="Gill Sans"/>
                <a:sym typeface="Gill Sans"/>
              </a:rPr>
              <a:t>Dialogpaus</a:t>
            </a:r>
            <a:r>
              <a:rPr lang="fi-FI" sz="3200" b="1" dirty="0">
                <a:solidFill>
                  <a:schemeClr val="dk1"/>
                </a:solidFill>
                <a:ea typeface="Gill Sans"/>
                <a:cs typeface="Gill Sans"/>
                <a:sym typeface="Gill Sans"/>
              </a:rPr>
              <a:t>-diskussion </a:t>
            </a:r>
            <a:r>
              <a:rPr lang="fi-FI" sz="3200" b="1" dirty="0" err="1">
                <a:solidFill>
                  <a:schemeClr val="dk1"/>
                </a:solidFill>
                <a:ea typeface="Gill Sans"/>
                <a:cs typeface="Gill Sans"/>
                <a:sym typeface="Gill Sans"/>
              </a:rPr>
              <a:t>om</a:t>
            </a:r>
            <a:r>
              <a:rPr lang="fi-FI" sz="3200" b="1" dirty="0">
                <a:solidFill>
                  <a:schemeClr val="dk1"/>
                </a:solidFill>
                <a:ea typeface="Gill Sans"/>
                <a:cs typeface="Gill Sans"/>
                <a:sym typeface="Gill Sans"/>
              </a:rPr>
              <a:t> </a:t>
            </a:r>
            <a:r>
              <a:rPr lang="fi-FI" sz="3200" b="1" dirty="0" err="1">
                <a:solidFill>
                  <a:schemeClr val="dk1"/>
                </a:solidFill>
                <a:ea typeface="Gill Sans"/>
                <a:cs typeface="Gill Sans"/>
                <a:sym typeface="Gill Sans"/>
              </a:rPr>
              <a:t>vatten</a:t>
            </a:r>
            <a:br>
              <a:rPr lang="fi-FI" b="1" dirty="0">
                <a:solidFill>
                  <a:schemeClr val="dk1"/>
                </a:solidFill>
                <a:latin typeface="Gill Sans"/>
                <a:ea typeface="Gill Sans"/>
                <a:cs typeface="Gill Sans"/>
                <a:sym typeface="Gill Sans"/>
              </a:rPr>
            </a:br>
            <a:endParaRPr lang="fi-FI" dirty="0"/>
          </a:p>
        </p:txBody>
      </p:sp>
      <p:sp>
        <p:nvSpPr>
          <p:cNvPr id="4" name="Google Shape;177;p7">
            <a:extLst>
              <a:ext uri="{FF2B5EF4-FFF2-40B4-BE49-F238E27FC236}">
                <a16:creationId xmlns:a16="http://schemas.microsoft.com/office/drawing/2014/main" id="{B7F49061-9402-6867-608C-33B1FF92B782}"/>
              </a:ext>
            </a:extLst>
          </p:cNvPr>
          <p:cNvSpPr txBox="1">
            <a:spLocks noGrp="1"/>
          </p:cNvSpPr>
          <p:nvPr>
            <p:ph idx="1"/>
          </p:nvPr>
        </p:nvSpPr>
        <p:spPr>
          <a:xfrm>
            <a:off x="838196" y="1423239"/>
            <a:ext cx="10859219" cy="932611"/>
          </a:xfrm>
          <a:prstGeom prst="rect">
            <a:avLst/>
          </a:prstGeom>
          <a:noFill/>
          <a:ln w="3175">
            <a:solidFill>
              <a:schemeClr val="tx1"/>
            </a:solidFill>
          </a:ln>
        </p:spPr>
        <p:txBody>
          <a:bodyPr spcFirstLastPara="1" wrap="square" lIns="68700" tIns="68700" rIns="68700" bIns="68700" anchor="t" anchorCtr="0">
            <a:noAutofit/>
          </a:bodyPr>
          <a:lstStyle/>
          <a:p>
            <a:pPr marL="0" indent="0">
              <a:lnSpc>
                <a:spcPct val="100000"/>
              </a:lnSpc>
              <a:buClr>
                <a:srgbClr val="000000"/>
              </a:buClr>
              <a:buSzPts val="1400"/>
              <a:buNone/>
            </a:pPr>
            <a:r>
              <a:rPr lang="sv-SE" sz="1200" b="1" dirty="0">
                <a:solidFill>
                  <a:schemeClr val="dk1"/>
                </a:solidFill>
                <a:ea typeface="Gill Sans"/>
                <a:cs typeface="Gill Sans"/>
                <a:sym typeface="Gill Sans"/>
              </a:rPr>
              <a:t>Anvisningar för diskussionsledaren</a:t>
            </a:r>
          </a:p>
          <a:p>
            <a:pPr marL="0" indent="0">
              <a:lnSpc>
                <a:spcPct val="100000"/>
              </a:lnSpc>
              <a:buClr>
                <a:schemeClr val="dk1"/>
              </a:buClr>
              <a:buSzPts val="1100"/>
              <a:buNone/>
            </a:pPr>
            <a:r>
              <a:rPr lang="sv-SE" sz="1200" dirty="0">
                <a:solidFill>
                  <a:schemeClr val="dk1"/>
                </a:solidFill>
                <a:ea typeface="Gill Sans"/>
                <a:cs typeface="Gill Sans"/>
                <a:sym typeface="Gill Sans"/>
              </a:rPr>
              <a:t>Enkelt typsnitt - säg till exempel såhär - </a:t>
            </a:r>
            <a:r>
              <a:rPr lang="sv-SE" sz="1200" i="1" dirty="0">
                <a:solidFill>
                  <a:schemeClr val="dk1"/>
                </a:solidFill>
                <a:ea typeface="Gill Sans"/>
                <a:cs typeface="Gill Sans"/>
                <a:sym typeface="Gill Sans"/>
              </a:rPr>
              <a:t>Kursiverat typsnitt - hjälp för diskussionsledaren</a:t>
            </a:r>
          </a:p>
          <a:p>
            <a:pPr marL="0" indent="0">
              <a:buClr>
                <a:schemeClr val="dk1"/>
              </a:buClr>
              <a:buSzPts val="600"/>
              <a:buNone/>
            </a:pPr>
            <a:endParaRPr lang="fi-FI" sz="1867" dirty="0">
              <a:solidFill>
                <a:schemeClr val="dk1"/>
              </a:solidFill>
              <a:latin typeface="Gill Sans"/>
              <a:ea typeface="Gill Sans"/>
              <a:cs typeface="Gill Sans"/>
              <a:sym typeface="Gill Sans"/>
            </a:endParaRPr>
          </a:p>
        </p:txBody>
      </p:sp>
      <p:sp>
        <p:nvSpPr>
          <p:cNvPr id="7" name="Tekstiruutu 6">
            <a:extLst>
              <a:ext uri="{FF2B5EF4-FFF2-40B4-BE49-F238E27FC236}">
                <a16:creationId xmlns:a16="http://schemas.microsoft.com/office/drawing/2014/main" id="{B595BDEE-2784-ADEC-6953-40BA783944A2}"/>
              </a:ext>
            </a:extLst>
          </p:cNvPr>
          <p:cNvSpPr txBox="1"/>
          <p:nvPr/>
        </p:nvSpPr>
        <p:spPr>
          <a:xfrm>
            <a:off x="838196" y="2673863"/>
            <a:ext cx="10515603" cy="3382208"/>
          </a:xfrm>
          <a:prstGeom prst="rect">
            <a:avLst/>
          </a:prstGeom>
          <a:noFill/>
        </p:spPr>
        <p:txBody>
          <a:bodyPr wrap="square">
            <a:spAutoFit/>
          </a:bodyPr>
          <a:lstStyle/>
          <a:p>
            <a:pPr>
              <a:lnSpc>
                <a:spcPct val="115000"/>
              </a:lnSpc>
              <a:buClr>
                <a:srgbClr val="000000"/>
              </a:buClr>
              <a:buSzPts val="700"/>
            </a:pPr>
            <a:r>
              <a:rPr lang="sv-SE" sz="1200" b="1" dirty="0">
                <a:solidFill>
                  <a:srgbClr val="FF0000"/>
                </a:solidFill>
                <a:ea typeface="Gill Sans"/>
                <a:cs typeface="Gill Sans"/>
                <a:sym typeface="Gill Sans"/>
              </a:rPr>
              <a:t>Den gemensamma diskussionen fortsätter….</a:t>
            </a:r>
          </a:p>
          <a:p>
            <a:pPr>
              <a:lnSpc>
                <a:spcPct val="115000"/>
              </a:lnSpc>
              <a:buClr>
                <a:srgbClr val="000000"/>
              </a:buClr>
              <a:buSzPts val="700"/>
            </a:pPr>
            <a:endParaRPr lang="sv-SE" sz="1200" dirty="0">
              <a:solidFill>
                <a:srgbClr val="000000"/>
              </a:solidFill>
              <a:ea typeface="Gill Sans"/>
              <a:cs typeface="Gill Sans"/>
              <a:sym typeface="Gill Sans"/>
            </a:endParaRPr>
          </a:p>
          <a:p>
            <a:pPr>
              <a:lnSpc>
                <a:spcPct val="115000"/>
              </a:lnSpc>
              <a:buClr>
                <a:srgbClr val="000000"/>
              </a:buClr>
              <a:buSzPts val="700"/>
            </a:pPr>
            <a:r>
              <a:rPr lang="sv-SE" sz="1200" dirty="0">
                <a:solidFill>
                  <a:srgbClr val="000000"/>
                </a:solidFill>
                <a:ea typeface="Gill Sans"/>
                <a:cs typeface="Gill Sans"/>
                <a:sym typeface="Gill Sans"/>
              </a:rPr>
              <a:t>Tack för att ni delade med er av era tankar och erfarenheter. Nu frågar jag dig, vad betyder </a:t>
            </a:r>
            <a:r>
              <a:rPr lang="sv-SE" sz="1200" dirty="0">
                <a:ea typeface="Gill Sans"/>
                <a:cs typeface="Gill Sans"/>
                <a:sym typeface="Gill Sans"/>
              </a:rPr>
              <a:t>vatten</a:t>
            </a:r>
            <a:r>
              <a:rPr lang="sv-SE" sz="1200" dirty="0">
                <a:solidFill>
                  <a:srgbClr val="000000"/>
                </a:solidFill>
                <a:ea typeface="Gill Sans"/>
                <a:cs typeface="Gill Sans"/>
                <a:sym typeface="Gill Sans"/>
              </a:rPr>
              <a:t> för dig? Är det viktigt och varför? Ta en stund för att reflektera över detta</a:t>
            </a:r>
            <a:r>
              <a:rPr lang="sv-SE" sz="1200" dirty="0">
                <a:solidFill>
                  <a:srgbClr val="000000"/>
                </a:solidFill>
                <a:highlight>
                  <a:schemeClr val="lt1"/>
                </a:highlight>
                <a:ea typeface="Gill Sans"/>
                <a:cs typeface="Gill Sans"/>
                <a:sym typeface="Gill Sans"/>
              </a:rPr>
              <a:t>. Du kan diskutera en stund </a:t>
            </a:r>
            <a:r>
              <a:rPr lang="sv-SE" sz="1200" dirty="0">
                <a:highlight>
                  <a:schemeClr val="lt1"/>
                </a:highlight>
                <a:ea typeface="Gill Sans"/>
                <a:cs typeface="Gill Sans"/>
                <a:sym typeface="Gill Sans"/>
              </a:rPr>
              <a:t>i </a:t>
            </a:r>
            <a:r>
              <a:rPr lang="sv-SE" sz="1200" dirty="0">
                <a:solidFill>
                  <a:srgbClr val="000000"/>
                </a:solidFill>
                <a:highlight>
                  <a:schemeClr val="lt1"/>
                </a:highlight>
                <a:ea typeface="Gill Sans"/>
                <a:cs typeface="Gill Sans"/>
                <a:sym typeface="Gill Sans"/>
              </a:rPr>
              <a:t>par. </a:t>
            </a:r>
            <a:r>
              <a:rPr lang="sv-SE" sz="1200" dirty="0">
                <a:solidFill>
                  <a:srgbClr val="000000"/>
                </a:solidFill>
                <a:ea typeface="Gill Sans"/>
                <a:cs typeface="Gill Sans"/>
                <a:sym typeface="Gill Sans"/>
              </a:rPr>
              <a:t>Sådär. Vem vill börja?...</a:t>
            </a:r>
          </a:p>
          <a:p>
            <a:pPr>
              <a:lnSpc>
                <a:spcPct val="115000"/>
              </a:lnSpc>
              <a:buClr>
                <a:srgbClr val="000000"/>
              </a:buClr>
              <a:buSzPts val="700"/>
            </a:pPr>
            <a:endParaRPr lang="sv-SE" sz="1200" dirty="0">
              <a:solidFill>
                <a:srgbClr val="000000"/>
              </a:solidFill>
              <a:ea typeface="Gill Sans"/>
              <a:cs typeface="Gill Sans"/>
              <a:sym typeface="Gill Sans"/>
            </a:endParaRPr>
          </a:p>
          <a:p>
            <a:pPr>
              <a:lnSpc>
                <a:spcPct val="115000"/>
              </a:lnSpc>
              <a:buClr>
                <a:srgbClr val="000000"/>
              </a:buClr>
              <a:buSzPts val="700"/>
            </a:pPr>
            <a:r>
              <a:rPr lang="sv-SE" sz="1200" dirty="0">
                <a:solidFill>
                  <a:srgbClr val="000000"/>
                </a:solidFill>
                <a:ea typeface="Gill Sans"/>
                <a:cs typeface="Gill Sans"/>
                <a:sym typeface="Gill Sans"/>
              </a:rPr>
              <a:t>Tack. Vilka tankar eller upplevelser hade ni andra när ni lyssnade på det ni just hörde?</a:t>
            </a:r>
          </a:p>
          <a:p>
            <a:pPr>
              <a:lnSpc>
                <a:spcPct val="115000"/>
              </a:lnSpc>
              <a:buClr>
                <a:srgbClr val="000000"/>
              </a:buClr>
              <a:buSzPts val="700"/>
            </a:pPr>
            <a:endParaRPr lang="sv-SE" sz="1200" dirty="0">
              <a:solidFill>
                <a:srgbClr val="000000"/>
              </a:solidFill>
              <a:ea typeface="Gill Sans"/>
              <a:cs typeface="Gill Sans"/>
              <a:sym typeface="Gill Sans"/>
            </a:endParaRPr>
          </a:p>
          <a:p>
            <a:pPr marL="609585" indent="-389457">
              <a:buClr>
                <a:schemeClr val="dk1"/>
              </a:buClr>
              <a:buSzPts val="1000"/>
              <a:buFont typeface="Gill Sans"/>
              <a:buChar char="➔"/>
            </a:pPr>
            <a:r>
              <a:rPr lang="sv-SE" sz="1200" i="1" dirty="0">
                <a:solidFill>
                  <a:schemeClr val="dk1"/>
                </a:solidFill>
                <a:ea typeface="Gill Sans"/>
                <a:cs typeface="Gill Sans"/>
                <a:sym typeface="Gill Sans"/>
              </a:rPr>
              <a:t>Anteckna de teman som ni har diskuterat</a:t>
            </a:r>
            <a:endParaRPr lang="sv-SE" sz="1200" dirty="0">
              <a:solidFill>
                <a:srgbClr val="000000"/>
              </a:solidFill>
              <a:ea typeface="Gill Sans"/>
              <a:cs typeface="Gill Sans"/>
              <a:sym typeface="Gill Sans"/>
            </a:endParaRPr>
          </a:p>
          <a:p>
            <a:pPr algn="just">
              <a:buClr>
                <a:srgbClr val="000000"/>
              </a:buClr>
              <a:buSzPts val="700"/>
            </a:pPr>
            <a:endParaRPr lang="sv-SE" sz="1200" dirty="0">
              <a:solidFill>
                <a:srgbClr val="000000"/>
              </a:solidFill>
              <a:ea typeface="Gill Sans"/>
              <a:cs typeface="Gill Sans"/>
              <a:sym typeface="Gill Sans"/>
            </a:endParaRPr>
          </a:p>
          <a:p>
            <a:pPr algn="just">
              <a:lnSpc>
                <a:spcPct val="115000"/>
              </a:lnSpc>
              <a:buClr>
                <a:srgbClr val="000000"/>
              </a:buClr>
              <a:buSzPts val="700"/>
            </a:pPr>
            <a:r>
              <a:rPr lang="sv-SE" sz="1200" b="1" i="1" dirty="0">
                <a:solidFill>
                  <a:srgbClr val="000000"/>
                </a:solidFill>
                <a:ea typeface="Gill Sans"/>
                <a:cs typeface="Gill Sans"/>
                <a:sym typeface="Gill Sans"/>
              </a:rPr>
              <a:t>Stödfrågor för diskussionsledaren: </a:t>
            </a:r>
            <a:endParaRPr lang="sv-SE" sz="1200" dirty="0">
              <a:solidFill>
                <a:schemeClr val="dk1"/>
              </a:solidFill>
              <a:highlight>
                <a:srgbClr val="FFE006"/>
              </a:highlight>
              <a:ea typeface="Gill Sans"/>
              <a:cs typeface="Gill Sans"/>
              <a:sym typeface="Gill Sans"/>
            </a:endParaRPr>
          </a:p>
          <a:p>
            <a:pPr marL="609585" indent="-389457" algn="just">
              <a:lnSpc>
                <a:spcPct val="115000"/>
              </a:lnSpc>
              <a:spcBef>
                <a:spcPts val="1333"/>
              </a:spcBef>
              <a:buClr>
                <a:schemeClr val="dk1"/>
              </a:buClr>
              <a:buSzPts val="1000"/>
              <a:buFont typeface="Gill Sans"/>
              <a:buChar char="●"/>
            </a:pPr>
            <a:r>
              <a:rPr lang="sv-SE" sz="1200" dirty="0">
                <a:solidFill>
                  <a:schemeClr val="dk1"/>
                </a:solidFill>
                <a:highlight>
                  <a:schemeClr val="lt1"/>
                </a:highlight>
                <a:ea typeface="Gill Sans"/>
                <a:cs typeface="Gill Sans"/>
                <a:sym typeface="Gill Sans"/>
              </a:rPr>
              <a:t>Vad anser du/ni angående att rent dricksvatten används för att spola  i toaletterna medan andra människor i världen ej har rent dricksvatten för sin konsumtion?</a:t>
            </a:r>
          </a:p>
          <a:p>
            <a:pPr marL="609585" indent="-397923">
              <a:lnSpc>
                <a:spcPct val="115000"/>
              </a:lnSpc>
              <a:buClr>
                <a:schemeClr val="dk1"/>
              </a:buClr>
              <a:buSzPts val="1100"/>
              <a:buChar char="●"/>
            </a:pPr>
            <a:r>
              <a:rPr lang="sv-SE" sz="1200" dirty="0">
                <a:solidFill>
                  <a:schemeClr val="dk1"/>
                </a:solidFill>
              </a:rPr>
              <a:t>Hur använder du vatten i din vardag? </a:t>
            </a:r>
          </a:p>
          <a:p>
            <a:pPr marL="609585" indent="-397923">
              <a:lnSpc>
                <a:spcPct val="115000"/>
              </a:lnSpc>
              <a:buClr>
                <a:schemeClr val="dk1"/>
              </a:buClr>
              <a:buSzPts val="1100"/>
              <a:buChar char="●"/>
            </a:pPr>
            <a:r>
              <a:rPr lang="sv-SE" sz="1200" dirty="0">
                <a:solidFill>
                  <a:schemeClr val="dk1"/>
                </a:solidFill>
              </a:rPr>
              <a:t>Kan du ändra på sättet du använder vatten i din vardag? </a:t>
            </a:r>
          </a:p>
          <a:p>
            <a:pPr marL="609585" indent="-397923">
              <a:lnSpc>
                <a:spcPct val="115000"/>
              </a:lnSpc>
              <a:buClr>
                <a:schemeClr val="dk1"/>
              </a:buClr>
              <a:buSzPts val="1100"/>
              <a:buChar char="●"/>
            </a:pPr>
            <a:r>
              <a:rPr lang="sv-SE" sz="1200" dirty="0">
                <a:solidFill>
                  <a:schemeClr val="dk1"/>
                </a:solidFill>
              </a:rPr>
              <a:t>Kan vi tillsammans ändra på sättet vi använder vatten t.ex. att spola toaletter, tvättmaskiner, bad etc. </a:t>
            </a:r>
            <a:endParaRPr lang="sv-SE" sz="1200" i="1" dirty="0">
              <a:solidFill>
                <a:srgbClr val="000000"/>
              </a:solidFill>
              <a:highlight>
                <a:schemeClr val="lt1"/>
              </a:highlight>
              <a:ea typeface="Gill Sans"/>
              <a:cs typeface="Gill Sans"/>
              <a:sym typeface="Gill Sans"/>
            </a:endParaRPr>
          </a:p>
        </p:txBody>
      </p:sp>
    </p:spTree>
    <p:extLst>
      <p:ext uri="{BB962C8B-B14F-4D97-AF65-F5344CB8AC3E}">
        <p14:creationId xmlns:p14="http://schemas.microsoft.com/office/powerpoint/2010/main" val="19101595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0D7DF3D-B31F-9582-A3C7-7194E295F361}"/>
              </a:ext>
            </a:extLst>
          </p:cNvPr>
          <p:cNvSpPr>
            <a:spLocks noGrp="1"/>
          </p:cNvSpPr>
          <p:nvPr>
            <p:ph type="title"/>
          </p:nvPr>
        </p:nvSpPr>
        <p:spPr>
          <a:xfrm>
            <a:off x="838201" y="961890"/>
            <a:ext cx="5162550" cy="526122"/>
          </a:xfrm>
        </p:spPr>
        <p:txBody>
          <a:bodyPr>
            <a:normAutofit fontScale="90000"/>
          </a:bodyPr>
          <a:lstStyle/>
          <a:p>
            <a:r>
              <a:rPr lang="fi-FI" sz="3200" b="1" dirty="0" err="1">
                <a:solidFill>
                  <a:schemeClr val="dk1"/>
                </a:solidFill>
                <a:ea typeface="Gill Sans"/>
                <a:cs typeface="Gill Sans"/>
                <a:sym typeface="Gill Sans"/>
              </a:rPr>
              <a:t>Dialogpaus</a:t>
            </a:r>
            <a:r>
              <a:rPr lang="fi-FI" sz="3200" b="1" dirty="0">
                <a:solidFill>
                  <a:schemeClr val="dk1"/>
                </a:solidFill>
                <a:ea typeface="Gill Sans"/>
                <a:cs typeface="Gill Sans"/>
                <a:sym typeface="Gill Sans"/>
              </a:rPr>
              <a:t>-diskussion </a:t>
            </a:r>
            <a:r>
              <a:rPr lang="fi-FI" sz="3200" b="1" dirty="0" err="1">
                <a:solidFill>
                  <a:schemeClr val="dk1"/>
                </a:solidFill>
                <a:ea typeface="Gill Sans"/>
                <a:cs typeface="Gill Sans"/>
                <a:sym typeface="Gill Sans"/>
              </a:rPr>
              <a:t>om</a:t>
            </a:r>
            <a:r>
              <a:rPr lang="fi-FI" sz="3200" b="1" dirty="0">
                <a:solidFill>
                  <a:schemeClr val="dk1"/>
                </a:solidFill>
                <a:ea typeface="Gill Sans"/>
                <a:cs typeface="Gill Sans"/>
                <a:sym typeface="Gill Sans"/>
              </a:rPr>
              <a:t> </a:t>
            </a:r>
            <a:r>
              <a:rPr lang="fi-FI" sz="3200" b="1" dirty="0" err="1">
                <a:solidFill>
                  <a:schemeClr val="dk1"/>
                </a:solidFill>
                <a:ea typeface="Gill Sans"/>
                <a:cs typeface="Gill Sans"/>
                <a:sym typeface="Gill Sans"/>
              </a:rPr>
              <a:t>vatten</a:t>
            </a:r>
            <a:br>
              <a:rPr lang="fi-FI" b="1" dirty="0">
                <a:solidFill>
                  <a:schemeClr val="dk1"/>
                </a:solidFill>
                <a:latin typeface="Gill Sans"/>
                <a:ea typeface="Gill Sans"/>
                <a:cs typeface="Gill Sans"/>
                <a:sym typeface="Gill Sans"/>
              </a:rPr>
            </a:br>
            <a:endParaRPr lang="fi-FI" dirty="0"/>
          </a:p>
        </p:txBody>
      </p:sp>
      <p:sp>
        <p:nvSpPr>
          <p:cNvPr id="4" name="Google Shape;177;p7">
            <a:extLst>
              <a:ext uri="{FF2B5EF4-FFF2-40B4-BE49-F238E27FC236}">
                <a16:creationId xmlns:a16="http://schemas.microsoft.com/office/drawing/2014/main" id="{B7F49061-9402-6867-608C-33B1FF92B782}"/>
              </a:ext>
            </a:extLst>
          </p:cNvPr>
          <p:cNvSpPr txBox="1">
            <a:spLocks noGrp="1"/>
          </p:cNvSpPr>
          <p:nvPr>
            <p:ph idx="1"/>
          </p:nvPr>
        </p:nvSpPr>
        <p:spPr>
          <a:xfrm>
            <a:off x="931652" y="1224951"/>
            <a:ext cx="10422147" cy="1500996"/>
          </a:xfrm>
          <a:prstGeom prst="rect">
            <a:avLst/>
          </a:prstGeom>
          <a:noFill/>
          <a:ln w="3175">
            <a:solidFill>
              <a:schemeClr val="tx1"/>
            </a:solidFill>
          </a:ln>
        </p:spPr>
        <p:txBody>
          <a:bodyPr spcFirstLastPara="1" wrap="square" lIns="68700" tIns="68700" rIns="68700" bIns="68700" anchor="t" anchorCtr="0">
            <a:noAutofit/>
          </a:bodyPr>
          <a:lstStyle/>
          <a:p>
            <a:pPr marL="0" indent="0">
              <a:lnSpc>
                <a:spcPct val="100000"/>
              </a:lnSpc>
              <a:buClr>
                <a:srgbClr val="000000"/>
              </a:buClr>
              <a:buSzPts val="1400"/>
              <a:buNone/>
            </a:pPr>
            <a:r>
              <a:rPr lang="sv-SE" sz="1200" b="1" dirty="0">
                <a:solidFill>
                  <a:schemeClr val="dk1"/>
                </a:solidFill>
                <a:ea typeface="Gill Sans"/>
                <a:cs typeface="Gill Sans"/>
                <a:sym typeface="Gill Sans"/>
              </a:rPr>
              <a:t>Anvisningar för diskussionsledaren</a:t>
            </a:r>
          </a:p>
          <a:p>
            <a:pPr marL="0" indent="0">
              <a:lnSpc>
                <a:spcPct val="100000"/>
              </a:lnSpc>
              <a:buClr>
                <a:schemeClr val="dk1"/>
              </a:buClr>
              <a:buSzPts val="1100"/>
              <a:buNone/>
            </a:pPr>
            <a:r>
              <a:rPr lang="sv-SE" sz="1200" dirty="0">
                <a:solidFill>
                  <a:schemeClr val="dk1"/>
                </a:solidFill>
                <a:ea typeface="Gill Sans"/>
                <a:cs typeface="Gill Sans"/>
                <a:sym typeface="Gill Sans"/>
              </a:rPr>
              <a:t>Enkelt typsnitt - säg till exempel såhär - </a:t>
            </a:r>
            <a:r>
              <a:rPr lang="sv-SE" sz="1200" i="1" dirty="0">
                <a:solidFill>
                  <a:schemeClr val="dk1"/>
                </a:solidFill>
                <a:ea typeface="Gill Sans"/>
                <a:cs typeface="Gill Sans"/>
                <a:sym typeface="Gill Sans"/>
              </a:rPr>
              <a:t>Kursiverat typsnitt - hjälp för diskussionsledaren</a:t>
            </a:r>
          </a:p>
          <a:p>
            <a:pPr marL="0" indent="0">
              <a:lnSpc>
                <a:spcPct val="100000"/>
              </a:lnSpc>
              <a:buClr>
                <a:schemeClr val="dk1"/>
              </a:buClr>
              <a:buSzPts val="600"/>
              <a:buNone/>
            </a:pPr>
            <a:r>
              <a:rPr lang="sv-SE" sz="1200" dirty="0">
                <a:solidFill>
                  <a:srgbClr val="FF0000"/>
                </a:solidFill>
                <a:ea typeface="Gill Sans"/>
                <a:cs typeface="Gill Sans"/>
                <a:sym typeface="Gill Sans"/>
              </a:rPr>
              <a:t>Min	Del			</a:t>
            </a:r>
          </a:p>
          <a:p>
            <a:pPr marL="0" indent="0">
              <a:lnSpc>
                <a:spcPct val="100000"/>
              </a:lnSpc>
              <a:buClr>
                <a:schemeClr val="dk1"/>
              </a:buClr>
              <a:buSzPts val="600"/>
              <a:buNone/>
            </a:pPr>
            <a:r>
              <a:rPr lang="sv-SE" sz="1200" dirty="0">
                <a:solidFill>
                  <a:srgbClr val="FF0000"/>
                </a:solidFill>
                <a:ea typeface="Gill Sans"/>
                <a:cs typeface="Gill Sans"/>
                <a:sym typeface="Gill Sans"/>
              </a:rPr>
              <a:t>2	</a:t>
            </a:r>
            <a:r>
              <a:rPr lang="sv-SE" sz="1200" b="1" dirty="0">
                <a:solidFill>
                  <a:srgbClr val="FF0000"/>
                </a:solidFill>
                <a:ea typeface="Gill Sans"/>
                <a:cs typeface="Gill Sans"/>
                <a:sym typeface="Gill Sans"/>
              </a:rPr>
              <a:t>Skriv ner insikter</a:t>
            </a:r>
          </a:p>
          <a:p>
            <a:pPr marL="0" indent="0">
              <a:lnSpc>
                <a:spcPct val="100000"/>
              </a:lnSpc>
              <a:buClr>
                <a:schemeClr val="dk1"/>
              </a:buClr>
              <a:buSzPts val="600"/>
              <a:buNone/>
            </a:pPr>
            <a:endParaRPr sz="1200" dirty="0">
              <a:solidFill>
                <a:schemeClr val="dk1"/>
              </a:solidFill>
              <a:latin typeface="Gill Sans"/>
              <a:ea typeface="Gill Sans"/>
              <a:cs typeface="Gill Sans"/>
              <a:sym typeface="Gill Sans"/>
            </a:endParaRPr>
          </a:p>
        </p:txBody>
      </p:sp>
      <p:sp>
        <p:nvSpPr>
          <p:cNvPr id="7" name="Tekstiruutu 6">
            <a:extLst>
              <a:ext uri="{FF2B5EF4-FFF2-40B4-BE49-F238E27FC236}">
                <a16:creationId xmlns:a16="http://schemas.microsoft.com/office/drawing/2014/main" id="{B595BDEE-2784-ADEC-6953-40BA783944A2}"/>
              </a:ext>
            </a:extLst>
          </p:cNvPr>
          <p:cNvSpPr txBox="1"/>
          <p:nvPr/>
        </p:nvSpPr>
        <p:spPr>
          <a:xfrm>
            <a:off x="931651" y="2605177"/>
            <a:ext cx="10422149" cy="3508653"/>
          </a:xfrm>
          <a:prstGeom prst="rect">
            <a:avLst/>
          </a:prstGeom>
          <a:noFill/>
        </p:spPr>
        <p:txBody>
          <a:bodyPr wrap="square">
            <a:spAutoFit/>
          </a:bodyPr>
          <a:lstStyle/>
          <a:p>
            <a:pPr algn="just">
              <a:buClr>
                <a:srgbClr val="000000"/>
              </a:buClr>
              <a:buSzPts val="700"/>
            </a:pPr>
            <a:endParaRPr lang="sv-SE" sz="1400" dirty="0">
              <a:solidFill>
                <a:srgbClr val="000000"/>
              </a:solidFill>
              <a:ea typeface="Gill Sans"/>
              <a:cs typeface="Gill Sans"/>
              <a:sym typeface="Gill Sans"/>
            </a:endParaRPr>
          </a:p>
          <a:p>
            <a:pPr>
              <a:buClr>
                <a:srgbClr val="000000"/>
              </a:buClr>
              <a:buSzPts val="700"/>
            </a:pPr>
            <a:r>
              <a:rPr lang="sv-SE" sz="1400" dirty="0">
                <a:solidFill>
                  <a:srgbClr val="000000"/>
                </a:solidFill>
                <a:highlight>
                  <a:schemeClr val="lt1"/>
                </a:highlight>
                <a:ea typeface="Gill Sans"/>
                <a:cs typeface="Gill Sans"/>
                <a:sym typeface="Gill Sans"/>
              </a:rPr>
              <a:t>Tack för en bra och konstruktiv diskussion! </a:t>
            </a:r>
            <a:br>
              <a:rPr lang="sv-SE" sz="1400" dirty="0">
                <a:solidFill>
                  <a:srgbClr val="000000"/>
                </a:solidFill>
                <a:highlight>
                  <a:schemeClr val="lt1"/>
                </a:highlight>
                <a:ea typeface="Gill Sans"/>
                <a:cs typeface="Gill Sans"/>
                <a:sym typeface="Gill Sans"/>
              </a:rPr>
            </a:br>
            <a:r>
              <a:rPr lang="sv-SE" sz="1400" dirty="0">
                <a:solidFill>
                  <a:srgbClr val="000000"/>
                </a:solidFill>
                <a:highlight>
                  <a:schemeClr val="lt1"/>
                </a:highlight>
                <a:ea typeface="Gill Sans"/>
                <a:cs typeface="Gill Sans"/>
                <a:sym typeface="Gill Sans"/>
              </a:rPr>
              <a:t>Du har delat med dig av dina erfarenheter om frågor som betydelsen av </a:t>
            </a:r>
            <a:r>
              <a:rPr lang="sv-SE" sz="1400" dirty="0">
                <a:highlight>
                  <a:schemeClr val="lt1"/>
                </a:highlight>
                <a:ea typeface="Gill Sans"/>
                <a:cs typeface="Gill Sans"/>
                <a:sym typeface="Gill Sans"/>
              </a:rPr>
              <a:t>rening av vatten </a:t>
            </a:r>
            <a:r>
              <a:rPr lang="sv-SE" sz="1400" dirty="0">
                <a:solidFill>
                  <a:srgbClr val="000000"/>
                </a:solidFill>
                <a:highlight>
                  <a:schemeClr val="lt1"/>
                </a:highlight>
                <a:ea typeface="Gill Sans"/>
                <a:cs typeface="Gill Sans"/>
                <a:sym typeface="Gill Sans"/>
              </a:rPr>
              <a:t>...</a:t>
            </a:r>
          </a:p>
          <a:p>
            <a:pPr algn="just">
              <a:buClr>
                <a:srgbClr val="000000"/>
              </a:buClr>
              <a:buSzPts val="700"/>
            </a:pPr>
            <a:endParaRPr lang="sv-SE" sz="1400" dirty="0">
              <a:solidFill>
                <a:srgbClr val="000000"/>
              </a:solidFill>
              <a:highlight>
                <a:schemeClr val="lt1"/>
              </a:highlight>
              <a:ea typeface="Gill Sans"/>
              <a:cs typeface="Gill Sans"/>
              <a:sym typeface="Gill Sans"/>
            </a:endParaRPr>
          </a:p>
          <a:p>
            <a:pPr marL="609585" indent="-389457" algn="just">
              <a:buClr>
                <a:srgbClr val="000000"/>
              </a:buClr>
              <a:buSzPts val="1000"/>
              <a:buFont typeface="Gill Sans"/>
              <a:buChar char="➔"/>
            </a:pPr>
            <a:r>
              <a:rPr lang="sv-SE" sz="1400" i="1" dirty="0">
                <a:solidFill>
                  <a:srgbClr val="000000"/>
                </a:solidFill>
                <a:highlight>
                  <a:schemeClr val="lt1"/>
                </a:highlight>
                <a:ea typeface="Gill Sans"/>
                <a:cs typeface="Gill Sans"/>
                <a:sym typeface="Gill Sans"/>
              </a:rPr>
              <a:t>Sammanfatta och beskriv kortfattat vilka teman som har diskuterats</a:t>
            </a:r>
          </a:p>
          <a:p>
            <a:pPr algn="just">
              <a:buClr>
                <a:srgbClr val="000000"/>
              </a:buClr>
              <a:buSzPts val="700"/>
            </a:pPr>
            <a:endParaRPr lang="sv-SE" sz="1400" dirty="0">
              <a:solidFill>
                <a:srgbClr val="000000"/>
              </a:solidFill>
              <a:highlight>
                <a:schemeClr val="lt1"/>
              </a:highlight>
              <a:ea typeface="Gill Sans"/>
              <a:cs typeface="Gill Sans"/>
              <a:sym typeface="Gill Sans"/>
            </a:endParaRPr>
          </a:p>
          <a:p>
            <a:pPr>
              <a:buClr>
                <a:srgbClr val="000000"/>
              </a:buClr>
              <a:buSzPts val="400"/>
            </a:pPr>
            <a:r>
              <a:rPr lang="sv-SE" sz="1400" dirty="0">
                <a:solidFill>
                  <a:srgbClr val="000000"/>
                </a:solidFill>
                <a:highlight>
                  <a:schemeClr val="lt1"/>
                </a:highlight>
                <a:ea typeface="Gill Sans"/>
                <a:cs typeface="Gill Sans"/>
                <a:sym typeface="Gill Sans"/>
              </a:rPr>
              <a:t>Till näst skriver vi ner vilka insikter, känslor eller tankar du har fått från vår diskussion tillsammans. Du kan också rita, om det känns lättare.</a:t>
            </a:r>
          </a:p>
          <a:p>
            <a:pPr algn="just">
              <a:buClr>
                <a:srgbClr val="000000"/>
              </a:buClr>
              <a:buSzPts val="400"/>
            </a:pPr>
            <a:endParaRPr lang="sv-SE" sz="1400" dirty="0">
              <a:solidFill>
                <a:srgbClr val="000000"/>
              </a:solidFill>
              <a:highlight>
                <a:schemeClr val="lt1"/>
              </a:highlight>
              <a:ea typeface="Gill Sans"/>
              <a:cs typeface="Gill Sans"/>
              <a:sym typeface="Gill Sans"/>
            </a:endParaRPr>
          </a:p>
          <a:p>
            <a:pPr algn="just">
              <a:buClr>
                <a:srgbClr val="000000"/>
              </a:buClr>
              <a:buSzPts val="400"/>
            </a:pPr>
            <a:r>
              <a:rPr lang="sv-SE" sz="1400" dirty="0">
                <a:solidFill>
                  <a:srgbClr val="000000"/>
                </a:solidFill>
                <a:highlight>
                  <a:schemeClr val="lt1"/>
                </a:highlight>
                <a:ea typeface="Gill Sans"/>
                <a:cs typeface="Gill Sans"/>
                <a:sym typeface="Gill Sans"/>
              </a:rPr>
              <a:t>Skriv ner några insikter, känslor eller en viktig idé som du fastnade för under diskussionen på ditt eget papper.</a:t>
            </a:r>
          </a:p>
          <a:p>
            <a:pPr algn="just">
              <a:buClr>
                <a:srgbClr val="000000"/>
              </a:buClr>
              <a:buSzPts val="400"/>
            </a:pPr>
            <a:endParaRPr lang="sv-SE" sz="1400" dirty="0">
              <a:solidFill>
                <a:srgbClr val="000000"/>
              </a:solidFill>
              <a:highlight>
                <a:schemeClr val="lt1"/>
              </a:highlight>
              <a:ea typeface="Gill Sans"/>
              <a:cs typeface="Gill Sans"/>
              <a:sym typeface="Gill Sans"/>
            </a:endParaRPr>
          </a:p>
          <a:p>
            <a:pPr algn="just">
              <a:buClr>
                <a:schemeClr val="dk1"/>
              </a:buClr>
              <a:buSzPts val="1100"/>
            </a:pPr>
            <a:r>
              <a:rPr lang="sv-SE" sz="1400" dirty="0">
                <a:solidFill>
                  <a:srgbClr val="000000"/>
                </a:solidFill>
                <a:highlight>
                  <a:schemeClr val="lt1"/>
                </a:highlight>
                <a:ea typeface="Gill Sans"/>
                <a:cs typeface="Gill Sans"/>
                <a:sym typeface="Gill Sans"/>
              </a:rPr>
              <a:t>Du har några minuter på dig att göra detta. </a:t>
            </a:r>
          </a:p>
          <a:p>
            <a:pPr algn="just">
              <a:buClr>
                <a:schemeClr val="dk1"/>
              </a:buClr>
              <a:buSzPts val="1100"/>
            </a:pPr>
            <a:r>
              <a:rPr lang="sv-SE" sz="1400" dirty="0">
                <a:solidFill>
                  <a:srgbClr val="000000"/>
                </a:solidFill>
                <a:highlight>
                  <a:schemeClr val="lt1"/>
                </a:highlight>
                <a:ea typeface="Gill Sans"/>
                <a:cs typeface="Gill Sans"/>
                <a:sym typeface="Gill Sans"/>
              </a:rPr>
              <a:t>Välj en insikt som du vill dela med dig av till de andra.</a:t>
            </a:r>
          </a:p>
          <a:p>
            <a:pPr algn="just">
              <a:buClr>
                <a:srgbClr val="000000"/>
              </a:buClr>
              <a:buSzPts val="700"/>
            </a:pPr>
            <a:endParaRPr lang="sv-SE" sz="1400" dirty="0">
              <a:solidFill>
                <a:srgbClr val="000000"/>
              </a:solidFill>
              <a:highlight>
                <a:schemeClr val="lt1"/>
              </a:highlight>
              <a:ea typeface="Gill Sans"/>
              <a:cs typeface="Gill Sans"/>
              <a:sym typeface="Gill Sans"/>
            </a:endParaRPr>
          </a:p>
          <a:p>
            <a:pPr algn="just">
              <a:buClr>
                <a:srgbClr val="000000"/>
              </a:buClr>
              <a:buSzPts val="700"/>
            </a:pPr>
            <a:r>
              <a:rPr lang="sv-SE" sz="1400" dirty="0">
                <a:solidFill>
                  <a:srgbClr val="000000"/>
                </a:solidFill>
                <a:highlight>
                  <a:schemeClr val="lt1"/>
                </a:highlight>
                <a:ea typeface="Gill Sans"/>
                <a:cs typeface="Gill Sans"/>
                <a:sym typeface="Gill Sans"/>
              </a:rPr>
              <a:t>Du kan också fundera på vem som skulle vara intresserad av att fortsätta diskussionen om detta ämne och var?</a:t>
            </a:r>
          </a:p>
          <a:p>
            <a:pPr algn="ctr">
              <a:buClr>
                <a:srgbClr val="000000"/>
              </a:buClr>
              <a:buSzPts val="900"/>
            </a:pPr>
            <a:endParaRPr lang="sv-SE" sz="1200" i="1" dirty="0">
              <a:solidFill>
                <a:srgbClr val="000000"/>
              </a:solidFill>
              <a:highlight>
                <a:schemeClr val="lt1"/>
              </a:highlight>
              <a:ea typeface="Gill Sans"/>
              <a:cs typeface="Gill Sans"/>
              <a:sym typeface="Gill Sans"/>
            </a:endParaRPr>
          </a:p>
        </p:txBody>
      </p:sp>
    </p:spTree>
    <p:extLst>
      <p:ext uri="{BB962C8B-B14F-4D97-AF65-F5344CB8AC3E}">
        <p14:creationId xmlns:p14="http://schemas.microsoft.com/office/powerpoint/2010/main" val="20954731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0D7DF3D-B31F-9582-A3C7-7194E295F361}"/>
              </a:ext>
            </a:extLst>
          </p:cNvPr>
          <p:cNvSpPr>
            <a:spLocks noGrp="1"/>
          </p:cNvSpPr>
          <p:nvPr>
            <p:ph type="title"/>
          </p:nvPr>
        </p:nvSpPr>
        <p:spPr>
          <a:xfrm>
            <a:off x="718868" y="909025"/>
            <a:ext cx="4711700" cy="526122"/>
          </a:xfrm>
        </p:spPr>
        <p:txBody>
          <a:bodyPr>
            <a:normAutofit fontScale="90000"/>
          </a:bodyPr>
          <a:lstStyle/>
          <a:p>
            <a:r>
              <a:rPr lang="fi-FI" sz="3200" b="1" dirty="0" err="1">
                <a:solidFill>
                  <a:schemeClr val="dk1"/>
                </a:solidFill>
                <a:ea typeface="Gill Sans"/>
                <a:cs typeface="Gill Sans"/>
                <a:sym typeface="Gill Sans"/>
              </a:rPr>
              <a:t>Dialogpaus</a:t>
            </a:r>
            <a:r>
              <a:rPr lang="fi-FI" sz="3200" b="1" dirty="0">
                <a:solidFill>
                  <a:schemeClr val="dk1"/>
                </a:solidFill>
                <a:ea typeface="Gill Sans"/>
                <a:cs typeface="Gill Sans"/>
                <a:sym typeface="Gill Sans"/>
              </a:rPr>
              <a:t>-diskussion </a:t>
            </a:r>
            <a:r>
              <a:rPr lang="fi-FI" sz="3200" b="1" dirty="0" err="1">
                <a:solidFill>
                  <a:schemeClr val="dk1"/>
                </a:solidFill>
                <a:ea typeface="Gill Sans"/>
                <a:cs typeface="Gill Sans"/>
                <a:sym typeface="Gill Sans"/>
              </a:rPr>
              <a:t>om</a:t>
            </a:r>
            <a:r>
              <a:rPr lang="fi-FI" sz="3200" b="1" dirty="0">
                <a:solidFill>
                  <a:schemeClr val="dk1"/>
                </a:solidFill>
                <a:ea typeface="Gill Sans"/>
                <a:cs typeface="Gill Sans"/>
                <a:sym typeface="Gill Sans"/>
              </a:rPr>
              <a:t> </a:t>
            </a:r>
            <a:r>
              <a:rPr lang="fi-FI" sz="3200" b="1" dirty="0" err="1">
                <a:solidFill>
                  <a:schemeClr val="dk1"/>
                </a:solidFill>
                <a:ea typeface="Gill Sans"/>
                <a:cs typeface="Gill Sans"/>
                <a:sym typeface="Gill Sans"/>
              </a:rPr>
              <a:t>vatten</a:t>
            </a:r>
            <a:br>
              <a:rPr lang="fi-FI" b="1" dirty="0">
                <a:solidFill>
                  <a:schemeClr val="dk1"/>
                </a:solidFill>
                <a:latin typeface="Gill Sans"/>
                <a:ea typeface="Gill Sans"/>
                <a:cs typeface="Gill Sans"/>
                <a:sym typeface="Gill Sans"/>
              </a:rPr>
            </a:br>
            <a:endParaRPr lang="fi-FI" dirty="0"/>
          </a:p>
        </p:txBody>
      </p:sp>
      <p:sp>
        <p:nvSpPr>
          <p:cNvPr id="4" name="Google Shape;177;p7">
            <a:extLst>
              <a:ext uri="{FF2B5EF4-FFF2-40B4-BE49-F238E27FC236}">
                <a16:creationId xmlns:a16="http://schemas.microsoft.com/office/drawing/2014/main" id="{B7F49061-9402-6867-608C-33B1FF92B782}"/>
              </a:ext>
            </a:extLst>
          </p:cNvPr>
          <p:cNvSpPr txBox="1">
            <a:spLocks noGrp="1"/>
          </p:cNvSpPr>
          <p:nvPr>
            <p:ph idx="1"/>
          </p:nvPr>
        </p:nvSpPr>
        <p:spPr>
          <a:xfrm>
            <a:off x="778534" y="1319004"/>
            <a:ext cx="10634932" cy="1328468"/>
          </a:xfrm>
          <a:prstGeom prst="rect">
            <a:avLst/>
          </a:prstGeom>
          <a:noFill/>
          <a:ln w="3175">
            <a:solidFill>
              <a:schemeClr val="tx1"/>
            </a:solidFill>
          </a:ln>
        </p:spPr>
        <p:txBody>
          <a:bodyPr spcFirstLastPara="1" wrap="square" lIns="68700" tIns="68700" rIns="68700" bIns="68700" anchor="t" anchorCtr="0">
            <a:noAutofit/>
          </a:bodyPr>
          <a:lstStyle/>
          <a:p>
            <a:pPr marL="0" indent="0">
              <a:lnSpc>
                <a:spcPct val="100000"/>
              </a:lnSpc>
              <a:buClr>
                <a:srgbClr val="000000"/>
              </a:buClr>
              <a:buSzPts val="1400"/>
              <a:buNone/>
            </a:pPr>
            <a:r>
              <a:rPr lang="sv-SE" sz="1600" b="1" dirty="0">
                <a:solidFill>
                  <a:schemeClr val="dk1"/>
                </a:solidFill>
                <a:ea typeface="Gill Sans"/>
                <a:cs typeface="Gill Sans"/>
                <a:sym typeface="Gill Sans"/>
              </a:rPr>
              <a:t>Anvisningar för diskussionsledaren</a:t>
            </a:r>
            <a:br>
              <a:rPr lang="sv-SE" sz="1600" b="1" dirty="0">
                <a:solidFill>
                  <a:schemeClr val="dk1"/>
                </a:solidFill>
                <a:ea typeface="Gill Sans"/>
                <a:cs typeface="Gill Sans"/>
                <a:sym typeface="Gill Sans"/>
              </a:rPr>
            </a:br>
            <a:r>
              <a:rPr lang="sv-SE" sz="1600" dirty="0">
                <a:solidFill>
                  <a:schemeClr val="dk1"/>
                </a:solidFill>
                <a:ea typeface="Gill Sans"/>
                <a:cs typeface="Gill Sans"/>
                <a:sym typeface="Gill Sans"/>
              </a:rPr>
              <a:t>Enkelt typsnitt - säg till exempel såhär - </a:t>
            </a:r>
            <a:r>
              <a:rPr lang="sv-SE" sz="1600" i="1" dirty="0">
                <a:solidFill>
                  <a:schemeClr val="dk1"/>
                </a:solidFill>
                <a:ea typeface="Gill Sans"/>
                <a:cs typeface="Gill Sans"/>
                <a:sym typeface="Gill Sans"/>
              </a:rPr>
              <a:t>Kursiverat typsnitt - hjälp för diskussionsledaren</a:t>
            </a:r>
          </a:p>
          <a:p>
            <a:pPr marL="0" indent="0">
              <a:lnSpc>
                <a:spcPct val="100000"/>
              </a:lnSpc>
              <a:buClr>
                <a:schemeClr val="dk1"/>
              </a:buClr>
              <a:buSzPts val="600"/>
              <a:buNone/>
            </a:pPr>
            <a:r>
              <a:rPr lang="sv-SE" sz="1600" dirty="0">
                <a:solidFill>
                  <a:schemeClr val="dk1"/>
                </a:solidFill>
                <a:ea typeface="Gill Sans"/>
                <a:cs typeface="Gill Sans"/>
                <a:sym typeface="Gill Sans"/>
              </a:rPr>
              <a:t>Min	Del			</a:t>
            </a:r>
            <a:br>
              <a:rPr lang="sv-SE" sz="1600" dirty="0">
                <a:solidFill>
                  <a:schemeClr val="dk1"/>
                </a:solidFill>
                <a:ea typeface="Gill Sans"/>
                <a:cs typeface="Gill Sans"/>
                <a:sym typeface="Gill Sans"/>
              </a:rPr>
            </a:br>
            <a:r>
              <a:rPr lang="sv-SE" sz="1600" dirty="0">
                <a:solidFill>
                  <a:srgbClr val="FF0000"/>
                </a:solidFill>
                <a:ea typeface="Gill Sans"/>
                <a:cs typeface="Gill Sans"/>
                <a:sym typeface="Gill Sans"/>
              </a:rPr>
              <a:t>3</a:t>
            </a:r>
            <a:r>
              <a:rPr lang="sv-SE" sz="1600" dirty="0">
                <a:ea typeface="Gill Sans"/>
                <a:cs typeface="Gill Sans"/>
                <a:sym typeface="Gill Sans"/>
              </a:rPr>
              <a:t>	</a:t>
            </a:r>
            <a:r>
              <a:rPr lang="sv-SE" sz="1600" dirty="0">
                <a:solidFill>
                  <a:srgbClr val="FF0000"/>
                </a:solidFill>
                <a:highlight>
                  <a:schemeClr val="lt1"/>
                </a:highlight>
                <a:ea typeface="Gill Sans"/>
                <a:cs typeface="Gill Sans"/>
                <a:sym typeface="Gill Sans"/>
              </a:rPr>
              <a:t>Dela med sig av insikterna</a:t>
            </a:r>
          </a:p>
          <a:p>
            <a:pPr marL="0" indent="0">
              <a:lnSpc>
                <a:spcPct val="100000"/>
              </a:lnSpc>
              <a:buClr>
                <a:schemeClr val="dk1"/>
              </a:buClr>
              <a:buSzPts val="600"/>
              <a:buNone/>
            </a:pPr>
            <a:endParaRPr sz="1467" dirty="0">
              <a:solidFill>
                <a:schemeClr val="dk1"/>
              </a:solidFill>
              <a:latin typeface="Gill Sans"/>
              <a:ea typeface="Gill Sans"/>
              <a:cs typeface="Gill Sans"/>
              <a:sym typeface="Gill Sans"/>
            </a:endParaRPr>
          </a:p>
        </p:txBody>
      </p:sp>
      <p:sp>
        <p:nvSpPr>
          <p:cNvPr id="7" name="Tekstiruutu 6">
            <a:extLst>
              <a:ext uri="{FF2B5EF4-FFF2-40B4-BE49-F238E27FC236}">
                <a16:creationId xmlns:a16="http://schemas.microsoft.com/office/drawing/2014/main" id="{B595BDEE-2784-ADEC-6953-40BA783944A2}"/>
              </a:ext>
            </a:extLst>
          </p:cNvPr>
          <p:cNvSpPr txBox="1"/>
          <p:nvPr/>
        </p:nvSpPr>
        <p:spPr>
          <a:xfrm>
            <a:off x="718868" y="3057451"/>
            <a:ext cx="10634932" cy="3231654"/>
          </a:xfrm>
          <a:prstGeom prst="rect">
            <a:avLst/>
          </a:prstGeom>
          <a:noFill/>
        </p:spPr>
        <p:txBody>
          <a:bodyPr wrap="square">
            <a:spAutoFit/>
          </a:bodyPr>
          <a:lstStyle/>
          <a:p>
            <a:pPr>
              <a:buClr>
                <a:srgbClr val="000000"/>
              </a:buClr>
              <a:buSzPts val="900"/>
            </a:pPr>
            <a:r>
              <a:rPr lang="sv-SE" sz="1600" dirty="0">
                <a:solidFill>
                  <a:srgbClr val="000000"/>
                </a:solidFill>
                <a:highlight>
                  <a:schemeClr val="lt1"/>
                </a:highlight>
                <a:ea typeface="Gill Sans"/>
                <a:cs typeface="Gill Sans"/>
                <a:sym typeface="Gill Sans"/>
              </a:rPr>
              <a:t>Nu ber jag er att med en mening dela med er av en insikt, känsla eller viktig tanke som ni har fått från denna diskussion eller detta ämne.</a:t>
            </a:r>
          </a:p>
          <a:p>
            <a:pPr>
              <a:buClr>
                <a:srgbClr val="000000"/>
              </a:buClr>
              <a:buSzPts val="900"/>
            </a:pPr>
            <a:endParaRPr lang="sv-SE" sz="1600" dirty="0">
              <a:solidFill>
                <a:srgbClr val="000000"/>
              </a:solidFill>
              <a:highlight>
                <a:schemeClr val="lt1"/>
              </a:highlight>
              <a:ea typeface="Gill Sans"/>
              <a:cs typeface="Gill Sans"/>
              <a:sym typeface="Gill Sans"/>
            </a:endParaRPr>
          </a:p>
          <a:p>
            <a:pPr>
              <a:buClr>
                <a:srgbClr val="000000"/>
              </a:buClr>
              <a:buSzPts val="900"/>
            </a:pPr>
            <a:r>
              <a:rPr lang="sv-SE" sz="1600" dirty="0">
                <a:solidFill>
                  <a:srgbClr val="000000"/>
                </a:solidFill>
                <a:highlight>
                  <a:schemeClr val="lt1"/>
                </a:highlight>
                <a:ea typeface="Gill Sans"/>
                <a:cs typeface="Gill Sans"/>
                <a:sym typeface="Gill Sans"/>
              </a:rPr>
              <a:t>Låt oss börja med dig N.N, till exempel...</a:t>
            </a:r>
          </a:p>
          <a:p>
            <a:pPr>
              <a:buClr>
                <a:srgbClr val="000000"/>
              </a:buClr>
              <a:buSzPts val="900"/>
            </a:pPr>
            <a:endParaRPr lang="sv-SE" sz="1600" dirty="0">
              <a:solidFill>
                <a:srgbClr val="000000"/>
              </a:solidFill>
              <a:highlight>
                <a:schemeClr val="lt1"/>
              </a:highlight>
              <a:ea typeface="Gill Sans"/>
              <a:cs typeface="Gill Sans"/>
              <a:sym typeface="Gill Sans"/>
            </a:endParaRPr>
          </a:p>
          <a:p>
            <a:pPr>
              <a:buClr>
                <a:srgbClr val="000000"/>
              </a:buClr>
              <a:buSzPts val="900"/>
            </a:pPr>
            <a:r>
              <a:rPr lang="sv-SE" sz="1600" i="1" dirty="0">
                <a:solidFill>
                  <a:srgbClr val="000000"/>
                </a:solidFill>
                <a:highlight>
                  <a:schemeClr val="lt1"/>
                </a:highlight>
                <a:ea typeface="Gill Sans"/>
                <a:cs typeface="Gill Sans"/>
                <a:sym typeface="Gill Sans"/>
              </a:rPr>
              <a:t>-&gt; Välj någon som sannolikt är villig att dela med sig av sina insikter.</a:t>
            </a:r>
          </a:p>
          <a:p>
            <a:pPr>
              <a:buClr>
                <a:srgbClr val="000000"/>
              </a:buClr>
              <a:buSzPts val="900"/>
            </a:pPr>
            <a:endParaRPr lang="sv-SE" sz="1600" dirty="0">
              <a:solidFill>
                <a:srgbClr val="000000"/>
              </a:solidFill>
              <a:highlight>
                <a:schemeClr val="lt1"/>
              </a:highlight>
              <a:ea typeface="Gill Sans"/>
              <a:cs typeface="Gill Sans"/>
              <a:sym typeface="Gill Sans"/>
            </a:endParaRPr>
          </a:p>
          <a:p>
            <a:pPr>
              <a:buClr>
                <a:srgbClr val="000000"/>
              </a:buClr>
              <a:buSzPts val="900"/>
            </a:pPr>
            <a:r>
              <a:rPr lang="sv-SE" sz="1600" dirty="0">
                <a:solidFill>
                  <a:srgbClr val="000000"/>
                </a:solidFill>
                <a:highlight>
                  <a:schemeClr val="lt1"/>
                </a:highlight>
                <a:ea typeface="Gill Sans"/>
                <a:cs typeface="Gill Sans"/>
                <a:sym typeface="Gill Sans"/>
              </a:rPr>
              <a:t>Tack. Vem vill fortsätta?</a:t>
            </a:r>
          </a:p>
          <a:p>
            <a:pPr>
              <a:buClr>
                <a:srgbClr val="000000"/>
              </a:buClr>
              <a:buSzPts val="900"/>
            </a:pPr>
            <a:endParaRPr lang="sv-SE" sz="1600" dirty="0">
              <a:solidFill>
                <a:srgbClr val="000000"/>
              </a:solidFill>
              <a:highlight>
                <a:schemeClr val="lt1"/>
              </a:highlight>
              <a:ea typeface="Gill Sans"/>
              <a:cs typeface="Gill Sans"/>
              <a:sym typeface="Gill Sans"/>
            </a:endParaRPr>
          </a:p>
          <a:p>
            <a:pPr>
              <a:buClr>
                <a:srgbClr val="000000"/>
              </a:buClr>
              <a:buSzPts val="900"/>
            </a:pPr>
            <a:r>
              <a:rPr lang="sv-SE" sz="1600" dirty="0">
                <a:solidFill>
                  <a:srgbClr val="000000"/>
                </a:solidFill>
                <a:highlight>
                  <a:schemeClr val="lt1"/>
                </a:highlight>
                <a:ea typeface="Gill Sans"/>
                <a:cs typeface="Gill Sans"/>
                <a:sym typeface="Gill Sans"/>
              </a:rPr>
              <a:t>Jag tackar er alla. Låt mig fråga er ännu:</a:t>
            </a:r>
          </a:p>
          <a:p>
            <a:pPr marL="285750" indent="-285750">
              <a:buClr>
                <a:srgbClr val="000000"/>
              </a:buClr>
              <a:buSzPts val="900"/>
              <a:buFont typeface="Arial" panose="020B0604020202020204" pitchFamily="34" charset="0"/>
              <a:buChar char="•"/>
            </a:pPr>
            <a:r>
              <a:rPr lang="sv-SE" sz="1600" dirty="0">
                <a:solidFill>
                  <a:srgbClr val="000000"/>
                </a:solidFill>
                <a:highlight>
                  <a:schemeClr val="lt1"/>
                </a:highlight>
                <a:ea typeface="Gill Sans"/>
                <a:cs typeface="Gill Sans"/>
                <a:sym typeface="Gill Sans"/>
              </a:rPr>
              <a:t>Med vem och var tycker ni att diskussionen om denna fråga skall fortsätta ?</a:t>
            </a:r>
          </a:p>
          <a:p>
            <a:pPr marL="285750" indent="-285750">
              <a:buClr>
                <a:srgbClr val="000000"/>
              </a:buClr>
              <a:buSzPts val="900"/>
              <a:buFont typeface="Arial" panose="020B0604020202020204" pitchFamily="34" charset="0"/>
              <a:buChar char="•"/>
            </a:pPr>
            <a:r>
              <a:rPr lang="sv-SE" sz="1600" dirty="0">
                <a:solidFill>
                  <a:srgbClr val="000000"/>
                </a:solidFill>
                <a:highlight>
                  <a:schemeClr val="lt1"/>
                </a:highlight>
                <a:ea typeface="Gill Sans"/>
                <a:cs typeface="Gill Sans"/>
                <a:sym typeface="Gill Sans"/>
              </a:rPr>
              <a:t>Vad skulle du vilja diskutera härnäst?</a:t>
            </a:r>
          </a:p>
          <a:p>
            <a:pPr algn="ctr">
              <a:buClr>
                <a:srgbClr val="000000"/>
              </a:buClr>
              <a:buSzPts val="900"/>
            </a:pPr>
            <a:endParaRPr lang="sv-SE" sz="1200" i="1" dirty="0">
              <a:solidFill>
                <a:srgbClr val="000000"/>
              </a:solidFill>
              <a:highlight>
                <a:schemeClr val="lt1"/>
              </a:highlight>
              <a:ea typeface="Gill Sans"/>
              <a:cs typeface="Gill Sans"/>
              <a:sym typeface="Gill Sans"/>
            </a:endParaRPr>
          </a:p>
        </p:txBody>
      </p:sp>
    </p:spTree>
    <p:extLst>
      <p:ext uri="{BB962C8B-B14F-4D97-AF65-F5344CB8AC3E}">
        <p14:creationId xmlns:p14="http://schemas.microsoft.com/office/powerpoint/2010/main" val="35022067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0D7DF3D-B31F-9582-A3C7-7194E295F361}"/>
              </a:ext>
            </a:extLst>
          </p:cNvPr>
          <p:cNvSpPr>
            <a:spLocks noGrp="1"/>
          </p:cNvSpPr>
          <p:nvPr>
            <p:ph type="title"/>
          </p:nvPr>
        </p:nvSpPr>
        <p:spPr>
          <a:xfrm>
            <a:off x="734443" y="893418"/>
            <a:ext cx="5429250" cy="526122"/>
          </a:xfrm>
        </p:spPr>
        <p:txBody>
          <a:bodyPr>
            <a:normAutofit fontScale="90000"/>
          </a:bodyPr>
          <a:lstStyle/>
          <a:p>
            <a:r>
              <a:rPr lang="fi-FI" sz="3200" b="1" dirty="0" err="1">
                <a:solidFill>
                  <a:schemeClr val="dk1"/>
                </a:solidFill>
                <a:ea typeface="Gill Sans"/>
                <a:cs typeface="Gill Sans"/>
                <a:sym typeface="Gill Sans"/>
              </a:rPr>
              <a:t>Dialogpaus</a:t>
            </a:r>
            <a:r>
              <a:rPr lang="fi-FI" sz="3200" b="1" dirty="0">
                <a:solidFill>
                  <a:schemeClr val="dk1"/>
                </a:solidFill>
                <a:ea typeface="Gill Sans"/>
                <a:cs typeface="Gill Sans"/>
                <a:sym typeface="Gill Sans"/>
              </a:rPr>
              <a:t>-diskussion </a:t>
            </a:r>
            <a:r>
              <a:rPr lang="fi-FI" sz="3200" b="1" dirty="0" err="1">
                <a:solidFill>
                  <a:schemeClr val="dk1"/>
                </a:solidFill>
                <a:ea typeface="Gill Sans"/>
                <a:cs typeface="Gill Sans"/>
                <a:sym typeface="Gill Sans"/>
              </a:rPr>
              <a:t>om</a:t>
            </a:r>
            <a:r>
              <a:rPr lang="fi-FI" sz="3200" b="1" dirty="0">
                <a:solidFill>
                  <a:schemeClr val="dk1"/>
                </a:solidFill>
                <a:ea typeface="Gill Sans"/>
                <a:cs typeface="Gill Sans"/>
                <a:sym typeface="Gill Sans"/>
              </a:rPr>
              <a:t> </a:t>
            </a:r>
            <a:r>
              <a:rPr lang="fi-FI" sz="3200" b="1" dirty="0" err="1">
                <a:solidFill>
                  <a:schemeClr val="dk1"/>
                </a:solidFill>
                <a:ea typeface="Gill Sans"/>
                <a:cs typeface="Gill Sans"/>
                <a:sym typeface="Gill Sans"/>
              </a:rPr>
              <a:t>vatten</a:t>
            </a:r>
            <a:br>
              <a:rPr lang="fi-FI" b="1" dirty="0">
                <a:solidFill>
                  <a:schemeClr val="dk1"/>
                </a:solidFill>
                <a:latin typeface="Gill Sans"/>
                <a:ea typeface="Gill Sans"/>
                <a:cs typeface="Gill Sans"/>
                <a:sym typeface="Gill Sans"/>
              </a:rPr>
            </a:br>
            <a:endParaRPr lang="fi-FI" dirty="0"/>
          </a:p>
        </p:txBody>
      </p:sp>
      <p:sp>
        <p:nvSpPr>
          <p:cNvPr id="4" name="Google Shape;177;p7">
            <a:extLst>
              <a:ext uri="{FF2B5EF4-FFF2-40B4-BE49-F238E27FC236}">
                <a16:creationId xmlns:a16="http://schemas.microsoft.com/office/drawing/2014/main" id="{B7F49061-9402-6867-608C-33B1FF92B782}"/>
              </a:ext>
            </a:extLst>
          </p:cNvPr>
          <p:cNvSpPr txBox="1">
            <a:spLocks noGrp="1"/>
          </p:cNvSpPr>
          <p:nvPr>
            <p:ph idx="1"/>
          </p:nvPr>
        </p:nvSpPr>
        <p:spPr>
          <a:xfrm>
            <a:off x="838200" y="1222555"/>
            <a:ext cx="10747075" cy="1419045"/>
          </a:xfrm>
          <a:prstGeom prst="rect">
            <a:avLst/>
          </a:prstGeom>
          <a:noFill/>
          <a:ln w="3175">
            <a:solidFill>
              <a:schemeClr val="tx1"/>
            </a:solidFill>
          </a:ln>
        </p:spPr>
        <p:txBody>
          <a:bodyPr spcFirstLastPara="1" wrap="square" lIns="68700" tIns="68700" rIns="68700" bIns="68700" anchor="t" anchorCtr="0">
            <a:noAutofit/>
          </a:bodyPr>
          <a:lstStyle/>
          <a:p>
            <a:pPr marL="0" indent="0">
              <a:lnSpc>
                <a:spcPct val="100000"/>
              </a:lnSpc>
              <a:buClr>
                <a:srgbClr val="000000"/>
              </a:buClr>
              <a:buSzPts val="1400"/>
              <a:buNone/>
            </a:pPr>
            <a:r>
              <a:rPr lang="sv-SE" sz="1200" b="1" dirty="0">
                <a:solidFill>
                  <a:schemeClr val="dk1"/>
                </a:solidFill>
                <a:ea typeface="Gill Sans"/>
                <a:cs typeface="Gill Sans"/>
                <a:sym typeface="Gill Sans"/>
              </a:rPr>
              <a:t>Anvisningar för diskussionsledaren</a:t>
            </a:r>
            <a:br>
              <a:rPr lang="sv-SE" sz="1200" b="1" dirty="0">
                <a:solidFill>
                  <a:schemeClr val="dk1"/>
                </a:solidFill>
                <a:ea typeface="Gill Sans"/>
                <a:cs typeface="Gill Sans"/>
                <a:sym typeface="Gill Sans"/>
              </a:rPr>
            </a:br>
            <a:br>
              <a:rPr lang="sv-SE" sz="1200" b="1" dirty="0">
                <a:solidFill>
                  <a:schemeClr val="dk1"/>
                </a:solidFill>
                <a:ea typeface="Gill Sans"/>
                <a:cs typeface="Gill Sans"/>
                <a:sym typeface="Gill Sans"/>
              </a:rPr>
            </a:br>
            <a:r>
              <a:rPr lang="sv-SE" sz="1200" dirty="0">
                <a:solidFill>
                  <a:schemeClr val="dk1"/>
                </a:solidFill>
                <a:ea typeface="Gill Sans"/>
                <a:cs typeface="Gill Sans"/>
                <a:sym typeface="Gill Sans"/>
              </a:rPr>
              <a:t>Enkelt typsnitt - säg till exempel såhär - </a:t>
            </a:r>
            <a:r>
              <a:rPr lang="sv-SE" sz="1200" i="1" dirty="0">
                <a:solidFill>
                  <a:schemeClr val="dk1"/>
                </a:solidFill>
                <a:ea typeface="Gill Sans"/>
                <a:cs typeface="Gill Sans"/>
                <a:sym typeface="Gill Sans"/>
              </a:rPr>
              <a:t>Kursiverat typsnitt - hjälp för diskussionsledaren</a:t>
            </a:r>
          </a:p>
          <a:p>
            <a:pPr marL="0" indent="0">
              <a:lnSpc>
                <a:spcPct val="100000"/>
              </a:lnSpc>
              <a:buClr>
                <a:schemeClr val="dk1"/>
              </a:buClr>
              <a:buSzPts val="600"/>
              <a:buNone/>
            </a:pPr>
            <a:r>
              <a:rPr lang="sv-SE" sz="1200" dirty="0">
                <a:solidFill>
                  <a:schemeClr val="dk1"/>
                </a:solidFill>
                <a:ea typeface="Gill Sans"/>
                <a:cs typeface="Gill Sans"/>
                <a:sym typeface="Gill Sans"/>
              </a:rPr>
              <a:t>Min	Del			</a:t>
            </a:r>
            <a:br>
              <a:rPr lang="sv-SE" sz="1200" dirty="0">
                <a:solidFill>
                  <a:schemeClr val="dk1"/>
                </a:solidFill>
                <a:ea typeface="Gill Sans"/>
                <a:cs typeface="Gill Sans"/>
                <a:sym typeface="Gill Sans"/>
              </a:rPr>
            </a:br>
            <a:r>
              <a:rPr lang="sv-SE" sz="1200" dirty="0">
                <a:ea typeface="Gill Sans"/>
                <a:cs typeface="Gill Sans"/>
                <a:sym typeface="Gill Sans"/>
              </a:rPr>
              <a:t>2	</a:t>
            </a:r>
            <a:r>
              <a:rPr lang="sv-SE" sz="1200" dirty="0">
                <a:solidFill>
                  <a:srgbClr val="FF0000"/>
                </a:solidFill>
                <a:highlight>
                  <a:schemeClr val="lt1"/>
                </a:highlight>
                <a:ea typeface="Gill Sans"/>
                <a:cs typeface="Gill Sans"/>
                <a:sym typeface="Gill Sans"/>
              </a:rPr>
              <a:t>Tack och avslutning</a:t>
            </a:r>
          </a:p>
        </p:txBody>
      </p:sp>
      <p:sp>
        <p:nvSpPr>
          <p:cNvPr id="7" name="Tekstiruutu 6">
            <a:extLst>
              <a:ext uri="{FF2B5EF4-FFF2-40B4-BE49-F238E27FC236}">
                <a16:creationId xmlns:a16="http://schemas.microsoft.com/office/drawing/2014/main" id="{B595BDEE-2784-ADEC-6953-40BA783944A2}"/>
              </a:ext>
            </a:extLst>
          </p:cNvPr>
          <p:cNvSpPr txBox="1"/>
          <p:nvPr/>
        </p:nvSpPr>
        <p:spPr>
          <a:xfrm>
            <a:off x="838200" y="2849952"/>
            <a:ext cx="10816087" cy="3724096"/>
          </a:xfrm>
          <a:prstGeom prst="rect">
            <a:avLst/>
          </a:prstGeom>
          <a:noFill/>
        </p:spPr>
        <p:txBody>
          <a:bodyPr wrap="square">
            <a:spAutoFit/>
          </a:bodyPr>
          <a:lstStyle/>
          <a:p>
            <a:pPr>
              <a:buClr>
                <a:srgbClr val="000000"/>
              </a:buClr>
              <a:buSzPts val="900"/>
            </a:pPr>
            <a:r>
              <a:rPr lang="sv-SE" sz="1400" dirty="0">
                <a:solidFill>
                  <a:srgbClr val="000000"/>
                </a:solidFill>
                <a:highlight>
                  <a:schemeClr val="lt1"/>
                </a:highlight>
                <a:ea typeface="Gill Sans"/>
                <a:cs typeface="Gill Sans"/>
                <a:sym typeface="Gill Sans"/>
              </a:rPr>
              <a:t>Vad tyckte du om den här Dialogpaus diskussionen och ämnet?</a:t>
            </a:r>
          </a:p>
          <a:p>
            <a:pPr>
              <a:buClr>
                <a:srgbClr val="000000"/>
              </a:buClr>
              <a:buSzPts val="900"/>
            </a:pPr>
            <a:endParaRPr lang="sv-SE" sz="1400" dirty="0">
              <a:solidFill>
                <a:srgbClr val="000000"/>
              </a:solidFill>
              <a:highlight>
                <a:schemeClr val="lt1"/>
              </a:highlight>
              <a:ea typeface="Gill Sans"/>
              <a:cs typeface="Gill Sans"/>
              <a:sym typeface="Gill Sans"/>
            </a:endParaRPr>
          </a:p>
          <a:p>
            <a:pPr>
              <a:buClr>
                <a:srgbClr val="000000"/>
              </a:buClr>
              <a:buSzPts val="900"/>
            </a:pPr>
            <a:r>
              <a:rPr lang="sv-SE" sz="1400" dirty="0">
                <a:solidFill>
                  <a:srgbClr val="000000"/>
                </a:solidFill>
                <a:highlight>
                  <a:schemeClr val="lt1"/>
                </a:highlight>
                <a:ea typeface="Gill Sans"/>
                <a:cs typeface="Gill Sans"/>
                <a:sym typeface="Gill Sans"/>
              </a:rPr>
              <a:t>Vilken typ av känsla eller stämning fick du av vår gemensamma diskussion?</a:t>
            </a:r>
          </a:p>
          <a:p>
            <a:pPr>
              <a:buClr>
                <a:srgbClr val="000000"/>
              </a:buClr>
              <a:buSzPts val="900"/>
            </a:pPr>
            <a:endParaRPr lang="sv-SE" sz="1400" dirty="0">
              <a:solidFill>
                <a:srgbClr val="000000"/>
              </a:solidFill>
              <a:highlight>
                <a:schemeClr val="lt1"/>
              </a:highlight>
              <a:ea typeface="Gill Sans"/>
              <a:cs typeface="Gill Sans"/>
              <a:sym typeface="Gill Sans"/>
            </a:endParaRPr>
          </a:p>
          <a:p>
            <a:pPr>
              <a:buClr>
                <a:srgbClr val="000000"/>
              </a:buClr>
              <a:buSzPts val="900"/>
            </a:pPr>
            <a:r>
              <a:rPr lang="sv-SE" sz="1400" dirty="0">
                <a:solidFill>
                  <a:srgbClr val="000000"/>
                </a:solidFill>
                <a:highlight>
                  <a:schemeClr val="lt1"/>
                </a:highlight>
                <a:ea typeface="Gill Sans"/>
                <a:cs typeface="Gill Sans"/>
                <a:sym typeface="Gill Sans"/>
              </a:rPr>
              <a:t>Hur lyckades jag som diskussionsledare?</a:t>
            </a:r>
          </a:p>
          <a:p>
            <a:pPr>
              <a:buClr>
                <a:srgbClr val="000000"/>
              </a:buClr>
              <a:buSzPts val="900"/>
            </a:pPr>
            <a:endParaRPr lang="sv-SE" sz="1400" dirty="0">
              <a:solidFill>
                <a:srgbClr val="000000"/>
              </a:solidFill>
              <a:highlight>
                <a:schemeClr val="lt1"/>
              </a:highlight>
              <a:ea typeface="Gill Sans"/>
              <a:cs typeface="Gill Sans"/>
              <a:sym typeface="Gill Sans"/>
            </a:endParaRPr>
          </a:p>
          <a:p>
            <a:pPr>
              <a:buClr>
                <a:srgbClr val="000000"/>
              </a:buClr>
              <a:buSzPts val="900"/>
            </a:pPr>
            <a:r>
              <a:rPr lang="sv-SE" sz="1400" dirty="0">
                <a:solidFill>
                  <a:srgbClr val="000000"/>
                </a:solidFill>
                <a:highlight>
                  <a:schemeClr val="lt1"/>
                </a:highlight>
                <a:ea typeface="Gill Sans"/>
                <a:cs typeface="Gill Sans"/>
                <a:sym typeface="Gill Sans"/>
              </a:rPr>
              <a:t>Jag kommer att samla in insikterna och dela dem med er senare. Förhoppningsvis kan vi fortsätta diskussionen vid något tillfälle!</a:t>
            </a:r>
          </a:p>
          <a:p>
            <a:pPr>
              <a:buClr>
                <a:srgbClr val="000000"/>
              </a:buClr>
              <a:buSzPts val="900"/>
            </a:pPr>
            <a:endParaRPr lang="sv-SE" sz="1400" dirty="0">
              <a:solidFill>
                <a:srgbClr val="000000"/>
              </a:solidFill>
              <a:highlight>
                <a:schemeClr val="lt1"/>
              </a:highlight>
              <a:ea typeface="Gill Sans"/>
              <a:cs typeface="Gill Sans"/>
              <a:sym typeface="Gill Sans"/>
            </a:endParaRPr>
          </a:p>
          <a:p>
            <a:pPr>
              <a:buClr>
                <a:srgbClr val="000000"/>
              </a:buClr>
              <a:buSzPts val="900"/>
            </a:pPr>
            <a:r>
              <a:rPr lang="sv-SE" sz="1400" dirty="0">
                <a:solidFill>
                  <a:srgbClr val="000000"/>
                </a:solidFill>
                <a:highlight>
                  <a:schemeClr val="lt1"/>
                </a:highlight>
                <a:ea typeface="Gill Sans"/>
                <a:cs typeface="Gill Sans"/>
                <a:sym typeface="Gill Sans"/>
              </a:rPr>
              <a:t>Kan jag ta en bild av den här gruppen och dela den på sociala medier? Du kan också berätta för oss att du har varit med och haft en #Dialogpaus-diskussion om ämnet. </a:t>
            </a:r>
          </a:p>
          <a:p>
            <a:pPr>
              <a:buClr>
                <a:srgbClr val="000000"/>
              </a:buClr>
              <a:buSzPts val="900"/>
            </a:pPr>
            <a:endParaRPr lang="sv-SE" sz="1400" dirty="0">
              <a:solidFill>
                <a:srgbClr val="000000"/>
              </a:solidFill>
              <a:highlight>
                <a:schemeClr val="lt1"/>
              </a:highlight>
              <a:ea typeface="Gill Sans"/>
              <a:cs typeface="Gill Sans"/>
              <a:sym typeface="Gill Sans"/>
            </a:endParaRPr>
          </a:p>
          <a:p>
            <a:pPr>
              <a:buClr>
                <a:srgbClr val="000000"/>
              </a:buClr>
              <a:buSzPts val="900"/>
            </a:pPr>
            <a:r>
              <a:rPr lang="sv-SE" sz="1400" dirty="0">
                <a:solidFill>
                  <a:srgbClr val="000000"/>
                </a:solidFill>
                <a:highlight>
                  <a:schemeClr val="lt1"/>
                </a:highlight>
                <a:ea typeface="Gill Sans"/>
                <a:cs typeface="Gill Sans"/>
                <a:sym typeface="Gill Sans"/>
              </a:rPr>
              <a:t>Dela dock inte något som avslöjar den andra personens identitet utan tillstånd. Dela gärna med dig av dina egna tankar och insikter.</a:t>
            </a:r>
          </a:p>
          <a:p>
            <a:pPr>
              <a:buClr>
                <a:srgbClr val="000000"/>
              </a:buClr>
              <a:buSzPts val="900"/>
            </a:pPr>
            <a:endParaRPr lang="sv-SE" sz="1400" dirty="0">
              <a:solidFill>
                <a:srgbClr val="000000"/>
              </a:solidFill>
              <a:highlight>
                <a:schemeClr val="lt1"/>
              </a:highlight>
              <a:ea typeface="Gill Sans"/>
              <a:cs typeface="Gill Sans"/>
              <a:sym typeface="Gill Sans"/>
            </a:endParaRPr>
          </a:p>
          <a:p>
            <a:pPr>
              <a:buClr>
                <a:srgbClr val="000000"/>
              </a:buClr>
              <a:buSzPts val="900"/>
            </a:pPr>
            <a:r>
              <a:rPr lang="sv-SE" sz="1400" dirty="0">
                <a:solidFill>
                  <a:srgbClr val="000000"/>
                </a:solidFill>
                <a:highlight>
                  <a:schemeClr val="lt1"/>
                </a:highlight>
                <a:ea typeface="Gill Sans"/>
                <a:cs typeface="Gill Sans"/>
                <a:sym typeface="Gill Sans"/>
              </a:rPr>
              <a:t>Tack än en gång och ha en bra fortsättning på dagen/veckan!</a:t>
            </a:r>
          </a:p>
          <a:p>
            <a:pPr algn="ctr">
              <a:buClr>
                <a:srgbClr val="000000"/>
              </a:buClr>
              <a:buSzPts val="900"/>
            </a:pPr>
            <a:endParaRPr lang="sv-SE" sz="1200" i="1" dirty="0">
              <a:solidFill>
                <a:srgbClr val="000000"/>
              </a:solidFill>
              <a:highlight>
                <a:schemeClr val="lt1"/>
              </a:highlight>
              <a:ea typeface="Gill Sans"/>
              <a:cs typeface="Gill Sans"/>
              <a:sym typeface="Gill Sans"/>
            </a:endParaRPr>
          </a:p>
        </p:txBody>
      </p:sp>
    </p:spTree>
    <p:extLst>
      <p:ext uri="{BB962C8B-B14F-4D97-AF65-F5344CB8AC3E}">
        <p14:creationId xmlns:p14="http://schemas.microsoft.com/office/powerpoint/2010/main" val="14042291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CBD03AB-7F45-A502-A3DF-76251B69A592}"/>
              </a:ext>
            </a:extLst>
          </p:cNvPr>
          <p:cNvSpPr>
            <a:spLocks noGrp="1"/>
          </p:cNvSpPr>
          <p:nvPr>
            <p:ph type="title"/>
          </p:nvPr>
        </p:nvSpPr>
        <p:spPr/>
        <p:txBody>
          <a:bodyPr/>
          <a:lstStyle/>
          <a:p>
            <a:r>
              <a:rPr lang="fi-FI" dirty="0" err="1"/>
              <a:t>Stödmaterial</a:t>
            </a:r>
            <a:r>
              <a:rPr lang="fi-FI" dirty="0"/>
              <a:t> för </a:t>
            </a:r>
            <a:r>
              <a:rPr lang="fi-FI" dirty="0" err="1"/>
              <a:t>diskussionsledaren</a:t>
            </a:r>
            <a:endParaRPr lang="fi-FI" dirty="0"/>
          </a:p>
        </p:txBody>
      </p:sp>
      <p:sp>
        <p:nvSpPr>
          <p:cNvPr id="3" name="Sisällön paikkamerkki 2">
            <a:extLst>
              <a:ext uri="{FF2B5EF4-FFF2-40B4-BE49-F238E27FC236}">
                <a16:creationId xmlns:a16="http://schemas.microsoft.com/office/drawing/2014/main" id="{1298BFBB-70DA-A42A-D7A5-EC6982690B17}"/>
              </a:ext>
            </a:extLst>
          </p:cNvPr>
          <p:cNvSpPr>
            <a:spLocks noGrp="1"/>
          </p:cNvSpPr>
          <p:nvPr>
            <p:ph idx="1"/>
          </p:nvPr>
        </p:nvSpPr>
        <p:spPr/>
        <p:txBody>
          <a:bodyPr/>
          <a:lstStyle/>
          <a:p>
            <a:endParaRPr lang="fi-FI" dirty="0">
              <a:hlinkClick r:id="rId2"/>
            </a:endParaRPr>
          </a:p>
          <a:p>
            <a:endParaRPr lang="fi-FI" dirty="0">
              <a:hlinkClick r:id="rId2"/>
            </a:endParaRPr>
          </a:p>
          <a:p>
            <a:endParaRPr lang="fi-FI" dirty="0">
              <a:hlinkClick r:id="rId2"/>
            </a:endParaRPr>
          </a:p>
          <a:p>
            <a:endParaRPr lang="fi-FI" dirty="0">
              <a:hlinkClick r:id="rId2"/>
            </a:endParaRPr>
          </a:p>
          <a:p>
            <a:endParaRPr lang="fi-FI" dirty="0">
              <a:hlinkClick r:id="rId2"/>
            </a:endParaRPr>
          </a:p>
          <a:p>
            <a:endParaRPr lang="fi-FI" dirty="0">
              <a:hlinkClick r:id="rId2"/>
            </a:endParaRPr>
          </a:p>
          <a:p>
            <a:endParaRPr lang="fi-FI" sz="1800" dirty="0">
              <a:hlinkClick r:id="rId2"/>
            </a:endParaRPr>
          </a:p>
          <a:p>
            <a:endParaRPr lang="fi-FI" sz="1800" dirty="0">
              <a:hlinkClick r:id="rId2"/>
            </a:endParaRPr>
          </a:p>
          <a:p>
            <a:r>
              <a:rPr lang="fi-FI" sz="1800" dirty="0">
                <a:hlinkClick r:id="rId2"/>
              </a:rPr>
              <a:t>https://www.dialogpaus.fi/verktyg/stodmaterial-for-diskussionsledaren/</a:t>
            </a:r>
            <a:endParaRPr lang="fi-FI" sz="1800" dirty="0"/>
          </a:p>
          <a:p>
            <a:endParaRPr lang="fi-FI" dirty="0"/>
          </a:p>
          <a:p>
            <a:pPr marL="0" indent="0">
              <a:buNone/>
            </a:pPr>
            <a:endParaRPr lang="fi-FI" dirty="0"/>
          </a:p>
        </p:txBody>
      </p:sp>
      <p:pic>
        <p:nvPicPr>
          <p:cNvPr id="4" name="Kuva 3">
            <a:extLst>
              <a:ext uri="{FF2B5EF4-FFF2-40B4-BE49-F238E27FC236}">
                <a16:creationId xmlns:a16="http://schemas.microsoft.com/office/drawing/2014/main" id="{D01DBD0A-2C22-7BC6-D81E-73CB25181B5E}"/>
              </a:ext>
            </a:extLst>
          </p:cNvPr>
          <p:cNvPicPr>
            <a:picLocks noChangeAspect="1"/>
          </p:cNvPicPr>
          <p:nvPr/>
        </p:nvPicPr>
        <p:blipFill>
          <a:blip r:embed="rId3"/>
          <a:stretch>
            <a:fillRect/>
          </a:stretch>
        </p:blipFill>
        <p:spPr>
          <a:xfrm>
            <a:off x="2250041" y="1690688"/>
            <a:ext cx="6676845" cy="2993068"/>
          </a:xfrm>
          <a:prstGeom prst="rect">
            <a:avLst/>
          </a:prstGeom>
        </p:spPr>
      </p:pic>
      <p:sp>
        <p:nvSpPr>
          <p:cNvPr id="5" name="Tekstiruutu 4">
            <a:extLst>
              <a:ext uri="{FF2B5EF4-FFF2-40B4-BE49-F238E27FC236}">
                <a16:creationId xmlns:a16="http://schemas.microsoft.com/office/drawing/2014/main" id="{CE6D591E-2DB5-0E31-097B-8A3480C9CDD3}"/>
              </a:ext>
            </a:extLst>
          </p:cNvPr>
          <p:cNvSpPr txBox="1"/>
          <p:nvPr/>
        </p:nvSpPr>
        <p:spPr>
          <a:xfrm>
            <a:off x="4486508" y="4818693"/>
            <a:ext cx="2900931" cy="215444"/>
          </a:xfrm>
          <a:prstGeom prst="rect">
            <a:avLst/>
          </a:prstGeom>
          <a:noFill/>
        </p:spPr>
        <p:txBody>
          <a:bodyPr wrap="square">
            <a:spAutoFit/>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buClr>
                <a:srgbClr val="000000"/>
              </a:buClr>
              <a:buSzPts val="1400"/>
              <a:defRPr/>
            </a:pPr>
            <a:r>
              <a:rPr kumimoji="0" lang="da-DK" sz="800" b="0" i="0" u="none" strike="noStrike" kern="1200" cap="none" spc="0" normalizeH="0" baseline="0" noProof="0" dirty="0">
                <a:ln>
                  <a:noFill/>
                </a:ln>
                <a:solidFill>
                  <a:srgbClr val="000000"/>
                </a:solidFill>
                <a:effectLst/>
                <a:uLnTx/>
                <a:uFillTx/>
                <a:ea typeface="Gill Sans"/>
                <a:cs typeface="Gill Sans"/>
                <a:sym typeface="Gill Sans"/>
              </a:rPr>
              <a:t>Bild: </a:t>
            </a:r>
            <a:r>
              <a:rPr lang="da-DK" sz="800" dirty="0">
                <a:solidFill>
                  <a:srgbClr val="000000"/>
                </a:solidFill>
                <a:ea typeface="Gill Sans"/>
                <a:cs typeface="Gill Sans"/>
                <a:sym typeface="Gill Sans"/>
              </a:rPr>
              <a:t>Stiftelsen Dialogpaus, www.dialogpaus.fi </a:t>
            </a:r>
            <a:endParaRPr kumimoji="0" lang="sv-SE" sz="800" b="0" i="1" u="none" strike="noStrike" kern="1200" cap="none" spc="0" normalizeH="0" baseline="0" noProof="0" dirty="0">
              <a:ln>
                <a:noFill/>
              </a:ln>
              <a:solidFill>
                <a:srgbClr val="000000"/>
              </a:solidFill>
              <a:effectLst/>
              <a:uLnTx/>
              <a:uFillTx/>
              <a:ea typeface="Gill Sans"/>
              <a:cs typeface="Gill Sans"/>
              <a:sym typeface="Gill Sans"/>
            </a:endParaRPr>
          </a:p>
        </p:txBody>
      </p:sp>
    </p:spTree>
    <p:extLst>
      <p:ext uri="{BB962C8B-B14F-4D97-AF65-F5344CB8AC3E}">
        <p14:creationId xmlns:p14="http://schemas.microsoft.com/office/powerpoint/2010/main" val="41650687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7BE596D8-DA2C-9A8C-7293-42BEE454D204}"/>
              </a:ext>
            </a:extLst>
          </p:cNvPr>
          <p:cNvSpPr>
            <a:spLocks noGrp="1"/>
          </p:cNvSpPr>
          <p:nvPr>
            <p:ph idx="1"/>
          </p:nvPr>
        </p:nvSpPr>
        <p:spPr>
          <a:xfrm>
            <a:off x="669266" y="698500"/>
            <a:ext cx="10646434" cy="5298655"/>
          </a:xfrm>
        </p:spPr>
        <p:txBody>
          <a:bodyPr>
            <a:noAutofit/>
          </a:bodyPr>
          <a:lstStyle/>
          <a:p>
            <a:pPr marL="0" indent="0">
              <a:buClr>
                <a:srgbClr val="000000"/>
              </a:buClr>
              <a:buSzPts val="1300"/>
              <a:buNone/>
            </a:pPr>
            <a:r>
              <a:rPr lang="sv-SE" b="1" dirty="0">
                <a:solidFill>
                  <a:schemeClr val="dk1"/>
                </a:solidFill>
                <a:latin typeface="+mj-lt"/>
                <a:ea typeface="Gill Sans"/>
                <a:cs typeface="Gill Sans"/>
                <a:sym typeface="Gill Sans"/>
              </a:rPr>
              <a:t>Hurra! Du har just lett en Dialogpaus-diskussion. Fantastiskt! Hur gick det idag?</a:t>
            </a:r>
          </a:p>
          <a:p>
            <a:pPr>
              <a:buClr>
                <a:srgbClr val="000000"/>
              </a:buClr>
              <a:buSzPts val="1300"/>
            </a:pPr>
            <a:endParaRPr lang="sv-SE" sz="1200" b="1" dirty="0">
              <a:solidFill>
                <a:schemeClr val="dk1"/>
              </a:solidFill>
              <a:ea typeface="Gill Sans"/>
              <a:cs typeface="Gill Sans"/>
              <a:sym typeface="Gill Sans"/>
            </a:endParaRPr>
          </a:p>
          <a:p>
            <a:pPr marL="651929" indent="-457200">
              <a:lnSpc>
                <a:spcPct val="100000"/>
              </a:lnSpc>
              <a:buClr>
                <a:schemeClr val="dk1"/>
              </a:buClr>
              <a:buSzPts val="1300"/>
            </a:pPr>
            <a:r>
              <a:rPr lang="sv-SE" sz="1200" dirty="0">
                <a:solidFill>
                  <a:schemeClr val="dk1"/>
                </a:solidFill>
                <a:ea typeface="Gill Sans"/>
                <a:cs typeface="Gill Sans"/>
                <a:sym typeface="Gill Sans"/>
              </a:rPr>
              <a:t>Jag övade på dialogen i förväg</a:t>
            </a:r>
          </a:p>
          <a:p>
            <a:pPr marL="651929" indent="-457200">
              <a:lnSpc>
                <a:spcPct val="100000"/>
              </a:lnSpc>
              <a:buClr>
                <a:schemeClr val="dk1"/>
              </a:buClr>
              <a:buSzPts val="1300"/>
            </a:pPr>
            <a:r>
              <a:rPr lang="sv-SE" sz="1200" dirty="0">
                <a:solidFill>
                  <a:schemeClr val="dk1"/>
                </a:solidFill>
                <a:ea typeface="Gill Sans"/>
                <a:cs typeface="Gill Sans"/>
                <a:sym typeface="Gill Sans"/>
              </a:rPr>
              <a:t>Jag bjöd in deltagare från olika bakgrunder</a:t>
            </a:r>
          </a:p>
          <a:p>
            <a:pPr marL="651929" indent="-457200">
              <a:lnSpc>
                <a:spcPct val="100000"/>
              </a:lnSpc>
              <a:buClr>
                <a:schemeClr val="dk1"/>
              </a:buClr>
              <a:buSzPts val="1300"/>
            </a:pPr>
            <a:r>
              <a:rPr lang="sv-SE" sz="1200" dirty="0">
                <a:solidFill>
                  <a:schemeClr val="dk1"/>
                </a:solidFill>
                <a:ea typeface="Gill Sans"/>
                <a:cs typeface="Gill Sans"/>
                <a:sym typeface="Gill Sans"/>
              </a:rPr>
              <a:t>Jag förberedde diskussionsutrymmet</a:t>
            </a:r>
          </a:p>
          <a:p>
            <a:pPr marL="651929" indent="-457200">
              <a:lnSpc>
                <a:spcPct val="100000"/>
              </a:lnSpc>
              <a:buClr>
                <a:schemeClr val="dk1"/>
              </a:buClr>
              <a:buSzPts val="1300"/>
            </a:pPr>
            <a:r>
              <a:rPr lang="sv-SE" sz="1200" dirty="0">
                <a:solidFill>
                  <a:schemeClr val="dk1"/>
                </a:solidFill>
                <a:ea typeface="Gill Sans"/>
                <a:cs typeface="Gill Sans"/>
                <a:sym typeface="Gill Sans"/>
              </a:rPr>
              <a:t>Vi övade inför dialogen genom att använda uppvärmningsaktiviteterna</a:t>
            </a:r>
            <a:br>
              <a:rPr lang="sv-SE" sz="1200" dirty="0">
                <a:solidFill>
                  <a:schemeClr val="dk1"/>
                </a:solidFill>
                <a:ea typeface="Gill Sans"/>
                <a:cs typeface="Gill Sans"/>
                <a:sym typeface="Gill Sans"/>
              </a:rPr>
            </a:br>
            <a:endParaRPr lang="sv-SE" sz="1200" dirty="0">
              <a:solidFill>
                <a:schemeClr val="dk1"/>
              </a:solidFill>
              <a:ea typeface="Gill Sans"/>
              <a:cs typeface="Gill Sans"/>
              <a:sym typeface="Gill Sans"/>
            </a:endParaRPr>
          </a:p>
          <a:p>
            <a:pPr marL="0" indent="0">
              <a:lnSpc>
                <a:spcPct val="100000"/>
              </a:lnSpc>
              <a:spcBef>
                <a:spcPts val="1333"/>
              </a:spcBef>
              <a:buClr>
                <a:srgbClr val="000000"/>
              </a:buClr>
              <a:buSzPts val="1400"/>
              <a:buNone/>
            </a:pPr>
            <a:r>
              <a:rPr lang="sv-SE" sz="1200" dirty="0">
                <a:solidFill>
                  <a:schemeClr val="dk1"/>
                </a:solidFill>
                <a:ea typeface="Gill Sans"/>
                <a:cs typeface="Gill Sans"/>
                <a:sym typeface="Gill Sans"/>
              </a:rPr>
              <a:t>Under själva diskussionen</a:t>
            </a:r>
            <a:br>
              <a:rPr lang="sv-SE" sz="1200" dirty="0">
                <a:solidFill>
                  <a:schemeClr val="dk1"/>
                </a:solidFill>
                <a:ea typeface="Gill Sans"/>
                <a:cs typeface="Gill Sans"/>
                <a:sym typeface="Gill Sans"/>
              </a:rPr>
            </a:br>
            <a:endParaRPr lang="sv-SE" sz="1200" dirty="0">
              <a:solidFill>
                <a:schemeClr val="dk1"/>
              </a:solidFill>
              <a:ea typeface="Gill Sans"/>
              <a:cs typeface="Gill Sans"/>
              <a:sym typeface="Gill Sans"/>
            </a:endParaRPr>
          </a:p>
          <a:p>
            <a:pPr marL="651929" indent="-457200">
              <a:lnSpc>
                <a:spcPct val="100000"/>
              </a:lnSpc>
              <a:spcBef>
                <a:spcPts val="1333"/>
              </a:spcBef>
              <a:buClr>
                <a:schemeClr val="dk1"/>
              </a:buClr>
              <a:buSzPts val="1300"/>
            </a:pPr>
            <a:r>
              <a:rPr lang="sv-SE" sz="1200" b="1" dirty="0">
                <a:solidFill>
                  <a:schemeClr val="dk1"/>
                </a:solidFill>
                <a:ea typeface="Gill Sans"/>
                <a:cs typeface="Gill Sans"/>
                <a:sym typeface="Gill Sans"/>
              </a:rPr>
              <a:t>Vi gick igenom spelreglerna för en konstruktiv diskussion tillsammans</a:t>
            </a:r>
          </a:p>
          <a:p>
            <a:pPr marL="651929" indent="-457200">
              <a:lnSpc>
                <a:spcPct val="100000"/>
              </a:lnSpc>
              <a:buClr>
                <a:schemeClr val="dk1"/>
              </a:buClr>
              <a:buSzPts val="1300"/>
            </a:pPr>
            <a:r>
              <a:rPr lang="sv-SE" sz="1200" b="1" dirty="0">
                <a:solidFill>
                  <a:schemeClr val="dk1"/>
                </a:solidFill>
                <a:ea typeface="Gill Sans"/>
                <a:cs typeface="Gill Sans"/>
                <a:sym typeface="Gill Sans"/>
              </a:rPr>
              <a:t>Jag såg till att spelreglerna för en konstruktiv diskussion följdes</a:t>
            </a:r>
          </a:p>
          <a:p>
            <a:pPr marL="651929" indent="-457200">
              <a:lnSpc>
                <a:spcPct val="100000"/>
              </a:lnSpc>
              <a:buClr>
                <a:schemeClr val="dk1"/>
              </a:buClr>
              <a:buSzPts val="1300"/>
            </a:pPr>
            <a:r>
              <a:rPr lang="sv-SE" sz="1200" dirty="0">
                <a:solidFill>
                  <a:schemeClr val="dk1"/>
                </a:solidFill>
                <a:ea typeface="Gill Sans"/>
                <a:cs typeface="Gill Sans"/>
                <a:sym typeface="Gill Sans"/>
              </a:rPr>
              <a:t>Jag berättade för deltagarna att diskussionen var konfidentiell</a:t>
            </a:r>
          </a:p>
          <a:p>
            <a:pPr marL="651929" indent="-457200">
              <a:lnSpc>
                <a:spcPct val="100000"/>
              </a:lnSpc>
              <a:buClr>
                <a:schemeClr val="dk1"/>
              </a:buClr>
              <a:buSzPts val="1300"/>
            </a:pPr>
            <a:r>
              <a:rPr lang="sv-SE" sz="1200" dirty="0">
                <a:solidFill>
                  <a:schemeClr val="dk1"/>
                </a:solidFill>
                <a:ea typeface="Gill Sans"/>
                <a:cs typeface="Gill Sans"/>
                <a:sym typeface="Gill Sans"/>
              </a:rPr>
              <a:t>Jag använde ett "samtalsobjekt" för att klargöra vems tur det var att tala</a:t>
            </a:r>
          </a:p>
          <a:p>
            <a:pPr marL="651929" indent="-457200">
              <a:lnSpc>
                <a:spcPct val="100000"/>
              </a:lnSpc>
              <a:buClr>
                <a:schemeClr val="dk1"/>
              </a:buClr>
              <a:buSzPts val="1300"/>
            </a:pPr>
            <a:r>
              <a:rPr lang="sv-SE" sz="1200" dirty="0">
                <a:solidFill>
                  <a:schemeClr val="dk1"/>
                </a:solidFill>
                <a:ea typeface="Gill Sans"/>
                <a:cs typeface="Gill Sans"/>
                <a:sym typeface="Gill Sans"/>
              </a:rPr>
              <a:t>Jag bokförde antalet inlägg och tackade dem som delade med sig av sina idéer</a:t>
            </a:r>
          </a:p>
          <a:p>
            <a:pPr marL="651929" indent="-457200">
              <a:lnSpc>
                <a:spcPct val="100000"/>
              </a:lnSpc>
              <a:buClr>
                <a:schemeClr val="dk1"/>
              </a:buClr>
              <a:buSzPts val="1300"/>
            </a:pPr>
            <a:r>
              <a:rPr lang="sv-SE" sz="1200" dirty="0">
                <a:solidFill>
                  <a:schemeClr val="dk1"/>
                </a:solidFill>
                <a:ea typeface="Gill Sans"/>
                <a:cs typeface="Gill Sans"/>
                <a:sym typeface="Gill Sans"/>
              </a:rPr>
              <a:t>Jag berömde och uppmuntrade deltagande i diskussionen</a:t>
            </a:r>
          </a:p>
          <a:p>
            <a:pPr marL="651929" indent="-457200">
              <a:lnSpc>
                <a:spcPct val="100000"/>
              </a:lnSpc>
              <a:buClr>
                <a:schemeClr val="dk1"/>
              </a:buClr>
              <a:buSzPts val="1300"/>
            </a:pPr>
            <a:r>
              <a:rPr lang="sv-SE" sz="1200" b="1" dirty="0">
                <a:solidFill>
                  <a:schemeClr val="dk1"/>
                </a:solidFill>
                <a:ea typeface="Gill Sans"/>
                <a:cs typeface="Gill Sans"/>
                <a:sym typeface="Gill Sans"/>
              </a:rPr>
              <a:t>Jag såg till att alla hade utrymme och möjlighet att delta om de ville </a:t>
            </a:r>
            <a:br>
              <a:rPr lang="sv-SE" sz="1200" b="1" dirty="0">
                <a:solidFill>
                  <a:schemeClr val="dk1"/>
                </a:solidFill>
                <a:ea typeface="Gill Sans"/>
                <a:cs typeface="Gill Sans"/>
                <a:sym typeface="Gill Sans"/>
              </a:rPr>
            </a:br>
            <a:endParaRPr lang="sv-SE" sz="1200" b="1" dirty="0">
              <a:solidFill>
                <a:schemeClr val="dk1"/>
              </a:solidFill>
              <a:ea typeface="Gill Sans"/>
              <a:cs typeface="Gill Sans"/>
              <a:sym typeface="Gill Sans"/>
            </a:endParaRPr>
          </a:p>
          <a:p>
            <a:pPr marL="194729" indent="0">
              <a:lnSpc>
                <a:spcPct val="115000"/>
              </a:lnSpc>
              <a:buClr>
                <a:schemeClr val="dk1"/>
              </a:buClr>
              <a:buSzPts val="1300"/>
              <a:buNone/>
            </a:pPr>
            <a:r>
              <a:rPr lang="sv-SE" sz="1200" dirty="0">
                <a:solidFill>
                  <a:schemeClr val="dk1"/>
                </a:solidFill>
                <a:ea typeface="Gill Sans"/>
                <a:cs typeface="Gill Sans"/>
                <a:sym typeface="Gill Sans"/>
              </a:rPr>
              <a:t>Obs! Varje samtal är annorlunda och alla styråtgärder behövs inte. Det är dock viktigt att de punkter som är markerade med fetstil utförs.</a:t>
            </a:r>
          </a:p>
          <a:p>
            <a:pPr marL="0" indent="0">
              <a:buNone/>
            </a:pPr>
            <a:endParaRPr lang="fi-FI" sz="1200" dirty="0"/>
          </a:p>
        </p:txBody>
      </p:sp>
    </p:spTree>
    <p:extLst>
      <p:ext uri="{BB962C8B-B14F-4D97-AF65-F5344CB8AC3E}">
        <p14:creationId xmlns:p14="http://schemas.microsoft.com/office/powerpoint/2010/main" val="33112407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58CEF86-20AF-41B8-B005-41AF9AD9B85C}"/>
              </a:ext>
            </a:extLst>
          </p:cNvPr>
          <p:cNvSpPr>
            <a:spLocks noGrp="1"/>
          </p:cNvSpPr>
          <p:nvPr>
            <p:ph type="title"/>
          </p:nvPr>
        </p:nvSpPr>
        <p:spPr>
          <a:xfrm>
            <a:off x="772783" y="117475"/>
            <a:ext cx="10646434" cy="2758219"/>
          </a:xfrm>
        </p:spPr>
        <p:txBody>
          <a:bodyPr>
            <a:normAutofit/>
          </a:bodyPr>
          <a:lstStyle/>
          <a:p>
            <a:r>
              <a:rPr lang="sv-SE" sz="4400" b="1" dirty="0">
                <a:solidFill>
                  <a:srgbClr val="000000"/>
                </a:solidFill>
                <a:highlight>
                  <a:srgbClr val="FFFFFF"/>
                </a:highlight>
                <a:ea typeface="Gill Sans"/>
                <a:cs typeface="Gill Sans"/>
                <a:sym typeface="Gill Sans"/>
              </a:rPr>
              <a:t>TEMA: </a:t>
            </a:r>
            <a:r>
              <a:rPr lang="sv-SE" sz="4400" b="1" dirty="0">
                <a:highlight>
                  <a:srgbClr val="FFFFFF"/>
                </a:highlight>
                <a:ea typeface="Gill Sans"/>
                <a:cs typeface="Gill Sans"/>
                <a:sym typeface="Gill Sans"/>
              </a:rPr>
              <a:t>hur naturen renar vatten</a:t>
            </a:r>
            <a:endParaRPr lang="fi-FI" dirty="0"/>
          </a:p>
        </p:txBody>
      </p:sp>
      <p:sp>
        <p:nvSpPr>
          <p:cNvPr id="3" name="Sisällön paikkamerkki 2">
            <a:extLst>
              <a:ext uri="{FF2B5EF4-FFF2-40B4-BE49-F238E27FC236}">
                <a16:creationId xmlns:a16="http://schemas.microsoft.com/office/drawing/2014/main" id="{014CF09D-61D6-3D63-F912-806967865DBA}"/>
              </a:ext>
            </a:extLst>
          </p:cNvPr>
          <p:cNvSpPr>
            <a:spLocks noGrp="1"/>
          </p:cNvSpPr>
          <p:nvPr>
            <p:ph idx="1"/>
          </p:nvPr>
        </p:nvSpPr>
        <p:spPr>
          <a:xfrm>
            <a:off x="772783" y="2183179"/>
            <a:ext cx="8048445" cy="3787445"/>
          </a:xfrm>
        </p:spPr>
        <p:txBody>
          <a:bodyPr>
            <a:normAutofit/>
          </a:bodyPr>
          <a:lstStyle/>
          <a:p>
            <a:pPr marL="0" indent="0">
              <a:lnSpc>
                <a:spcPct val="115000"/>
              </a:lnSpc>
              <a:buClr>
                <a:srgbClr val="000000"/>
              </a:buClr>
              <a:buSzPts val="1600"/>
              <a:buNone/>
            </a:pPr>
            <a:r>
              <a:rPr lang="fi-FI" sz="2000" dirty="0" err="1">
                <a:solidFill>
                  <a:schemeClr val="dk1"/>
                </a:solidFill>
                <a:ea typeface="Gill Sans"/>
                <a:cs typeface="Gill Sans"/>
                <a:sym typeface="Gill Sans"/>
              </a:rPr>
              <a:t>Undervisningshelhet</a:t>
            </a:r>
            <a:r>
              <a:rPr lang="fi-FI" sz="2000" dirty="0">
                <a:solidFill>
                  <a:schemeClr val="dk1"/>
                </a:solidFill>
                <a:ea typeface="Gill Sans"/>
                <a:cs typeface="Gill Sans"/>
                <a:sym typeface="Gill Sans"/>
              </a:rPr>
              <a:t> </a:t>
            </a:r>
            <a:r>
              <a:rPr lang="fi-FI" sz="2000" dirty="0" err="1">
                <a:solidFill>
                  <a:schemeClr val="dk1"/>
                </a:solidFill>
                <a:ea typeface="Gill Sans"/>
                <a:cs typeface="Gill Sans"/>
                <a:sym typeface="Gill Sans"/>
              </a:rPr>
              <a:t>om</a:t>
            </a:r>
            <a:r>
              <a:rPr lang="fi-FI" sz="2000" dirty="0">
                <a:solidFill>
                  <a:schemeClr val="dk1"/>
                </a:solidFill>
                <a:ea typeface="Gill Sans"/>
                <a:cs typeface="Gill Sans"/>
                <a:sym typeface="Gill Sans"/>
              </a:rPr>
              <a:t> </a:t>
            </a:r>
            <a:r>
              <a:rPr lang="fi-FI" sz="2000" dirty="0" err="1">
                <a:solidFill>
                  <a:schemeClr val="dk1"/>
                </a:solidFill>
                <a:ea typeface="Gill Sans"/>
                <a:cs typeface="Gill Sans"/>
                <a:sym typeface="Gill Sans"/>
              </a:rPr>
              <a:t>vatten</a:t>
            </a:r>
            <a:r>
              <a:rPr lang="fi-FI" sz="2000" dirty="0">
                <a:solidFill>
                  <a:schemeClr val="dk1"/>
                </a:solidFill>
                <a:ea typeface="Gill Sans"/>
                <a:cs typeface="Gill Sans"/>
                <a:sym typeface="Gill Sans"/>
              </a:rPr>
              <a:t>. I </a:t>
            </a:r>
            <a:r>
              <a:rPr lang="fi-FI" sz="2000" dirty="0" err="1">
                <a:solidFill>
                  <a:schemeClr val="dk1"/>
                </a:solidFill>
                <a:ea typeface="Gill Sans"/>
                <a:cs typeface="Gill Sans"/>
                <a:sym typeface="Gill Sans"/>
              </a:rPr>
              <a:t>materialet</a:t>
            </a:r>
            <a:r>
              <a:rPr lang="fi-FI" sz="2000" dirty="0">
                <a:solidFill>
                  <a:schemeClr val="dk1"/>
                </a:solidFill>
                <a:ea typeface="Gill Sans"/>
                <a:cs typeface="Gill Sans"/>
                <a:sym typeface="Gill Sans"/>
              </a:rPr>
              <a:t> </a:t>
            </a:r>
            <a:r>
              <a:rPr lang="fi-FI" sz="2000" dirty="0" err="1">
                <a:solidFill>
                  <a:schemeClr val="dk1"/>
                </a:solidFill>
                <a:ea typeface="Gill Sans"/>
                <a:cs typeface="Gill Sans"/>
                <a:sym typeface="Gill Sans"/>
              </a:rPr>
              <a:t>ingår</a:t>
            </a:r>
            <a:r>
              <a:rPr lang="fi-FI" sz="2000" dirty="0">
                <a:solidFill>
                  <a:schemeClr val="dk1"/>
                </a:solidFill>
                <a:ea typeface="Gill Sans"/>
                <a:cs typeface="Gill Sans"/>
                <a:sym typeface="Gill Sans"/>
              </a:rPr>
              <a:t> ett </a:t>
            </a:r>
            <a:r>
              <a:rPr lang="fi-FI" sz="2000" dirty="0" err="1">
                <a:solidFill>
                  <a:schemeClr val="dk1"/>
                </a:solidFill>
                <a:ea typeface="Gill Sans"/>
                <a:cs typeface="Gill Sans"/>
                <a:sym typeface="Gill Sans"/>
              </a:rPr>
              <a:t>praktiskt</a:t>
            </a:r>
            <a:r>
              <a:rPr lang="fi-FI" sz="2000" dirty="0">
                <a:solidFill>
                  <a:schemeClr val="dk1"/>
                </a:solidFill>
                <a:ea typeface="Gill Sans"/>
                <a:cs typeface="Gill Sans"/>
                <a:sym typeface="Gill Sans"/>
              </a:rPr>
              <a:t> </a:t>
            </a:r>
            <a:r>
              <a:rPr lang="fi-FI" sz="2000" dirty="0" err="1">
                <a:solidFill>
                  <a:schemeClr val="dk1"/>
                </a:solidFill>
                <a:ea typeface="Gill Sans"/>
                <a:cs typeface="Gill Sans"/>
                <a:sym typeface="Gill Sans"/>
              </a:rPr>
              <a:t>experiment</a:t>
            </a:r>
            <a:r>
              <a:rPr lang="fi-FI" sz="2000" dirty="0">
                <a:solidFill>
                  <a:schemeClr val="dk1"/>
                </a:solidFill>
                <a:ea typeface="Gill Sans"/>
                <a:cs typeface="Gill Sans"/>
                <a:sym typeface="Gill Sans"/>
              </a:rPr>
              <a:t>, ett </a:t>
            </a:r>
            <a:r>
              <a:rPr lang="fi-FI" sz="2000" dirty="0" err="1">
                <a:solidFill>
                  <a:schemeClr val="dk1"/>
                </a:solidFill>
                <a:ea typeface="Gill Sans"/>
                <a:cs typeface="Gill Sans"/>
                <a:sym typeface="Gill Sans"/>
              </a:rPr>
              <a:t>manuskript</a:t>
            </a:r>
            <a:r>
              <a:rPr lang="fi-FI" sz="2000" dirty="0">
                <a:solidFill>
                  <a:schemeClr val="dk1"/>
                </a:solidFill>
                <a:ea typeface="Gill Sans"/>
                <a:cs typeface="Gill Sans"/>
                <a:sym typeface="Gill Sans"/>
              </a:rPr>
              <a:t> för en </a:t>
            </a:r>
            <a:r>
              <a:rPr lang="fi-FI" sz="2000" dirty="0" err="1">
                <a:solidFill>
                  <a:schemeClr val="dk1"/>
                </a:solidFill>
                <a:ea typeface="Gill Sans"/>
                <a:cs typeface="Gill Sans"/>
                <a:sym typeface="Gill Sans"/>
              </a:rPr>
              <a:t>Dialogpaus</a:t>
            </a:r>
            <a:r>
              <a:rPr lang="fi-FI" sz="2000" dirty="0">
                <a:solidFill>
                  <a:schemeClr val="dk1"/>
                </a:solidFill>
                <a:ea typeface="Gill Sans"/>
                <a:cs typeface="Gill Sans"/>
                <a:sym typeface="Gill Sans"/>
              </a:rPr>
              <a:t>-diskussion och </a:t>
            </a:r>
            <a:r>
              <a:rPr lang="fi-FI" sz="2000" dirty="0" err="1">
                <a:solidFill>
                  <a:schemeClr val="dk1"/>
                </a:solidFill>
                <a:ea typeface="Gill Sans"/>
                <a:cs typeface="Gill Sans"/>
                <a:sym typeface="Gill Sans"/>
              </a:rPr>
              <a:t>instruktioner</a:t>
            </a:r>
            <a:r>
              <a:rPr lang="fi-FI" sz="2000" dirty="0">
                <a:solidFill>
                  <a:schemeClr val="dk1"/>
                </a:solidFill>
                <a:ea typeface="Gill Sans"/>
                <a:cs typeface="Gill Sans"/>
                <a:sym typeface="Gill Sans"/>
              </a:rPr>
              <a:t> för en </a:t>
            </a:r>
            <a:r>
              <a:rPr lang="fi-FI" sz="2000" dirty="0" err="1">
                <a:solidFill>
                  <a:schemeClr val="dk1"/>
                </a:solidFill>
                <a:ea typeface="Gill Sans"/>
                <a:cs typeface="Gill Sans"/>
                <a:sym typeface="Gill Sans"/>
              </a:rPr>
              <a:t>tävling</a:t>
            </a:r>
            <a:r>
              <a:rPr lang="fi-FI" sz="2000" dirty="0">
                <a:solidFill>
                  <a:schemeClr val="dk1"/>
                </a:solidFill>
                <a:ea typeface="Gill Sans"/>
                <a:cs typeface="Gill Sans"/>
                <a:sym typeface="Gill Sans"/>
              </a:rPr>
              <a:t> </a:t>
            </a:r>
            <a:r>
              <a:rPr lang="fi-FI" sz="2000" dirty="0" err="1">
                <a:solidFill>
                  <a:schemeClr val="dk1"/>
                </a:solidFill>
                <a:ea typeface="Gill Sans"/>
                <a:cs typeface="Gill Sans"/>
                <a:sym typeface="Gill Sans"/>
              </a:rPr>
              <a:t>om</a:t>
            </a:r>
            <a:r>
              <a:rPr lang="fi-FI" sz="2000" dirty="0">
                <a:solidFill>
                  <a:schemeClr val="dk1"/>
                </a:solidFill>
                <a:ea typeface="Gill Sans"/>
                <a:cs typeface="Gill Sans"/>
                <a:sym typeface="Gill Sans"/>
              </a:rPr>
              <a:t> </a:t>
            </a:r>
            <a:r>
              <a:rPr lang="fi-FI" sz="2000" dirty="0" err="1">
                <a:solidFill>
                  <a:schemeClr val="dk1"/>
                </a:solidFill>
                <a:ea typeface="Gill Sans"/>
                <a:cs typeface="Gill Sans"/>
                <a:sym typeface="Gill Sans"/>
              </a:rPr>
              <a:t>hur</a:t>
            </a:r>
            <a:r>
              <a:rPr lang="fi-FI" sz="2000" dirty="0">
                <a:solidFill>
                  <a:schemeClr val="dk1"/>
                </a:solidFill>
                <a:ea typeface="Gill Sans"/>
                <a:cs typeface="Gill Sans"/>
                <a:sym typeface="Gill Sans"/>
              </a:rPr>
              <a:t> </a:t>
            </a:r>
            <a:r>
              <a:rPr lang="fi-FI" sz="2000" dirty="0" err="1">
                <a:solidFill>
                  <a:schemeClr val="dk1"/>
                </a:solidFill>
                <a:ea typeface="Gill Sans"/>
                <a:cs typeface="Gill Sans"/>
                <a:sym typeface="Gill Sans"/>
              </a:rPr>
              <a:t>man</a:t>
            </a:r>
            <a:r>
              <a:rPr lang="fi-FI" sz="2000" dirty="0">
                <a:solidFill>
                  <a:schemeClr val="dk1"/>
                </a:solidFill>
                <a:ea typeface="Gill Sans"/>
                <a:cs typeface="Gill Sans"/>
                <a:sym typeface="Gill Sans"/>
              </a:rPr>
              <a:t> </a:t>
            </a:r>
            <a:r>
              <a:rPr lang="fi-FI" sz="2000" dirty="0" err="1">
                <a:solidFill>
                  <a:schemeClr val="dk1"/>
                </a:solidFill>
                <a:ea typeface="Gill Sans"/>
                <a:cs typeface="Gill Sans"/>
                <a:sym typeface="Gill Sans"/>
              </a:rPr>
              <a:t>sparar</a:t>
            </a:r>
            <a:r>
              <a:rPr lang="fi-FI" sz="2000" dirty="0">
                <a:solidFill>
                  <a:schemeClr val="dk1"/>
                </a:solidFill>
                <a:ea typeface="Gill Sans"/>
                <a:cs typeface="Gill Sans"/>
                <a:sym typeface="Gill Sans"/>
              </a:rPr>
              <a:t> </a:t>
            </a:r>
            <a:r>
              <a:rPr lang="fi-FI" sz="2000" dirty="0" err="1">
                <a:solidFill>
                  <a:schemeClr val="dk1"/>
                </a:solidFill>
                <a:ea typeface="Gill Sans"/>
                <a:cs typeface="Gill Sans"/>
                <a:sym typeface="Gill Sans"/>
              </a:rPr>
              <a:t>vatten</a:t>
            </a:r>
            <a:r>
              <a:rPr lang="fi-FI" sz="2000" dirty="0">
                <a:solidFill>
                  <a:schemeClr val="dk1"/>
                </a:solidFill>
                <a:ea typeface="Gill Sans"/>
                <a:cs typeface="Gill Sans"/>
                <a:sym typeface="Gill Sans"/>
              </a:rPr>
              <a:t>.</a:t>
            </a:r>
          </a:p>
          <a:p>
            <a:pPr>
              <a:lnSpc>
                <a:spcPct val="115000"/>
              </a:lnSpc>
              <a:buClr>
                <a:srgbClr val="000000"/>
              </a:buClr>
              <a:buSzPts val="1600"/>
            </a:pPr>
            <a:r>
              <a:rPr lang="fi-FI" sz="2000" dirty="0" err="1">
                <a:solidFill>
                  <a:schemeClr val="dk1"/>
                </a:solidFill>
                <a:ea typeface="Gill Sans"/>
                <a:cs typeface="Gill Sans"/>
                <a:sym typeface="Gill Sans"/>
              </a:rPr>
              <a:t>Målgrupp</a:t>
            </a:r>
            <a:r>
              <a:rPr lang="fi-FI" sz="2000" dirty="0">
                <a:solidFill>
                  <a:schemeClr val="dk1"/>
                </a:solidFill>
                <a:ea typeface="Gill Sans"/>
                <a:cs typeface="Gill Sans"/>
                <a:sym typeface="Gill Sans"/>
              </a:rPr>
              <a:t>: </a:t>
            </a:r>
            <a:r>
              <a:rPr lang="fi-FI" sz="2000" dirty="0" err="1">
                <a:solidFill>
                  <a:schemeClr val="dk1"/>
                </a:solidFill>
                <a:ea typeface="Gill Sans"/>
                <a:cs typeface="Gill Sans"/>
                <a:sym typeface="Gill Sans"/>
              </a:rPr>
              <a:t>åk</a:t>
            </a:r>
            <a:r>
              <a:rPr lang="fi-FI" sz="2000" dirty="0">
                <a:solidFill>
                  <a:schemeClr val="dk1"/>
                </a:solidFill>
                <a:ea typeface="Gill Sans"/>
                <a:cs typeface="Gill Sans"/>
                <a:sym typeface="Gill Sans"/>
              </a:rPr>
              <a:t> 6 (12-13 </a:t>
            </a:r>
            <a:r>
              <a:rPr lang="fi-FI" sz="2000" dirty="0" err="1">
                <a:solidFill>
                  <a:schemeClr val="dk1"/>
                </a:solidFill>
                <a:ea typeface="Gill Sans"/>
                <a:cs typeface="Gill Sans"/>
                <a:sym typeface="Gill Sans"/>
              </a:rPr>
              <a:t>år</a:t>
            </a:r>
            <a:r>
              <a:rPr lang="fi-FI" sz="2000" dirty="0">
                <a:solidFill>
                  <a:schemeClr val="dk1"/>
                </a:solidFill>
                <a:ea typeface="Gill Sans"/>
                <a:cs typeface="Gill Sans"/>
                <a:sym typeface="Gill Sans"/>
              </a:rPr>
              <a:t>)</a:t>
            </a:r>
          </a:p>
          <a:p>
            <a:pPr>
              <a:lnSpc>
                <a:spcPct val="115000"/>
              </a:lnSpc>
              <a:buClr>
                <a:srgbClr val="000000"/>
              </a:buClr>
              <a:buSzPts val="1600"/>
            </a:pPr>
            <a:r>
              <a:rPr lang="fi-FI" sz="2000" dirty="0" err="1">
                <a:solidFill>
                  <a:schemeClr val="dk1"/>
                </a:solidFill>
                <a:ea typeface="Gill Sans"/>
                <a:cs typeface="Gill Sans"/>
                <a:sym typeface="Gill Sans"/>
              </a:rPr>
              <a:t>Längd</a:t>
            </a:r>
            <a:r>
              <a:rPr lang="fi-FI" sz="2000" dirty="0">
                <a:solidFill>
                  <a:schemeClr val="dk1"/>
                </a:solidFill>
                <a:ea typeface="Gill Sans"/>
                <a:cs typeface="Gill Sans"/>
                <a:sym typeface="Gill Sans"/>
              </a:rPr>
              <a:t> 4 x 45/75 min </a:t>
            </a:r>
            <a:r>
              <a:rPr lang="fi-FI" sz="2000" dirty="0" err="1">
                <a:solidFill>
                  <a:schemeClr val="dk1"/>
                </a:solidFill>
                <a:ea typeface="Gill Sans"/>
                <a:cs typeface="Gill Sans"/>
                <a:sym typeface="Gill Sans"/>
              </a:rPr>
              <a:t>lektioner</a:t>
            </a:r>
            <a:r>
              <a:rPr lang="fi-FI" sz="2000" dirty="0">
                <a:solidFill>
                  <a:schemeClr val="dk1"/>
                </a:solidFill>
                <a:ea typeface="Gill Sans"/>
                <a:cs typeface="Gill Sans"/>
                <a:sym typeface="Gill Sans"/>
              </a:rPr>
              <a:t> (</a:t>
            </a:r>
            <a:r>
              <a:rPr lang="fi-FI" sz="2000" dirty="0" err="1">
                <a:solidFill>
                  <a:schemeClr val="dk1"/>
                </a:solidFill>
                <a:ea typeface="Gill Sans"/>
                <a:cs typeface="Gill Sans"/>
                <a:sym typeface="Gill Sans"/>
              </a:rPr>
              <a:t>projektvecka</a:t>
            </a:r>
            <a:r>
              <a:rPr lang="fi-FI" sz="2000" dirty="0">
                <a:solidFill>
                  <a:schemeClr val="dk1"/>
                </a:solidFill>
                <a:ea typeface="Gill Sans"/>
                <a:cs typeface="Gill Sans"/>
                <a:sym typeface="Gill Sans"/>
              </a:rPr>
              <a:t>)</a:t>
            </a:r>
          </a:p>
          <a:p>
            <a:pPr>
              <a:lnSpc>
                <a:spcPct val="115000"/>
              </a:lnSpc>
              <a:buClr>
                <a:srgbClr val="000000"/>
              </a:buClr>
              <a:buSzPts val="1600"/>
            </a:pPr>
            <a:r>
              <a:rPr lang="fi-FI" sz="2000" dirty="0" err="1">
                <a:solidFill>
                  <a:schemeClr val="dk1"/>
                </a:solidFill>
                <a:ea typeface="Gill Sans"/>
                <a:cs typeface="Gill Sans"/>
                <a:sym typeface="Gill Sans"/>
              </a:rPr>
              <a:t>Område</a:t>
            </a:r>
            <a:r>
              <a:rPr lang="fi-FI" sz="2000" dirty="0">
                <a:solidFill>
                  <a:schemeClr val="dk1"/>
                </a:solidFill>
                <a:ea typeface="Gill Sans"/>
                <a:cs typeface="Gill Sans"/>
                <a:sym typeface="Gill Sans"/>
              </a:rPr>
              <a:t>: </a:t>
            </a:r>
            <a:r>
              <a:rPr lang="fi-FI" sz="2000" dirty="0" err="1">
                <a:solidFill>
                  <a:schemeClr val="dk1"/>
                </a:solidFill>
                <a:ea typeface="Gill Sans"/>
                <a:cs typeface="Gill Sans"/>
                <a:sym typeface="Gill Sans"/>
              </a:rPr>
              <a:t>geografi</a:t>
            </a:r>
            <a:r>
              <a:rPr lang="fi-FI" sz="2000" dirty="0">
                <a:solidFill>
                  <a:schemeClr val="dk1"/>
                </a:solidFill>
                <a:ea typeface="Gill Sans"/>
                <a:cs typeface="Gill Sans"/>
                <a:sym typeface="Gill Sans"/>
              </a:rPr>
              <a:t> / natur-</a:t>
            </a:r>
            <a:r>
              <a:rPr lang="fi-FI" sz="2000" dirty="0" err="1">
                <a:solidFill>
                  <a:schemeClr val="dk1"/>
                </a:solidFill>
                <a:ea typeface="Gill Sans"/>
                <a:cs typeface="Gill Sans"/>
                <a:sym typeface="Gill Sans"/>
              </a:rPr>
              <a:t>teknik</a:t>
            </a:r>
            <a:r>
              <a:rPr lang="fi-FI" sz="2000" dirty="0">
                <a:solidFill>
                  <a:schemeClr val="dk1"/>
                </a:solidFill>
                <a:ea typeface="Gill Sans"/>
                <a:cs typeface="Gill Sans"/>
                <a:sym typeface="Gill Sans"/>
              </a:rPr>
              <a:t> /biologi</a:t>
            </a:r>
          </a:p>
          <a:p>
            <a:pPr>
              <a:lnSpc>
                <a:spcPct val="115000"/>
              </a:lnSpc>
              <a:buClr>
                <a:srgbClr val="000000"/>
              </a:buClr>
              <a:buSzPts val="1600"/>
            </a:pPr>
            <a:r>
              <a:rPr lang="sv-SE" sz="2000" i="0" dirty="0">
                <a:effectLst/>
                <a:highlight>
                  <a:srgbClr val="FFFFFF"/>
                </a:highlight>
              </a:rPr>
              <a:t>Globala målen för hållbar utveckling:</a:t>
            </a:r>
            <a:br>
              <a:rPr lang="sv-SE" sz="2000" i="0" dirty="0">
                <a:solidFill>
                  <a:srgbClr val="393939"/>
                </a:solidFill>
                <a:effectLst/>
                <a:highlight>
                  <a:srgbClr val="FFFFFF"/>
                </a:highlight>
              </a:rPr>
            </a:br>
            <a:r>
              <a:rPr lang="fi-FI" sz="2000" dirty="0">
                <a:solidFill>
                  <a:schemeClr val="dk1"/>
                </a:solidFill>
                <a:ea typeface="Gill Sans"/>
                <a:cs typeface="Gill Sans"/>
                <a:sym typeface="Gill Sans"/>
              </a:rPr>
              <a:t>6 Rent </a:t>
            </a:r>
            <a:r>
              <a:rPr lang="fi-FI" sz="2000" dirty="0" err="1">
                <a:solidFill>
                  <a:schemeClr val="dk1"/>
                </a:solidFill>
                <a:ea typeface="Gill Sans"/>
                <a:cs typeface="Gill Sans"/>
                <a:sym typeface="Gill Sans"/>
              </a:rPr>
              <a:t>vatten</a:t>
            </a:r>
            <a:r>
              <a:rPr lang="fi-FI" sz="2000" dirty="0">
                <a:solidFill>
                  <a:schemeClr val="dk1"/>
                </a:solidFill>
                <a:ea typeface="Gill Sans"/>
                <a:cs typeface="Gill Sans"/>
                <a:sym typeface="Gill Sans"/>
              </a:rPr>
              <a:t> och </a:t>
            </a:r>
            <a:r>
              <a:rPr lang="fi-FI" sz="2000" dirty="0" err="1">
                <a:solidFill>
                  <a:schemeClr val="dk1"/>
                </a:solidFill>
                <a:ea typeface="Gill Sans"/>
                <a:cs typeface="Gill Sans"/>
                <a:sym typeface="Gill Sans"/>
              </a:rPr>
              <a:t>sanitet</a:t>
            </a:r>
            <a:r>
              <a:rPr lang="fi-FI" sz="2000" dirty="0">
                <a:solidFill>
                  <a:schemeClr val="dk1"/>
                </a:solidFill>
                <a:ea typeface="Gill Sans"/>
                <a:cs typeface="Gill Sans"/>
                <a:sym typeface="Gill Sans"/>
              </a:rPr>
              <a:t> för alla</a:t>
            </a:r>
          </a:p>
          <a:p>
            <a:pPr>
              <a:buClr>
                <a:srgbClr val="000000"/>
              </a:buClr>
              <a:buSzPts val="1900"/>
            </a:pPr>
            <a:endParaRPr lang="fi-FI" sz="2000" dirty="0">
              <a:solidFill>
                <a:schemeClr val="dk1"/>
              </a:solidFill>
              <a:ea typeface="Gill Sans"/>
              <a:cs typeface="Gill Sans"/>
              <a:sym typeface="Gill Sans"/>
            </a:endParaRPr>
          </a:p>
          <a:p>
            <a:endParaRPr lang="fi-FI" sz="2400" dirty="0"/>
          </a:p>
        </p:txBody>
      </p:sp>
      <p:pic>
        <p:nvPicPr>
          <p:cNvPr id="5" name="Kuva 4">
            <a:extLst>
              <a:ext uri="{FF2B5EF4-FFF2-40B4-BE49-F238E27FC236}">
                <a16:creationId xmlns:a16="http://schemas.microsoft.com/office/drawing/2014/main" id="{DE3D01E9-E801-F298-1257-186BD8ABDAF6}"/>
              </a:ext>
            </a:extLst>
          </p:cNvPr>
          <p:cNvPicPr>
            <a:picLocks noChangeAspect="1"/>
          </p:cNvPicPr>
          <p:nvPr/>
        </p:nvPicPr>
        <p:blipFill>
          <a:blip r:embed="rId2"/>
          <a:stretch>
            <a:fillRect/>
          </a:stretch>
        </p:blipFill>
        <p:spPr>
          <a:xfrm>
            <a:off x="9198632" y="4230900"/>
            <a:ext cx="1716658" cy="1716658"/>
          </a:xfrm>
          <a:prstGeom prst="rect">
            <a:avLst/>
          </a:prstGeom>
        </p:spPr>
      </p:pic>
      <p:pic>
        <p:nvPicPr>
          <p:cNvPr id="6" name="Kuva 5">
            <a:extLst>
              <a:ext uri="{FF2B5EF4-FFF2-40B4-BE49-F238E27FC236}">
                <a16:creationId xmlns:a16="http://schemas.microsoft.com/office/drawing/2014/main" id="{E47F41A6-FFB7-E8BC-CC16-244A05B5EF05}"/>
              </a:ext>
            </a:extLst>
          </p:cNvPr>
          <p:cNvPicPr>
            <a:picLocks noChangeAspect="1"/>
          </p:cNvPicPr>
          <p:nvPr/>
        </p:nvPicPr>
        <p:blipFill>
          <a:blip r:embed="rId3"/>
          <a:stretch>
            <a:fillRect/>
          </a:stretch>
        </p:blipFill>
        <p:spPr>
          <a:xfrm>
            <a:off x="9198632" y="1886422"/>
            <a:ext cx="1676400" cy="1666875"/>
          </a:xfrm>
          <a:prstGeom prst="rect">
            <a:avLst/>
          </a:prstGeom>
        </p:spPr>
      </p:pic>
    </p:spTree>
    <p:extLst>
      <p:ext uri="{BB962C8B-B14F-4D97-AF65-F5344CB8AC3E}">
        <p14:creationId xmlns:p14="http://schemas.microsoft.com/office/powerpoint/2010/main" val="25059202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14"/>
          <p:cNvSpPr/>
          <p:nvPr/>
        </p:nvSpPr>
        <p:spPr>
          <a:xfrm>
            <a:off x="0" y="421"/>
            <a:ext cx="12192000" cy="6857200"/>
          </a:xfrm>
          <a:prstGeom prst="rect">
            <a:avLst/>
          </a:prstGeom>
          <a:solidFill>
            <a:srgbClr val="FFE006"/>
          </a:solidFill>
          <a:ln>
            <a:noFill/>
          </a:ln>
        </p:spPr>
        <p:txBody>
          <a:bodyPr spcFirstLastPara="1" wrap="square" lIns="193533" tIns="96733" rIns="193533" bIns="96733" anchor="ctr" anchorCtr="0">
            <a:noAutofit/>
          </a:bodyPr>
          <a:lstStyle/>
          <a:p>
            <a:pPr algn="ctr">
              <a:buClr>
                <a:srgbClr val="000000"/>
              </a:buClr>
              <a:buSzPts val="1300"/>
            </a:pPr>
            <a:endParaRPr sz="1733">
              <a:solidFill>
                <a:srgbClr val="FFFFFF"/>
              </a:solidFill>
              <a:latin typeface="Georgia"/>
              <a:ea typeface="Georgia"/>
              <a:cs typeface="Georgia"/>
              <a:sym typeface="Georgia"/>
            </a:endParaRPr>
          </a:p>
        </p:txBody>
      </p:sp>
      <p:sp>
        <p:nvSpPr>
          <p:cNvPr id="236" name="Google Shape;236;p14"/>
          <p:cNvSpPr/>
          <p:nvPr/>
        </p:nvSpPr>
        <p:spPr>
          <a:xfrm>
            <a:off x="1366839" y="532372"/>
            <a:ext cx="9458400" cy="5792800"/>
          </a:xfrm>
          <a:prstGeom prst="rect">
            <a:avLst/>
          </a:prstGeom>
          <a:solidFill>
            <a:srgbClr val="FFFFFF"/>
          </a:solidFill>
          <a:ln>
            <a:noFill/>
          </a:ln>
        </p:spPr>
        <p:txBody>
          <a:bodyPr spcFirstLastPara="1" wrap="square" lIns="193533" tIns="96733" rIns="193533" bIns="96733" anchor="ctr" anchorCtr="0">
            <a:noAutofit/>
          </a:bodyPr>
          <a:lstStyle/>
          <a:p>
            <a:pPr algn="ctr">
              <a:buClr>
                <a:srgbClr val="000000"/>
              </a:buClr>
              <a:buSzPts val="1300"/>
            </a:pPr>
            <a:endParaRPr sz="1733">
              <a:solidFill>
                <a:srgbClr val="FFFFFF"/>
              </a:solidFill>
              <a:latin typeface="Georgia"/>
              <a:ea typeface="Georgia"/>
              <a:cs typeface="Georgia"/>
              <a:sym typeface="Georgia"/>
            </a:endParaRPr>
          </a:p>
        </p:txBody>
      </p:sp>
      <p:sp>
        <p:nvSpPr>
          <p:cNvPr id="237" name="Google Shape;237;p14"/>
          <p:cNvSpPr txBox="1"/>
          <p:nvPr/>
        </p:nvSpPr>
        <p:spPr>
          <a:xfrm>
            <a:off x="1793399" y="1249933"/>
            <a:ext cx="8605200" cy="1829200"/>
          </a:xfrm>
          <a:prstGeom prst="rect">
            <a:avLst/>
          </a:prstGeom>
          <a:noFill/>
          <a:ln>
            <a:noFill/>
          </a:ln>
        </p:spPr>
        <p:txBody>
          <a:bodyPr spcFirstLastPara="1" wrap="square" lIns="193533" tIns="96733" rIns="193533" bIns="96733" anchor="t" anchorCtr="0">
            <a:noAutofit/>
          </a:bodyPr>
          <a:lstStyle/>
          <a:p>
            <a:pPr>
              <a:lnSpc>
                <a:spcPct val="115000"/>
              </a:lnSpc>
              <a:buClr>
                <a:schemeClr val="dk1"/>
              </a:buClr>
              <a:buSzPts val="1100"/>
            </a:pPr>
            <a:r>
              <a:rPr lang="fi" sz="1400" b="1" dirty="0">
                <a:solidFill>
                  <a:schemeClr val="dk1"/>
                </a:solidFill>
                <a:ea typeface="Gill Sans"/>
                <a:cs typeface="Gill Sans"/>
                <a:sym typeface="Gill Sans"/>
              </a:rPr>
              <a:t>Vi skulle verkligen uppskatta om du kunde ta dig tid att berätta för oss om dialogen!</a:t>
            </a:r>
            <a:endParaRPr sz="1400" b="1" dirty="0">
              <a:solidFill>
                <a:schemeClr val="dk1"/>
              </a:solidFill>
              <a:ea typeface="Gill Sans"/>
              <a:cs typeface="Gill Sans"/>
              <a:sym typeface="Gill Sans"/>
            </a:endParaRPr>
          </a:p>
          <a:p>
            <a:pPr>
              <a:lnSpc>
                <a:spcPct val="115000"/>
              </a:lnSpc>
              <a:spcBef>
                <a:spcPts val="1333"/>
              </a:spcBef>
              <a:buClr>
                <a:schemeClr val="dk1"/>
              </a:buClr>
              <a:buSzPts val="1100"/>
            </a:pPr>
            <a:r>
              <a:rPr lang="fi" sz="1400" dirty="0">
                <a:solidFill>
                  <a:schemeClr val="dk1"/>
                </a:solidFill>
                <a:ea typeface="Gill Sans"/>
                <a:cs typeface="Gill Sans"/>
                <a:sym typeface="Gill Sans"/>
              </a:rPr>
              <a:t>Du kan berätta om din upplevelse antingen genom att skicka ett e-postmeddelande till vilja.vonweissenberg@eratauko.fi eller genom att fylla i formuläret:</a:t>
            </a:r>
            <a:endParaRPr sz="1400" dirty="0">
              <a:solidFill>
                <a:schemeClr val="dk1"/>
              </a:solidFill>
              <a:ea typeface="Gill Sans"/>
              <a:cs typeface="Gill Sans"/>
              <a:sym typeface="Gill Sans"/>
            </a:endParaRPr>
          </a:p>
          <a:p>
            <a:pPr>
              <a:lnSpc>
                <a:spcPct val="115000"/>
              </a:lnSpc>
              <a:spcBef>
                <a:spcPts val="1333"/>
              </a:spcBef>
              <a:buClr>
                <a:schemeClr val="dk1"/>
              </a:buClr>
              <a:buSzPts val="1100"/>
            </a:pPr>
            <a:endParaRPr sz="1400" b="1" dirty="0">
              <a:solidFill>
                <a:schemeClr val="dk1"/>
              </a:solidFill>
              <a:ea typeface="Gill Sans"/>
              <a:cs typeface="Gill Sans"/>
              <a:sym typeface="Gill Sans"/>
            </a:endParaRPr>
          </a:p>
          <a:p>
            <a:pPr>
              <a:lnSpc>
                <a:spcPct val="115000"/>
              </a:lnSpc>
              <a:spcBef>
                <a:spcPts val="1333"/>
              </a:spcBef>
              <a:buClr>
                <a:schemeClr val="dk1"/>
              </a:buClr>
              <a:buSzPts val="1100"/>
            </a:pPr>
            <a:endParaRPr sz="1400" dirty="0">
              <a:solidFill>
                <a:schemeClr val="dk1"/>
              </a:solidFill>
              <a:ea typeface="Gill Sans"/>
              <a:cs typeface="Gill Sans"/>
              <a:sym typeface="Gill Sans"/>
            </a:endParaRPr>
          </a:p>
          <a:p>
            <a:pPr>
              <a:lnSpc>
                <a:spcPct val="115000"/>
              </a:lnSpc>
              <a:spcBef>
                <a:spcPts val="1333"/>
              </a:spcBef>
              <a:buClr>
                <a:schemeClr val="dk1"/>
              </a:buClr>
              <a:buSzPts val="1100"/>
            </a:pPr>
            <a:endParaRPr sz="1400" dirty="0">
              <a:solidFill>
                <a:schemeClr val="dk1"/>
              </a:solidFill>
              <a:ea typeface="Arial"/>
              <a:cs typeface="Arial"/>
              <a:sym typeface="Arial"/>
            </a:endParaRPr>
          </a:p>
          <a:p>
            <a:pPr>
              <a:spcBef>
                <a:spcPts val="1333"/>
              </a:spcBef>
              <a:buClr>
                <a:srgbClr val="000000"/>
              </a:buClr>
              <a:buSzPts val="1200"/>
            </a:pPr>
            <a:endParaRPr sz="1400" dirty="0">
              <a:solidFill>
                <a:schemeClr val="dk1"/>
              </a:solidFill>
              <a:ea typeface="Gill Sans"/>
              <a:cs typeface="Gill Sans"/>
              <a:sym typeface="Gill Sans"/>
            </a:endParaRPr>
          </a:p>
        </p:txBody>
      </p:sp>
      <p:pic>
        <p:nvPicPr>
          <p:cNvPr id="238" name="Google Shape;238;p14">
            <a:hlinkClick r:id="rId3"/>
          </p:cNvPr>
          <p:cNvPicPr preferRelativeResize="0"/>
          <p:nvPr/>
        </p:nvPicPr>
        <p:blipFill rotWithShape="1">
          <a:blip r:embed="rId4">
            <a:alphaModFix/>
          </a:blip>
          <a:srcRect/>
          <a:stretch/>
        </p:blipFill>
        <p:spPr>
          <a:xfrm>
            <a:off x="4860333" y="2863233"/>
            <a:ext cx="2471333" cy="2471333"/>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43B44A8-DE8C-4910-7B92-ADF15E920E8E}"/>
              </a:ext>
            </a:extLst>
          </p:cNvPr>
          <p:cNvSpPr>
            <a:spLocks noGrp="1"/>
          </p:cNvSpPr>
          <p:nvPr>
            <p:ph type="title"/>
          </p:nvPr>
        </p:nvSpPr>
        <p:spPr/>
        <p:txBody>
          <a:bodyPr/>
          <a:lstStyle/>
          <a:p>
            <a:r>
              <a:rPr lang="fi-FI" dirty="0" err="1"/>
              <a:t>Lektion</a:t>
            </a:r>
            <a:r>
              <a:rPr lang="fi-FI" dirty="0"/>
              <a:t> 3 och 4: </a:t>
            </a:r>
            <a:r>
              <a:rPr lang="fi-FI" sz="4400" dirty="0">
                <a:solidFill>
                  <a:schemeClr val="dk1"/>
                </a:solidFill>
                <a:ea typeface="Gill Sans"/>
                <a:cs typeface="Gill Sans"/>
                <a:sym typeface="Gill Sans"/>
              </a:rPr>
              <a:t>en </a:t>
            </a:r>
            <a:r>
              <a:rPr lang="fi-FI" sz="4400" dirty="0" err="1">
                <a:solidFill>
                  <a:schemeClr val="dk1"/>
                </a:solidFill>
                <a:ea typeface="Gill Sans"/>
                <a:cs typeface="Gill Sans"/>
                <a:sym typeface="Gill Sans"/>
              </a:rPr>
              <a:t>tävling</a:t>
            </a:r>
            <a:r>
              <a:rPr lang="fi-FI" sz="4400" dirty="0">
                <a:solidFill>
                  <a:schemeClr val="dk1"/>
                </a:solidFill>
                <a:ea typeface="Gill Sans"/>
                <a:cs typeface="Gill Sans"/>
                <a:sym typeface="Gill Sans"/>
              </a:rPr>
              <a:t> </a:t>
            </a:r>
            <a:r>
              <a:rPr lang="fi-FI" sz="4400" dirty="0" err="1">
                <a:solidFill>
                  <a:schemeClr val="dk1"/>
                </a:solidFill>
                <a:ea typeface="Gill Sans"/>
                <a:cs typeface="Gill Sans"/>
                <a:sym typeface="Gill Sans"/>
              </a:rPr>
              <a:t>om</a:t>
            </a:r>
            <a:r>
              <a:rPr lang="fi-FI" sz="4400" dirty="0">
                <a:solidFill>
                  <a:schemeClr val="dk1"/>
                </a:solidFill>
                <a:ea typeface="Gill Sans"/>
                <a:cs typeface="Gill Sans"/>
                <a:sym typeface="Gill Sans"/>
              </a:rPr>
              <a:t> </a:t>
            </a:r>
            <a:r>
              <a:rPr lang="fi-FI" sz="4400" dirty="0" err="1">
                <a:solidFill>
                  <a:schemeClr val="dk1"/>
                </a:solidFill>
                <a:ea typeface="Gill Sans"/>
                <a:cs typeface="Gill Sans"/>
                <a:sym typeface="Gill Sans"/>
              </a:rPr>
              <a:t>hur</a:t>
            </a:r>
            <a:r>
              <a:rPr lang="fi-FI" sz="4400" dirty="0">
                <a:solidFill>
                  <a:schemeClr val="dk1"/>
                </a:solidFill>
                <a:ea typeface="Gill Sans"/>
                <a:cs typeface="Gill Sans"/>
                <a:sym typeface="Gill Sans"/>
              </a:rPr>
              <a:t> </a:t>
            </a:r>
            <a:r>
              <a:rPr lang="fi-FI" sz="4400" dirty="0" err="1">
                <a:solidFill>
                  <a:schemeClr val="dk1"/>
                </a:solidFill>
                <a:ea typeface="Gill Sans"/>
                <a:cs typeface="Gill Sans"/>
                <a:sym typeface="Gill Sans"/>
              </a:rPr>
              <a:t>man</a:t>
            </a:r>
            <a:r>
              <a:rPr lang="fi-FI" sz="4400" dirty="0">
                <a:solidFill>
                  <a:schemeClr val="dk1"/>
                </a:solidFill>
                <a:ea typeface="Gill Sans"/>
                <a:cs typeface="Gill Sans"/>
                <a:sym typeface="Gill Sans"/>
              </a:rPr>
              <a:t> </a:t>
            </a:r>
            <a:r>
              <a:rPr lang="fi-FI" sz="4400" dirty="0" err="1">
                <a:solidFill>
                  <a:schemeClr val="dk1"/>
                </a:solidFill>
                <a:ea typeface="Gill Sans"/>
                <a:cs typeface="Gill Sans"/>
                <a:sym typeface="Gill Sans"/>
              </a:rPr>
              <a:t>sparar</a:t>
            </a:r>
            <a:r>
              <a:rPr lang="fi-FI" sz="4400" dirty="0">
                <a:solidFill>
                  <a:schemeClr val="dk1"/>
                </a:solidFill>
                <a:ea typeface="Gill Sans"/>
                <a:cs typeface="Gill Sans"/>
                <a:sym typeface="Gill Sans"/>
              </a:rPr>
              <a:t> </a:t>
            </a:r>
            <a:r>
              <a:rPr lang="fi-FI" sz="4400" dirty="0" err="1">
                <a:solidFill>
                  <a:schemeClr val="dk1"/>
                </a:solidFill>
                <a:ea typeface="Gill Sans"/>
                <a:cs typeface="Gill Sans"/>
                <a:sym typeface="Gill Sans"/>
              </a:rPr>
              <a:t>vatten</a:t>
            </a:r>
            <a:r>
              <a:rPr lang="fi-FI" dirty="0"/>
              <a:t> </a:t>
            </a:r>
          </a:p>
        </p:txBody>
      </p:sp>
      <p:sp>
        <p:nvSpPr>
          <p:cNvPr id="3" name="Sisällön paikkamerkki 2">
            <a:extLst>
              <a:ext uri="{FF2B5EF4-FFF2-40B4-BE49-F238E27FC236}">
                <a16:creationId xmlns:a16="http://schemas.microsoft.com/office/drawing/2014/main" id="{9C66576E-7133-619E-E0D3-DF07F88EA957}"/>
              </a:ext>
            </a:extLst>
          </p:cNvPr>
          <p:cNvSpPr>
            <a:spLocks noGrp="1"/>
          </p:cNvSpPr>
          <p:nvPr>
            <p:ph idx="1"/>
          </p:nvPr>
        </p:nvSpPr>
        <p:spPr/>
        <p:txBody>
          <a:bodyPr>
            <a:normAutofit lnSpcReduction="10000"/>
          </a:bodyPr>
          <a:lstStyle/>
          <a:p>
            <a:r>
              <a:rPr lang="da-DK" sz="2400" b="1" dirty="0">
                <a:solidFill>
                  <a:srgbClr val="0D0D0D"/>
                </a:solidFill>
                <a:highlight>
                  <a:srgbClr val="FFFFFF"/>
                </a:highlight>
                <a:ea typeface="Times New Roman"/>
                <a:cs typeface="Times New Roman"/>
                <a:sym typeface="Times New Roman"/>
              </a:rPr>
              <a:t>Lektion 3</a:t>
            </a:r>
            <a:r>
              <a:rPr lang="da-DK" sz="2400" dirty="0">
                <a:solidFill>
                  <a:srgbClr val="0D0D0D"/>
                </a:solidFill>
                <a:highlight>
                  <a:srgbClr val="FFFFFF"/>
                </a:highlight>
                <a:ea typeface="Times New Roman"/>
                <a:cs typeface="Times New Roman"/>
                <a:sym typeface="Times New Roman"/>
              </a:rPr>
              <a:t>: </a:t>
            </a:r>
            <a:br>
              <a:rPr lang="da-DK" sz="2400" dirty="0">
                <a:solidFill>
                  <a:srgbClr val="0D0D0D"/>
                </a:solidFill>
                <a:highlight>
                  <a:srgbClr val="FFFFFF"/>
                </a:highlight>
                <a:ea typeface="Times New Roman"/>
                <a:cs typeface="Times New Roman"/>
                <a:sym typeface="Times New Roman"/>
              </a:rPr>
            </a:br>
            <a:br>
              <a:rPr lang="da-DK" sz="2400" dirty="0">
                <a:solidFill>
                  <a:srgbClr val="0D0D0D"/>
                </a:solidFill>
                <a:highlight>
                  <a:srgbClr val="FFFFFF"/>
                </a:highlight>
                <a:ea typeface="Times New Roman"/>
                <a:cs typeface="Times New Roman"/>
                <a:sym typeface="Times New Roman"/>
              </a:rPr>
            </a:br>
            <a:r>
              <a:rPr lang="sv-SE" sz="2400" dirty="0">
                <a:solidFill>
                  <a:srgbClr val="0D0D0D"/>
                </a:solidFill>
                <a:highlight>
                  <a:srgbClr val="FFFFFF"/>
                </a:highlight>
                <a:ea typeface="Times New Roman"/>
                <a:cs typeface="Times New Roman"/>
                <a:sym typeface="Times New Roman"/>
              </a:rPr>
              <a:t>Eleverna utforskar vikten av vattenbesparing och lär sig att tillämpa hållbara metoder i sina dagliga liv. </a:t>
            </a:r>
            <a:br>
              <a:rPr lang="sv-SE" sz="2400" dirty="0">
                <a:solidFill>
                  <a:srgbClr val="0D0D0D"/>
                </a:solidFill>
                <a:highlight>
                  <a:srgbClr val="FFFFFF"/>
                </a:highlight>
                <a:ea typeface="Times New Roman"/>
                <a:cs typeface="Times New Roman"/>
                <a:sym typeface="Times New Roman"/>
              </a:rPr>
            </a:br>
            <a:br>
              <a:rPr lang="sv-SE" sz="2400" dirty="0">
                <a:solidFill>
                  <a:srgbClr val="0D0D0D"/>
                </a:solidFill>
                <a:highlight>
                  <a:srgbClr val="FFFFFF"/>
                </a:highlight>
                <a:ea typeface="Times New Roman"/>
                <a:cs typeface="Times New Roman"/>
                <a:sym typeface="Times New Roman"/>
              </a:rPr>
            </a:br>
            <a:r>
              <a:rPr lang="sv-SE" sz="2400" dirty="0">
                <a:solidFill>
                  <a:srgbClr val="0D0D0D"/>
                </a:solidFill>
                <a:highlight>
                  <a:srgbClr val="FFFFFF"/>
                </a:highlight>
                <a:ea typeface="Times New Roman"/>
                <a:cs typeface="Times New Roman"/>
                <a:sym typeface="Times New Roman"/>
              </a:rPr>
              <a:t>Syftet är att de ska självständigt utveckla innovativa sätt att själva spara vatten och delta i en tävling i att reducera bruk av  vatten i sin vardag.</a:t>
            </a:r>
            <a:br>
              <a:rPr lang="sv-SE" sz="2400" dirty="0">
                <a:solidFill>
                  <a:srgbClr val="0D0D0D"/>
                </a:solidFill>
                <a:highlight>
                  <a:srgbClr val="FFFFFF"/>
                </a:highlight>
                <a:ea typeface="Times New Roman"/>
                <a:cs typeface="Times New Roman"/>
                <a:sym typeface="Times New Roman"/>
              </a:rPr>
            </a:br>
            <a:endParaRPr lang="da-DK" sz="2400" dirty="0">
              <a:solidFill>
                <a:srgbClr val="0D0D0D"/>
              </a:solidFill>
              <a:highlight>
                <a:srgbClr val="FFFFFF"/>
              </a:highlight>
              <a:ea typeface="Times New Roman"/>
              <a:cs typeface="Times New Roman"/>
              <a:sym typeface="Times New Roman"/>
            </a:endParaRPr>
          </a:p>
          <a:p>
            <a:r>
              <a:rPr lang="da-DK" sz="2400" b="1" dirty="0">
                <a:solidFill>
                  <a:srgbClr val="0D0D0D"/>
                </a:solidFill>
                <a:highlight>
                  <a:srgbClr val="FFFFFF"/>
                </a:highlight>
                <a:ea typeface="Times New Roman"/>
                <a:cs typeface="Times New Roman"/>
                <a:sym typeface="Times New Roman"/>
              </a:rPr>
              <a:t>Lektion 4:</a:t>
            </a:r>
            <a:r>
              <a:rPr lang="sv-SE" sz="2400" b="1" dirty="0">
                <a:solidFill>
                  <a:srgbClr val="0D0D0D"/>
                </a:solidFill>
                <a:highlight>
                  <a:srgbClr val="FFFFFF"/>
                </a:highlight>
                <a:ea typeface="Times New Roman"/>
                <a:cs typeface="Times New Roman"/>
                <a:sym typeface="Times New Roman"/>
              </a:rPr>
              <a:t> </a:t>
            </a:r>
            <a:br>
              <a:rPr lang="sv-SE" sz="2400" b="1" dirty="0">
                <a:solidFill>
                  <a:srgbClr val="0D0D0D"/>
                </a:solidFill>
                <a:highlight>
                  <a:srgbClr val="FFFFFF"/>
                </a:highlight>
                <a:ea typeface="Times New Roman"/>
                <a:cs typeface="Times New Roman"/>
                <a:sym typeface="Times New Roman"/>
              </a:rPr>
            </a:br>
            <a:br>
              <a:rPr lang="sv-SE" sz="2400" b="1" dirty="0">
                <a:solidFill>
                  <a:srgbClr val="0D0D0D"/>
                </a:solidFill>
                <a:highlight>
                  <a:srgbClr val="FFFFFF"/>
                </a:highlight>
                <a:ea typeface="Times New Roman"/>
                <a:cs typeface="Times New Roman"/>
                <a:sym typeface="Times New Roman"/>
              </a:rPr>
            </a:br>
            <a:r>
              <a:rPr lang="sv-SE" sz="2400" b="1" dirty="0">
                <a:solidFill>
                  <a:srgbClr val="0D0D0D"/>
                </a:solidFill>
                <a:highlight>
                  <a:srgbClr val="FFFFFF"/>
                </a:highlight>
                <a:ea typeface="Times New Roman"/>
                <a:cs typeface="Times New Roman"/>
                <a:sym typeface="Times New Roman"/>
              </a:rPr>
              <a:t>Eleverna presenterar sina strategier och resultat</a:t>
            </a:r>
            <a:r>
              <a:rPr lang="sv-SE" sz="2400" dirty="0">
                <a:solidFill>
                  <a:srgbClr val="0D0D0D"/>
                </a:solidFill>
                <a:highlight>
                  <a:srgbClr val="FFFFFF"/>
                </a:highlight>
                <a:ea typeface="Times New Roman"/>
                <a:cs typeface="Times New Roman"/>
                <a:sym typeface="Times New Roman"/>
              </a:rPr>
              <a:t> för klassen. Avslutningsvis röstas det om det bästa tävlingsbidraget. </a:t>
            </a:r>
            <a:endParaRPr lang="fi-FI" sz="2400" dirty="0"/>
          </a:p>
        </p:txBody>
      </p:sp>
    </p:spTree>
    <p:extLst>
      <p:ext uri="{BB962C8B-B14F-4D97-AF65-F5344CB8AC3E}">
        <p14:creationId xmlns:p14="http://schemas.microsoft.com/office/powerpoint/2010/main" val="26410508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AD03B0C-188E-E13B-9AEB-485520EFDD17}"/>
              </a:ext>
            </a:extLst>
          </p:cNvPr>
          <p:cNvSpPr>
            <a:spLocks noGrp="1"/>
          </p:cNvSpPr>
          <p:nvPr>
            <p:ph type="title"/>
          </p:nvPr>
        </p:nvSpPr>
        <p:spPr>
          <a:xfrm>
            <a:off x="571500" y="1350214"/>
            <a:ext cx="10515600" cy="388099"/>
          </a:xfrm>
        </p:spPr>
        <p:txBody>
          <a:bodyPr>
            <a:normAutofit fontScale="90000"/>
          </a:bodyPr>
          <a:lstStyle/>
          <a:p>
            <a:r>
              <a:rPr lang="da-DK" b="1" dirty="0">
                <a:solidFill>
                  <a:srgbClr val="0D0D0D"/>
                </a:solidFill>
                <a:highlight>
                  <a:srgbClr val="FFFFFF"/>
                </a:highlight>
                <a:ea typeface="Times New Roman"/>
                <a:cs typeface="Times New Roman"/>
                <a:sym typeface="Times New Roman"/>
              </a:rPr>
              <a:t> tävlingsInstruktioner: </a:t>
            </a:r>
            <a:br>
              <a:rPr lang="da-DK" b="1" dirty="0">
                <a:solidFill>
                  <a:srgbClr val="0D0D0D"/>
                </a:solidFill>
                <a:highlight>
                  <a:srgbClr val="FFFFFF"/>
                </a:highlight>
                <a:latin typeface="Times New Roman"/>
                <a:ea typeface="Times New Roman"/>
                <a:cs typeface="Times New Roman"/>
                <a:sym typeface="Times New Roman"/>
              </a:rPr>
            </a:br>
            <a:endParaRPr lang="fi-FI" dirty="0"/>
          </a:p>
        </p:txBody>
      </p:sp>
      <p:sp>
        <p:nvSpPr>
          <p:cNvPr id="3" name="Sisällön paikkamerkki 2">
            <a:extLst>
              <a:ext uri="{FF2B5EF4-FFF2-40B4-BE49-F238E27FC236}">
                <a16:creationId xmlns:a16="http://schemas.microsoft.com/office/drawing/2014/main" id="{A2AFDAAA-672B-71C6-F1EF-36E3CCD44C89}"/>
              </a:ext>
            </a:extLst>
          </p:cNvPr>
          <p:cNvSpPr>
            <a:spLocks noGrp="1"/>
          </p:cNvSpPr>
          <p:nvPr>
            <p:ph idx="1"/>
          </p:nvPr>
        </p:nvSpPr>
        <p:spPr>
          <a:xfrm>
            <a:off x="723900" y="1876426"/>
            <a:ext cx="11029950" cy="4352924"/>
          </a:xfrm>
        </p:spPr>
        <p:txBody>
          <a:bodyPr>
            <a:normAutofit fontScale="92500" lnSpcReduction="10000"/>
          </a:bodyPr>
          <a:lstStyle/>
          <a:p>
            <a:pPr marL="0" indent="0">
              <a:buNone/>
            </a:pPr>
            <a:r>
              <a:rPr lang="da-DK" sz="1800" b="1" dirty="0">
                <a:solidFill>
                  <a:srgbClr val="0D0D0D"/>
                </a:solidFill>
                <a:highlight>
                  <a:srgbClr val="FFFFFF"/>
                </a:highlight>
                <a:ea typeface="Times New Roman"/>
                <a:cs typeface="Times New Roman"/>
                <a:sym typeface="Times New Roman"/>
              </a:rPr>
              <a:t>Lärarens roll i  tävlingen: att ge eleverna tillräcklig vägledning och stöd under planerings- och implementeringsprocessen. </a:t>
            </a:r>
            <a:endParaRPr lang="da-DK" sz="1800" dirty="0">
              <a:solidFill>
                <a:srgbClr val="0D0D0D"/>
              </a:solidFill>
              <a:highlight>
                <a:srgbClr val="FFFFFF"/>
              </a:highlight>
              <a:ea typeface="Times New Roman"/>
              <a:cs typeface="Times New Roman"/>
              <a:sym typeface="Times New Roman"/>
            </a:endParaRPr>
          </a:p>
          <a:p>
            <a:endParaRPr lang="da-DK" sz="1800" b="1" dirty="0">
              <a:solidFill>
                <a:srgbClr val="0D0D0D"/>
              </a:solidFill>
              <a:highlight>
                <a:srgbClr val="FFFFFF"/>
              </a:highlight>
              <a:ea typeface="Times New Roman"/>
              <a:cs typeface="Times New Roman"/>
              <a:sym typeface="Times New Roman"/>
            </a:endParaRPr>
          </a:p>
          <a:p>
            <a:pPr marL="609585" indent="-397923">
              <a:lnSpc>
                <a:spcPct val="115000"/>
              </a:lnSpc>
              <a:buClr>
                <a:srgbClr val="0D0D0D"/>
              </a:buClr>
              <a:buSzPts val="1100"/>
              <a:buFont typeface="Times New Roman"/>
              <a:buAutoNum type="arabicPeriod"/>
            </a:pPr>
            <a:r>
              <a:rPr lang="da-DK" sz="1800" dirty="0">
                <a:solidFill>
                  <a:srgbClr val="0D0D0D"/>
                </a:solidFill>
                <a:highlight>
                  <a:srgbClr val="FFFFFF"/>
                </a:highlight>
                <a:ea typeface="Times New Roman"/>
                <a:cs typeface="Times New Roman"/>
                <a:sym typeface="Times New Roman"/>
              </a:rPr>
              <a:t>Eleverna delas i grupper på 3-4 personer.</a:t>
            </a:r>
          </a:p>
          <a:p>
            <a:pPr marL="609585" indent="-397923">
              <a:lnSpc>
                <a:spcPct val="115000"/>
              </a:lnSpc>
              <a:buClr>
                <a:srgbClr val="0D0D0D"/>
              </a:buClr>
              <a:buSzPts val="1100"/>
              <a:buFont typeface="Times New Roman"/>
              <a:buAutoNum type="arabicPeriod"/>
            </a:pPr>
            <a:r>
              <a:rPr lang="da-DK" sz="1800" dirty="0">
                <a:solidFill>
                  <a:srgbClr val="0D0D0D"/>
                </a:solidFill>
                <a:highlight>
                  <a:srgbClr val="FFFFFF"/>
                </a:highlight>
                <a:ea typeface="Times New Roman"/>
                <a:cs typeface="Times New Roman"/>
                <a:sym typeface="Times New Roman"/>
              </a:rPr>
              <a:t>Projektet genomförs under tre dagar (på fritid).</a:t>
            </a:r>
          </a:p>
          <a:p>
            <a:pPr marL="609585" indent="-397923">
              <a:lnSpc>
                <a:spcPct val="115000"/>
              </a:lnSpc>
              <a:buClr>
                <a:srgbClr val="0D0D0D"/>
              </a:buClr>
              <a:buSzPts val="1100"/>
              <a:buFont typeface="Times New Roman"/>
              <a:buAutoNum type="arabicPeriod"/>
            </a:pPr>
            <a:r>
              <a:rPr lang="da-DK" sz="1800" dirty="0">
                <a:solidFill>
                  <a:srgbClr val="0D0D0D"/>
                </a:solidFill>
                <a:highlight>
                  <a:srgbClr val="FFFFFF"/>
                </a:highlight>
                <a:ea typeface="Times New Roman"/>
                <a:cs typeface="Times New Roman"/>
                <a:sym typeface="Times New Roman"/>
              </a:rPr>
              <a:t>Varje grupp utvecklar en plan för att reducera vattenbruk i sitt hushåll. Planen ska vara realistisk och det ska ingå konkreta åtgärder för att minska användning av vatten.</a:t>
            </a:r>
          </a:p>
          <a:p>
            <a:pPr marL="609585" indent="-397923">
              <a:lnSpc>
                <a:spcPct val="115000"/>
              </a:lnSpc>
              <a:buClr>
                <a:srgbClr val="0D0D0D"/>
              </a:buClr>
              <a:buSzPts val="1100"/>
              <a:buFont typeface="Times New Roman"/>
              <a:buAutoNum type="arabicPeriod"/>
            </a:pPr>
            <a:r>
              <a:rPr lang="da-DK" sz="1800" dirty="0">
                <a:solidFill>
                  <a:srgbClr val="0D0D0D"/>
                </a:solidFill>
                <a:highlight>
                  <a:srgbClr val="FFFFFF"/>
                </a:highlight>
                <a:ea typeface="Times New Roman"/>
                <a:cs typeface="Times New Roman"/>
                <a:sym typeface="Times New Roman"/>
              </a:rPr>
              <a:t>Eleverna ska mäta sitt vattenbruk både före, under och efter att de implementerar sin plan. De kan använda vattenmätare eller övriga observationer för dokumentation av projektet. </a:t>
            </a:r>
          </a:p>
          <a:p>
            <a:pPr marL="609585" indent="-397923">
              <a:lnSpc>
                <a:spcPct val="115000"/>
              </a:lnSpc>
              <a:buClr>
                <a:srgbClr val="0D0D0D"/>
              </a:buClr>
              <a:buSzPts val="1100"/>
              <a:buFont typeface="Times New Roman"/>
              <a:buAutoNum type="arabicPeriod"/>
            </a:pPr>
            <a:r>
              <a:rPr lang="da-DK" sz="1800" dirty="0">
                <a:solidFill>
                  <a:srgbClr val="0D0D0D"/>
                </a:solidFill>
                <a:highlight>
                  <a:srgbClr val="FFFFFF"/>
                </a:highlight>
                <a:ea typeface="Times New Roman"/>
                <a:cs typeface="Times New Roman"/>
                <a:sym typeface="Times New Roman"/>
              </a:rPr>
              <a:t>Varje grupp ska presentera sin strategi och tävlingsresultaten för klassen. </a:t>
            </a:r>
          </a:p>
          <a:p>
            <a:pPr marL="211662" indent="0">
              <a:lnSpc>
                <a:spcPct val="115000"/>
              </a:lnSpc>
              <a:buClr>
                <a:srgbClr val="0D0D0D"/>
              </a:buClr>
              <a:buSzPts val="1100"/>
              <a:buNone/>
            </a:pPr>
            <a:r>
              <a:rPr lang="da-DK" sz="1800" dirty="0">
                <a:solidFill>
                  <a:srgbClr val="0D0D0D"/>
                </a:solidFill>
                <a:highlight>
                  <a:srgbClr val="FFFFFF"/>
                </a:highlight>
                <a:ea typeface="Times New Roman"/>
                <a:cs typeface="Times New Roman"/>
                <a:sym typeface="Times New Roman"/>
              </a:rPr>
              <a:t>Avslutningsvis efter allas presentationer blir det omröstning i klassen. Det mest effektiva och användingsbara sättet att minska användning av vatten belönas med berömmelse och tas i bruk.</a:t>
            </a:r>
          </a:p>
          <a:p>
            <a:endParaRPr lang="fi-FI" sz="1800" dirty="0"/>
          </a:p>
        </p:txBody>
      </p:sp>
    </p:spTree>
    <p:extLst>
      <p:ext uri="{BB962C8B-B14F-4D97-AF65-F5344CB8AC3E}">
        <p14:creationId xmlns:p14="http://schemas.microsoft.com/office/powerpoint/2010/main" val="10041493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4523DE2-FCE1-50B5-C8A2-6584ADF98B2E}"/>
              </a:ext>
            </a:extLst>
          </p:cNvPr>
          <p:cNvSpPr>
            <a:spLocks noGrp="1"/>
          </p:cNvSpPr>
          <p:nvPr>
            <p:ph type="title"/>
          </p:nvPr>
        </p:nvSpPr>
        <p:spPr>
          <a:xfrm>
            <a:off x="838200" y="1457145"/>
            <a:ext cx="10515600" cy="500243"/>
          </a:xfrm>
        </p:spPr>
        <p:txBody>
          <a:bodyPr>
            <a:normAutofit fontScale="90000"/>
          </a:bodyPr>
          <a:lstStyle/>
          <a:p>
            <a:br>
              <a:rPr lang="da-DK" sz="4400" b="1" dirty="0">
                <a:solidFill>
                  <a:srgbClr val="0D0D0D"/>
                </a:solidFill>
                <a:highlight>
                  <a:srgbClr val="FFFFFF"/>
                </a:highlight>
                <a:ea typeface="Times New Roman"/>
                <a:cs typeface="Times New Roman"/>
                <a:sym typeface="Times New Roman"/>
              </a:rPr>
            </a:br>
            <a:r>
              <a:rPr lang="da-DK" sz="4400" b="1" dirty="0">
                <a:solidFill>
                  <a:srgbClr val="0D0D0D"/>
                </a:solidFill>
                <a:highlight>
                  <a:srgbClr val="FFFFFF"/>
                </a:highlight>
                <a:ea typeface="Times New Roman"/>
                <a:cs typeface="Times New Roman"/>
                <a:sym typeface="Times New Roman"/>
              </a:rPr>
              <a:t>FACIT: Exempel på enkla åtgärder som kan spara vatten</a:t>
            </a:r>
            <a:br>
              <a:rPr lang="da-DK" sz="4400" b="1" dirty="0">
                <a:solidFill>
                  <a:srgbClr val="0D0D0D"/>
                </a:solidFill>
                <a:highlight>
                  <a:srgbClr val="FFFFFF"/>
                </a:highlight>
                <a:latin typeface="Times New Roman"/>
                <a:ea typeface="Times New Roman"/>
                <a:cs typeface="Times New Roman"/>
                <a:sym typeface="Times New Roman"/>
              </a:rPr>
            </a:br>
            <a:endParaRPr lang="fi-FI" dirty="0"/>
          </a:p>
        </p:txBody>
      </p:sp>
      <p:sp>
        <p:nvSpPr>
          <p:cNvPr id="3" name="Sisällön paikkamerkki 2">
            <a:extLst>
              <a:ext uri="{FF2B5EF4-FFF2-40B4-BE49-F238E27FC236}">
                <a16:creationId xmlns:a16="http://schemas.microsoft.com/office/drawing/2014/main" id="{D13D0945-632B-C999-A57D-AA2C870ED704}"/>
              </a:ext>
            </a:extLst>
          </p:cNvPr>
          <p:cNvSpPr>
            <a:spLocks noGrp="1"/>
          </p:cNvSpPr>
          <p:nvPr>
            <p:ph idx="1"/>
          </p:nvPr>
        </p:nvSpPr>
        <p:spPr>
          <a:xfrm>
            <a:off x="838200" y="2841504"/>
            <a:ext cx="10515600" cy="3554533"/>
          </a:xfrm>
        </p:spPr>
        <p:txBody>
          <a:bodyPr>
            <a:normAutofit/>
          </a:bodyPr>
          <a:lstStyle/>
          <a:p>
            <a:pPr marL="609585" indent="-397923">
              <a:lnSpc>
                <a:spcPct val="115000"/>
              </a:lnSpc>
              <a:spcBef>
                <a:spcPts val="2000"/>
              </a:spcBef>
              <a:buClr>
                <a:srgbClr val="0D0D0D"/>
              </a:buClr>
              <a:buSzPts val="1100"/>
              <a:buFont typeface="Times New Roman"/>
              <a:buChar char="●"/>
            </a:pPr>
            <a:r>
              <a:rPr lang="da-DK" sz="2200" dirty="0">
                <a:solidFill>
                  <a:srgbClr val="0D0D0D"/>
                </a:solidFill>
                <a:highlight>
                  <a:srgbClr val="FFFFFF"/>
                </a:highlight>
                <a:ea typeface="Times New Roman"/>
                <a:cs typeface="Times New Roman"/>
                <a:sym typeface="Times New Roman"/>
              </a:rPr>
              <a:t>Tidtagning när man duschar / tvättar händerna / borstar tänderna</a:t>
            </a:r>
          </a:p>
          <a:p>
            <a:pPr marL="609585" indent="-397923">
              <a:lnSpc>
                <a:spcPct val="115000"/>
              </a:lnSpc>
              <a:buClr>
                <a:srgbClr val="0D0D0D"/>
              </a:buClr>
              <a:buSzPts val="1100"/>
              <a:buFont typeface="Times New Roman"/>
              <a:buChar char="●"/>
            </a:pPr>
            <a:r>
              <a:rPr lang="da-DK" sz="2200" dirty="0">
                <a:solidFill>
                  <a:srgbClr val="0D0D0D"/>
                </a:solidFill>
                <a:highlight>
                  <a:srgbClr val="FFFFFF"/>
                </a:highlight>
                <a:ea typeface="Times New Roman"/>
                <a:cs typeface="Times New Roman"/>
                <a:sym typeface="Times New Roman"/>
              </a:rPr>
              <a:t>Samling av regnvatten för att vattna trädgården </a:t>
            </a:r>
          </a:p>
          <a:p>
            <a:pPr marL="609585" indent="-397923">
              <a:lnSpc>
                <a:spcPct val="115000"/>
              </a:lnSpc>
              <a:buClr>
                <a:srgbClr val="0D0D0D"/>
              </a:buClr>
              <a:buSzPts val="1100"/>
              <a:buFont typeface="Times New Roman"/>
              <a:buChar char="●"/>
            </a:pPr>
            <a:r>
              <a:rPr lang="da-DK" sz="2200" dirty="0">
                <a:solidFill>
                  <a:srgbClr val="0D0D0D"/>
                </a:solidFill>
                <a:highlight>
                  <a:srgbClr val="FFFFFF"/>
                </a:highlight>
                <a:ea typeface="Times New Roman"/>
                <a:cs typeface="Times New Roman"/>
                <a:sym typeface="Times New Roman"/>
              </a:rPr>
              <a:t>Att diskmaskin/tvättmaskin används endast när maskinen är full med disk/tvätt.</a:t>
            </a:r>
          </a:p>
          <a:p>
            <a:endParaRPr lang="fi-FI" sz="2200" dirty="0"/>
          </a:p>
        </p:txBody>
      </p:sp>
    </p:spTree>
    <p:extLst>
      <p:ext uri="{BB962C8B-B14F-4D97-AF65-F5344CB8AC3E}">
        <p14:creationId xmlns:p14="http://schemas.microsoft.com/office/powerpoint/2010/main" val="8546042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Kuva 2" descr="Kuva, joka sisältää kohteen teksti, kuvakaappaus, Fontti, graafinen suunnittelu&#10;&#10;Kuvaus luotu automaattisesti">
            <a:extLst>
              <a:ext uri="{FF2B5EF4-FFF2-40B4-BE49-F238E27FC236}">
                <a16:creationId xmlns:a16="http://schemas.microsoft.com/office/drawing/2014/main" id="{EE94EE1D-6B00-8D60-B75F-A94F528DBC8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6508" y="1524000"/>
            <a:ext cx="10158984" cy="3810000"/>
          </a:xfrm>
          <a:prstGeom prst="rect">
            <a:avLst/>
          </a:prstGeom>
        </p:spPr>
      </p:pic>
    </p:spTree>
    <p:extLst>
      <p:ext uri="{BB962C8B-B14F-4D97-AF65-F5344CB8AC3E}">
        <p14:creationId xmlns:p14="http://schemas.microsoft.com/office/powerpoint/2010/main" val="42833820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E4BA939-66FE-586B-DC0A-934507942AC4}"/>
              </a:ext>
            </a:extLst>
          </p:cNvPr>
          <p:cNvSpPr>
            <a:spLocks noGrp="1"/>
          </p:cNvSpPr>
          <p:nvPr>
            <p:ph type="title"/>
          </p:nvPr>
        </p:nvSpPr>
        <p:spPr>
          <a:xfrm>
            <a:off x="838200" y="365125"/>
            <a:ext cx="10515600" cy="1753797"/>
          </a:xfrm>
        </p:spPr>
        <p:txBody>
          <a:bodyPr>
            <a:normAutofit/>
          </a:bodyPr>
          <a:lstStyle/>
          <a:p>
            <a:r>
              <a:rPr lang="fi-FI" dirty="0" err="1"/>
              <a:t>Lektion</a:t>
            </a:r>
            <a:r>
              <a:rPr lang="fi-FI" dirty="0"/>
              <a:t> 1, </a:t>
            </a:r>
            <a:br>
              <a:rPr lang="fi-FI" dirty="0"/>
            </a:br>
            <a:r>
              <a:rPr lang="fi-FI" sz="2700" dirty="0" err="1"/>
              <a:t>Inledning</a:t>
            </a:r>
            <a:r>
              <a:rPr lang="fi-FI" sz="2700" dirty="0"/>
              <a:t> </a:t>
            </a:r>
            <a:r>
              <a:rPr lang="fi-FI" sz="2700" dirty="0" err="1"/>
              <a:t>till</a:t>
            </a:r>
            <a:r>
              <a:rPr lang="fi-FI" sz="2700" dirty="0"/>
              <a:t> </a:t>
            </a:r>
            <a:r>
              <a:rPr lang="fi-FI" sz="2700" dirty="0" err="1"/>
              <a:t>temat</a:t>
            </a:r>
            <a:r>
              <a:rPr lang="fi-FI" sz="2700" dirty="0"/>
              <a:t>; </a:t>
            </a:r>
            <a:br>
              <a:rPr lang="fi-FI" sz="2700" dirty="0"/>
            </a:br>
            <a:r>
              <a:rPr lang="fi-FI" sz="2700" dirty="0" err="1"/>
              <a:t>Bakgrundskunskap</a:t>
            </a:r>
            <a:r>
              <a:rPr lang="fi-FI" sz="2700" dirty="0"/>
              <a:t> </a:t>
            </a:r>
            <a:r>
              <a:rPr lang="fi-FI" sz="2700" dirty="0" err="1"/>
              <a:t>inför</a:t>
            </a:r>
            <a:r>
              <a:rPr lang="fi-FI" sz="2700" dirty="0"/>
              <a:t> </a:t>
            </a:r>
            <a:r>
              <a:rPr lang="fi-FI" sz="2700" dirty="0" err="1"/>
              <a:t>dialogpaus</a:t>
            </a:r>
            <a:r>
              <a:rPr lang="fi-FI" sz="2700" dirty="0"/>
              <a:t> </a:t>
            </a:r>
            <a:r>
              <a:rPr lang="fi-FI" sz="2700" dirty="0" err="1"/>
              <a:t>diskussionen</a:t>
            </a:r>
            <a:endParaRPr lang="fi-FI" sz="2700" dirty="0"/>
          </a:p>
        </p:txBody>
      </p:sp>
      <p:sp>
        <p:nvSpPr>
          <p:cNvPr id="3" name="Sisällön paikkamerkki 2">
            <a:extLst>
              <a:ext uri="{FF2B5EF4-FFF2-40B4-BE49-F238E27FC236}">
                <a16:creationId xmlns:a16="http://schemas.microsoft.com/office/drawing/2014/main" id="{A481462D-F380-3E02-C8FD-CEF0259DABD9}"/>
              </a:ext>
            </a:extLst>
          </p:cNvPr>
          <p:cNvSpPr>
            <a:spLocks noGrp="1"/>
          </p:cNvSpPr>
          <p:nvPr>
            <p:ph idx="1"/>
          </p:nvPr>
        </p:nvSpPr>
        <p:spPr>
          <a:xfrm>
            <a:off x="838199" y="2096219"/>
            <a:ext cx="5062269" cy="4080744"/>
          </a:xfrm>
        </p:spPr>
        <p:txBody>
          <a:bodyPr>
            <a:normAutofit/>
          </a:bodyPr>
          <a:lstStyle/>
          <a:p>
            <a:r>
              <a:rPr lang="sv-SE" sz="2000" dirty="0">
                <a:solidFill>
                  <a:schemeClr val="dk2"/>
                </a:solidFill>
                <a:ea typeface="Times New Roman"/>
                <a:cs typeface="Times New Roman"/>
                <a:sym typeface="Times New Roman"/>
              </a:rPr>
              <a:t>Som en estetisk inledning till temat och för att eleverna ska ha samma bakgrundskunskap och möjligheter att delta i dialogpausdiskussionen inleds lektionen med video.</a:t>
            </a:r>
          </a:p>
          <a:p>
            <a:r>
              <a:rPr lang="sv-SE" sz="2000" dirty="0">
                <a:solidFill>
                  <a:schemeClr val="dk2"/>
                </a:solidFill>
                <a:ea typeface="Times New Roman"/>
                <a:cs typeface="Times New Roman"/>
                <a:sym typeface="Times New Roman"/>
              </a:rPr>
              <a:t>Länkar till videon (förslag):</a:t>
            </a:r>
          </a:p>
          <a:p>
            <a:pPr marL="0" indent="0">
              <a:buNone/>
            </a:pPr>
            <a:endParaRPr lang="sv-SE" sz="2000" dirty="0">
              <a:solidFill>
                <a:schemeClr val="dk2"/>
              </a:solidFill>
              <a:ea typeface="Times New Roman"/>
              <a:cs typeface="Times New Roman"/>
              <a:sym typeface="Times New Roman"/>
            </a:endParaRPr>
          </a:p>
          <a:p>
            <a:r>
              <a:rPr lang="da-DK" sz="2000" dirty="0">
                <a:solidFill>
                  <a:schemeClr val="dk2"/>
                </a:solidFill>
                <a:ea typeface="Times New Roman"/>
                <a:cs typeface="Times New Roman"/>
                <a:sym typeface="Times New Roman"/>
                <a:hlinkClick r:id="rId2"/>
              </a:rPr>
              <a:t>https://pedagog.rafiki.se/pedagogtips/filmer-om-globala-malen/</a:t>
            </a:r>
            <a:r>
              <a:rPr lang="da-DK" sz="2000" dirty="0">
                <a:solidFill>
                  <a:schemeClr val="dk2"/>
                </a:solidFill>
                <a:ea typeface="Times New Roman"/>
                <a:cs typeface="Times New Roman"/>
                <a:sym typeface="Times New Roman"/>
              </a:rPr>
              <a:t> </a:t>
            </a:r>
          </a:p>
          <a:p>
            <a:r>
              <a:rPr lang="da-DK" sz="2000" dirty="0">
                <a:solidFill>
                  <a:schemeClr val="dk2"/>
                </a:solidFill>
                <a:ea typeface="Times New Roman"/>
                <a:cs typeface="Times New Roman"/>
                <a:sym typeface="Times New Roman"/>
                <a:hlinkClick r:id="rId3"/>
              </a:rPr>
              <a:t>https://www.youtube.com/watch?v=Re-pdxJjD08</a:t>
            </a:r>
            <a:r>
              <a:rPr lang="da-DK" sz="2000" dirty="0">
                <a:solidFill>
                  <a:schemeClr val="dk2"/>
                </a:solidFill>
                <a:ea typeface="Times New Roman"/>
                <a:cs typeface="Times New Roman"/>
                <a:sym typeface="Times New Roman"/>
              </a:rPr>
              <a:t> </a:t>
            </a:r>
          </a:p>
        </p:txBody>
      </p:sp>
      <p:pic>
        <p:nvPicPr>
          <p:cNvPr id="4" name="Kuva 3">
            <a:extLst>
              <a:ext uri="{FF2B5EF4-FFF2-40B4-BE49-F238E27FC236}">
                <a16:creationId xmlns:a16="http://schemas.microsoft.com/office/drawing/2014/main" id="{FE0CF70E-E042-8192-F51D-A6DB7E83F4EE}"/>
              </a:ext>
            </a:extLst>
          </p:cNvPr>
          <p:cNvPicPr>
            <a:picLocks noChangeAspect="1"/>
          </p:cNvPicPr>
          <p:nvPr/>
        </p:nvPicPr>
        <p:blipFill>
          <a:blip r:embed="rId4"/>
          <a:stretch>
            <a:fillRect/>
          </a:stretch>
        </p:blipFill>
        <p:spPr>
          <a:xfrm>
            <a:off x="6711351" y="2567496"/>
            <a:ext cx="4680367" cy="2616979"/>
          </a:xfrm>
          <a:prstGeom prst="rect">
            <a:avLst/>
          </a:prstGeom>
        </p:spPr>
      </p:pic>
      <p:sp>
        <p:nvSpPr>
          <p:cNvPr id="7" name="Tekstiruutu 6">
            <a:extLst>
              <a:ext uri="{FF2B5EF4-FFF2-40B4-BE49-F238E27FC236}">
                <a16:creationId xmlns:a16="http://schemas.microsoft.com/office/drawing/2014/main" id="{B45EA5BF-0DE1-08D4-7151-70E1E29E9B88}"/>
              </a:ext>
            </a:extLst>
          </p:cNvPr>
          <p:cNvSpPr txBox="1"/>
          <p:nvPr/>
        </p:nvSpPr>
        <p:spPr>
          <a:xfrm>
            <a:off x="6711351" y="5633049"/>
            <a:ext cx="4743606" cy="646331"/>
          </a:xfrm>
          <a:prstGeom prst="rect">
            <a:avLst/>
          </a:prstGeom>
          <a:noFill/>
        </p:spPr>
        <p:txBody>
          <a:bodyPr wrap="none" rtlCol="0">
            <a:spAutoFit/>
          </a:bodyPr>
          <a:lstStyle/>
          <a:p>
            <a:r>
              <a:rPr kumimoji="0" lang="fi-FI" sz="1800" b="0" i="0" u="sng" strike="noStrike" kern="1200" cap="none" spc="0" normalizeH="0" baseline="0" noProof="0" dirty="0">
                <a:ln>
                  <a:noFill/>
                </a:ln>
                <a:solidFill>
                  <a:srgbClr val="467886"/>
                </a:solidFill>
                <a:effectLst/>
                <a:uLnTx/>
                <a:uFillTx/>
                <a:latin typeface="Montserrat Light"/>
                <a:ea typeface="+mn-ea"/>
                <a:cs typeface="+mn-cs"/>
                <a:hlinkClick r:id="rId5"/>
              </a:rPr>
              <a:t>https://www.verdensmaalene.dk/maal/6</a:t>
            </a:r>
            <a:endParaRPr kumimoji="0" lang="fi-FI" sz="1800" b="0" i="0" u="none" strike="noStrike" kern="1200" cap="none" spc="0" normalizeH="0" baseline="0" noProof="0" dirty="0">
              <a:ln>
                <a:noFill/>
              </a:ln>
              <a:solidFill>
                <a:srgbClr val="0E2841"/>
              </a:solidFill>
              <a:effectLst/>
              <a:uLnTx/>
              <a:uFillTx/>
              <a:latin typeface="Montserrat Light"/>
              <a:ea typeface="+mn-ea"/>
              <a:cs typeface="+mn-cs"/>
            </a:endParaRPr>
          </a:p>
          <a:p>
            <a:endParaRPr lang="fi-FI" dirty="0"/>
          </a:p>
        </p:txBody>
      </p:sp>
    </p:spTree>
    <p:extLst>
      <p:ext uri="{BB962C8B-B14F-4D97-AF65-F5344CB8AC3E}">
        <p14:creationId xmlns:p14="http://schemas.microsoft.com/office/powerpoint/2010/main" val="37768819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3A5E0FE-525A-059E-7BE4-B391F2DF717B}"/>
              </a:ext>
            </a:extLst>
          </p:cNvPr>
          <p:cNvSpPr>
            <a:spLocks noGrp="1"/>
          </p:cNvSpPr>
          <p:nvPr>
            <p:ph type="title"/>
          </p:nvPr>
        </p:nvSpPr>
        <p:spPr>
          <a:xfrm>
            <a:off x="838200" y="706916"/>
            <a:ext cx="10515600" cy="1325563"/>
          </a:xfrm>
        </p:spPr>
        <p:txBody>
          <a:bodyPr/>
          <a:lstStyle/>
          <a:p>
            <a:r>
              <a:rPr lang="fi-FI" dirty="0" err="1"/>
              <a:t>Lektion</a:t>
            </a:r>
            <a:r>
              <a:rPr lang="fi-FI" dirty="0"/>
              <a:t> 1 – ett </a:t>
            </a:r>
            <a:r>
              <a:rPr lang="fi-FI" dirty="0" err="1"/>
              <a:t>experiment</a:t>
            </a:r>
            <a:r>
              <a:rPr lang="da-DK" dirty="0">
                <a:solidFill>
                  <a:schemeClr val="dk2"/>
                </a:solidFill>
                <a:ea typeface="Times New Roman"/>
                <a:cs typeface="Times New Roman"/>
                <a:sym typeface="Times New Roman"/>
              </a:rPr>
              <a:t> </a:t>
            </a:r>
            <a:endParaRPr lang="fi-FI" dirty="0"/>
          </a:p>
        </p:txBody>
      </p:sp>
      <p:sp>
        <p:nvSpPr>
          <p:cNvPr id="3" name="Sisällön paikkamerkki 2">
            <a:extLst>
              <a:ext uri="{FF2B5EF4-FFF2-40B4-BE49-F238E27FC236}">
                <a16:creationId xmlns:a16="http://schemas.microsoft.com/office/drawing/2014/main" id="{718C4ED2-919D-2D95-53FA-545BE99EA8DF}"/>
              </a:ext>
            </a:extLst>
          </p:cNvPr>
          <p:cNvSpPr>
            <a:spLocks noGrp="1"/>
          </p:cNvSpPr>
          <p:nvPr>
            <p:ph idx="1"/>
          </p:nvPr>
        </p:nvSpPr>
        <p:spPr>
          <a:xfrm>
            <a:off x="838200" y="1825625"/>
            <a:ext cx="5942744" cy="4351338"/>
          </a:xfrm>
        </p:spPr>
        <p:txBody>
          <a:bodyPr>
            <a:normAutofit/>
          </a:bodyPr>
          <a:lstStyle/>
          <a:p>
            <a:pPr marL="0" indent="0">
              <a:buNone/>
            </a:pPr>
            <a:endParaRPr lang="da-DK" sz="2000" dirty="0">
              <a:solidFill>
                <a:schemeClr val="dk2"/>
              </a:solidFill>
              <a:ea typeface="Times New Roman"/>
              <a:cs typeface="Times New Roman"/>
              <a:sym typeface="Times New Roman"/>
            </a:endParaRPr>
          </a:p>
          <a:p>
            <a:pPr marL="609585">
              <a:lnSpc>
                <a:spcPct val="115000"/>
              </a:lnSpc>
              <a:spcBef>
                <a:spcPts val="1600"/>
              </a:spcBef>
            </a:pPr>
            <a:r>
              <a:rPr lang="da-DK" sz="2000" dirty="0"/>
              <a:t>Eleverna arbetar i grupper och experimenterar med att bygga ett avloppsreningsverk. </a:t>
            </a:r>
          </a:p>
          <a:p>
            <a:pPr marL="609585">
              <a:lnSpc>
                <a:spcPct val="115000"/>
              </a:lnSpc>
              <a:spcBef>
                <a:spcPts val="1600"/>
              </a:spcBef>
            </a:pPr>
            <a:r>
              <a:rPr lang="da-DK" sz="2000" dirty="0"/>
              <a:t>Instruktioner finns här: </a:t>
            </a:r>
            <a:r>
              <a:rPr lang="da-DK" sz="2000" u="sng" dirty="0">
                <a:solidFill>
                  <a:schemeClr val="accent5"/>
                </a:solidFill>
                <a:hlinkClick r:id="rId2">
                  <a:extLst>
                    <a:ext uri="{A12FA001-AC4F-418D-AE19-62706E023703}">
                      <ahyp:hlinkClr xmlns:ahyp="http://schemas.microsoft.com/office/drawing/2018/hyperlinkcolor" val="tx"/>
                    </a:ext>
                  </a:extLst>
                </a:hlinkClick>
              </a:rPr>
              <a:t>https://www.nsva.se/rad-och-tips/skola/vattenexperiment/gor-ett-eget-avloppsreningsverk/</a:t>
            </a:r>
            <a:endParaRPr lang="da-DK" sz="2000" dirty="0">
              <a:solidFill>
                <a:schemeClr val="dk2"/>
              </a:solidFill>
            </a:endParaRPr>
          </a:p>
          <a:p>
            <a:endParaRPr lang="da-DK" sz="2000" dirty="0">
              <a:solidFill>
                <a:schemeClr val="dk2"/>
              </a:solidFill>
              <a:ea typeface="Times New Roman"/>
              <a:cs typeface="Times New Roman"/>
              <a:sym typeface="Times New Roman"/>
            </a:endParaRPr>
          </a:p>
          <a:p>
            <a:endParaRPr lang="fi-FI" sz="2000" dirty="0"/>
          </a:p>
        </p:txBody>
      </p:sp>
      <p:pic>
        <p:nvPicPr>
          <p:cNvPr id="4" name="Kuva 3">
            <a:extLst>
              <a:ext uri="{FF2B5EF4-FFF2-40B4-BE49-F238E27FC236}">
                <a16:creationId xmlns:a16="http://schemas.microsoft.com/office/drawing/2014/main" id="{DCAC8FFF-B3EB-1736-712D-65A1785BF7E9}"/>
              </a:ext>
            </a:extLst>
          </p:cNvPr>
          <p:cNvPicPr>
            <a:picLocks noChangeAspect="1"/>
          </p:cNvPicPr>
          <p:nvPr/>
        </p:nvPicPr>
        <p:blipFill>
          <a:blip r:embed="rId3"/>
          <a:stretch>
            <a:fillRect/>
          </a:stretch>
        </p:blipFill>
        <p:spPr>
          <a:xfrm>
            <a:off x="6916446" y="2514286"/>
            <a:ext cx="4323482" cy="2974016"/>
          </a:xfrm>
          <a:prstGeom prst="rect">
            <a:avLst/>
          </a:prstGeom>
        </p:spPr>
      </p:pic>
    </p:spTree>
    <p:extLst>
      <p:ext uri="{BB962C8B-B14F-4D97-AF65-F5344CB8AC3E}">
        <p14:creationId xmlns:p14="http://schemas.microsoft.com/office/powerpoint/2010/main" val="41048601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F26704A-3CCC-6483-2B8B-0D13FD39773B}"/>
              </a:ext>
            </a:extLst>
          </p:cNvPr>
          <p:cNvSpPr>
            <a:spLocks noGrp="1"/>
          </p:cNvSpPr>
          <p:nvPr>
            <p:ph type="title"/>
          </p:nvPr>
        </p:nvSpPr>
        <p:spPr/>
        <p:txBody>
          <a:bodyPr/>
          <a:lstStyle/>
          <a:p>
            <a:r>
              <a:rPr lang="fi-FI" dirty="0" err="1"/>
              <a:t>Lektion</a:t>
            </a:r>
            <a:r>
              <a:rPr lang="fi-FI" dirty="0"/>
              <a:t> 2 – </a:t>
            </a:r>
            <a:r>
              <a:rPr lang="fi-FI" dirty="0" err="1"/>
              <a:t>tema</a:t>
            </a:r>
            <a:r>
              <a:rPr lang="fi-FI" dirty="0"/>
              <a:t>: </a:t>
            </a:r>
            <a:r>
              <a:rPr lang="fi-FI" dirty="0" err="1"/>
              <a:t>vatten</a:t>
            </a:r>
            <a:r>
              <a:rPr lang="fi-FI" dirty="0"/>
              <a:t> </a:t>
            </a:r>
          </a:p>
        </p:txBody>
      </p:sp>
      <p:sp>
        <p:nvSpPr>
          <p:cNvPr id="3" name="Sisällön paikkamerkki 2">
            <a:extLst>
              <a:ext uri="{FF2B5EF4-FFF2-40B4-BE49-F238E27FC236}">
                <a16:creationId xmlns:a16="http://schemas.microsoft.com/office/drawing/2014/main" id="{95333B21-7558-41DE-FCC6-4BDC24C65E15}"/>
              </a:ext>
            </a:extLst>
          </p:cNvPr>
          <p:cNvSpPr>
            <a:spLocks noGrp="1"/>
          </p:cNvSpPr>
          <p:nvPr>
            <p:ph idx="1"/>
          </p:nvPr>
        </p:nvSpPr>
        <p:spPr/>
        <p:txBody>
          <a:bodyPr>
            <a:normAutofit/>
          </a:bodyPr>
          <a:lstStyle/>
          <a:p>
            <a:pPr marL="0" indent="0">
              <a:buNone/>
            </a:pPr>
            <a:r>
              <a:rPr lang="sv-SE" sz="2100" dirty="0">
                <a:solidFill>
                  <a:schemeClr val="dk1"/>
                </a:solidFill>
              </a:rPr>
              <a:t>Utomlands kan du upptäcka att du inte kan dricka vattnet från kranen utan måste köpa vatten för både dricka och matlagning. Hemma spolas rent vatten/dricksvatten ner i toaletten/tvättmaskinen mm.</a:t>
            </a:r>
            <a:br>
              <a:rPr lang="sv-SE" sz="2100" dirty="0">
                <a:solidFill>
                  <a:schemeClr val="dk1"/>
                </a:solidFill>
              </a:rPr>
            </a:br>
            <a:endParaRPr lang="sv-SE" sz="2100" dirty="0">
              <a:solidFill>
                <a:schemeClr val="dk1"/>
              </a:solidFill>
            </a:endParaRPr>
          </a:p>
          <a:p>
            <a:r>
              <a:rPr lang="sv-SE" sz="2100" dirty="0">
                <a:solidFill>
                  <a:schemeClr val="dk1"/>
                </a:solidFill>
              </a:rPr>
              <a:t>Hur använder du vatten i din vardag?</a:t>
            </a:r>
          </a:p>
          <a:p>
            <a:r>
              <a:rPr lang="sv-SE" sz="2100" dirty="0">
                <a:solidFill>
                  <a:schemeClr val="dk1"/>
                </a:solidFill>
              </a:rPr>
              <a:t>Kan du ändra ditt sätt att använda vatten i din vardag?</a:t>
            </a:r>
          </a:p>
          <a:p>
            <a:r>
              <a:rPr lang="sv-SE" sz="2100" dirty="0">
                <a:solidFill>
                  <a:schemeClr val="dk1"/>
                </a:solidFill>
              </a:rPr>
              <a:t>Kan vi tillsammans förändra hur vattnet används i toaletten, tvättmaskinen, badet mm.</a:t>
            </a:r>
          </a:p>
          <a:p>
            <a:r>
              <a:rPr lang="sv-SE" sz="2100" dirty="0">
                <a:solidFill>
                  <a:schemeClr val="dk1"/>
                </a:solidFill>
              </a:rPr>
              <a:t>Vad tycker du om att rent dricksvatten används för att spola toaletter medan andra människor i världen inte har rent dricksvatten för sin konsumtion?</a:t>
            </a:r>
            <a:endParaRPr lang="da-DK" sz="2100" dirty="0">
              <a:solidFill>
                <a:schemeClr val="dk1"/>
              </a:solidFill>
            </a:endParaRPr>
          </a:p>
          <a:p>
            <a:endParaRPr lang="fi-FI" sz="2100" dirty="0"/>
          </a:p>
        </p:txBody>
      </p:sp>
    </p:spTree>
    <p:extLst>
      <p:ext uri="{BB962C8B-B14F-4D97-AF65-F5344CB8AC3E}">
        <p14:creationId xmlns:p14="http://schemas.microsoft.com/office/powerpoint/2010/main" val="41507691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F26704A-3CCC-6483-2B8B-0D13FD39773B}"/>
              </a:ext>
            </a:extLst>
          </p:cNvPr>
          <p:cNvSpPr>
            <a:spLocks noGrp="1"/>
          </p:cNvSpPr>
          <p:nvPr>
            <p:ph type="title"/>
          </p:nvPr>
        </p:nvSpPr>
        <p:spPr/>
        <p:txBody>
          <a:bodyPr/>
          <a:lstStyle/>
          <a:p>
            <a:r>
              <a:rPr lang="fi-FI" dirty="0" err="1"/>
              <a:t>Lektion</a:t>
            </a:r>
            <a:r>
              <a:rPr lang="fi-FI" dirty="0"/>
              <a:t> 2 – </a:t>
            </a:r>
            <a:r>
              <a:rPr lang="fi-FI" dirty="0" err="1"/>
              <a:t>dialogpausdiskussion</a:t>
            </a:r>
            <a:r>
              <a:rPr lang="fi-FI" dirty="0"/>
              <a:t> </a:t>
            </a:r>
          </a:p>
        </p:txBody>
      </p:sp>
      <p:sp>
        <p:nvSpPr>
          <p:cNvPr id="3" name="Sisällön paikkamerkki 2">
            <a:extLst>
              <a:ext uri="{FF2B5EF4-FFF2-40B4-BE49-F238E27FC236}">
                <a16:creationId xmlns:a16="http://schemas.microsoft.com/office/drawing/2014/main" id="{95333B21-7558-41DE-FCC6-4BDC24C65E15}"/>
              </a:ext>
            </a:extLst>
          </p:cNvPr>
          <p:cNvSpPr>
            <a:spLocks noGrp="1"/>
          </p:cNvSpPr>
          <p:nvPr>
            <p:ph idx="1"/>
          </p:nvPr>
        </p:nvSpPr>
        <p:spPr>
          <a:xfrm>
            <a:off x="838200" y="1337094"/>
            <a:ext cx="10515600" cy="4839869"/>
          </a:xfrm>
        </p:spPr>
        <p:txBody>
          <a:bodyPr>
            <a:noAutofit/>
          </a:bodyPr>
          <a:lstStyle/>
          <a:p>
            <a:pPr marL="0" indent="0">
              <a:buNone/>
            </a:pPr>
            <a:endParaRPr lang="da-DK" sz="1600" dirty="0">
              <a:solidFill>
                <a:schemeClr val="dk1"/>
              </a:solidFill>
            </a:endParaRPr>
          </a:p>
          <a:p>
            <a:pPr marL="0" indent="0">
              <a:lnSpc>
                <a:spcPct val="115000"/>
              </a:lnSpc>
              <a:buClr>
                <a:schemeClr val="dk1"/>
              </a:buClr>
              <a:buSzPts val="1100"/>
              <a:buNone/>
            </a:pPr>
            <a:r>
              <a:rPr lang="fi-FI" sz="1600" b="1" dirty="0" err="1">
                <a:solidFill>
                  <a:srgbClr val="FF0000"/>
                </a:solidFill>
              </a:rPr>
              <a:t>Till</a:t>
            </a:r>
            <a:r>
              <a:rPr lang="fi-FI" sz="1600" b="1" dirty="0">
                <a:solidFill>
                  <a:srgbClr val="FF0000"/>
                </a:solidFill>
              </a:rPr>
              <a:t> </a:t>
            </a:r>
            <a:r>
              <a:rPr lang="fi-FI" sz="1600" b="1" dirty="0" err="1">
                <a:solidFill>
                  <a:srgbClr val="FF0000"/>
                </a:solidFill>
              </a:rPr>
              <a:t>diskussionsledaren</a:t>
            </a:r>
            <a:r>
              <a:rPr lang="fi-FI" sz="1600" b="1" dirty="0">
                <a:solidFill>
                  <a:srgbClr val="FF0000"/>
                </a:solidFill>
              </a:rPr>
              <a:t>:</a:t>
            </a:r>
            <a:br>
              <a:rPr lang="fi-FI" sz="1600" b="1" dirty="0">
                <a:highlight>
                  <a:srgbClr val="FFFF00"/>
                </a:highlight>
              </a:rPr>
            </a:br>
            <a:endParaRPr lang="fi-FI" sz="1600" b="1" dirty="0">
              <a:highlight>
                <a:srgbClr val="FFFF00"/>
              </a:highlight>
            </a:endParaRPr>
          </a:p>
          <a:p>
            <a:pPr>
              <a:lnSpc>
                <a:spcPct val="115000"/>
              </a:lnSpc>
              <a:buClr>
                <a:schemeClr val="dk1"/>
              </a:buClr>
              <a:buSzPts val="1100"/>
            </a:pPr>
            <a:r>
              <a:rPr lang="sv-SE" sz="1600" dirty="0">
                <a:solidFill>
                  <a:schemeClr val="dk1"/>
                </a:solidFill>
                <a:ea typeface="Arial"/>
                <a:cs typeface="Arial"/>
                <a:sym typeface="Arial"/>
              </a:rPr>
              <a:t>Dialogpaus är en metod som stöder inlärningen av dialog- och diskussionsfärdigheter. </a:t>
            </a:r>
          </a:p>
          <a:p>
            <a:pPr>
              <a:lnSpc>
                <a:spcPct val="115000"/>
              </a:lnSpc>
              <a:spcBef>
                <a:spcPts val="1333"/>
              </a:spcBef>
              <a:buClr>
                <a:schemeClr val="dk1"/>
              </a:buClr>
              <a:buSzPts val="1100"/>
            </a:pPr>
            <a:r>
              <a:rPr lang="sv-SE" sz="1600" dirty="0">
                <a:solidFill>
                  <a:schemeClr val="dk1"/>
                </a:solidFill>
                <a:ea typeface="Arial"/>
                <a:cs typeface="Arial"/>
                <a:sym typeface="Arial"/>
              </a:rPr>
              <a:t>En Dialogpaus är en diskussion som speglar sina deltagare där man inte behöver sträva efter perfektion. En Dialogpaus kan användas för att öva på att lyssna, tala, ta upp frågor och för att underlätta dialog. </a:t>
            </a:r>
          </a:p>
          <a:p>
            <a:pPr>
              <a:lnSpc>
                <a:spcPct val="115000"/>
              </a:lnSpc>
              <a:spcBef>
                <a:spcPts val="1333"/>
              </a:spcBef>
              <a:buClr>
                <a:schemeClr val="dk1"/>
              </a:buClr>
              <a:buSzPts val="1100"/>
            </a:pPr>
            <a:r>
              <a:rPr lang="sv-SE" sz="1600" dirty="0">
                <a:solidFill>
                  <a:schemeClr val="dk1"/>
                </a:solidFill>
                <a:ea typeface="Arial"/>
                <a:cs typeface="Arial"/>
                <a:sym typeface="Arial"/>
              </a:rPr>
              <a:t>I Dialogpaus för unga -paketet ingår också en rad aktiviteter som hjälper dig att öva upp din egen och gruppens dialog- och diskussionsförmåga. Detta kan ske antingen i god tid i förväg eller alternativt strax före din egen Dialogpaus-diskussion. </a:t>
            </a:r>
          </a:p>
          <a:p>
            <a:pPr>
              <a:lnSpc>
                <a:spcPct val="115000"/>
              </a:lnSpc>
              <a:spcBef>
                <a:spcPts val="1333"/>
              </a:spcBef>
              <a:buClr>
                <a:schemeClr val="dk1"/>
              </a:buClr>
              <a:buSzPts val="1100"/>
            </a:pPr>
            <a:r>
              <a:rPr lang="sv-SE" sz="1600" dirty="0">
                <a:solidFill>
                  <a:schemeClr val="dk1"/>
                </a:solidFill>
                <a:ea typeface="Arial"/>
                <a:cs typeface="Arial"/>
                <a:sym typeface="Arial"/>
              </a:rPr>
              <a:t>Varje Dialogpaus-session är en lärorik upplevelse och nästa session är en chans att bygga vidare på det du har lärt dig. Ju fler Dialogpaus-diskussioner du leder, desto mer lär du dig. Du blir aldrig klar, och det är okej.</a:t>
            </a:r>
          </a:p>
          <a:p>
            <a:pPr>
              <a:lnSpc>
                <a:spcPct val="115000"/>
              </a:lnSpc>
              <a:spcBef>
                <a:spcPts val="1333"/>
              </a:spcBef>
              <a:buClr>
                <a:schemeClr val="dk1"/>
              </a:buClr>
              <a:buSzPts val="1100"/>
            </a:pPr>
            <a:r>
              <a:rPr lang="sv-SE" sz="1600" dirty="0">
                <a:solidFill>
                  <a:schemeClr val="dk1"/>
                </a:solidFill>
                <a:ea typeface="Arial"/>
                <a:cs typeface="Arial"/>
                <a:sym typeface="Arial"/>
                <a:hlinkClick r:id="rId2"/>
              </a:rPr>
              <a:t>https://www.dialogpaus.fi/unga/</a:t>
            </a:r>
            <a:endParaRPr lang="sv-SE" sz="1600" dirty="0">
              <a:solidFill>
                <a:schemeClr val="dk1"/>
              </a:solidFill>
              <a:ea typeface="Arial"/>
              <a:cs typeface="Arial"/>
              <a:sym typeface="Arial"/>
            </a:endParaRPr>
          </a:p>
          <a:p>
            <a:endParaRPr lang="fi-FI" sz="1600" dirty="0"/>
          </a:p>
        </p:txBody>
      </p:sp>
    </p:spTree>
    <p:extLst>
      <p:ext uri="{BB962C8B-B14F-4D97-AF65-F5344CB8AC3E}">
        <p14:creationId xmlns:p14="http://schemas.microsoft.com/office/powerpoint/2010/main" val="32105669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6AF3E172-F5C4-50D5-E207-04DDDD553721}"/>
              </a:ext>
            </a:extLst>
          </p:cNvPr>
          <p:cNvSpPr>
            <a:spLocks noGrp="1"/>
          </p:cNvSpPr>
          <p:nvPr>
            <p:ph idx="1"/>
          </p:nvPr>
        </p:nvSpPr>
        <p:spPr>
          <a:xfrm>
            <a:off x="838200" y="1406525"/>
            <a:ext cx="10515600" cy="4351338"/>
          </a:xfrm>
        </p:spPr>
        <p:txBody>
          <a:bodyPr>
            <a:normAutofit/>
          </a:bodyPr>
          <a:lstStyle/>
          <a:p>
            <a:pPr>
              <a:lnSpc>
                <a:spcPct val="115000"/>
              </a:lnSpc>
              <a:spcBef>
                <a:spcPts val="1333"/>
              </a:spcBef>
              <a:buClr>
                <a:schemeClr val="dk1"/>
              </a:buClr>
              <a:buSzPts val="1100"/>
            </a:pPr>
            <a:r>
              <a:rPr lang="sv-SE" sz="1800" dirty="0">
                <a:solidFill>
                  <a:schemeClr val="dk1"/>
                </a:solidFill>
                <a:ea typeface="Arial"/>
                <a:cs typeface="Arial"/>
                <a:sym typeface="Arial"/>
              </a:rPr>
              <a:t>Se till att du som samtalsledare åtminstone försäkrar dig om dessa saker under diskussionen:</a:t>
            </a:r>
          </a:p>
          <a:p>
            <a:pPr marL="800100" lvl="1" indent="-342900">
              <a:lnSpc>
                <a:spcPct val="115000"/>
              </a:lnSpc>
              <a:spcBef>
                <a:spcPts val="1333"/>
              </a:spcBef>
              <a:buClr>
                <a:schemeClr val="dk1"/>
              </a:buClr>
              <a:buSzPts val="1100"/>
              <a:buFont typeface="+mj-lt"/>
              <a:buAutoNum type="arabicPeriod"/>
            </a:pPr>
            <a:r>
              <a:rPr lang="sv-SE" sz="1800" dirty="0">
                <a:solidFill>
                  <a:schemeClr val="dk1"/>
                </a:solidFill>
                <a:ea typeface="Arial"/>
                <a:cs typeface="Arial"/>
                <a:sym typeface="Arial"/>
              </a:rPr>
              <a:t>Gå igenom </a:t>
            </a:r>
            <a:r>
              <a:rPr lang="sv-SE" sz="1800" b="1" dirty="0">
                <a:solidFill>
                  <a:schemeClr val="dk1"/>
                </a:solidFill>
                <a:ea typeface="Arial"/>
                <a:cs typeface="Arial"/>
                <a:sym typeface="Arial"/>
              </a:rPr>
              <a:t>spelreglerna</a:t>
            </a:r>
            <a:r>
              <a:rPr lang="sv-SE" sz="1800" dirty="0">
                <a:solidFill>
                  <a:schemeClr val="dk1"/>
                </a:solidFill>
                <a:ea typeface="Arial"/>
                <a:cs typeface="Arial"/>
                <a:sym typeface="Arial"/>
              </a:rPr>
              <a:t> för en konstruktiv diskussion och påminn om dem vid behov under diskussionens gång. </a:t>
            </a:r>
            <a:r>
              <a:rPr lang="sv-SE" sz="1800" dirty="0">
                <a:solidFill>
                  <a:schemeClr val="dk1"/>
                </a:solidFill>
                <a:ea typeface="Arial"/>
                <a:cs typeface="Arial"/>
                <a:sym typeface="Arial"/>
                <a:hlinkClick r:id="rId2"/>
              </a:rPr>
              <a:t>https://www.dialogpaus.fi/verktyg/spelreglerna-for-en-konstruktiv-diskussion-2/</a:t>
            </a:r>
            <a:r>
              <a:rPr lang="sv-SE" sz="1800" dirty="0">
                <a:solidFill>
                  <a:schemeClr val="dk1"/>
                </a:solidFill>
                <a:ea typeface="Arial"/>
                <a:cs typeface="Arial"/>
                <a:sym typeface="Arial"/>
              </a:rPr>
              <a:t> </a:t>
            </a:r>
          </a:p>
          <a:p>
            <a:pPr marL="800100" lvl="1" indent="-342900">
              <a:lnSpc>
                <a:spcPct val="115000"/>
              </a:lnSpc>
              <a:spcBef>
                <a:spcPts val="1333"/>
              </a:spcBef>
              <a:buClr>
                <a:schemeClr val="dk1"/>
              </a:buClr>
              <a:buSzPts val="1100"/>
              <a:buFont typeface="+mj-lt"/>
              <a:buAutoNum type="arabicPeriod"/>
            </a:pPr>
            <a:r>
              <a:rPr lang="sv-SE" sz="1800" dirty="0">
                <a:solidFill>
                  <a:schemeClr val="dk1"/>
                </a:solidFill>
                <a:ea typeface="Arial"/>
                <a:cs typeface="Arial"/>
                <a:sym typeface="Arial"/>
              </a:rPr>
              <a:t>Se till att alla har en rättvis chans</a:t>
            </a:r>
            <a:br>
              <a:rPr lang="sv-SE" sz="1800" dirty="0">
                <a:solidFill>
                  <a:schemeClr val="dk1"/>
                </a:solidFill>
                <a:ea typeface="Arial"/>
                <a:cs typeface="Arial"/>
                <a:sym typeface="Arial"/>
              </a:rPr>
            </a:br>
            <a:r>
              <a:rPr lang="sv-SE" sz="1800" dirty="0">
                <a:solidFill>
                  <a:schemeClr val="dk1"/>
                </a:solidFill>
                <a:ea typeface="Arial"/>
                <a:cs typeface="Arial"/>
                <a:sym typeface="Arial"/>
              </a:rPr>
              <a:t> att dela med sig av sina egna </a:t>
            </a:r>
            <a:br>
              <a:rPr lang="sv-SE" sz="1800" dirty="0">
                <a:solidFill>
                  <a:schemeClr val="dk1"/>
                </a:solidFill>
                <a:ea typeface="Arial"/>
                <a:cs typeface="Arial"/>
                <a:sym typeface="Arial"/>
              </a:rPr>
            </a:br>
            <a:r>
              <a:rPr lang="sv-SE" sz="1800" dirty="0">
                <a:solidFill>
                  <a:schemeClr val="dk1"/>
                </a:solidFill>
                <a:ea typeface="Arial"/>
                <a:cs typeface="Arial"/>
                <a:sym typeface="Arial"/>
              </a:rPr>
              <a:t>erfarenheter eller idéer.</a:t>
            </a:r>
          </a:p>
          <a:p>
            <a:pPr marL="800100" lvl="1" indent="-342900">
              <a:lnSpc>
                <a:spcPct val="115000"/>
              </a:lnSpc>
              <a:spcBef>
                <a:spcPts val="1333"/>
              </a:spcBef>
              <a:buClr>
                <a:schemeClr val="dk1"/>
              </a:buClr>
              <a:buSzPts val="1100"/>
              <a:buFont typeface="+mj-lt"/>
              <a:buAutoNum type="arabicPeriod"/>
            </a:pPr>
            <a:r>
              <a:rPr lang="sv-SE" sz="1800" dirty="0">
                <a:solidFill>
                  <a:schemeClr val="dk1"/>
                </a:solidFill>
                <a:ea typeface="Arial"/>
                <a:cs typeface="Arial"/>
                <a:sym typeface="Arial"/>
              </a:rPr>
              <a:t>Ge deltagarna papper och penna</a:t>
            </a:r>
            <a:br>
              <a:rPr lang="sv-SE" sz="1800" dirty="0">
                <a:solidFill>
                  <a:schemeClr val="dk1"/>
                </a:solidFill>
                <a:ea typeface="Arial"/>
                <a:cs typeface="Arial"/>
                <a:sym typeface="Arial"/>
              </a:rPr>
            </a:br>
            <a:r>
              <a:rPr lang="sv-SE" sz="1800" dirty="0">
                <a:solidFill>
                  <a:schemeClr val="dk1"/>
                </a:solidFill>
                <a:ea typeface="Arial"/>
                <a:cs typeface="Arial"/>
                <a:sym typeface="Arial"/>
              </a:rPr>
              <a:t> för att skriva ner sina tankar och</a:t>
            </a:r>
            <a:br>
              <a:rPr lang="sv-SE" sz="1800" dirty="0">
                <a:solidFill>
                  <a:schemeClr val="dk1"/>
                </a:solidFill>
                <a:ea typeface="Arial"/>
                <a:cs typeface="Arial"/>
                <a:sym typeface="Arial"/>
              </a:rPr>
            </a:br>
            <a:r>
              <a:rPr lang="sv-SE" sz="1800" dirty="0">
                <a:solidFill>
                  <a:schemeClr val="dk1"/>
                </a:solidFill>
                <a:ea typeface="Arial"/>
                <a:cs typeface="Arial"/>
                <a:sym typeface="Arial"/>
              </a:rPr>
              <a:t> insikter.</a:t>
            </a:r>
          </a:p>
          <a:p>
            <a:endParaRPr lang="fi-FI" sz="1800" dirty="0"/>
          </a:p>
        </p:txBody>
      </p:sp>
      <p:pic>
        <p:nvPicPr>
          <p:cNvPr id="4" name="Kuva 3">
            <a:extLst>
              <a:ext uri="{FF2B5EF4-FFF2-40B4-BE49-F238E27FC236}">
                <a16:creationId xmlns:a16="http://schemas.microsoft.com/office/drawing/2014/main" id="{BDFB7C92-C46B-126D-E373-983A68384C1E}"/>
              </a:ext>
            </a:extLst>
          </p:cNvPr>
          <p:cNvPicPr>
            <a:picLocks noChangeAspect="1"/>
          </p:cNvPicPr>
          <p:nvPr/>
        </p:nvPicPr>
        <p:blipFill>
          <a:blip r:embed="rId3"/>
          <a:stretch>
            <a:fillRect/>
          </a:stretch>
        </p:blipFill>
        <p:spPr>
          <a:xfrm>
            <a:off x="7506491" y="3996647"/>
            <a:ext cx="3642142" cy="1632860"/>
          </a:xfrm>
          <a:prstGeom prst="rect">
            <a:avLst/>
          </a:prstGeom>
        </p:spPr>
      </p:pic>
      <p:sp>
        <p:nvSpPr>
          <p:cNvPr id="2" name="Tekstiruutu 4">
            <a:extLst>
              <a:ext uri="{FF2B5EF4-FFF2-40B4-BE49-F238E27FC236}">
                <a16:creationId xmlns:a16="http://schemas.microsoft.com/office/drawing/2014/main" id="{CE6D591E-2DB5-0E31-097B-8A3480C9CDD3}"/>
              </a:ext>
            </a:extLst>
          </p:cNvPr>
          <p:cNvSpPr txBox="1"/>
          <p:nvPr/>
        </p:nvSpPr>
        <p:spPr>
          <a:xfrm>
            <a:off x="8247702" y="5757863"/>
            <a:ext cx="2900931" cy="215444"/>
          </a:xfrm>
          <a:prstGeom prst="rect">
            <a:avLst/>
          </a:prstGeom>
          <a:noFill/>
        </p:spPr>
        <p:txBody>
          <a:bodyPr wrap="square">
            <a:spAutoFit/>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buClr>
                <a:srgbClr val="000000"/>
              </a:buClr>
              <a:buSzPts val="1400"/>
              <a:defRPr/>
            </a:pPr>
            <a:r>
              <a:rPr kumimoji="0" lang="da-DK" sz="800" b="0" i="0" u="none" strike="noStrike" kern="1200" cap="none" spc="0" normalizeH="0" baseline="0" noProof="0" dirty="0">
                <a:ln>
                  <a:noFill/>
                </a:ln>
                <a:solidFill>
                  <a:srgbClr val="000000"/>
                </a:solidFill>
                <a:effectLst/>
                <a:uLnTx/>
                <a:uFillTx/>
                <a:ea typeface="Gill Sans"/>
                <a:cs typeface="Gill Sans"/>
                <a:sym typeface="Gill Sans"/>
              </a:rPr>
              <a:t>Bild: </a:t>
            </a:r>
            <a:r>
              <a:rPr lang="da-DK" sz="800" dirty="0">
                <a:solidFill>
                  <a:srgbClr val="000000"/>
                </a:solidFill>
                <a:ea typeface="Gill Sans"/>
                <a:cs typeface="Gill Sans"/>
                <a:sym typeface="Gill Sans"/>
              </a:rPr>
              <a:t>Stiftelsen Dialogpaus, www.dialogpaus.fi </a:t>
            </a:r>
            <a:endParaRPr kumimoji="0" lang="sv-SE" sz="800" b="0" i="1" u="none" strike="noStrike" kern="1200" cap="none" spc="0" normalizeH="0" baseline="0" noProof="0" dirty="0">
              <a:ln>
                <a:noFill/>
              </a:ln>
              <a:solidFill>
                <a:srgbClr val="000000"/>
              </a:solidFill>
              <a:effectLst/>
              <a:uLnTx/>
              <a:uFillTx/>
              <a:ea typeface="Gill Sans"/>
              <a:cs typeface="Gill Sans"/>
              <a:sym typeface="Gill Sans"/>
            </a:endParaRPr>
          </a:p>
        </p:txBody>
      </p:sp>
    </p:spTree>
    <p:extLst>
      <p:ext uri="{BB962C8B-B14F-4D97-AF65-F5344CB8AC3E}">
        <p14:creationId xmlns:p14="http://schemas.microsoft.com/office/powerpoint/2010/main" val="22340948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78B0F72-AD5D-45AF-83BB-FEB3B53109CA}"/>
              </a:ext>
            </a:extLst>
          </p:cNvPr>
          <p:cNvSpPr>
            <a:spLocks noGrp="1"/>
          </p:cNvSpPr>
          <p:nvPr>
            <p:ph type="title"/>
          </p:nvPr>
        </p:nvSpPr>
        <p:spPr/>
        <p:txBody>
          <a:bodyPr/>
          <a:lstStyle/>
          <a:p>
            <a:r>
              <a:rPr lang="fi-FI" dirty="0" err="1"/>
              <a:t>Diskussioner</a:t>
            </a:r>
            <a:r>
              <a:rPr lang="fi-FI" dirty="0"/>
              <a:t> av </a:t>
            </a:r>
            <a:r>
              <a:rPr lang="fi-FI" dirty="0" err="1"/>
              <a:t>olika</a:t>
            </a:r>
            <a:r>
              <a:rPr lang="fi-FI" dirty="0"/>
              <a:t> </a:t>
            </a:r>
            <a:r>
              <a:rPr lang="fi-FI" dirty="0" err="1"/>
              <a:t>längd</a:t>
            </a:r>
            <a:endParaRPr lang="fi-FI" dirty="0"/>
          </a:p>
        </p:txBody>
      </p:sp>
      <p:sp>
        <p:nvSpPr>
          <p:cNvPr id="3" name="Sisällön paikkamerkki 2">
            <a:extLst>
              <a:ext uri="{FF2B5EF4-FFF2-40B4-BE49-F238E27FC236}">
                <a16:creationId xmlns:a16="http://schemas.microsoft.com/office/drawing/2014/main" id="{1630D6FA-355A-2680-0643-F130F99F4367}"/>
              </a:ext>
            </a:extLst>
          </p:cNvPr>
          <p:cNvSpPr>
            <a:spLocks noGrp="1"/>
          </p:cNvSpPr>
          <p:nvPr>
            <p:ph idx="1"/>
          </p:nvPr>
        </p:nvSpPr>
        <p:spPr>
          <a:xfrm>
            <a:off x="838200" y="1435100"/>
            <a:ext cx="10788650" cy="1618651"/>
          </a:xfrm>
        </p:spPr>
        <p:txBody>
          <a:bodyPr>
            <a:noAutofit/>
          </a:bodyPr>
          <a:lstStyle/>
          <a:p>
            <a:pPr marL="0" indent="0">
              <a:lnSpc>
                <a:spcPct val="120000"/>
              </a:lnSpc>
              <a:buNone/>
            </a:pPr>
            <a:r>
              <a:rPr lang="sv-SE" sz="1400" dirty="0">
                <a:solidFill>
                  <a:srgbClr val="000000"/>
                </a:solidFill>
                <a:ea typeface="Gill Sans"/>
                <a:cs typeface="Gill Sans"/>
                <a:sym typeface="Gill Sans"/>
              </a:rPr>
              <a:t>Alla tider är ungefärliga och är avsedda för att ge en uppfattning om den ungefärliga tid som bör ägnas åt varje steg. Tiderna är inte avsedda att följas exakt, med undantag för start och slut. Här kan du se två olika tidsbestämda manus: för en 45-minuters och en 75-minuters diskussion. Du kan välja endera, beroende på hur mycket tid du har till förfogande. Om du vill förlänga diskussionen till 90 minuter kan du lägga till tid för fördjupning, sammanfattning och avslutning av diskussionen.</a:t>
            </a:r>
            <a:endParaRPr lang="sv-SE" sz="1400" dirty="0">
              <a:solidFill>
                <a:srgbClr val="000000"/>
              </a:solidFill>
              <a:ea typeface="Arial"/>
              <a:cs typeface="Arial"/>
              <a:sym typeface="Arial"/>
            </a:endParaRPr>
          </a:p>
          <a:p>
            <a:endParaRPr lang="fi-FI" sz="1600" dirty="0"/>
          </a:p>
        </p:txBody>
      </p:sp>
      <p:sp>
        <p:nvSpPr>
          <p:cNvPr id="4" name="Google Shape;123;p3">
            <a:extLst>
              <a:ext uri="{FF2B5EF4-FFF2-40B4-BE49-F238E27FC236}">
                <a16:creationId xmlns:a16="http://schemas.microsoft.com/office/drawing/2014/main" id="{CEAAB162-DD98-8A1B-92FE-74E235976109}"/>
              </a:ext>
            </a:extLst>
          </p:cNvPr>
          <p:cNvSpPr txBox="1"/>
          <p:nvPr/>
        </p:nvSpPr>
        <p:spPr>
          <a:xfrm>
            <a:off x="838201" y="2829464"/>
            <a:ext cx="4380780" cy="2380891"/>
          </a:xfrm>
          <a:prstGeom prst="rect">
            <a:avLst/>
          </a:prstGeom>
          <a:noFill/>
          <a:ln>
            <a:noFill/>
          </a:ln>
        </p:spPr>
        <p:txBody>
          <a:bodyPr spcFirstLastPara="1" wrap="square" lIns="193533" tIns="96733" rIns="193533" bIns="96733" anchor="t" anchorCtr="0">
            <a:noAutofit/>
          </a:bodyPr>
          <a:lstStyle/>
          <a:p>
            <a:pPr>
              <a:buClr>
                <a:srgbClr val="000000"/>
              </a:buClr>
              <a:buSzPts val="1100"/>
            </a:pPr>
            <a:r>
              <a:rPr lang="fi" sz="1400" b="1" dirty="0">
                <a:solidFill>
                  <a:srgbClr val="000000"/>
                </a:solidFill>
                <a:ea typeface="Gill Sans"/>
                <a:cs typeface="Gill Sans"/>
                <a:sym typeface="Gill Sans"/>
              </a:rPr>
              <a:t>45min</a:t>
            </a:r>
            <a:r>
              <a:rPr lang="fi" sz="1400" dirty="0">
                <a:solidFill>
                  <a:srgbClr val="000000"/>
                </a:solidFill>
                <a:ea typeface="Gill Sans"/>
                <a:cs typeface="Gill Sans"/>
                <a:sym typeface="Gill Sans"/>
              </a:rPr>
              <a:t>	</a:t>
            </a:r>
            <a:endParaRPr sz="1400" dirty="0">
              <a:solidFill>
                <a:srgbClr val="000000"/>
              </a:solidFill>
              <a:ea typeface="Gill Sans"/>
              <a:cs typeface="Gill Sans"/>
              <a:sym typeface="Gill Sans"/>
            </a:endParaRPr>
          </a:p>
          <a:p>
            <a:pPr>
              <a:buClr>
                <a:srgbClr val="000000"/>
              </a:buClr>
              <a:buSzPts val="1100"/>
            </a:pPr>
            <a:r>
              <a:rPr lang="fi" sz="1400" dirty="0">
                <a:solidFill>
                  <a:srgbClr val="000000"/>
                </a:solidFill>
                <a:ea typeface="Gill Sans"/>
                <a:cs typeface="Gill Sans"/>
                <a:sym typeface="Gill Sans"/>
              </a:rPr>
              <a:t>min	del</a:t>
            </a:r>
            <a:endParaRPr sz="1400" dirty="0">
              <a:solidFill>
                <a:srgbClr val="000000"/>
              </a:solidFill>
              <a:ea typeface="Gill Sans"/>
              <a:cs typeface="Gill Sans"/>
              <a:sym typeface="Gill Sans"/>
            </a:endParaRPr>
          </a:p>
          <a:p>
            <a:pPr>
              <a:buClr>
                <a:srgbClr val="000000"/>
              </a:buClr>
              <a:buSzPts val="1100"/>
            </a:pPr>
            <a:r>
              <a:rPr lang="fi" sz="1400" dirty="0">
                <a:solidFill>
                  <a:srgbClr val="000000"/>
                </a:solidFill>
                <a:ea typeface="Gill Sans"/>
                <a:cs typeface="Gill Sans"/>
                <a:sym typeface="Gill Sans"/>
              </a:rPr>
              <a:t>8 	Inledning</a:t>
            </a:r>
            <a:endParaRPr sz="1400" dirty="0">
              <a:solidFill>
                <a:srgbClr val="000000"/>
              </a:solidFill>
              <a:ea typeface="Gill Sans"/>
              <a:cs typeface="Gill Sans"/>
              <a:sym typeface="Gill Sans"/>
            </a:endParaRPr>
          </a:p>
          <a:p>
            <a:pPr>
              <a:buClr>
                <a:srgbClr val="000000"/>
              </a:buClr>
              <a:buSzPts val="1100"/>
            </a:pPr>
            <a:r>
              <a:rPr lang="fi" sz="1400" dirty="0">
                <a:solidFill>
                  <a:srgbClr val="000000"/>
                </a:solidFill>
                <a:ea typeface="Gill Sans"/>
                <a:cs typeface="Gill Sans"/>
                <a:sym typeface="Gill Sans"/>
              </a:rPr>
              <a:t>5	Introduktion och pardiskussion</a:t>
            </a:r>
            <a:endParaRPr sz="1400" dirty="0">
              <a:solidFill>
                <a:srgbClr val="000000"/>
              </a:solidFill>
              <a:ea typeface="Gill Sans"/>
              <a:cs typeface="Gill Sans"/>
              <a:sym typeface="Gill Sans"/>
            </a:endParaRPr>
          </a:p>
          <a:p>
            <a:pPr>
              <a:buClr>
                <a:srgbClr val="000000"/>
              </a:buClr>
              <a:buSzPts val="1100"/>
            </a:pPr>
            <a:r>
              <a:rPr lang="fi" sz="1400" dirty="0">
                <a:solidFill>
                  <a:srgbClr val="000000"/>
                </a:solidFill>
                <a:ea typeface="Gill Sans"/>
                <a:cs typeface="Gill Sans"/>
                <a:sym typeface="Gill Sans"/>
              </a:rPr>
              <a:t>25 	Gemensam diskussion</a:t>
            </a:r>
            <a:endParaRPr sz="1400" dirty="0">
              <a:solidFill>
                <a:srgbClr val="000000"/>
              </a:solidFill>
              <a:ea typeface="Gill Sans"/>
              <a:cs typeface="Gill Sans"/>
              <a:sym typeface="Gill Sans"/>
            </a:endParaRPr>
          </a:p>
          <a:p>
            <a:pPr>
              <a:buClr>
                <a:srgbClr val="000000"/>
              </a:buClr>
              <a:buSzPts val="1100"/>
            </a:pPr>
            <a:r>
              <a:rPr lang="fi" sz="1400" dirty="0">
                <a:solidFill>
                  <a:srgbClr val="000000"/>
                </a:solidFill>
                <a:ea typeface="Gill Sans"/>
                <a:cs typeface="Gill Sans"/>
                <a:sym typeface="Gill Sans"/>
              </a:rPr>
              <a:t>2 	Skriv ner insikter</a:t>
            </a:r>
            <a:endParaRPr sz="1400" dirty="0">
              <a:solidFill>
                <a:srgbClr val="000000"/>
              </a:solidFill>
              <a:ea typeface="Gill Sans"/>
              <a:cs typeface="Gill Sans"/>
              <a:sym typeface="Gill Sans"/>
            </a:endParaRPr>
          </a:p>
          <a:p>
            <a:pPr>
              <a:buClr>
                <a:srgbClr val="000000"/>
              </a:buClr>
              <a:buSzPts val="1100"/>
            </a:pPr>
            <a:r>
              <a:rPr lang="fi" sz="1400" dirty="0">
                <a:solidFill>
                  <a:srgbClr val="000000"/>
                </a:solidFill>
                <a:ea typeface="Gill Sans"/>
                <a:cs typeface="Gill Sans"/>
                <a:sym typeface="Gill Sans"/>
              </a:rPr>
              <a:t>3	Berätta om insikter</a:t>
            </a:r>
            <a:endParaRPr sz="1400" dirty="0">
              <a:solidFill>
                <a:srgbClr val="000000"/>
              </a:solidFill>
              <a:ea typeface="Gill Sans"/>
              <a:cs typeface="Gill Sans"/>
              <a:sym typeface="Gill Sans"/>
            </a:endParaRPr>
          </a:p>
          <a:p>
            <a:pPr>
              <a:buClr>
                <a:srgbClr val="000000"/>
              </a:buClr>
              <a:buSzPts val="1100"/>
            </a:pPr>
            <a:r>
              <a:rPr lang="fi" sz="1400" dirty="0">
                <a:solidFill>
                  <a:srgbClr val="000000"/>
                </a:solidFill>
                <a:ea typeface="Gill Sans"/>
                <a:cs typeface="Gill Sans"/>
                <a:sym typeface="Gill Sans"/>
              </a:rPr>
              <a:t>2	Tack &amp; avslutning</a:t>
            </a:r>
            <a:endParaRPr sz="1400" dirty="0">
              <a:solidFill>
                <a:srgbClr val="000000"/>
              </a:solidFill>
              <a:ea typeface="Gill Sans"/>
              <a:cs typeface="Gill Sans"/>
              <a:sym typeface="Gill Sans"/>
            </a:endParaRPr>
          </a:p>
          <a:p>
            <a:pPr>
              <a:buClr>
                <a:srgbClr val="000000"/>
              </a:buClr>
              <a:buSzPts val="1100"/>
            </a:pPr>
            <a:endParaRPr sz="1400" dirty="0">
              <a:solidFill>
                <a:srgbClr val="000000"/>
              </a:solidFill>
              <a:ea typeface="Gill Sans"/>
              <a:cs typeface="Gill Sans"/>
              <a:sym typeface="Gill Sans"/>
            </a:endParaRPr>
          </a:p>
          <a:p>
            <a:pPr>
              <a:buClr>
                <a:srgbClr val="000000"/>
              </a:buClr>
              <a:buSzPts val="1100"/>
            </a:pPr>
            <a:r>
              <a:rPr lang="fi" sz="1400" i="1" dirty="0">
                <a:solidFill>
                  <a:srgbClr val="000000"/>
                </a:solidFill>
                <a:ea typeface="Gill Sans"/>
                <a:cs typeface="Gill Sans"/>
                <a:sym typeface="Gill Sans"/>
              </a:rPr>
              <a:t>Sammanlagt 45 min	</a:t>
            </a:r>
            <a:r>
              <a:rPr lang="fi" sz="1400" dirty="0">
                <a:solidFill>
                  <a:srgbClr val="000000"/>
                </a:solidFill>
                <a:ea typeface="Gill Sans"/>
                <a:cs typeface="Gill Sans"/>
                <a:sym typeface="Gill Sans"/>
              </a:rPr>
              <a:t>	</a:t>
            </a:r>
            <a:r>
              <a:rPr lang="fi" sz="1600" dirty="0">
                <a:solidFill>
                  <a:srgbClr val="000000"/>
                </a:solidFill>
                <a:latin typeface="Gill Sans"/>
                <a:ea typeface="Gill Sans"/>
                <a:cs typeface="Gill Sans"/>
                <a:sym typeface="Gill Sans"/>
              </a:rPr>
              <a:t>		       					</a:t>
            </a:r>
            <a:endParaRPr sz="1733" dirty="0">
              <a:solidFill>
                <a:srgbClr val="000000"/>
              </a:solidFill>
              <a:latin typeface="Arial"/>
              <a:ea typeface="Arial"/>
              <a:cs typeface="Arial"/>
              <a:sym typeface="Arial"/>
            </a:endParaRPr>
          </a:p>
        </p:txBody>
      </p:sp>
      <p:sp>
        <p:nvSpPr>
          <p:cNvPr id="7" name="Tekstiruutu 6">
            <a:extLst>
              <a:ext uri="{FF2B5EF4-FFF2-40B4-BE49-F238E27FC236}">
                <a16:creationId xmlns:a16="http://schemas.microsoft.com/office/drawing/2014/main" id="{B6C40DAF-7541-DF63-0293-5842E72E273A}"/>
              </a:ext>
            </a:extLst>
          </p:cNvPr>
          <p:cNvSpPr txBox="1"/>
          <p:nvPr/>
        </p:nvSpPr>
        <p:spPr>
          <a:xfrm>
            <a:off x="5900468" y="2829465"/>
            <a:ext cx="4468484" cy="2462213"/>
          </a:xfrm>
          <a:prstGeom prst="rect">
            <a:avLst/>
          </a:prstGeom>
          <a:noFill/>
        </p:spPr>
        <p:txBody>
          <a:bodyPr wrap="square">
            <a:spAutoFit/>
          </a:bodyPr>
          <a:lstStyle/>
          <a:p>
            <a:r>
              <a:rPr lang="sv-SE" sz="1400" b="1" dirty="0"/>
              <a:t>75min</a:t>
            </a:r>
            <a:r>
              <a:rPr lang="sv-SE" sz="1400" dirty="0"/>
              <a:t>	</a:t>
            </a:r>
          </a:p>
          <a:p>
            <a:r>
              <a:rPr lang="sv-SE" sz="1400" dirty="0"/>
              <a:t>min	del</a:t>
            </a:r>
          </a:p>
          <a:p>
            <a:r>
              <a:rPr lang="sv-SE" sz="1400" dirty="0"/>
              <a:t>5	Inledning</a:t>
            </a:r>
          </a:p>
          <a:p>
            <a:r>
              <a:rPr lang="sv-SE" sz="1400" dirty="0"/>
              <a:t>5	Introduktion</a:t>
            </a:r>
          </a:p>
          <a:p>
            <a:r>
              <a:rPr lang="sv-SE" sz="1400" dirty="0"/>
              <a:t>5 	</a:t>
            </a:r>
            <a:r>
              <a:rPr lang="sv-SE" sz="1400" dirty="0" err="1"/>
              <a:t>Pardiskussion</a:t>
            </a:r>
            <a:endParaRPr lang="sv-SE" sz="1400" dirty="0"/>
          </a:p>
          <a:p>
            <a:r>
              <a:rPr lang="sv-SE" sz="1400" dirty="0"/>
              <a:t>40	Gemensam diskussion</a:t>
            </a:r>
          </a:p>
          <a:p>
            <a:r>
              <a:rPr lang="sv-SE" sz="1400" dirty="0"/>
              <a:t>5	Skriv ner insikter</a:t>
            </a:r>
          </a:p>
          <a:p>
            <a:r>
              <a:rPr lang="sv-SE" sz="1400" dirty="0"/>
              <a:t>10	Berätta om insikter</a:t>
            </a:r>
          </a:p>
          <a:p>
            <a:r>
              <a:rPr lang="sv-SE" sz="1400" dirty="0"/>
              <a:t>5	Tack &amp; avslutning</a:t>
            </a:r>
          </a:p>
          <a:p>
            <a:endParaRPr lang="sv-SE" sz="1400" dirty="0"/>
          </a:p>
          <a:p>
            <a:r>
              <a:rPr lang="sv-SE" sz="1400" i="1" dirty="0"/>
              <a:t>Sammanlagt 75 min</a:t>
            </a:r>
          </a:p>
        </p:txBody>
      </p:sp>
      <p:sp>
        <p:nvSpPr>
          <p:cNvPr id="8" name="Tekstiruutu 7">
            <a:extLst>
              <a:ext uri="{FF2B5EF4-FFF2-40B4-BE49-F238E27FC236}">
                <a16:creationId xmlns:a16="http://schemas.microsoft.com/office/drawing/2014/main" id="{23FAEEA4-A4E4-D812-41A1-7DFDD32031CC}"/>
              </a:ext>
            </a:extLst>
          </p:cNvPr>
          <p:cNvSpPr txBox="1"/>
          <p:nvPr/>
        </p:nvSpPr>
        <p:spPr>
          <a:xfrm>
            <a:off x="940279" y="5538158"/>
            <a:ext cx="10140097" cy="800219"/>
          </a:xfrm>
          <a:prstGeom prst="rect">
            <a:avLst/>
          </a:prstGeom>
          <a:noFill/>
        </p:spPr>
        <p:txBody>
          <a:bodyPr wrap="square" rtlCol="0">
            <a:spAutoFit/>
          </a:bodyPr>
          <a:lstStyle/>
          <a:p>
            <a:r>
              <a:rPr lang="sv-SE" sz="1400" dirty="0">
                <a:solidFill>
                  <a:srgbClr val="000000"/>
                </a:solidFill>
                <a:ea typeface="Gill Sans"/>
                <a:cs typeface="Gill Sans"/>
                <a:sym typeface="Gill Sans"/>
              </a:rPr>
              <a:t>Följande manus har implementerats för en 45-minuters dialog, men om du organiserar en 75-minuters dialog kan du anpassa manuset enligt exemplet ovan.</a:t>
            </a:r>
            <a:endParaRPr lang="sv-SE" sz="1400" dirty="0">
              <a:solidFill>
                <a:srgbClr val="000000"/>
              </a:solidFill>
              <a:ea typeface="Arial"/>
              <a:cs typeface="Arial"/>
              <a:sym typeface="Arial"/>
            </a:endParaRPr>
          </a:p>
          <a:p>
            <a:endParaRPr lang="fi-FI" dirty="0"/>
          </a:p>
        </p:txBody>
      </p:sp>
    </p:spTree>
    <p:extLst>
      <p:ext uri="{BB962C8B-B14F-4D97-AF65-F5344CB8AC3E}">
        <p14:creationId xmlns:p14="http://schemas.microsoft.com/office/powerpoint/2010/main" val="20692166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4AC7C2C-AC1F-1E75-084D-498268C17AEA}"/>
              </a:ext>
            </a:extLst>
          </p:cNvPr>
          <p:cNvSpPr>
            <a:spLocks noGrp="1"/>
          </p:cNvSpPr>
          <p:nvPr>
            <p:ph type="title"/>
          </p:nvPr>
        </p:nvSpPr>
        <p:spPr>
          <a:xfrm>
            <a:off x="715992" y="681037"/>
            <a:ext cx="10532853" cy="624277"/>
          </a:xfrm>
        </p:spPr>
        <p:txBody>
          <a:bodyPr>
            <a:normAutofit/>
          </a:bodyPr>
          <a:lstStyle/>
          <a:p>
            <a:r>
              <a:rPr lang="da-DK" sz="3600" b="1" dirty="0">
                <a:solidFill>
                  <a:srgbClr val="000000"/>
                </a:solidFill>
                <a:ea typeface="Gill Sans"/>
                <a:cs typeface="Gill Sans"/>
                <a:sym typeface="Gill Sans"/>
              </a:rPr>
              <a:t>Dialogpaus-diskussion om</a:t>
            </a:r>
            <a:r>
              <a:rPr lang="sv-SE" sz="3600" b="1" dirty="0">
                <a:highlight>
                  <a:srgbClr val="FFFFFF"/>
                </a:highlight>
                <a:ea typeface="Gill Sans"/>
                <a:cs typeface="Gill Sans"/>
                <a:sym typeface="Gill Sans"/>
              </a:rPr>
              <a:t> vatten (45 min)</a:t>
            </a:r>
            <a:endParaRPr lang="fi-FI" dirty="0"/>
          </a:p>
        </p:txBody>
      </p:sp>
      <p:sp>
        <p:nvSpPr>
          <p:cNvPr id="3" name="Sisällön paikkamerkki 2">
            <a:extLst>
              <a:ext uri="{FF2B5EF4-FFF2-40B4-BE49-F238E27FC236}">
                <a16:creationId xmlns:a16="http://schemas.microsoft.com/office/drawing/2014/main" id="{1B887223-82AC-6A87-F2B5-AD374F86A6DF}"/>
              </a:ext>
            </a:extLst>
          </p:cNvPr>
          <p:cNvSpPr>
            <a:spLocks noGrp="1"/>
          </p:cNvSpPr>
          <p:nvPr>
            <p:ph idx="1"/>
          </p:nvPr>
        </p:nvSpPr>
        <p:spPr>
          <a:xfrm>
            <a:off x="715991" y="1488774"/>
            <a:ext cx="10532853" cy="1144588"/>
          </a:xfrm>
          <a:ln w="3175">
            <a:solidFill>
              <a:schemeClr val="tx1"/>
            </a:solidFill>
          </a:ln>
        </p:spPr>
        <p:txBody>
          <a:bodyPr>
            <a:normAutofit fontScale="47500" lnSpcReduction="20000"/>
          </a:bodyPr>
          <a:lstStyle/>
          <a:p>
            <a:pPr marL="0" indent="0">
              <a:lnSpc>
                <a:spcPct val="100000"/>
              </a:lnSpc>
              <a:buClr>
                <a:srgbClr val="000000"/>
              </a:buClr>
              <a:buSzPts val="1400"/>
              <a:buNone/>
            </a:pPr>
            <a:r>
              <a:rPr lang="sv-SE" b="1" dirty="0">
                <a:solidFill>
                  <a:schemeClr val="dk1"/>
                </a:solidFill>
                <a:ea typeface="Gill Sans"/>
                <a:cs typeface="Gill Sans"/>
                <a:sym typeface="Gill Sans"/>
              </a:rPr>
              <a:t>Anvisningar för diskussionsledaren</a:t>
            </a:r>
          </a:p>
          <a:p>
            <a:pPr marL="0" indent="0">
              <a:lnSpc>
                <a:spcPct val="100000"/>
              </a:lnSpc>
              <a:buClr>
                <a:schemeClr val="dk1"/>
              </a:buClr>
              <a:buSzPts val="1100"/>
              <a:buNone/>
            </a:pPr>
            <a:r>
              <a:rPr lang="sv-SE" dirty="0">
                <a:solidFill>
                  <a:schemeClr val="dk1"/>
                </a:solidFill>
                <a:ea typeface="Gill Sans"/>
                <a:cs typeface="Gill Sans"/>
                <a:sym typeface="Gill Sans"/>
              </a:rPr>
              <a:t>Enkelt typsnitt - säg till exempel såhär - </a:t>
            </a:r>
            <a:r>
              <a:rPr lang="sv-SE" i="1" dirty="0">
                <a:solidFill>
                  <a:schemeClr val="dk1"/>
                </a:solidFill>
                <a:ea typeface="Gill Sans"/>
                <a:cs typeface="Gill Sans"/>
                <a:sym typeface="Gill Sans"/>
              </a:rPr>
              <a:t>Kursiverat typsnitt - hjälp för diskussionsledaren</a:t>
            </a:r>
          </a:p>
          <a:p>
            <a:pPr marL="0" indent="0">
              <a:lnSpc>
                <a:spcPct val="100000"/>
              </a:lnSpc>
              <a:buClr>
                <a:schemeClr val="dk1"/>
              </a:buClr>
              <a:buSzPts val="600"/>
              <a:buNone/>
            </a:pPr>
            <a:r>
              <a:rPr lang="sv-SE" sz="2800" dirty="0">
                <a:solidFill>
                  <a:schemeClr val="dk1"/>
                </a:solidFill>
                <a:ea typeface="Gill Sans"/>
                <a:cs typeface="Gill Sans"/>
                <a:sym typeface="Gill Sans"/>
              </a:rPr>
              <a:t>Min	Del			</a:t>
            </a:r>
          </a:p>
          <a:p>
            <a:pPr marL="0" indent="0">
              <a:lnSpc>
                <a:spcPct val="100000"/>
              </a:lnSpc>
              <a:buClr>
                <a:schemeClr val="dk1"/>
              </a:buClr>
              <a:buSzPts val="600"/>
              <a:buNone/>
            </a:pPr>
            <a:r>
              <a:rPr lang="sv-SE" sz="2800" dirty="0">
                <a:ea typeface="Gill Sans"/>
                <a:cs typeface="Gill Sans"/>
                <a:sym typeface="Gill Sans"/>
              </a:rPr>
              <a:t>8	Inledning</a:t>
            </a:r>
          </a:p>
          <a:p>
            <a:pPr>
              <a:buClr>
                <a:schemeClr val="dk1"/>
              </a:buClr>
              <a:buSzPts val="1100"/>
            </a:pPr>
            <a:endParaRPr lang="sv-SE" sz="2800" b="1" dirty="0">
              <a:solidFill>
                <a:schemeClr val="dk1"/>
              </a:solidFill>
              <a:latin typeface="Gill Sans"/>
              <a:ea typeface="Gill Sans"/>
              <a:cs typeface="Gill Sans"/>
              <a:sym typeface="Gill Sans"/>
            </a:endParaRPr>
          </a:p>
          <a:p>
            <a:endParaRPr lang="fi-FI" dirty="0"/>
          </a:p>
        </p:txBody>
      </p:sp>
      <p:sp>
        <p:nvSpPr>
          <p:cNvPr id="7" name="Tekstiruutu 6">
            <a:extLst>
              <a:ext uri="{FF2B5EF4-FFF2-40B4-BE49-F238E27FC236}">
                <a16:creationId xmlns:a16="http://schemas.microsoft.com/office/drawing/2014/main" id="{0D125468-E6C5-3ED9-254F-A4D6EE791E6A}"/>
              </a:ext>
            </a:extLst>
          </p:cNvPr>
          <p:cNvSpPr txBox="1"/>
          <p:nvPr/>
        </p:nvSpPr>
        <p:spPr>
          <a:xfrm>
            <a:off x="715992" y="2822394"/>
            <a:ext cx="10853708" cy="3265381"/>
          </a:xfrm>
          <a:prstGeom prst="rect">
            <a:avLst/>
          </a:prstGeom>
          <a:noFill/>
        </p:spPr>
        <p:txBody>
          <a:bodyPr wrap="square">
            <a:spAutoFit/>
          </a:bodyPr>
          <a:lstStyle/>
          <a:p>
            <a:pPr marL="0" marR="0" lvl="0" indent="0" algn="l" defTabSz="914400" rtl="0" eaLnBrk="1" fontAlgn="auto" latinLnBrk="0" hangingPunct="1">
              <a:lnSpc>
                <a:spcPct val="115000"/>
              </a:lnSpc>
              <a:spcBef>
                <a:spcPts val="0"/>
              </a:spcBef>
              <a:spcAft>
                <a:spcPts val="0"/>
              </a:spcAft>
              <a:buClr>
                <a:prstClr val="black"/>
              </a:buClr>
              <a:buSzPts val="600"/>
              <a:buFontTx/>
              <a:buNone/>
              <a:tabLst/>
              <a:defRPr/>
            </a:pPr>
            <a:r>
              <a:rPr kumimoji="0" lang="sv-SE" sz="1200" b="0" i="0" u="none" strike="noStrike" kern="1200" cap="none" spc="0" normalizeH="0" baseline="0" noProof="0" dirty="0">
                <a:ln>
                  <a:noFill/>
                </a:ln>
                <a:solidFill>
                  <a:srgbClr val="000000"/>
                </a:solidFill>
                <a:effectLst/>
                <a:highlight>
                  <a:prstClr val="white"/>
                </a:highlight>
                <a:uLnTx/>
                <a:uFillTx/>
                <a:ea typeface="Gill Sans"/>
                <a:cs typeface="Gill Sans"/>
                <a:sym typeface="Gill Sans"/>
              </a:rPr>
              <a:t>Välkommen att delta i en Dialogpaus-diskussion om </a:t>
            </a:r>
            <a:r>
              <a:rPr kumimoji="0" lang="sv-SE" sz="1200" b="0" i="0" u="none" strike="noStrike" kern="1200" cap="none" spc="0" normalizeH="0" baseline="0" noProof="0" dirty="0">
                <a:ln>
                  <a:noFill/>
                </a:ln>
                <a:solidFill>
                  <a:prstClr val="black"/>
                </a:solidFill>
                <a:effectLst/>
                <a:highlight>
                  <a:prstClr val="white"/>
                </a:highlight>
                <a:uLnTx/>
                <a:uFillTx/>
                <a:ea typeface="Gill Sans"/>
                <a:cs typeface="Gill Sans"/>
                <a:sym typeface="Gill Sans"/>
              </a:rPr>
              <a:t>rening av vatten</a:t>
            </a:r>
            <a:r>
              <a:rPr kumimoji="0" lang="sv-SE" sz="1200" b="0" i="0" u="none" strike="noStrike" kern="1200" cap="none" spc="0" normalizeH="0" baseline="0" noProof="0" dirty="0">
                <a:ln>
                  <a:noFill/>
                </a:ln>
                <a:solidFill>
                  <a:srgbClr val="000000"/>
                </a:solidFill>
                <a:effectLst/>
                <a:highlight>
                  <a:prstClr val="white"/>
                </a:highlight>
                <a:uLnTx/>
                <a:uFillTx/>
                <a:ea typeface="Gill Sans"/>
                <a:cs typeface="Gill Sans"/>
                <a:sym typeface="Gill Sans"/>
              </a:rPr>
              <a:t>! </a:t>
            </a:r>
            <a:br>
              <a:rPr kumimoji="0" lang="sv-SE" sz="1200" b="0" i="0" u="none" strike="noStrike" kern="1200" cap="none" spc="0" normalizeH="0" baseline="0" noProof="0" dirty="0">
                <a:ln>
                  <a:noFill/>
                </a:ln>
                <a:solidFill>
                  <a:srgbClr val="000000"/>
                </a:solidFill>
                <a:effectLst/>
                <a:highlight>
                  <a:prstClr val="white"/>
                </a:highlight>
                <a:uLnTx/>
                <a:uFillTx/>
                <a:ea typeface="Gill Sans"/>
                <a:cs typeface="Gill Sans"/>
                <a:sym typeface="Gill Sans"/>
              </a:rPr>
            </a:br>
            <a:r>
              <a:rPr kumimoji="0" lang="sv-SE" sz="1200" b="0" i="0" u="none" strike="noStrike" kern="1200" cap="none" spc="0" normalizeH="0" baseline="0" noProof="0" dirty="0">
                <a:ln>
                  <a:noFill/>
                </a:ln>
                <a:solidFill>
                  <a:srgbClr val="000000"/>
                </a:solidFill>
                <a:effectLst/>
                <a:highlight>
                  <a:prstClr val="white"/>
                </a:highlight>
                <a:uLnTx/>
                <a:uFillTx/>
                <a:ea typeface="Gill Sans"/>
                <a:cs typeface="Gill Sans"/>
                <a:sym typeface="Gill Sans"/>
              </a:rPr>
              <a:t>Kul att du är här. Mitt namn är </a:t>
            </a:r>
            <a:r>
              <a:rPr lang="sv-SE" sz="1200" dirty="0">
                <a:solidFill>
                  <a:srgbClr val="000000"/>
                </a:solidFill>
                <a:highlight>
                  <a:prstClr val="white"/>
                </a:highlight>
                <a:ea typeface="Gill Sans"/>
                <a:cs typeface="Gill Sans"/>
                <a:sym typeface="Gill Sans"/>
              </a:rPr>
              <a:t>N.N.</a:t>
            </a:r>
            <a:r>
              <a:rPr kumimoji="0" lang="sv-SE" sz="1200" b="0" i="0" u="none" strike="noStrike" kern="1200" cap="none" spc="0" normalizeH="0" baseline="0" noProof="0" dirty="0">
                <a:ln>
                  <a:noFill/>
                </a:ln>
                <a:solidFill>
                  <a:srgbClr val="000000"/>
                </a:solidFill>
                <a:effectLst/>
                <a:highlight>
                  <a:prstClr val="white"/>
                </a:highlight>
                <a:uLnTx/>
                <a:uFillTx/>
                <a:ea typeface="Gill Sans"/>
                <a:cs typeface="Gill Sans"/>
                <a:sym typeface="Gill Sans"/>
              </a:rPr>
              <a:t> och jag kommer att leda diskussionen. </a:t>
            </a:r>
          </a:p>
          <a:p>
            <a:pPr marL="0" marR="0" lvl="0" indent="0" algn="l" defTabSz="914400" rtl="0" eaLnBrk="1" fontAlgn="auto" latinLnBrk="0" hangingPunct="1">
              <a:lnSpc>
                <a:spcPct val="115000"/>
              </a:lnSpc>
              <a:spcBef>
                <a:spcPts val="0"/>
              </a:spcBef>
              <a:spcAft>
                <a:spcPts val="0"/>
              </a:spcAft>
              <a:buClr>
                <a:prstClr val="black"/>
              </a:buClr>
              <a:buSzPts val="600"/>
              <a:buFontTx/>
              <a:buNone/>
              <a:tabLst/>
              <a:defRPr/>
            </a:pPr>
            <a:endParaRPr kumimoji="0" lang="sv-SE" sz="1200" b="0" i="0" u="none" strike="noStrike" kern="1200" cap="none" spc="0" normalizeH="0" baseline="0" noProof="0" dirty="0">
              <a:ln>
                <a:noFill/>
              </a:ln>
              <a:solidFill>
                <a:srgbClr val="000000"/>
              </a:solidFill>
              <a:effectLst/>
              <a:highlight>
                <a:prstClr val="white"/>
              </a:highlight>
              <a:uLnTx/>
              <a:uFillTx/>
              <a:ea typeface="Gill Sans"/>
              <a:cs typeface="Gill Sans"/>
              <a:sym typeface="Gill Sans"/>
            </a:endParaRPr>
          </a:p>
          <a:p>
            <a:pPr marL="0" marR="0" lvl="0" indent="0" algn="l" defTabSz="914400" rtl="0" eaLnBrk="1" fontAlgn="auto" latinLnBrk="0" hangingPunct="1">
              <a:lnSpc>
                <a:spcPct val="115000"/>
              </a:lnSpc>
              <a:spcBef>
                <a:spcPts val="0"/>
              </a:spcBef>
              <a:spcAft>
                <a:spcPts val="0"/>
              </a:spcAft>
              <a:buClr>
                <a:prstClr val="black"/>
              </a:buClr>
              <a:buSzPts val="600"/>
              <a:buFontTx/>
              <a:buNone/>
              <a:tabLst/>
              <a:defRPr/>
            </a:pPr>
            <a:r>
              <a:rPr kumimoji="0" lang="sv-SE" sz="1200" b="0" i="0" u="none" strike="noStrike" kern="1200" cap="none" spc="0" normalizeH="0" baseline="0" noProof="0" dirty="0">
                <a:ln>
                  <a:noFill/>
                </a:ln>
                <a:solidFill>
                  <a:srgbClr val="000000"/>
                </a:solidFill>
                <a:effectLst/>
                <a:highlight>
                  <a:prstClr val="white"/>
                </a:highlight>
                <a:uLnTx/>
                <a:uFillTx/>
                <a:ea typeface="Gill Sans"/>
                <a:cs typeface="Gill Sans"/>
                <a:sym typeface="Gill Sans"/>
              </a:rPr>
              <a:t>Idag ska vi försöka fördjupa vår förståelse av vatten, dess innebörd och de erfarenheter och tankar vi alla har om ämnet. Jag delar ut ordet</a:t>
            </a:r>
            <a:r>
              <a:rPr lang="sv-SE" sz="1200" dirty="0">
                <a:solidFill>
                  <a:srgbClr val="000000"/>
                </a:solidFill>
                <a:highlight>
                  <a:prstClr val="white"/>
                </a:highlight>
                <a:ea typeface="Gill Sans"/>
                <a:cs typeface="Gill Sans"/>
                <a:sym typeface="Gill Sans"/>
              </a:rPr>
              <a:t>.</a:t>
            </a:r>
            <a:endParaRPr kumimoji="0" lang="sv-SE" sz="1200" b="0" i="0" u="none" strike="noStrike" kern="1200" cap="none" spc="0" normalizeH="0" baseline="0" noProof="0" dirty="0">
              <a:ln>
                <a:noFill/>
              </a:ln>
              <a:solidFill>
                <a:srgbClr val="000000"/>
              </a:solidFill>
              <a:effectLst/>
              <a:highlight>
                <a:prstClr val="white"/>
              </a:highlight>
              <a:uLnTx/>
              <a:uFillTx/>
              <a:ea typeface="Gill Sans"/>
              <a:cs typeface="Gill Sans"/>
              <a:sym typeface="Gill Sans"/>
            </a:endParaRPr>
          </a:p>
          <a:p>
            <a:pPr marL="0" marR="0" lvl="0" indent="0" algn="l" defTabSz="914400" rtl="0" eaLnBrk="1" fontAlgn="auto" latinLnBrk="0" hangingPunct="1">
              <a:lnSpc>
                <a:spcPct val="115000"/>
              </a:lnSpc>
              <a:spcBef>
                <a:spcPts val="0"/>
              </a:spcBef>
              <a:spcAft>
                <a:spcPts val="0"/>
              </a:spcAft>
              <a:buClr>
                <a:prstClr val="black"/>
              </a:buClr>
              <a:buSzPts val="600"/>
              <a:buFontTx/>
              <a:buNone/>
              <a:tabLst/>
              <a:defRPr/>
            </a:pPr>
            <a:endParaRPr kumimoji="0" lang="sv-SE" sz="1200" b="0" i="0" u="none" strike="noStrike" kern="1200" cap="none" spc="0" normalizeH="0" baseline="0" noProof="0" dirty="0">
              <a:ln>
                <a:noFill/>
              </a:ln>
              <a:solidFill>
                <a:srgbClr val="000000"/>
              </a:solidFill>
              <a:effectLst/>
              <a:highlight>
                <a:prstClr val="white"/>
              </a:highlight>
              <a:uLnTx/>
              <a:uFillTx/>
              <a:ea typeface="Gill Sans"/>
              <a:cs typeface="Gill Sans"/>
              <a:sym typeface="Gill Sans"/>
            </a:endParaRPr>
          </a:p>
          <a:p>
            <a:pPr marL="0" marR="0" lvl="0" indent="0" algn="l" defTabSz="914400" rtl="0" eaLnBrk="1" fontAlgn="auto" latinLnBrk="0" hangingPunct="1">
              <a:lnSpc>
                <a:spcPct val="115000"/>
              </a:lnSpc>
              <a:spcBef>
                <a:spcPts val="0"/>
              </a:spcBef>
              <a:spcAft>
                <a:spcPts val="0"/>
              </a:spcAft>
              <a:buClr>
                <a:prstClr val="black"/>
              </a:buClr>
              <a:buSzPts val="600"/>
              <a:buFontTx/>
              <a:buNone/>
              <a:tabLst/>
              <a:defRPr/>
            </a:pPr>
            <a:r>
              <a:rPr kumimoji="0" lang="sv-SE" sz="1200" b="0" i="0" u="none" strike="noStrike" kern="1200" cap="none" spc="0" normalizeH="0" baseline="0" noProof="0" dirty="0">
                <a:ln>
                  <a:noFill/>
                </a:ln>
                <a:solidFill>
                  <a:srgbClr val="000000"/>
                </a:solidFill>
                <a:effectLst/>
                <a:highlight>
                  <a:prstClr val="white"/>
                </a:highlight>
                <a:uLnTx/>
                <a:uFillTx/>
                <a:ea typeface="Gill Sans"/>
                <a:cs typeface="Gill Sans"/>
                <a:sym typeface="Gill Sans"/>
              </a:rPr>
              <a:t>Jag hoppas att så många som möjligt av er kommer att delta i diskussionen i dag. Låt oss göra plats för varandra. Ibland kanske jag frågar er direkt vilka tankar eller erfarenheter ni har gällande temat.</a:t>
            </a:r>
            <a:br>
              <a:rPr kumimoji="0" lang="sv-SE" sz="1200" b="0" i="0" u="none" strike="noStrike" kern="1200" cap="none" spc="0" normalizeH="0" baseline="0" noProof="0" dirty="0">
                <a:ln>
                  <a:noFill/>
                </a:ln>
                <a:solidFill>
                  <a:srgbClr val="000000"/>
                </a:solidFill>
                <a:effectLst/>
                <a:highlight>
                  <a:prstClr val="white"/>
                </a:highlight>
                <a:uLnTx/>
                <a:uFillTx/>
                <a:ea typeface="Gill Sans"/>
                <a:cs typeface="Gill Sans"/>
                <a:sym typeface="Gill Sans"/>
              </a:rPr>
            </a:br>
            <a:br>
              <a:rPr kumimoji="0" lang="sv-SE" sz="1200" b="0" i="0" u="none" strike="noStrike" kern="1200" cap="none" spc="0" normalizeH="0" baseline="0" noProof="0" dirty="0">
                <a:ln>
                  <a:noFill/>
                </a:ln>
                <a:solidFill>
                  <a:srgbClr val="000000"/>
                </a:solidFill>
                <a:effectLst/>
                <a:highlight>
                  <a:prstClr val="white"/>
                </a:highlight>
                <a:uLnTx/>
                <a:uFillTx/>
                <a:ea typeface="Gill Sans"/>
                <a:cs typeface="Gill Sans"/>
                <a:sym typeface="Gill Sans"/>
              </a:rPr>
            </a:br>
            <a:r>
              <a:rPr kumimoji="0" lang="sv-SE" sz="1200" b="0" i="0" u="none" strike="noStrike" kern="1200" cap="none" spc="0" normalizeH="0" baseline="0" noProof="0" dirty="0">
                <a:ln>
                  <a:noFill/>
                </a:ln>
                <a:solidFill>
                  <a:srgbClr val="000000"/>
                </a:solidFill>
                <a:effectLst/>
                <a:highlight>
                  <a:prstClr val="white"/>
                </a:highlight>
                <a:uLnTx/>
                <a:uFillTx/>
                <a:ea typeface="Gill Sans"/>
                <a:cs typeface="Gill Sans"/>
                <a:sym typeface="Gill Sans"/>
              </a:rPr>
              <a:t>Diskussionen är konfidentiell. Om du vill kan du säga att du deltog i samtalet, men dela inte med dig av vad någon annan sagt i samtalet utan deras tillstånd. Det är viktigt att varje person kan delta i diskussionen i lugn och ro. </a:t>
            </a:r>
          </a:p>
          <a:p>
            <a:pPr marL="0" marR="0" lvl="0" indent="0" algn="l" defTabSz="914400" rtl="0" eaLnBrk="1" fontAlgn="auto" latinLnBrk="0" hangingPunct="1">
              <a:lnSpc>
                <a:spcPct val="115000"/>
              </a:lnSpc>
              <a:spcBef>
                <a:spcPts val="0"/>
              </a:spcBef>
              <a:spcAft>
                <a:spcPts val="0"/>
              </a:spcAft>
              <a:buClr>
                <a:prstClr val="black"/>
              </a:buClr>
              <a:buSzPts val="600"/>
              <a:buFontTx/>
              <a:buNone/>
              <a:tabLst/>
              <a:defRPr/>
            </a:pPr>
            <a:endParaRPr kumimoji="0" lang="sv-SE" sz="1200" b="0" i="0" u="none" strike="noStrike" kern="1200" cap="none" spc="0" normalizeH="0" baseline="0" noProof="0" dirty="0">
              <a:ln>
                <a:noFill/>
              </a:ln>
              <a:solidFill>
                <a:srgbClr val="000000"/>
              </a:solidFill>
              <a:effectLst/>
              <a:highlight>
                <a:prstClr val="white"/>
              </a:highlight>
              <a:uLnTx/>
              <a:uFillTx/>
              <a:ea typeface="Gill Sans"/>
              <a:cs typeface="Gill Sans"/>
              <a:sym typeface="Gill Sans"/>
            </a:endParaRPr>
          </a:p>
          <a:p>
            <a:pPr marL="0" marR="0" lvl="0" indent="0" algn="l" defTabSz="914400" rtl="0" eaLnBrk="1" fontAlgn="auto" latinLnBrk="0" hangingPunct="1">
              <a:lnSpc>
                <a:spcPct val="115000"/>
              </a:lnSpc>
              <a:spcBef>
                <a:spcPts val="0"/>
              </a:spcBef>
              <a:spcAft>
                <a:spcPts val="0"/>
              </a:spcAft>
              <a:buClr>
                <a:prstClr val="black"/>
              </a:buClr>
              <a:buSzPts val="600"/>
              <a:buFontTx/>
              <a:buNone/>
              <a:tabLst/>
              <a:defRPr/>
            </a:pPr>
            <a:r>
              <a:rPr kumimoji="0" lang="sv-SE" sz="1200" b="0" i="0" u="none" strike="noStrike" kern="1200" cap="none" spc="0" normalizeH="0" baseline="0" noProof="0" dirty="0">
                <a:ln>
                  <a:noFill/>
                </a:ln>
                <a:solidFill>
                  <a:prstClr val="black"/>
                </a:solidFill>
                <a:effectLst/>
                <a:highlight>
                  <a:prstClr val="white"/>
                </a:highlight>
                <a:uLnTx/>
                <a:uFillTx/>
                <a:ea typeface="Gill Sans"/>
                <a:cs typeface="Gill Sans"/>
                <a:sym typeface="Gill Sans"/>
              </a:rPr>
              <a:t>D</a:t>
            </a:r>
            <a:r>
              <a:rPr kumimoji="0" lang="sv-SE" sz="1200" b="0" i="0" u="none" strike="noStrike" kern="1200" cap="none" spc="0" normalizeH="0" baseline="0" noProof="0" dirty="0">
                <a:ln>
                  <a:noFill/>
                </a:ln>
                <a:solidFill>
                  <a:prstClr val="black"/>
                </a:solidFill>
                <a:effectLst/>
                <a:highlight>
                  <a:prstClr val="white"/>
                </a:highlight>
                <a:uLnTx/>
                <a:uFillTx/>
                <a:ea typeface="Times New Roman"/>
                <a:cs typeface="Times New Roman"/>
                <a:sym typeface="Times New Roman"/>
              </a:rPr>
              <a:t>et skulle vara trevligt att höra vilka som är här i dag. Låt oss ha en presentationsrunda. Låt oss presentera oss med våra förnamn, det räcker. Dela samtidigt med er av ett minne eller en minnesvärd tanke om rening av vatten.</a:t>
            </a:r>
            <a:endParaRPr kumimoji="0" lang="sv-SE" sz="1200" b="0" i="0" u="none" strike="noStrike" kern="1200" cap="none" spc="0" normalizeH="0" baseline="0" noProof="0" dirty="0">
              <a:ln>
                <a:noFill/>
              </a:ln>
              <a:solidFill>
                <a:prstClr val="black"/>
              </a:solidFill>
              <a:effectLst/>
              <a:highlight>
                <a:prstClr val="white"/>
              </a:highlight>
              <a:uLnTx/>
              <a:uFillTx/>
              <a:ea typeface="+mn-ea"/>
              <a:cs typeface="+mn-cs"/>
            </a:endParaRPr>
          </a:p>
          <a:p>
            <a:pPr marL="0" marR="0" lvl="0" indent="0" algn="l" defTabSz="914400" rtl="0" eaLnBrk="1" fontAlgn="auto" latinLnBrk="0" hangingPunct="1">
              <a:lnSpc>
                <a:spcPct val="115000"/>
              </a:lnSpc>
              <a:spcBef>
                <a:spcPts val="0"/>
              </a:spcBef>
              <a:spcAft>
                <a:spcPts val="0"/>
              </a:spcAft>
              <a:buClr>
                <a:prstClr val="black"/>
              </a:buClr>
              <a:buSzPts val="600"/>
              <a:buFontTx/>
              <a:buNone/>
              <a:tabLst/>
              <a:defRPr/>
            </a:pPr>
            <a:r>
              <a:rPr kumimoji="0" lang="sv-SE" sz="1200" b="0" i="0" u="none" strike="noStrike" kern="1200" cap="none" spc="0" normalizeH="0" baseline="0" noProof="0" dirty="0">
                <a:ln>
                  <a:noFill/>
                </a:ln>
                <a:solidFill>
                  <a:srgbClr val="FF0000"/>
                </a:solidFill>
                <a:effectLst/>
                <a:uLnTx/>
                <a:uFillTx/>
                <a:latin typeface="Gill Sans"/>
                <a:ea typeface="Gill Sans"/>
                <a:cs typeface="Gill Sans"/>
                <a:sym typeface="Gill Sans"/>
              </a:rPr>
              <a:t> </a:t>
            </a:r>
            <a:br>
              <a:rPr kumimoji="0" lang="sv-SE" sz="1200" b="0" i="0" u="none" strike="noStrike" kern="1200" cap="none" spc="0" normalizeH="0" baseline="0" noProof="0" dirty="0">
                <a:ln>
                  <a:noFill/>
                </a:ln>
                <a:solidFill>
                  <a:srgbClr val="FF0000"/>
                </a:solidFill>
                <a:effectLst/>
                <a:uLnTx/>
                <a:uFillTx/>
                <a:latin typeface="Gill Sans"/>
                <a:ea typeface="Gill Sans"/>
                <a:cs typeface="Gill Sans"/>
                <a:sym typeface="Gill Sans"/>
              </a:rPr>
            </a:br>
            <a:r>
              <a:rPr kumimoji="0" lang="sv-SE" sz="1200" b="0" i="1" u="none" strike="noStrike" kern="1200" cap="none" spc="0" normalizeH="0" baseline="0" noProof="0" dirty="0">
                <a:ln>
                  <a:noFill/>
                </a:ln>
                <a:solidFill>
                  <a:prstClr val="black"/>
                </a:solidFill>
                <a:effectLst/>
                <a:uLnTx/>
                <a:uFillTx/>
                <a:ea typeface="Gill Sans"/>
                <a:cs typeface="Gill Sans"/>
                <a:sym typeface="Gill Sans"/>
              </a:rPr>
              <a:t>-&gt; Använd bilden på följande sida för att skriva ner namnen på deltagarna för dig själv</a:t>
            </a:r>
            <a:endParaRPr kumimoji="0" lang="sv-SE" sz="1200" b="0" i="0" u="none" strike="noStrike" kern="1200" cap="none" spc="0" normalizeH="0" baseline="0" noProof="0" dirty="0">
              <a:ln>
                <a:noFill/>
              </a:ln>
              <a:solidFill>
                <a:srgbClr val="000000"/>
              </a:solidFill>
              <a:effectLst/>
              <a:uLnTx/>
              <a:uFillTx/>
              <a:ea typeface="Gill Sans"/>
              <a:cs typeface="Gill Sans"/>
              <a:sym typeface="Gill Sans"/>
            </a:endParaRPr>
          </a:p>
        </p:txBody>
      </p:sp>
    </p:spTree>
    <p:extLst>
      <p:ext uri="{BB962C8B-B14F-4D97-AF65-F5344CB8AC3E}">
        <p14:creationId xmlns:p14="http://schemas.microsoft.com/office/powerpoint/2010/main" val="1630384521"/>
      </p:ext>
    </p:extLst>
  </p:cSld>
  <p:clrMapOvr>
    <a:masterClrMapping/>
  </p:clrMapOvr>
</p:sld>
</file>

<file path=ppt/theme/theme1.xml><?xml version="1.0" encoding="utf-8"?>
<a:theme xmlns:a="http://schemas.openxmlformats.org/drawingml/2006/main" name="Office-te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Timeout">
      <a:majorFont>
        <a:latin typeface="Bebas Neue"/>
        <a:ea typeface=""/>
        <a:cs typeface=""/>
      </a:majorFont>
      <a:minorFont>
        <a:latin typeface="Montserrat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585</TotalTime>
  <Words>2759</Words>
  <Application>Microsoft Office PowerPoint</Application>
  <PresentationFormat>Laajakuva</PresentationFormat>
  <Paragraphs>236</Paragraphs>
  <Slides>24</Slides>
  <Notes>1</Notes>
  <HiddenSlides>0</HiddenSlides>
  <MMClips>0</MMClips>
  <ScaleCrop>false</ScaleCrop>
  <HeadingPairs>
    <vt:vector size="6" baseType="variant">
      <vt:variant>
        <vt:lpstr>Käytetyt fontit</vt:lpstr>
      </vt:variant>
      <vt:variant>
        <vt:i4>8</vt:i4>
      </vt:variant>
      <vt:variant>
        <vt:lpstr>Teema</vt:lpstr>
      </vt:variant>
      <vt:variant>
        <vt:i4>1</vt:i4>
      </vt:variant>
      <vt:variant>
        <vt:lpstr>Dian otsikot</vt:lpstr>
      </vt:variant>
      <vt:variant>
        <vt:i4>24</vt:i4>
      </vt:variant>
    </vt:vector>
  </HeadingPairs>
  <TitlesOfParts>
    <vt:vector size="33" baseType="lpstr">
      <vt:lpstr>Aptos</vt:lpstr>
      <vt:lpstr>Arial</vt:lpstr>
      <vt:lpstr>Bebas Neue</vt:lpstr>
      <vt:lpstr>Calibri</vt:lpstr>
      <vt:lpstr>Georgia</vt:lpstr>
      <vt:lpstr>Gill Sans</vt:lpstr>
      <vt:lpstr>Montserrat Light</vt:lpstr>
      <vt:lpstr>Times New Roman</vt:lpstr>
      <vt:lpstr>Office-teema</vt:lpstr>
      <vt:lpstr>PowerPoint-esitys</vt:lpstr>
      <vt:lpstr>TEMA: hur naturen renar vatten</vt:lpstr>
      <vt:lpstr>Lektion 1,  Inledning till temat;  Bakgrundskunskap inför dialogpaus diskussionen</vt:lpstr>
      <vt:lpstr>Lektion 1 – ett experiment </vt:lpstr>
      <vt:lpstr>Lektion 2 – tema: vatten </vt:lpstr>
      <vt:lpstr>Lektion 2 – dialogpausdiskussion </vt:lpstr>
      <vt:lpstr>PowerPoint-esitys</vt:lpstr>
      <vt:lpstr>Diskussioner av olika längd</vt:lpstr>
      <vt:lpstr>Dialogpaus-diskussion om vatten (45 min)</vt:lpstr>
      <vt:lpstr>PowerPoint-esitys</vt:lpstr>
      <vt:lpstr>Om spelreglerna</vt:lpstr>
      <vt:lpstr>Dialogpaus-diskussion om vatten </vt:lpstr>
      <vt:lpstr>Dialogpaus-diskussion om vatten </vt:lpstr>
      <vt:lpstr>Dialogpaus-diskussion om vatten </vt:lpstr>
      <vt:lpstr>Dialogpaus-diskussion om vatten </vt:lpstr>
      <vt:lpstr>Dialogpaus-diskussion om vatten </vt:lpstr>
      <vt:lpstr>Dialogpaus-diskussion om vatten </vt:lpstr>
      <vt:lpstr>Stödmaterial för diskussionsledaren</vt:lpstr>
      <vt:lpstr>PowerPoint-esitys</vt:lpstr>
      <vt:lpstr>PowerPoint-esitys</vt:lpstr>
      <vt:lpstr>Lektion 3 och 4: en tävling om hur man sparar vatten </vt:lpstr>
      <vt:lpstr> tävlingsInstruktioner:  </vt:lpstr>
      <vt:lpstr> FACIT: Exempel på enkla åtgärder som kan spara vatten </vt:lpstr>
      <vt:lpstr>PowerPoint-esitys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Jessica Mukkala</dc:creator>
  <cp:lastModifiedBy>Oona Mertoniemi</cp:lastModifiedBy>
  <cp:revision>25</cp:revision>
  <dcterms:created xsi:type="dcterms:W3CDTF">2024-05-06T12:17:41Z</dcterms:created>
  <dcterms:modified xsi:type="dcterms:W3CDTF">2025-08-21T13:15:46Z</dcterms:modified>
</cp:coreProperties>
</file>