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Lst>
  <p:sldSz cx="12192000" cy="6858000"/>
  <p:notesSz cx="6858000" cy="9144000"/>
  <p:embeddedFontLst>
    <p:embeddedFont>
      <p:font typeface="Bebas Neue" panose="020B0606020202050201" pitchFamily="34" charset="0"/>
      <p:regular r:id="rId20"/>
    </p:embeddedFont>
    <p:embeddedFont>
      <p:font typeface="Lato" panose="020F0502020204030203" pitchFamily="34" charset="0"/>
      <p:regular r:id="rId21"/>
      <p:bold r:id="rId22"/>
      <p:italic r:id="rId23"/>
      <p:boldItalic r:id="rId24"/>
    </p:embeddedFont>
    <p:embeddedFont>
      <p:font typeface="Montserrat" panose="00000500000000000000" pitchFamily="50" charset="0"/>
      <p:regular r:id="rId25"/>
      <p:bold r:id="rId26"/>
      <p:italic r:id="rId27"/>
      <p:boldItalic r:id="rId28"/>
    </p:embeddedFont>
    <p:embeddedFont>
      <p:font typeface="Montserrat Light" panose="00000400000000000000" pitchFamily="50"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xCUZApwd7bXhuomyv8QH6S5JW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0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01764105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0176410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01764105c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01764105c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01764105c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01764105c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01764105c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01764105c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501764105c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501764105c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501764105c_1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501764105c_1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01764105c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01764105c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01764105c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01764105c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01764105c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01764105c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01764105c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501764105c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01764105c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01764105c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501764105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01764105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01764105c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01764105c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01764105c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01764105c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01764105c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01764105c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501764105c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501764105c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501764105c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501764105c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Bebas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23" name="Google Shape;23;p6" descr="Kuva, joka sisältää kohteen Värikkyys, kuvio, keltainen, appelsiini&#10;&#10;Kuvaus luotu automaattisesti"/>
          <p:cNvPicPr preferRelativeResize="0"/>
          <p:nvPr/>
        </p:nvPicPr>
        <p:blipFill rotWithShape="1">
          <a:blip r:embed="rId2">
            <a:alphaModFix/>
          </a:blip>
          <a:srcRect t="10000"/>
          <a:stretch/>
        </p:blipFill>
        <p:spPr>
          <a:xfrm>
            <a:off x="0" y="0"/>
            <a:ext cx="12192000" cy="6858000"/>
          </a:xfrm>
          <a:prstGeom prst="rect">
            <a:avLst/>
          </a:prstGeom>
          <a:noFill/>
          <a:ln>
            <a:noFill/>
          </a:ln>
        </p:spPr>
      </p:pic>
      <p:sp>
        <p:nvSpPr>
          <p:cNvPr id="24" name="Google Shape;24;p6"/>
          <p:cNvSpPr/>
          <p:nvPr/>
        </p:nvSpPr>
        <p:spPr>
          <a:xfrm>
            <a:off x="326858" y="365125"/>
            <a:ext cx="11538284" cy="6216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25"/>
        <p:cNvGrpSpPr/>
        <p:nvPr/>
      </p:nvGrpSpPr>
      <p:grpSpPr>
        <a:xfrm>
          <a:off x="0" y="0"/>
          <a:ext cx="0" cy="0"/>
          <a:chOff x="0" y="0"/>
          <a:chExt cx="0" cy="0"/>
        </a:xfrm>
      </p:grpSpPr>
      <p:sp>
        <p:nvSpPr>
          <p:cNvPr id="26" name="Google Shape;2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2" name="Google Shape;3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tekstillinen sisältö" type="objTx">
  <p:cSld name="OBJECT_WITH_CAPTION_TEX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Bebas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tekstillinen kuva" type="picTx">
  <p:cSld name="PICTURE_WITH_CAPTION_TEX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Bebas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3"/>
          <p:cNvSpPr>
            <a:spLocks noGrp="1"/>
          </p:cNvSpPr>
          <p:nvPr>
            <p:ph type="pic" idx="2"/>
          </p:nvPr>
        </p:nvSpPr>
        <p:spPr>
          <a:xfrm>
            <a:off x="5183188" y="987425"/>
            <a:ext cx="6172200" cy="4873625"/>
          </a:xfrm>
          <a:prstGeom prst="rect">
            <a:avLst/>
          </a:prstGeom>
          <a:noFill/>
          <a:ln>
            <a:noFill/>
          </a:ln>
        </p:spPr>
      </p:sp>
      <p:sp>
        <p:nvSpPr>
          <p:cNvPr id="66" name="Google Shape;66;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Bebas Neue"/>
              <a:buNone/>
              <a:defRPr sz="4400" b="0" i="0" u="none" strike="noStrike" cap="none">
                <a:solidFill>
                  <a:schemeClr val="dk1"/>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Montserrat Light"/>
                <a:ea typeface="Montserrat Light"/>
                <a:cs typeface="Montserrat Light"/>
                <a:sym typeface="Montserrat Light"/>
              </a:defRPr>
            </a:lvl1pPr>
            <a:lvl2pPr marR="0" lvl="1"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2pPr>
            <a:lvl3pPr marR="0" lvl="2"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3pPr>
            <a:lvl4pPr marR="0" lvl="3"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4pPr>
            <a:lvl5pPr marR="0" lvl="4"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5pPr>
            <a:lvl6pPr marR="0" lvl="5"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6pPr>
            <a:lvl7pPr marR="0" lvl="6"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7pPr>
            <a:lvl8pPr marR="0" lvl="7"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8pPr>
            <a:lvl9pPr marR="0" lvl="8"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Montserrat Light"/>
                <a:ea typeface="Montserrat Light"/>
                <a:cs typeface="Montserrat Light"/>
                <a:sym typeface="Montserrat Light"/>
              </a:defRPr>
            </a:lvl1pPr>
            <a:lvl2pPr marR="0" lvl="1"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2pPr>
            <a:lvl3pPr marR="0" lvl="2"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3pPr>
            <a:lvl4pPr marR="0" lvl="3"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4pPr>
            <a:lvl5pPr marR="0" lvl="4"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5pPr>
            <a:lvl6pPr marR="0" lvl="5"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6pPr>
            <a:lvl7pPr marR="0" lvl="6"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7pPr>
            <a:lvl8pPr marR="0" lvl="7"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8pPr>
            <a:lvl9pPr marR="0" lvl="8" algn="l" rtl="0">
              <a:spcBef>
                <a:spcPts val="0"/>
              </a:spcBef>
              <a:spcAft>
                <a:spcPts val="0"/>
              </a:spcAft>
              <a:buSzPts val="1400"/>
              <a:buNone/>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1pPr>
            <a:lvl2pPr marL="0" marR="0" lvl="1"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2pPr>
            <a:lvl3pPr marL="0" marR="0" lvl="2"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3pPr>
            <a:lvl4pPr marL="0" marR="0" lvl="3"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4pPr>
            <a:lvl5pPr marL="0" marR="0" lvl="4"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5pPr>
            <a:lvl6pPr marL="0" marR="0" lvl="5"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6pPr>
            <a:lvl7pPr marL="0" marR="0" lvl="6"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7pPr>
            <a:lvl8pPr marL="0" marR="0" lvl="7"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8pPr>
            <a:lvl9pPr marL="0" marR="0" lvl="8" indent="0" algn="r" rtl="0">
              <a:spcBef>
                <a:spcPts val="0"/>
              </a:spcBef>
              <a:buNone/>
              <a:defRPr sz="1200" b="0" i="0" u="none" strike="noStrike" cap="none">
                <a:solidFill>
                  <a:srgbClr val="757575"/>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sagosidan.se/sagor%20att%20ladda%20ned/Flickan%20med%20svavelstickorna.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urplay.se/program/180283-sagor-av-hc-andersen-den-lilla-flickan-med-svavelstickorn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www.youtube.com/watch?v=d9SPayPA0C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3501764105c_0_29" descr="Kuva, joka sisältää kohteen teksti, Grafiikka, graafinen suunnittelu, juliste&#10;&#10;Kuvaus luotu automaattisesti"/>
          <p:cNvPicPr preferRelativeResize="0"/>
          <p:nvPr/>
        </p:nvPicPr>
        <p:blipFill rotWithShape="1">
          <a:blip r:embed="rId3">
            <a:alphaModFix/>
          </a:blip>
          <a:srcRect/>
          <a:stretch/>
        </p:blipFill>
        <p:spPr>
          <a:xfrm>
            <a:off x="314463" y="0"/>
            <a:ext cx="11563076" cy="6858002"/>
          </a:xfrm>
          <a:prstGeom prst="rect">
            <a:avLst/>
          </a:prstGeom>
          <a:noFill/>
          <a:ln>
            <a:noFill/>
          </a:ln>
        </p:spPr>
      </p:pic>
      <p:pic>
        <p:nvPicPr>
          <p:cNvPr id="226" name="Google Shape;226;g3501764105c_0_29" title="Skærmbillede 2025-04-25 kl. 13.16.49.png"/>
          <p:cNvPicPr preferRelativeResize="0"/>
          <p:nvPr/>
        </p:nvPicPr>
        <p:blipFill>
          <a:blip r:embed="rId4">
            <a:alphaModFix/>
          </a:blip>
          <a:stretch>
            <a:fillRect/>
          </a:stretch>
        </p:blipFill>
        <p:spPr>
          <a:xfrm>
            <a:off x="11695050" y="93750"/>
            <a:ext cx="413050" cy="260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3501764105c_1_9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err="1"/>
              <a:t>reflekterande</a:t>
            </a:r>
            <a:r>
              <a:rPr lang="fi-FI" dirty="0"/>
              <a:t> </a:t>
            </a:r>
            <a:r>
              <a:rPr lang="fi-FI" dirty="0" err="1"/>
              <a:t>frågor</a:t>
            </a:r>
            <a:endParaRPr dirty="0"/>
          </a:p>
        </p:txBody>
      </p:sp>
      <p:sp>
        <p:nvSpPr>
          <p:cNvPr id="300" name="Google Shape;300;g3501764105c_1_9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i-FI" sz="2000" dirty="0"/>
              <a:t>Du </a:t>
            </a:r>
            <a:r>
              <a:rPr lang="fi-FI" sz="2000" dirty="0" err="1"/>
              <a:t>har</a:t>
            </a:r>
            <a:r>
              <a:rPr lang="fi-FI" sz="2000" dirty="0"/>
              <a:t> nu </a:t>
            </a:r>
            <a:r>
              <a:rPr lang="fi-FI" sz="2000" dirty="0" err="1"/>
              <a:t>sett</a:t>
            </a:r>
            <a:r>
              <a:rPr lang="fi-FI" sz="2000" dirty="0"/>
              <a:t> </a:t>
            </a:r>
            <a:r>
              <a:rPr lang="fi-FI" sz="2000" dirty="0" err="1"/>
              <a:t>filmen</a:t>
            </a:r>
            <a:r>
              <a:rPr lang="fi-FI" sz="2000" dirty="0"/>
              <a:t> </a:t>
            </a:r>
            <a:r>
              <a:rPr lang="fi-FI" sz="2000" dirty="0" err="1"/>
              <a:t>där</a:t>
            </a:r>
            <a:r>
              <a:rPr lang="fi-FI" sz="2000" dirty="0"/>
              <a:t> </a:t>
            </a:r>
            <a:r>
              <a:rPr lang="fi-FI" sz="2000" dirty="0" err="1"/>
              <a:t>ungdomar</a:t>
            </a:r>
            <a:r>
              <a:rPr lang="fi-FI" sz="2000" dirty="0"/>
              <a:t> </a:t>
            </a:r>
            <a:r>
              <a:rPr lang="fi-FI" sz="2000" dirty="0" err="1"/>
              <a:t>ger</a:t>
            </a:r>
            <a:r>
              <a:rPr lang="fi-FI" sz="2000" dirty="0"/>
              <a:t> </a:t>
            </a:r>
            <a:r>
              <a:rPr lang="fi-FI" sz="2000" dirty="0" err="1"/>
              <a:t>exempel</a:t>
            </a:r>
            <a:r>
              <a:rPr lang="fi-FI" sz="2000" dirty="0"/>
              <a:t> </a:t>
            </a:r>
            <a:r>
              <a:rPr lang="fi-FI" sz="2000" dirty="0" err="1"/>
              <a:t>på</a:t>
            </a:r>
            <a:r>
              <a:rPr lang="fi-FI" sz="2000" dirty="0"/>
              <a:t> </a:t>
            </a:r>
            <a:r>
              <a:rPr lang="fi-FI" sz="2000" dirty="0" err="1"/>
              <a:t>hur</a:t>
            </a:r>
            <a:r>
              <a:rPr lang="fi-FI" sz="2000" dirty="0"/>
              <a:t> </a:t>
            </a:r>
            <a:r>
              <a:rPr lang="fi-FI" sz="2000" dirty="0" err="1"/>
              <a:t>hunger</a:t>
            </a:r>
            <a:r>
              <a:rPr lang="fi-FI" sz="2000" dirty="0"/>
              <a:t> </a:t>
            </a:r>
            <a:r>
              <a:rPr lang="fi-FI" sz="2000" dirty="0" err="1"/>
              <a:t>kan</a:t>
            </a:r>
            <a:r>
              <a:rPr lang="fi-FI" sz="2000" dirty="0"/>
              <a:t> </a:t>
            </a:r>
            <a:r>
              <a:rPr lang="fi-FI" sz="2000" dirty="0" err="1"/>
              <a:t>upplevas</a:t>
            </a:r>
            <a:r>
              <a:rPr lang="fi-FI" sz="2000" dirty="0"/>
              <a:t>. </a:t>
            </a:r>
            <a:r>
              <a:rPr lang="fi-FI" sz="2000" dirty="0" err="1"/>
              <a:t>Hur</a:t>
            </a:r>
            <a:r>
              <a:rPr lang="fi-FI" sz="2000" dirty="0"/>
              <a:t> </a:t>
            </a:r>
            <a:r>
              <a:rPr lang="fi-FI" sz="2000" dirty="0" err="1"/>
              <a:t>kan</a:t>
            </a:r>
            <a:r>
              <a:rPr lang="fi-FI" sz="2000" dirty="0"/>
              <a:t> du </a:t>
            </a:r>
            <a:r>
              <a:rPr lang="fi-FI" sz="2000" dirty="0" err="1"/>
              <a:t>sätta</a:t>
            </a:r>
            <a:r>
              <a:rPr lang="fi-FI" sz="2000" dirty="0"/>
              <a:t> </a:t>
            </a:r>
            <a:r>
              <a:rPr lang="fi-FI" sz="2000" dirty="0" err="1"/>
              <a:t>ditt</a:t>
            </a:r>
            <a:r>
              <a:rPr lang="fi-FI" sz="2000" dirty="0"/>
              <a:t> </a:t>
            </a:r>
            <a:r>
              <a:rPr lang="fi-FI" sz="2000" dirty="0" err="1"/>
              <a:t>eget</a:t>
            </a:r>
            <a:r>
              <a:rPr lang="fi-FI" sz="2000" dirty="0"/>
              <a:t> liv </a:t>
            </a:r>
            <a:r>
              <a:rPr lang="fi-FI" sz="2000" dirty="0" err="1"/>
              <a:t>eller</a:t>
            </a:r>
            <a:r>
              <a:rPr lang="fi-FI" sz="2000" dirty="0"/>
              <a:t> </a:t>
            </a:r>
            <a:r>
              <a:rPr lang="fi-FI" sz="2000" dirty="0" err="1"/>
              <a:t>område</a:t>
            </a:r>
            <a:r>
              <a:rPr lang="fi-FI" sz="2000" dirty="0"/>
              <a:t> i </a:t>
            </a:r>
            <a:r>
              <a:rPr lang="fi-FI" sz="2000" dirty="0" err="1"/>
              <a:t>perspektiv</a:t>
            </a:r>
            <a:r>
              <a:rPr lang="fi-FI" sz="2000" dirty="0"/>
              <a:t>?</a:t>
            </a:r>
            <a:endParaRPr sz="2000" dirty="0"/>
          </a:p>
          <a:p>
            <a:pPr marL="0" lvl="0" indent="0" algn="l" rtl="0">
              <a:spcBef>
                <a:spcPts val="1000"/>
              </a:spcBef>
              <a:spcAft>
                <a:spcPts val="0"/>
              </a:spcAft>
              <a:buNone/>
            </a:pPr>
            <a:endParaRPr sz="2000" dirty="0"/>
          </a:p>
          <a:p>
            <a:pPr marL="0" lvl="0" indent="0" algn="l" rtl="0">
              <a:spcBef>
                <a:spcPts val="1000"/>
              </a:spcBef>
              <a:spcAft>
                <a:spcPts val="0"/>
              </a:spcAft>
              <a:buNone/>
            </a:pPr>
            <a:r>
              <a:rPr lang="fi-FI" sz="2000" dirty="0" err="1"/>
              <a:t>Finns</a:t>
            </a:r>
            <a:r>
              <a:rPr lang="fi-FI" sz="2000" dirty="0"/>
              <a:t> </a:t>
            </a:r>
            <a:r>
              <a:rPr lang="fi-FI" sz="2000" dirty="0" err="1"/>
              <a:t>det</a:t>
            </a:r>
            <a:r>
              <a:rPr lang="fi-FI" sz="2000" dirty="0"/>
              <a:t> </a:t>
            </a:r>
            <a:r>
              <a:rPr lang="fi-FI" sz="2000" dirty="0" err="1"/>
              <a:t>något</a:t>
            </a:r>
            <a:r>
              <a:rPr lang="fi-FI" sz="2000" dirty="0"/>
              <a:t> du </a:t>
            </a:r>
            <a:r>
              <a:rPr lang="fi-FI" sz="2000" dirty="0" err="1"/>
              <a:t>själv</a:t>
            </a:r>
            <a:r>
              <a:rPr lang="fi-FI" sz="2000" dirty="0"/>
              <a:t> </a:t>
            </a:r>
            <a:r>
              <a:rPr lang="fi-FI" sz="2000" dirty="0" err="1"/>
              <a:t>kan</a:t>
            </a:r>
            <a:r>
              <a:rPr lang="fi-FI" sz="2000" dirty="0"/>
              <a:t> </a:t>
            </a:r>
            <a:r>
              <a:rPr lang="fi-FI" sz="2000" dirty="0" err="1"/>
              <a:t>göra</a:t>
            </a:r>
            <a:r>
              <a:rPr lang="fi-FI" sz="2000" dirty="0"/>
              <a:t> för </a:t>
            </a:r>
            <a:r>
              <a:rPr lang="fi-FI" sz="2000" dirty="0" err="1"/>
              <a:t>att</a:t>
            </a:r>
            <a:r>
              <a:rPr lang="fi-FI" sz="2000" dirty="0"/>
              <a:t> </a:t>
            </a:r>
            <a:r>
              <a:rPr lang="fi-FI" sz="2000" dirty="0" err="1"/>
              <a:t>göra</a:t>
            </a:r>
            <a:r>
              <a:rPr lang="fi-FI" sz="2000" dirty="0"/>
              <a:t> </a:t>
            </a:r>
            <a:r>
              <a:rPr lang="fi-FI" sz="2000" dirty="0" err="1"/>
              <a:t>skillnad</a:t>
            </a:r>
            <a:r>
              <a:rPr lang="fi-FI" sz="2000" dirty="0"/>
              <a:t>?</a:t>
            </a:r>
            <a:endParaRPr sz="2000" dirty="0"/>
          </a:p>
          <a:p>
            <a:pPr marL="0" lvl="0" indent="0" algn="l" rtl="0">
              <a:spcBef>
                <a:spcPts val="1000"/>
              </a:spcBef>
              <a:spcAft>
                <a:spcPts val="0"/>
              </a:spcAft>
              <a:buNone/>
            </a:pPr>
            <a:endParaRPr sz="2000" dirty="0"/>
          </a:p>
          <a:p>
            <a:pPr marL="0" lvl="0" indent="0" algn="l" rtl="0">
              <a:spcBef>
                <a:spcPts val="1000"/>
              </a:spcBef>
              <a:spcAft>
                <a:spcPts val="0"/>
              </a:spcAft>
              <a:buNone/>
            </a:pPr>
            <a:r>
              <a:rPr lang="fi-FI" sz="2000" dirty="0" err="1"/>
              <a:t>Världsmål</a:t>
            </a:r>
            <a:r>
              <a:rPr lang="fi-FI" sz="2000" dirty="0"/>
              <a:t> </a:t>
            </a:r>
            <a:r>
              <a:rPr lang="fi-FI" sz="2000" dirty="0" err="1"/>
              <a:t>nr.</a:t>
            </a:r>
            <a:r>
              <a:rPr lang="fi-FI" sz="2000" dirty="0"/>
              <a:t> 13 </a:t>
            </a:r>
            <a:r>
              <a:rPr lang="fi-FI" sz="2000" dirty="0" err="1"/>
              <a:t>går</a:t>
            </a:r>
            <a:r>
              <a:rPr lang="fi-FI" sz="2000" dirty="0"/>
              <a:t> </a:t>
            </a:r>
            <a:r>
              <a:rPr lang="fi-FI" sz="2000" dirty="0" err="1"/>
              <a:t>hand</a:t>
            </a:r>
            <a:r>
              <a:rPr lang="fi-FI" sz="2000" dirty="0"/>
              <a:t> i </a:t>
            </a:r>
            <a:r>
              <a:rPr lang="fi-FI" sz="2000" dirty="0" err="1"/>
              <a:t>hand</a:t>
            </a:r>
            <a:r>
              <a:rPr lang="fi-FI" sz="2000" dirty="0"/>
              <a:t> </a:t>
            </a:r>
            <a:r>
              <a:rPr lang="fi-FI" sz="2000" dirty="0" err="1"/>
              <a:t>med</a:t>
            </a:r>
            <a:r>
              <a:rPr lang="fi-FI" sz="2000" dirty="0"/>
              <a:t> </a:t>
            </a:r>
            <a:r>
              <a:rPr lang="fi-FI" sz="2000" dirty="0" err="1"/>
              <a:t>världsmål</a:t>
            </a:r>
            <a:r>
              <a:rPr lang="fi-FI" sz="2000" dirty="0"/>
              <a:t> </a:t>
            </a:r>
            <a:r>
              <a:rPr lang="fi-FI" sz="2000" dirty="0" err="1"/>
              <a:t>nr.</a:t>
            </a:r>
            <a:r>
              <a:rPr lang="fi-FI" sz="2000" dirty="0"/>
              <a:t> 2, </a:t>
            </a:r>
            <a:r>
              <a:rPr lang="fi-FI" sz="2000" dirty="0" err="1"/>
              <a:t>vilka</a:t>
            </a:r>
            <a:r>
              <a:rPr lang="fi-FI" sz="2000" dirty="0"/>
              <a:t> </a:t>
            </a:r>
            <a:r>
              <a:rPr lang="fi-FI" sz="2000" dirty="0" err="1"/>
              <a:t>andra</a:t>
            </a:r>
            <a:r>
              <a:rPr lang="fi-FI" sz="2000" dirty="0"/>
              <a:t> </a:t>
            </a:r>
            <a:r>
              <a:rPr lang="fi-FI" sz="2000" dirty="0" err="1"/>
              <a:t>globala</a:t>
            </a:r>
            <a:r>
              <a:rPr lang="fi-FI" sz="2000" dirty="0"/>
              <a:t> </a:t>
            </a:r>
            <a:r>
              <a:rPr lang="fi-FI" sz="2000" dirty="0" err="1"/>
              <a:t>mål</a:t>
            </a:r>
            <a:r>
              <a:rPr lang="fi-FI" sz="2000" dirty="0"/>
              <a:t> </a:t>
            </a:r>
            <a:r>
              <a:rPr lang="fi-FI" sz="2000" dirty="0" err="1"/>
              <a:t>kan</a:t>
            </a:r>
            <a:r>
              <a:rPr lang="fi-FI" sz="2000" dirty="0"/>
              <a:t> </a:t>
            </a:r>
            <a:r>
              <a:rPr lang="fi-FI" sz="2000" dirty="0" err="1"/>
              <a:t>kombineras</a:t>
            </a:r>
            <a:r>
              <a:rPr lang="fi-FI" sz="2000" dirty="0"/>
              <a:t> </a:t>
            </a:r>
            <a:r>
              <a:rPr lang="fi-FI" sz="2000" dirty="0" err="1"/>
              <a:t>med</a:t>
            </a:r>
            <a:r>
              <a:rPr lang="fi-FI" sz="2000" dirty="0"/>
              <a:t> </a:t>
            </a:r>
            <a:r>
              <a:rPr lang="fi-FI" sz="2000" dirty="0" err="1"/>
              <a:t>nr.</a:t>
            </a:r>
            <a:r>
              <a:rPr lang="fi-FI" sz="2000" dirty="0"/>
              <a:t> 2? </a:t>
            </a:r>
          </a:p>
          <a:p>
            <a:pPr marL="0" lvl="0" indent="0" algn="l" rtl="0">
              <a:spcBef>
                <a:spcPts val="1000"/>
              </a:spcBef>
              <a:spcAft>
                <a:spcPts val="0"/>
              </a:spcAft>
              <a:buNone/>
            </a:pPr>
            <a:endParaRPr sz="2000" dirty="0"/>
          </a:p>
          <a:p>
            <a:pPr marL="0" lvl="0" indent="0" algn="l" rtl="0">
              <a:spcBef>
                <a:spcPts val="1000"/>
              </a:spcBef>
              <a:spcAft>
                <a:spcPts val="0"/>
              </a:spcAft>
              <a:buNone/>
            </a:pPr>
            <a:r>
              <a:rPr lang="fi-FI" sz="2000" dirty="0"/>
              <a:t>Du </a:t>
            </a:r>
            <a:r>
              <a:rPr lang="fi-FI" sz="2000" dirty="0" err="1"/>
              <a:t>är</a:t>
            </a:r>
            <a:r>
              <a:rPr lang="fi-FI" sz="2000" dirty="0"/>
              <a:t> </a:t>
            </a:r>
            <a:r>
              <a:rPr lang="fi-FI" sz="2000" dirty="0" err="1"/>
              <a:t>välkommen</a:t>
            </a:r>
            <a:r>
              <a:rPr lang="fi-FI" sz="2000" dirty="0"/>
              <a:t> </a:t>
            </a:r>
            <a:r>
              <a:rPr lang="fi-FI" sz="2000" dirty="0" err="1"/>
              <a:t>att</a:t>
            </a:r>
            <a:r>
              <a:rPr lang="fi-FI" sz="2000" dirty="0"/>
              <a:t> </a:t>
            </a:r>
            <a:r>
              <a:rPr lang="fi-FI" sz="2000" dirty="0" err="1"/>
              <a:t>undersöka</a:t>
            </a:r>
            <a:r>
              <a:rPr lang="fi-FI" sz="2000" dirty="0"/>
              <a:t> </a:t>
            </a:r>
            <a:r>
              <a:rPr lang="fi-FI" sz="2000" dirty="0" err="1"/>
              <a:t>världsmålen</a:t>
            </a:r>
            <a:r>
              <a:rPr lang="fi-FI" sz="2000" dirty="0"/>
              <a:t> </a:t>
            </a:r>
            <a:r>
              <a:rPr lang="fi-FI" sz="2000" dirty="0" err="1"/>
              <a:t>online</a:t>
            </a:r>
            <a:r>
              <a:rPr lang="fi-FI" sz="2000" dirty="0"/>
              <a:t>.</a:t>
            </a:r>
            <a:endParaRPr sz="2000" dirty="0"/>
          </a:p>
        </p:txBody>
      </p:sp>
      <p:pic>
        <p:nvPicPr>
          <p:cNvPr id="301" name="Google Shape;301;g3501764105c_1_90" title="Skærmbillede 2025-04-25 kl. 13.16.49.png"/>
          <p:cNvPicPr preferRelativeResize="0"/>
          <p:nvPr/>
        </p:nvPicPr>
        <p:blipFill>
          <a:blip r:embed="rId3">
            <a:alphaModFix/>
          </a:blip>
          <a:stretch>
            <a:fillRect/>
          </a:stretch>
        </p:blipFill>
        <p:spPr>
          <a:xfrm>
            <a:off x="11695050" y="93750"/>
            <a:ext cx="413050" cy="260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g3501764105c_1_138" title="Skærmbillede 2025-04-25 kl. 13.11.53.png"/>
          <p:cNvPicPr preferRelativeResize="0"/>
          <p:nvPr/>
        </p:nvPicPr>
        <p:blipFill rotWithShape="1">
          <a:blip r:embed="rId3">
            <a:alphaModFix/>
          </a:blip>
          <a:srcRect l="934" r="669"/>
          <a:stretch/>
        </p:blipFill>
        <p:spPr>
          <a:xfrm>
            <a:off x="2999400" y="570200"/>
            <a:ext cx="6209699" cy="5717599"/>
          </a:xfrm>
          <a:prstGeom prst="rect">
            <a:avLst/>
          </a:prstGeom>
          <a:noFill/>
          <a:ln>
            <a:noFill/>
          </a:ln>
        </p:spPr>
      </p:pic>
      <p:pic>
        <p:nvPicPr>
          <p:cNvPr id="307" name="Google Shape;307;g3501764105c_1_138" title="Skærmbillede 2025-04-25 kl. 13.16.49.png"/>
          <p:cNvPicPr preferRelativeResize="0"/>
          <p:nvPr/>
        </p:nvPicPr>
        <p:blipFill>
          <a:blip r:embed="rId4">
            <a:alphaModFix/>
          </a:blip>
          <a:stretch>
            <a:fillRect/>
          </a:stretch>
        </p:blipFill>
        <p:spPr>
          <a:xfrm>
            <a:off x="11695050" y="93750"/>
            <a:ext cx="413050" cy="260525"/>
          </a:xfrm>
          <a:prstGeom prst="rect">
            <a:avLst/>
          </a:prstGeom>
          <a:noFill/>
          <a:ln>
            <a:noFill/>
          </a:ln>
        </p:spPr>
      </p:pic>
      <p:pic>
        <p:nvPicPr>
          <p:cNvPr id="308" name="Google Shape;308;g3501764105c_1_138" title="Skærmbillede 2025-04-25 kl. 13.09.06.png"/>
          <p:cNvPicPr preferRelativeResize="0"/>
          <p:nvPr/>
        </p:nvPicPr>
        <p:blipFill>
          <a:blip r:embed="rId5">
            <a:alphaModFix/>
          </a:blip>
          <a:stretch>
            <a:fillRect/>
          </a:stretch>
        </p:blipFill>
        <p:spPr>
          <a:xfrm>
            <a:off x="1712800" y="916050"/>
            <a:ext cx="1192200" cy="1153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3501764105c_1_9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err="1"/>
              <a:t>Huslig</a:t>
            </a:r>
            <a:r>
              <a:rPr lang="fi-FI" dirty="0"/>
              <a:t> ekonomi</a:t>
            </a:r>
            <a:endParaRPr dirty="0"/>
          </a:p>
          <a:p>
            <a:pPr marL="0" lvl="0" indent="0" algn="l" rtl="0">
              <a:spcBef>
                <a:spcPts val="0"/>
              </a:spcBef>
              <a:spcAft>
                <a:spcPts val="0"/>
              </a:spcAft>
              <a:buNone/>
            </a:pPr>
            <a:r>
              <a:rPr lang="fi-FI" sz="3200" dirty="0" err="1"/>
              <a:t>lektion</a:t>
            </a:r>
            <a:r>
              <a:rPr lang="fi-FI" sz="3200" dirty="0"/>
              <a:t> 3-6</a:t>
            </a:r>
            <a:endParaRPr sz="3200" dirty="0"/>
          </a:p>
        </p:txBody>
      </p:sp>
      <p:sp>
        <p:nvSpPr>
          <p:cNvPr id="314" name="Google Shape;314;g3501764105c_1_95"/>
          <p:cNvSpPr txBox="1">
            <a:spLocks noGrp="1"/>
          </p:cNvSpPr>
          <p:nvPr>
            <p:ph type="body" idx="1"/>
          </p:nvPr>
        </p:nvSpPr>
        <p:spPr>
          <a:xfrm>
            <a:off x="838200" y="1825624"/>
            <a:ext cx="10730948" cy="4505601"/>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fi-FI" sz="1400" b="1" dirty="0">
                <a:latin typeface="Montserrat Light" panose="00000400000000000000" pitchFamily="50" charset="0"/>
                <a:ea typeface="Montserrat"/>
                <a:cs typeface="Montserrat"/>
                <a:sym typeface="Montserrat"/>
              </a:rPr>
              <a:t>Introduktion </a:t>
            </a:r>
            <a:r>
              <a:rPr lang="fi-FI" sz="1400" b="1" dirty="0" err="1">
                <a:latin typeface="Montserrat Light" panose="00000400000000000000" pitchFamily="50" charset="0"/>
                <a:ea typeface="Montserrat"/>
                <a:cs typeface="Montserrat"/>
                <a:sym typeface="Montserrat"/>
              </a:rPr>
              <a:t>till</a:t>
            </a:r>
            <a:r>
              <a:rPr lang="fi-FI" sz="1400" b="1" dirty="0">
                <a:latin typeface="Montserrat Light" panose="00000400000000000000" pitchFamily="50" charset="0"/>
                <a:ea typeface="Montserrat"/>
                <a:cs typeface="Montserrat"/>
                <a:sym typeface="Montserrat"/>
              </a:rPr>
              <a:t> </a:t>
            </a:r>
            <a:r>
              <a:rPr lang="fi-FI" sz="1400" b="1" dirty="0" err="1">
                <a:latin typeface="Montserrat Light" panose="00000400000000000000" pitchFamily="50" charset="0"/>
                <a:ea typeface="Montserrat"/>
                <a:cs typeface="Montserrat"/>
                <a:sym typeface="Montserrat"/>
              </a:rPr>
              <a:t>dagen</a:t>
            </a:r>
            <a:r>
              <a:rPr lang="fi-FI" sz="1400" b="1" dirty="0">
                <a:latin typeface="Montserrat Light" panose="00000400000000000000" pitchFamily="50" charset="0"/>
                <a:ea typeface="Montserrat"/>
                <a:cs typeface="Montserrat"/>
                <a:sym typeface="Montserrat"/>
              </a:rPr>
              <a:t> i </a:t>
            </a:r>
            <a:r>
              <a:rPr lang="fi-FI" sz="1400" b="1" dirty="0" err="1">
                <a:latin typeface="Montserrat Light" panose="00000400000000000000" pitchFamily="50" charset="0"/>
                <a:ea typeface="Montserrat"/>
                <a:cs typeface="Montserrat"/>
                <a:sym typeface="Montserrat"/>
              </a:rPr>
              <a:t>klassrummet</a:t>
            </a:r>
            <a:r>
              <a:rPr lang="fi-FI" sz="1400" b="1" dirty="0">
                <a:latin typeface="Montserrat Light" panose="00000400000000000000" pitchFamily="50" charset="0"/>
                <a:ea typeface="Montserrat"/>
                <a:cs typeface="Montserrat"/>
                <a:sym typeface="Montserrat"/>
              </a:rPr>
              <a:t>.</a:t>
            </a:r>
            <a:endParaRPr sz="1400" b="1" dirty="0">
              <a:latin typeface="Montserrat Light" panose="00000400000000000000" pitchFamily="50" charset="0"/>
              <a:ea typeface="Montserrat"/>
              <a:cs typeface="Montserrat"/>
              <a:sym typeface="Montserrat"/>
            </a:endParaRPr>
          </a:p>
          <a:p>
            <a:pPr marL="0" lvl="0" indent="0" algn="l" rtl="0">
              <a:spcBef>
                <a:spcPts val="1000"/>
              </a:spcBef>
              <a:spcAft>
                <a:spcPts val="0"/>
              </a:spcAft>
              <a:buNone/>
            </a:pPr>
            <a:r>
              <a:rPr lang="fi-FI" sz="1400" dirty="0" err="1">
                <a:latin typeface="Montserrat Light" panose="00000400000000000000" pitchFamily="50" charset="0"/>
              </a:rPr>
              <a:t>Arbeta</a:t>
            </a:r>
            <a:r>
              <a:rPr lang="fi-FI" sz="1400" dirty="0">
                <a:latin typeface="Montserrat Light" panose="00000400000000000000" pitchFamily="50" charset="0"/>
              </a:rPr>
              <a:t> </a:t>
            </a:r>
            <a:r>
              <a:rPr lang="fi-FI" sz="1400" dirty="0" err="1">
                <a:latin typeface="Montserrat Light" panose="00000400000000000000" pitchFamily="50" charset="0"/>
              </a:rPr>
              <a:t>med</a:t>
            </a:r>
            <a:r>
              <a:rPr lang="fi-FI" sz="1400" dirty="0">
                <a:latin typeface="Montserrat Light" panose="00000400000000000000" pitchFamily="50" charset="0"/>
              </a:rPr>
              <a:t> </a:t>
            </a:r>
            <a:r>
              <a:rPr lang="fi-FI" sz="1400" dirty="0" err="1">
                <a:latin typeface="Montserrat Light" panose="00000400000000000000" pitchFamily="50" charset="0"/>
              </a:rPr>
              <a:t>råvarorna</a:t>
            </a:r>
            <a:r>
              <a:rPr lang="fi-FI" sz="1400" dirty="0">
                <a:latin typeface="Montserrat Light" panose="00000400000000000000" pitchFamily="50" charset="0"/>
              </a:rPr>
              <a:t> </a:t>
            </a:r>
            <a:r>
              <a:rPr lang="fi-FI" sz="1400" dirty="0" err="1">
                <a:latin typeface="Montserrat Light" panose="00000400000000000000" pitchFamily="50" charset="0"/>
              </a:rPr>
              <a:t>morötter</a:t>
            </a:r>
            <a:r>
              <a:rPr lang="fi-FI" sz="1400" dirty="0">
                <a:latin typeface="Montserrat Light" panose="00000400000000000000" pitchFamily="50" charset="0"/>
              </a:rPr>
              <a:t>, </a:t>
            </a:r>
            <a:r>
              <a:rPr lang="fi-FI" sz="1400" dirty="0" err="1">
                <a:latin typeface="Montserrat Light" panose="00000400000000000000" pitchFamily="50" charset="0"/>
              </a:rPr>
              <a:t>potatis</a:t>
            </a:r>
            <a:r>
              <a:rPr lang="fi-FI" sz="1400" dirty="0">
                <a:latin typeface="Montserrat Light" panose="00000400000000000000" pitchFamily="50" charset="0"/>
              </a:rPr>
              <a:t> </a:t>
            </a:r>
            <a:r>
              <a:rPr lang="fi-FI" sz="1400" dirty="0" err="1">
                <a:latin typeface="Montserrat Light" panose="00000400000000000000" pitchFamily="50" charset="0"/>
              </a:rPr>
              <a:t>och</a:t>
            </a:r>
            <a:r>
              <a:rPr lang="fi-FI" sz="1400" dirty="0">
                <a:latin typeface="Montserrat Light" panose="00000400000000000000" pitchFamily="50" charset="0"/>
              </a:rPr>
              <a:t> </a:t>
            </a:r>
            <a:r>
              <a:rPr lang="fi-FI" sz="1400" dirty="0" err="1">
                <a:latin typeface="Montserrat Light" panose="00000400000000000000" pitchFamily="50" charset="0"/>
              </a:rPr>
              <a:t>ägg</a:t>
            </a:r>
            <a:endParaRPr sz="1400" dirty="0">
              <a:latin typeface="Montserrat Light" panose="00000400000000000000" pitchFamily="50" charset="0"/>
            </a:endParaRPr>
          </a:p>
          <a:p>
            <a:pPr marL="0" lvl="0" indent="0" algn="l" rtl="0">
              <a:spcBef>
                <a:spcPts val="1000"/>
              </a:spcBef>
              <a:spcAft>
                <a:spcPts val="0"/>
              </a:spcAft>
              <a:buNone/>
            </a:pPr>
            <a:endParaRPr sz="1400" dirty="0">
              <a:latin typeface="Montserrat Light" panose="00000400000000000000" pitchFamily="50" charset="0"/>
            </a:endParaRPr>
          </a:p>
          <a:p>
            <a:pPr marL="0" lvl="0" indent="0" algn="l" rtl="0">
              <a:spcBef>
                <a:spcPts val="1000"/>
              </a:spcBef>
              <a:spcAft>
                <a:spcPts val="0"/>
              </a:spcAft>
              <a:buNone/>
            </a:pPr>
            <a:r>
              <a:rPr lang="fi-FI" sz="1400" dirty="0" err="1">
                <a:latin typeface="Montserrat Light" panose="00000400000000000000" pitchFamily="50" charset="0"/>
              </a:rPr>
              <a:t>Planera</a:t>
            </a:r>
            <a:r>
              <a:rPr lang="fi-FI" sz="1400" dirty="0">
                <a:latin typeface="Montserrat Light" panose="00000400000000000000" pitchFamily="50" charset="0"/>
              </a:rPr>
              <a:t> </a:t>
            </a:r>
            <a:r>
              <a:rPr lang="fi-FI" sz="1400" dirty="0" err="1">
                <a:latin typeface="Montserrat Light" panose="00000400000000000000" pitchFamily="50" charset="0"/>
              </a:rPr>
              <a:t>och</a:t>
            </a:r>
            <a:r>
              <a:rPr lang="fi-FI" sz="1400" dirty="0">
                <a:latin typeface="Montserrat Light" panose="00000400000000000000" pitchFamily="50" charset="0"/>
              </a:rPr>
              <a:t> </a:t>
            </a:r>
            <a:r>
              <a:rPr lang="fi-FI" sz="1400" dirty="0" err="1">
                <a:latin typeface="Montserrat Light" panose="00000400000000000000" pitchFamily="50" charset="0"/>
              </a:rPr>
              <a:t>skapa</a:t>
            </a:r>
            <a:r>
              <a:rPr lang="fi-FI" sz="1400" dirty="0">
                <a:latin typeface="Montserrat Light" panose="00000400000000000000" pitchFamily="50" charset="0"/>
              </a:rPr>
              <a:t> </a:t>
            </a:r>
            <a:r>
              <a:rPr lang="fi-FI" sz="1400" dirty="0" err="1">
                <a:latin typeface="Montserrat Light" panose="00000400000000000000" pitchFamily="50" charset="0"/>
              </a:rPr>
              <a:t>frågeställningar</a:t>
            </a:r>
            <a:r>
              <a:rPr lang="fi-FI" sz="1400" dirty="0">
                <a:latin typeface="Montserrat Light" panose="00000400000000000000" pitchFamily="50" charset="0"/>
              </a:rPr>
              <a:t> </a:t>
            </a:r>
            <a:r>
              <a:rPr lang="fi-FI" sz="1400" dirty="0" err="1">
                <a:latin typeface="Montserrat Light" panose="00000400000000000000" pitchFamily="50" charset="0"/>
              </a:rPr>
              <a:t>till</a:t>
            </a:r>
            <a:r>
              <a:rPr lang="fi-FI" sz="1400" dirty="0">
                <a:latin typeface="Montserrat Light" panose="00000400000000000000" pitchFamily="50" charset="0"/>
              </a:rPr>
              <a:t> </a:t>
            </a:r>
            <a:r>
              <a:rPr lang="fi-FI" sz="1400" dirty="0" err="1">
                <a:latin typeface="Montserrat Light" panose="00000400000000000000" pitchFamily="50" charset="0"/>
              </a:rPr>
              <a:t>era</a:t>
            </a:r>
            <a:r>
              <a:rPr lang="fi-FI" sz="1400" dirty="0">
                <a:latin typeface="Montserrat Light" panose="00000400000000000000" pitchFamily="50" charset="0"/>
              </a:rPr>
              <a:t> </a:t>
            </a:r>
            <a:r>
              <a:rPr lang="fi-FI" sz="1400" dirty="0" err="1">
                <a:latin typeface="Montserrat Light" panose="00000400000000000000" pitchFamily="50" charset="0"/>
              </a:rPr>
              <a:t>undersökningar</a:t>
            </a:r>
            <a:r>
              <a:rPr lang="fi-FI" sz="1400" dirty="0">
                <a:latin typeface="Montserrat Light" panose="00000400000000000000" pitchFamily="50" charset="0"/>
              </a:rPr>
              <a:t>, </a:t>
            </a:r>
            <a:r>
              <a:rPr lang="fi-FI" sz="1400" dirty="0" err="1">
                <a:latin typeface="Montserrat Light" panose="00000400000000000000" pitchFamily="50" charset="0"/>
              </a:rPr>
              <a:t>hur</a:t>
            </a:r>
            <a:r>
              <a:rPr lang="fi-FI" sz="1400" dirty="0">
                <a:latin typeface="Montserrat Light" panose="00000400000000000000" pitchFamily="50" charset="0"/>
              </a:rPr>
              <a:t> </a:t>
            </a:r>
            <a:r>
              <a:rPr lang="fi-FI" sz="1400" dirty="0" err="1">
                <a:latin typeface="Montserrat Light" panose="00000400000000000000" pitchFamily="50" charset="0"/>
              </a:rPr>
              <a:t>ni</a:t>
            </a:r>
            <a:r>
              <a:rPr lang="fi-FI" sz="1400" dirty="0">
                <a:latin typeface="Montserrat Light" panose="00000400000000000000" pitchFamily="50" charset="0"/>
              </a:rPr>
              <a:t> </a:t>
            </a:r>
            <a:r>
              <a:rPr lang="fi-FI" sz="1400" dirty="0" err="1">
                <a:latin typeface="Montserrat Light" panose="00000400000000000000" pitchFamily="50" charset="0"/>
              </a:rPr>
              <a:t>kan</a:t>
            </a:r>
            <a:r>
              <a:rPr lang="fi-FI" sz="1400" dirty="0">
                <a:latin typeface="Montserrat Light" panose="00000400000000000000" pitchFamily="50" charset="0"/>
              </a:rPr>
              <a:t> </a:t>
            </a:r>
            <a:r>
              <a:rPr lang="fi-FI" sz="1400" dirty="0" err="1">
                <a:latin typeface="Montserrat Light" panose="00000400000000000000" pitchFamily="50" charset="0"/>
              </a:rPr>
              <a:t>ta</a:t>
            </a:r>
            <a:r>
              <a:rPr lang="fi-FI" sz="1400" dirty="0">
                <a:latin typeface="Montserrat Light" panose="00000400000000000000" pitchFamily="50" charset="0"/>
              </a:rPr>
              <a:t> </a:t>
            </a:r>
            <a:r>
              <a:rPr lang="fi-FI" sz="1400" dirty="0" err="1">
                <a:latin typeface="Montserrat Light" panose="00000400000000000000" pitchFamily="50" charset="0"/>
              </a:rPr>
              <a:t>tillvara</a:t>
            </a:r>
            <a:r>
              <a:rPr lang="fi-FI" sz="1400" dirty="0">
                <a:latin typeface="Montserrat Light" panose="00000400000000000000" pitchFamily="50" charset="0"/>
              </a:rPr>
              <a:t> </a:t>
            </a:r>
            <a:r>
              <a:rPr lang="fi-FI" sz="1400" dirty="0" err="1">
                <a:latin typeface="Montserrat Light" panose="00000400000000000000" pitchFamily="50" charset="0"/>
              </a:rPr>
              <a:t>på</a:t>
            </a:r>
            <a:r>
              <a:rPr lang="fi-FI" sz="1400" dirty="0">
                <a:latin typeface="Montserrat Light" panose="00000400000000000000" pitchFamily="50" charset="0"/>
              </a:rPr>
              <a:t> hela </a:t>
            </a:r>
            <a:r>
              <a:rPr lang="fi-FI" sz="1400" dirty="0" err="1">
                <a:latin typeface="Montserrat Light" panose="00000400000000000000" pitchFamily="50" charset="0"/>
              </a:rPr>
              <a:t>råvarorna</a:t>
            </a:r>
            <a:r>
              <a:rPr lang="fi-FI" sz="1400" dirty="0">
                <a:latin typeface="Montserrat Light" panose="00000400000000000000" pitchFamily="50" charset="0"/>
              </a:rPr>
              <a:t>?</a:t>
            </a:r>
            <a:endParaRPr sz="1400" dirty="0">
              <a:latin typeface="Montserrat Light" panose="00000400000000000000" pitchFamily="50" charset="0"/>
            </a:endParaRPr>
          </a:p>
          <a:p>
            <a:pPr marL="0" lvl="0" indent="0" algn="l" rtl="0">
              <a:spcBef>
                <a:spcPts val="1000"/>
              </a:spcBef>
              <a:spcAft>
                <a:spcPts val="0"/>
              </a:spcAft>
              <a:buNone/>
            </a:pPr>
            <a:r>
              <a:rPr lang="fi-FI" sz="1400" dirty="0" err="1">
                <a:latin typeface="Montserrat Light" panose="00000400000000000000" pitchFamily="50" charset="0"/>
              </a:rPr>
              <a:t>Planera</a:t>
            </a:r>
            <a:r>
              <a:rPr lang="fi-FI" sz="1400" dirty="0">
                <a:latin typeface="Montserrat Light" panose="00000400000000000000" pitchFamily="50" charset="0"/>
              </a:rPr>
              <a:t> </a:t>
            </a:r>
            <a:r>
              <a:rPr lang="fi-FI" sz="1400" dirty="0" err="1">
                <a:latin typeface="Montserrat Light" panose="00000400000000000000" pitchFamily="50" charset="0"/>
              </a:rPr>
              <a:t>vilka</a:t>
            </a:r>
            <a:r>
              <a:rPr lang="fi-FI" sz="1400" dirty="0">
                <a:latin typeface="Montserrat Light" panose="00000400000000000000" pitchFamily="50" charset="0"/>
              </a:rPr>
              <a:t> </a:t>
            </a:r>
            <a:r>
              <a:rPr lang="fi-FI" sz="1400" dirty="0" err="1">
                <a:latin typeface="Montserrat Light" panose="00000400000000000000" pitchFamily="50" charset="0"/>
              </a:rPr>
              <a:t>olika</a:t>
            </a:r>
            <a:r>
              <a:rPr lang="fi-FI" sz="1400" dirty="0">
                <a:latin typeface="Montserrat Light" panose="00000400000000000000" pitchFamily="50" charset="0"/>
              </a:rPr>
              <a:t> </a:t>
            </a:r>
            <a:r>
              <a:rPr lang="fi-FI" sz="1400" dirty="0" err="1">
                <a:latin typeface="Montserrat Light" panose="00000400000000000000" pitchFamily="50" charset="0"/>
              </a:rPr>
              <a:t>redskap</a:t>
            </a:r>
            <a:r>
              <a:rPr lang="fi-FI" sz="1400" dirty="0">
                <a:latin typeface="Montserrat Light" panose="00000400000000000000" pitchFamily="50" charset="0"/>
              </a:rPr>
              <a:t> </a:t>
            </a:r>
            <a:r>
              <a:rPr lang="fi-FI" sz="1400" dirty="0" err="1">
                <a:latin typeface="Montserrat Light" panose="00000400000000000000" pitchFamily="50" charset="0"/>
              </a:rPr>
              <a:t>och</a:t>
            </a:r>
            <a:r>
              <a:rPr lang="fi-FI" sz="1400" dirty="0">
                <a:latin typeface="Montserrat Light" panose="00000400000000000000" pitchFamily="50" charset="0"/>
              </a:rPr>
              <a:t> </a:t>
            </a:r>
            <a:r>
              <a:rPr lang="fi-FI" sz="1400" dirty="0" err="1">
                <a:latin typeface="Montserrat Light" panose="00000400000000000000" pitchFamily="50" charset="0"/>
              </a:rPr>
              <a:t>metoder</a:t>
            </a:r>
            <a:r>
              <a:rPr lang="fi-FI" sz="1400" dirty="0">
                <a:latin typeface="Montserrat Light" panose="00000400000000000000" pitchFamily="50" charset="0"/>
              </a:rPr>
              <a:t> </a:t>
            </a:r>
            <a:r>
              <a:rPr lang="fi-FI" sz="1400" dirty="0" err="1">
                <a:latin typeface="Montserrat Light" panose="00000400000000000000" pitchFamily="50" charset="0"/>
              </a:rPr>
              <a:t>ni</a:t>
            </a:r>
            <a:r>
              <a:rPr lang="fi-FI" sz="1400" dirty="0">
                <a:latin typeface="Montserrat Light" panose="00000400000000000000" pitchFamily="50" charset="0"/>
              </a:rPr>
              <a:t> </a:t>
            </a:r>
            <a:r>
              <a:rPr lang="fi-FI" sz="1400" dirty="0" err="1">
                <a:latin typeface="Montserrat Light" panose="00000400000000000000" pitchFamily="50" charset="0"/>
              </a:rPr>
              <a:t>ska</a:t>
            </a:r>
            <a:r>
              <a:rPr lang="fi-FI" sz="1400" dirty="0">
                <a:latin typeface="Montserrat Light" panose="00000400000000000000" pitchFamily="50" charset="0"/>
              </a:rPr>
              <a:t> </a:t>
            </a:r>
            <a:r>
              <a:rPr lang="fi-FI" sz="1400" dirty="0" err="1">
                <a:latin typeface="Montserrat Light" panose="00000400000000000000" pitchFamily="50" charset="0"/>
              </a:rPr>
              <a:t>använda</a:t>
            </a:r>
            <a:r>
              <a:rPr lang="fi-FI" sz="1400" dirty="0">
                <a:latin typeface="Montserrat Light" panose="00000400000000000000" pitchFamily="50" charset="0"/>
              </a:rPr>
              <a:t>.</a:t>
            </a:r>
            <a:endParaRPr sz="1400" dirty="0">
              <a:latin typeface="Montserrat Light" panose="00000400000000000000" pitchFamily="50" charset="0"/>
            </a:endParaRPr>
          </a:p>
          <a:p>
            <a:pPr marL="0" lvl="0" indent="0" algn="l" rtl="0">
              <a:spcBef>
                <a:spcPts val="1000"/>
              </a:spcBef>
              <a:spcAft>
                <a:spcPts val="0"/>
              </a:spcAft>
              <a:buNone/>
            </a:pPr>
            <a:endParaRPr sz="1400" dirty="0">
              <a:latin typeface="Montserrat Light" panose="00000400000000000000" pitchFamily="50" charset="0"/>
            </a:endParaRPr>
          </a:p>
          <a:p>
            <a:pPr marL="0" lvl="0" indent="0" algn="l" rtl="0">
              <a:spcBef>
                <a:spcPts val="1000"/>
              </a:spcBef>
              <a:spcAft>
                <a:spcPts val="0"/>
              </a:spcAft>
              <a:buNone/>
            </a:pPr>
            <a:r>
              <a:rPr lang="fi-FI" sz="1400" dirty="0" err="1">
                <a:latin typeface="Montserrat Light" panose="00000400000000000000" pitchFamily="50" charset="0"/>
              </a:rPr>
              <a:t>Hitta</a:t>
            </a:r>
            <a:r>
              <a:rPr lang="fi-FI" sz="1400" dirty="0">
                <a:latin typeface="Montserrat Light" panose="00000400000000000000" pitchFamily="50" charset="0"/>
              </a:rPr>
              <a:t> </a:t>
            </a:r>
            <a:r>
              <a:rPr lang="fi-FI" sz="1400" dirty="0" err="1">
                <a:latin typeface="Montserrat Light" panose="00000400000000000000" pitchFamily="50" charset="0"/>
              </a:rPr>
              <a:t>priset</a:t>
            </a:r>
            <a:r>
              <a:rPr lang="fi-FI" sz="1400" dirty="0">
                <a:latin typeface="Montserrat Light" panose="00000400000000000000" pitchFamily="50" charset="0"/>
              </a:rPr>
              <a:t> </a:t>
            </a:r>
            <a:r>
              <a:rPr lang="fi-FI" sz="1400" dirty="0" err="1">
                <a:latin typeface="Montserrat Light" panose="00000400000000000000" pitchFamily="50" charset="0"/>
              </a:rPr>
              <a:t>på</a:t>
            </a:r>
            <a:r>
              <a:rPr lang="fi-FI" sz="1400" dirty="0">
                <a:latin typeface="Montserrat Light" panose="00000400000000000000" pitchFamily="50" charset="0"/>
              </a:rPr>
              <a:t> </a:t>
            </a:r>
            <a:r>
              <a:rPr lang="fi-FI" sz="1400" dirty="0" err="1">
                <a:latin typeface="Montserrat Light" panose="00000400000000000000" pitchFamily="50" charset="0"/>
              </a:rPr>
              <a:t>råvarorna</a:t>
            </a:r>
            <a:r>
              <a:rPr lang="fi-FI" sz="1400" dirty="0">
                <a:latin typeface="Montserrat Light" panose="00000400000000000000" pitchFamily="50" charset="0"/>
              </a:rPr>
              <a:t>.</a:t>
            </a:r>
            <a:endParaRPr sz="1400" dirty="0">
              <a:latin typeface="Montserrat Light" panose="00000400000000000000" pitchFamily="50" charset="0"/>
            </a:endParaRPr>
          </a:p>
          <a:p>
            <a:pPr marL="0" lvl="0" indent="0" algn="l" rtl="0">
              <a:spcBef>
                <a:spcPts val="1000"/>
              </a:spcBef>
              <a:spcAft>
                <a:spcPts val="0"/>
              </a:spcAft>
              <a:buNone/>
            </a:pPr>
            <a:br>
              <a:rPr lang="fi-FI" sz="1400" b="1" dirty="0">
                <a:latin typeface="Montserrat Light" panose="00000400000000000000" pitchFamily="50" charset="0"/>
                <a:ea typeface="Montserrat"/>
                <a:cs typeface="Montserrat"/>
                <a:sym typeface="Montserrat"/>
              </a:rPr>
            </a:br>
            <a:br>
              <a:rPr lang="fi-FI" sz="1400" b="1" dirty="0">
                <a:latin typeface="Montserrat Light" panose="00000400000000000000" pitchFamily="50" charset="0"/>
                <a:ea typeface="Montserrat"/>
                <a:cs typeface="Montserrat"/>
                <a:sym typeface="Montserrat"/>
              </a:rPr>
            </a:br>
            <a:r>
              <a:rPr lang="fi-FI" sz="1400" b="1" dirty="0" err="1">
                <a:latin typeface="Montserrat Light" panose="00000400000000000000" pitchFamily="50" charset="0"/>
                <a:ea typeface="Montserrat"/>
                <a:cs typeface="Montserrat"/>
                <a:sym typeface="Montserrat"/>
              </a:rPr>
              <a:t>Presentera</a:t>
            </a:r>
            <a:r>
              <a:rPr lang="fi-FI" sz="1400" b="1" dirty="0">
                <a:latin typeface="Montserrat Light" panose="00000400000000000000" pitchFamily="50" charset="0"/>
                <a:ea typeface="Montserrat"/>
                <a:cs typeface="Montserrat"/>
                <a:sym typeface="Montserrat"/>
              </a:rPr>
              <a:t> </a:t>
            </a:r>
            <a:r>
              <a:rPr lang="fi-FI" sz="1400" b="1" dirty="0" err="1">
                <a:latin typeface="Montserrat Light" panose="00000400000000000000" pitchFamily="50" charset="0"/>
                <a:ea typeface="Montserrat"/>
                <a:cs typeface="Montserrat"/>
                <a:sym typeface="Montserrat"/>
              </a:rPr>
              <a:t>dina</a:t>
            </a:r>
            <a:r>
              <a:rPr lang="fi-FI" sz="1400" b="1" dirty="0">
                <a:latin typeface="Montserrat Light" panose="00000400000000000000" pitchFamily="50" charset="0"/>
                <a:ea typeface="Montserrat"/>
                <a:cs typeface="Montserrat"/>
                <a:sym typeface="Montserrat"/>
              </a:rPr>
              <a:t> </a:t>
            </a:r>
            <a:r>
              <a:rPr lang="fi-FI" sz="1400" b="1" dirty="0" err="1">
                <a:latin typeface="Montserrat Light" panose="00000400000000000000" pitchFamily="50" charset="0"/>
                <a:ea typeface="Montserrat"/>
                <a:cs typeface="Montserrat"/>
                <a:sym typeface="Montserrat"/>
              </a:rPr>
              <a:t>idéer</a:t>
            </a:r>
            <a:r>
              <a:rPr lang="fi-FI" sz="1400" b="1" dirty="0">
                <a:latin typeface="Montserrat Light" panose="00000400000000000000" pitchFamily="50" charset="0"/>
                <a:ea typeface="Montserrat"/>
                <a:cs typeface="Montserrat"/>
                <a:sym typeface="Montserrat"/>
              </a:rPr>
              <a:t> </a:t>
            </a:r>
            <a:r>
              <a:rPr lang="fi-FI" sz="1400" b="1" dirty="0" err="1">
                <a:latin typeface="Montserrat Light" panose="00000400000000000000" pitchFamily="50" charset="0"/>
                <a:ea typeface="Montserrat"/>
                <a:cs typeface="Montserrat"/>
                <a:sym typeface="Montserrat"/>
              </a:rPr>
              <a:t>och</a:t>
            </a:r>
            <a:r>
              <a:rPr lang="fi-FI" sz="1400" b="1" dirty="0">
                <a:latin typeface="Montserrat Light" panose="00000400000000000000" pitchFamily="50" charset="0"/>
                <a:ea typeface="Montserrat"/>
                <a:cs typeface="Montserrat"/>
                <a:sym typeface="Montserrat"/>
              </a:rPr>
              <a:t> </a:t>
            </a:r>
            <a:r>
              <a:rPr lang="fi-FI" sz="1400" b="1" dirty="0" err="1">
                <a:latin typeface="Montserrat Light" panose="00000400000000000000" pitchFamily="50" charset="0"/>
                <a:ea typeface="Montserrat"/>
                <a:cs typeface="Montserrat"/>
                <a:sym typeface="Montserrat"/>
              </a:rPr>
              <a:t>resultat</a:t>
            </a:r>
            <a:r>
              <a:rPr lang="fi-FI" sz="1400" b="1" dirty="0">
                <a:latin typeface="Montserrat Light" panose="00000400000000000000" pitchFamily="50" charset="0"/>
                <a:ea typeface="Montserrat"/>
                <a:cs typeface="Montserrat"/>
                <a:sym typeface="Montserrat"/>
              </a:rPr>
              <a:t> för </a:t>
            </a:r>
            <a:r>
              <a:rPr lang="fi-FI" sz="1400" b="1" dirty="0" err="1">
                <a:latin typeface="Montserrat Light" panose="00000400000000000000" pitchFamily="50" charset="0"/>
                <a:ea typeface="Montserrat"/>
                <a:cs typeface="Montserrat"/>
                <a:sym typeface="Montserrat"/>
              </a:rPr>
              <a:t>resten</a:t>
            </a:r>
            <a:r>
              <a:rPr lang="fi-FI" sz="1400" b="1" dirty="0">
                <a:latin typeface="Montserrat Light" panose="00000400000000000000" pitchFamily="50" charset="0"/>
                <a:ea typeface="Montserrat"/>
                <a:cs typeface="Montserrat"/>
                <a:sym typeface="Montserrat"/>
              </a:rPr>
              <a:t> av </a:t>
            </a:r>
            <a:r>
              <a:rPr lang="fi-FI" sz="1400" b="1" dirty="0" err="1">
                <a:latin typeface="Montserrat Light" panose="00000400000000000000" pitchFamily="50" charset="0"/>
                <a:ea typeface="Montserrat"/>
                <a:cs typeface="Montserrat"/>
                <a:sym typeface="Montserrat"/>
              </a:rPr>
              <a:t>klassen</a:t>
            </a:r>
            <a:r>
              <a:rPr lang="fi-FI" sz="1400" b="1" dirty="0">
                <a:latin typeface="Montserrat Light" panose="00000400000000000000" pitchFamily="50" charset="0"/>
                <a:ea typeface="Montserrat"/>
                <a:cs typeface="Montserrat"/>
                <a:sym typeface="Montserrat"/>
              </a:rPr>
              <a:t>.</a:t>
            </a:r>
            <a:endParaRPr sz="1400" b="1" dirty="0">
              <a:latin typeface="Montserrat Light" panose="00000400000000000000" pitchFamily="50" charset="0"/>
              <a:ea typeface="Montserrat"/>
              <a:cs typeface="Montserrat"/>
              <a:sym typeface="Montserrat"/>
            </a:endParaRPr>
          </a:p>
          <a:p>
            <a:pPr marL="0" lvl="0" indent="0" algn="l" rtl="0">
              <a:spcBef>
                <a:spcPts val="1000"/>
              </a:spcBef>
              <a:spcAft>
                <a:spcPts val="0"/>
              </a:spcAft>
              <a:buNone/>
            </a:pPr>
            <a:endParaRPr sz="1400" dirty="0">
              <a:latin typeface="Montserrat Light" panose="00000400000000000000" pitchFamily="50" charset="0"/>
            </a:endParaRPr>
          </a:p>
          <a:p>
            <a:pPr marL="0" lvl="0" indent="0" algn="l" rtl="0">
              <a:spcBef>
                <a:spcPts val="1000"/>
              </a:spcBef>
              <a:spcAft>
                <a:spcPts val="0"/>
              </a:spcAft>
              <a:buNone/>
            </a:pPr>
            <a:r>
              <a:rPr lang="fi-FI" sz="1400" b="1" dirty="0" err="1">
                <a:latin typeface="Montserrat Light" panose="00000400000000000000" pitchFamily="50" charset="0"/>
                <a:ea typeface="Montserrat"/>
                <a:cs typeface="Montserrat"/>
                <a:sym typeface="Montserrat"/>
              </a:rPr>
              <a:t>Samling</a:t>
            </a:r>
            <a:endParaRPr lang="fi-FI" sz="1400" b="1" dirty="0">
              <a:latin typeface="Montserrat Light" panose="00000400000000000000" pitchFamily="50" charset="0"/>
              <a:ea typeface="Montserrat"/>
              <a:cs typeface="Montserrat"/>
              <a:sym typeface="Montserrat"/>
            </a:endParaRPr>
          </a:p>
          <a:p>
            <a:pPr marL="0" lvl="0" indent="0" algn="l" rtl="0">
              <a:spcBef>
                <a:spcPts val="1000"/>
              </a:spcBef>
              <a:spcAft>
                <a:spcPts val="0"/>
              </a:spcAft>
              <a:buNone/>
            </a:pPr>
            <a:br>
              <a:rPr lang="fi-FI" sz="1400" b="1" dirty="0">
                <a:latin typeface="Montserrat Light" panose="00000400000000000000" pitchFamily="50" charset="0"/>
                <a:ea typeface="Montserrat"/>
                <a:cs typeface="Montserrat"/>
                <a:sym typeface="Montserrat"/>
              </a:rPr>
            </a:br>
            <a:r>
              <a:rPr lang="fi-FI" sz="1400" dirty="0" err="1">
                <a:latin typeface="Montserrat Light" panose="00000400000000000000" pitchFamily="50" charset="0"/>
              </a:rPr>
              <a:t>Varför</a:t>
            </a:r>
            <a:r>
              <a:rPr lang="fi-FI" sz="1400" dirty="0">
                <a:latin typeface="Montserrat Light" panose="00000400000000000000" pitchFamily="50" charset="0"/>
              </a:rPr>
              <a:t> </a:t>
            </a:r>
            <a:r>
              <a:rPr lang="fi-FI" sz="1400" dirty="0" err="1">
                <a:latin typeface="Montserrat Light" panose="00000400000000000000" pitchFamily="50" charset="0"/>
              </a:rPr>
              <a:t>var</a:t>
            </a:r>
            <a:r>
              <a:rPr lang="fi-FI" sz="1400" dirty="0">
                <a:latin typeface="Montserrat Light" panose="00000400000000000000" pitchFamily="50" charset="0"/>
              </a:rPr>
              <a:t> </a:t>
            </a:r>
            <a:r>
              <a:rPr lang="fi-FI" sz="1400" dirty="0" err="1">
                <a:latin typeface="Montserrat Light" panose="00000400000000000000" pitchFamily="50" charset="0"/>
              </a:rPr>
              <a:t>det</a:t>
            </a:r>
            <a:r>
              <a:rPr lang="fi-FI" sz="1400" dirty="0">
                <a:latin typeface="Montserrat Light" panose="00000400000000000000" pitchFamily="50" charset="0"/>
              </a:rPr>
              <a:t> en </a:t>
            </a:r>
            <a:r>
              <a:rPr lang="fi-FI" sz="1400" dirty="0" err="1">
                <a:latin typeface="Montserrat Light" panose="00000400000000000000" pitchFamily="50" charset="0"/>
              </a:rPr>
              <a:t>viktig</a:t>
            </a:r>
            <a:r>
              <a:rPr lang="fi-FI" sz="1400" dirty="0">
                <a:latin typeface="Montserrat Light" panose="00000400000000000000" pitchFamily="50" charset="0"/>
              </a:rPr>
              <a:t> </a:t>
            </a:r>
            <a:r>
              <a:rPr lang="fi-FI" sz="1400" dirty="0" err="1">
                <a:latin typeface="Montserrat Light" panose="00000400000000000000" pitchFamily="50" charset="0"/>
              </a:rPr>
              <a:t>övning</a:t>
            </a:r>
            <a:r>
              <a:rPr lang="fi-FI" sz="1400" dirty="0">
                <a:latin typeface="Montserrat Light" panose="00000400000000000000" pitchFamily="50" charset="0"/>
              </a:rPr>
              <a:t>?</a:t>
            </a:r>
            <a:endParaRPr sz="1400" dirty="0">
              <a:latin typeface="Montserrat Light" panose="00000400000000000000" pitchFamily="50" charset="0"/>
            </a:endParaRPr>
          </a:p>
          <a:p>
            <a:pPr marL="0" lvl="0" indent="0" algn="l" rtl="0">
              <a:spcBef>
                <a:spcPts val="1000"/>
              </a:spcBef>
              <a:spcAft>
                <a:spcPts val="0"/>
              </a:spcAft>
              <a:buNone/>
            </a:pPr>
            <a:r>
              <a:rPr lang="fi-FI" sz="1400" dirty="0" err="1">
                <a:latin typeface="Montserrat Light" panose="00000400000000000000" pitchFamily="50" charset="0"/>
              </a:rPr>
              <a:t>Hur</a:t>
            </a:r>
            <a:r>
              <a:rPr lang="fi-FI" sz="1400" dirty="0">
                <a:latin typeface="Montserrat Light" panose="00000400000000000000" pitchFamily="50" charset="0"/>
              </a:rPr>
              <a:t> </a:t>
            </a:r>
            <a:r>
              <a:rPr lang="fi-FI" sz="1400" dirty="0" err="1">
                <a:latin typeface="Montserrat Light" panose="00000400000000000000" pitchFamily="50" charset="0"/>
              </a:rPr>
              <a:t>kan</a:t>
            </a:r>
            <a:r>
              <a:rPr lang="fi-FI" sz="1400" dirty="0">
                <a:latin typeface="Montserrat Light" panose="00000400000000000000" pitchFamily="50" charset="0"/>
              </a:rPr>
              <a:t> </a:t>
            </a:r>
            <a:r>
              <a:rPr lang="fi-FI" sz="1400" dirty="0" err="1">
                <a:latin typeface="Montserrat Light" panose="00000400000000000000" pitchFamily="50" charset="0"/>
              </a:rPr>
              <a:t>ni</a:t>
            </a:r>
            <a:r>
              <a:rPr lang="fi-FI" sz="1400" dirty="0">
                <a:latin typeface="Montserrat Light" panose="00000400000000000000" pitchFamily="50" charset="0"/>
              </a:rPr>
              <a:t> </a:t>
            </a:r>
            <a:r>
              <a:rPr lang="fi-FI" sz="1400" dirty="0" err="1">
                <a:latin typeface="Montserrat Light" panose="00000400000000000000" pitchFamily="50" charset="0"/>
              </a:rPr>
              <a:t>koppla</a:t>
            </a:r>
            <a:r>
              <a:rPr lang="fi-FI" sz="1400" dirty="0">
                <a:latin typeface="Montserrat Light" panose="00000400000000000000" pitchFamily="50" charset="0"/>
              </a:rPr>
              <a:t> </a:t>
            </a:r>
            <a:r>
              <a:rPr lang="fi-FI" sz="1400">
                <a:latin typeface="Montserrat Light" panose="00000400000000000000" pitchFamily="50" charset="0"/>
              </a:rPr>
              <a:t>undersökningen </a:t>
            </a:r>
            <a:r>
              <a:rPr lang="fi-FI" sz="1400" dirty="0" err="1">
                <a:latin typeface="Montserrat Light" panose="00000400000000000000" pitchFamily="50" charset="0"/>
              </a:rPr>
              <a:t>till</a:t>
            </a:r>
            <a:r>
              <a:rPr lang="fi-FI" sz="1400" dirty="0">
                <a:latin typeface="Montserrat Light" panose="00000400000000000000" pitchFamily="50" charset="0"/>
              </a:rPr>
              <a:t> </a:t>
            </a:r>
            <a:r>
              <a:rPr lang="fi-FI" sz="1400" dirty="0" err="1">
                <a:latin typeface="Montserrat Light" panose="00000400000000000000" pitchFamily="50" charset="0"/>
              </a:rPr>
              <a:t>temat</a:t>
            </a:r>
            <a:r>
              <a:rPr lang="fi-FI" sz="1400" dirty="0">
                <a:latin typeface="Montserrat Light" panose="00000400000000000000" pitchFamily="50" charset="0"/>
              </a:rPr>
              <a:t> ”</a:t>
            </a:r>
            <a:r>
              <a:rPr lang="fi-FI" sz="1400" dirty="0" err="1">
                <a:latin typeface="Montserrat Light" panose="00000400000000000000" pitchFamily="50" charset="0"/>
              </a:rPr>
              <a:t>stoppa</a:t>
            </a:r>
            <a:r>
              <a:rPr lang="fi-FI" sz="1400" dirty="0">
                <a:latin typeface="Montserrat Light" panose="00000400000000000000" pitchFamily="50" charset="0"/>
              </a:rPr>
              <a:t> </a:t>
            </a:r>
            <a:r>
              <a:rPr lang="fi-FI" sz="1400" dirty="0" err="1">
                <a:latin typeface="Montserrat Light" panose="00000400000000000000" pitchFamily="50" charset="0"/>
              </a:rPr>
              <a:t>hunger</a:t>
            </a:r>
            <a:r>
              <a:rPr lang="fi-FI" sz="1400" dirty="0">
                <a:latin typeface="Montserrat Light" panose="00000400000000000000" pitchFamily="50" charset="0"/>
              </a:rPr>
              <a:t>”?</a:t>
            </a:r>
            <a:endParaRPr sz="1400" dirty="0">
              <a:latin typeface="Montserrat Light" panose="00000400000000000000" pitchFamily="50" charset="0"/>
            </a:endParaRPr>
          </a:p>
        </p:txBody>
      </p:sp>
      <p:pic>
        <p:nvPicPr>
          <p:cNvPr id="315" name="Google Shape;315;g3501764105c_1_95" title="Skærmbillede 2025-04-25 kl. 13.09.06.png"/>
          <p:cNvPicPr preferRelativeResize="0"/>
          <p:nvPr/>
        </p:nvPicPr>
        <p:blipFill>
          <a:blip r:embed="rId3">
            <a:alphaModFix/>
          </a:blip>
          <a:stretch>
            <a:fillRect/>
          </a:stretch>
        </p:blipFill>
        <p:spPr>
          <a:xfrm>
            <a:off x="9342925" y="411975"/>
            <a:ext cx="2373499" cy="2181125"/>
          </a:xfrm>
          <a:prstGeom prst="rect">
            <a:avLst/>
          </a:prstGeom>
          <a:noFill/>
          <a:ln>
            <a:noFill/>
          </a:ln>
        </p:spPr>
      </p:pic>
      <p:pic>
        <p:nvPicPr>
          <p:cNvPr id="316" name="Google Shape;316;g3501764105c_1_95" title="Skærmbillede 2025-04-25 kl. 13.16.49.png"/>
          <p:cNvPicPr preferRelativeResize="0"/>
          <p:nvPr/>
        </p:nvPicPr>
        <p:blipFill>
          <a:blip r:embed="rId4">
            <a:alphaModFix/>
          </a:blip>
          <a:stretch>
            <a:fillRect/>
          </a:stretch>
        </p:blipFill>
        <p:spPr>
          <a:xfrm>
            <a:off x="11695050" y="93750"/>
            <a:ext cx="413050" cy="260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3501764105c_1_10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litteratur</a:t>
            </a:r>
            <a:endParaRPr dirty="0"/>
          </a:p>
          <a:p>
            <a:pPr marL="0" lvl="0" indent="0" algn="l" rtl="0">
              <a:spcBef>
                <a:spcPts val="0"/>
              </a:spcBef>
              <a:spcAft>
                <a:spcPts val="0"/>
              </a:spcAft>
              <a:buNone/>
            </a:pPr>
            <a:r>
              <a:rPr lang="fi-FI" sz="4000" dirty="0" err="1"/>
              <a:t>Lektion</a:t>
            </a:r>
            <a:r>
              <a:rPr lang="fi-FI" sz="4000" dirty="0"/>
              <a:t> 7-8</a:t>
            </a:r>
            <a:endParaRPr sz="4000" dirty="0"/>
          </a:p>
        </p:txBody>
      </p:sp>
      <p:sp>
        <p:nvSpPr>
          <p:cNvPr id="322" name="Google Shape;322;g3501764105c_1_100"/>
          <p:cNvSpPr txBox="1">
            <a:spLocks noGrp="1"/>
          </p:cNvSpPr>
          <p:nvPr>
            <p:ph type="body" idx="1"/>
          </p:nvPr>
        </p:nvSpPr>
        <p:spPr>
          <a:xfrm>
            <a:off x="783525" y="18334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i-FI" sz="2000" b="1" dirty="0">
                <a:latin typeface="Montserrat"/>
                <a:ea typeface="Montserrat"/>
                <a:cs typeface="Montserrat"/>
                <a:sym typeface="Montserrat"/>
              </a:rPr>
              <a:t>Introduktion</a:t>
            </a:r>
            <a:endParaRPr sz="2000" b="1" dirty="0">
              <a:latin typeface="Montserrat"/>
              <a:ea typeface="Montserrat"/>
              <a:cs typeface="Montserrat"/>
              <a:sym typeface="Montserrat"/>
            </a:endParaRPr>
          </a:p>
          <a:p>
            <a:pPr marL="0" lvl="0" indent="0" algn="l" rtl="0">
              <a:spcBef>
                <a:spcPts val="1000"/>
              </a:spcBef>
              <a:spcAft>
                <a:spcPts val="0"/>
              </a:spcAft>
              <a:buNone/>
            </a:pPr>
            <a:r>
              <a:rPr lang="fi-FI" sz="2000" dirty="0" err="1"/>
              <a:t>Flickan</a:t>
            </a:r>
            <a:r>
              <a:rPr lang="fi-FI" sz="2000" dirty="0"/>
              <a:t> </a:t>
            </a:r>
            <a:r>
              <a:rPr lang="fi-FI" sz="2000" dirty="0" err="1"/>
              <a:t>med</a:t>
            </a:r>
            <a:r>
              <a:rPr lang="fi-FI" sz="2000" dirty="0"/>
              <a:t> </a:t>
            </a:r>
            <a:r>
              <a:rPr lang="fi-FI" sz="2000" dirty="0" err="1"/>
              <a:t>svavelstickorna</a:t>
            </a:r>
            <a:r>
              <a:rPr lang="fi-FI" sz="2000" dirty="0"/>
              <a:t>, H C Andersen</a:t>
            </a:r>
            <a:endParaRPr sz="2000" dirty="0"/>
          </a:p>
          <a:p>
            <a:pPr marL="0" lvl="0" indent="0" algn="l" rtl="0">
              <a:spcBef>
                <a:spcPts val="1000"/>
              </a:spcBef>
              <a:spcAft>
                <a:spcPts val="0"/>
              </a:spcAft>
              <a:buNone/>
            </a:pPr>
            <a:endParaRPr sz="2000" b="1" dirty="0">
              <a:latin typeface="Montserrat"/>
              <a:ea typeface="Montserrat"/>
              <a:cs typeface="Montserrat"/>
              <a:sym typeface="Montserrat"/>
            </a:endParaRPr>
          </a:p>
          <a:p>
            <a:pPr marL="0" lvl="0" indent="0" algn="l" rtl="0">
              <a:spcBef>
                <a:spcPts val="1000"/>
              </a:spcBef>
              <a:spcAft>
                <a:spcPts val="0"/>
              </a:spcAft>
              <a:buNone/>
            </a:pPr>
            <a:r>
              <a:rPr lang="fi-FI" sz="2000" b="1" dirty="0" err="1">
                <a:latin typeface="Montserrat"/>
                <a:ea typeface="Montserrat"/>
                <a:cs typeface="Montserrat"/>
                <a:sym typeface="Montserrat"/>
              </a:rPr>
              <a:t>Läsa</a:t>
            </a:r>
            <a:r>
              <a:rPr lang="fi-FI" sz="2000" b="1" dirty="0">
                <a:latin typeface="Montserrat"/>
                <a:ea typeface="Montserrat"/>
                <a:cs typeface="Montserrat"/>
                <a:sym typeface="Montserrat"/>
              </a:rPr>
              <a:t>/</a:t>
            </a:r>
            <a:r>
              <a:rPr lang="fi-FI" sz="2000" b="1" dirty="0" err="1">
                <a:latin typeface="Montserrat"/>
                <a:ea typeface="Montserrat"/>
                <a:cs typeface="Montserrat"/>
                <a:sym typeface="Montserrat"/>
              </a:rPr>
              <a:t>lyssna</a:t>
            </a:r>
            <a:endParaRPr sz="2000" b="1" dirty="0">
              <a:latin typeface="Montserrat"/>
              <a:ea typeface="Montserrat"/>
              <a:cs typeface="Montserrat"/>
              <a:sym typeface="Montserrat"/>
            </a:endParaRPr>
          </a:p>
          <a:p>
            <a:pPr marL="0" lvl="0" indent="0" algn="l" rtl="0">
              <a:spcBef>
                <a:spcPts val="1000"/>
              </a:spcBef>
              <a:spcAft>
                <a:spcPts val="0"/>
              </a:spcAft>
              <a:buNone/>
            </a:pPr>
            <a:r>
              <a:rPr lang="fi-FI" sz="2000" dirty="0" err="1"/>
              <a:t>Läs</a:t>
            </a:r>
            <a:r>
              <a:rPr lang="fi-FI" sz="2000" dirty="0"/>
              <a:t>/</a:t>
            </a:r>
            <a:r>
              <a:rPr lang="fi-FI" sz="2000" dirty="0" err="1"/>
              <a:t>lyssna</a:t>
            </a:r>
            <a:r>
              <a:rPr lang="fi-FI" sz="2000" dirty="0"/>
              <a:t> </a:t>
            </a:r>
            <a:r>
              <a:rPr lang="fi-FI" sz="2000" dirty="0" err="1"/>
              <a:t>på</a:t>
            </a:r>
            <a:r>
              <a:rPr lang="fi-FI" sz="2000" dirty="0"/>
              <a:t> </a:t>
            </a:r>
            <a:r>
              <a:rPr lang="fi-FI" sz="2000" dirty="0" err="1"/>
              <a:t>texten</a:t>
            </a:r>
            <a:r>
              <a:rPr lang="fi-FI" sz="2000" dirty="0"/>
              <a:t> </a:t>
            </a:r>
            <a:r>
              <a:rPr lang="fi-FI" sz="2000" dirty="0" err="1"/>
              <a:t>tillsammans</a:t>
            </a:r>
            <a:r>
              <a:rPr lang="fi-FI" sz="2000" dirty="0"/>
              <a:t> i par.</a:t>
            </a:r>
            <a:endParaRPr sz="2000" dirty="0"/>
          </a:p>
          <a:p>
            <a:pPr marL="0" lvl="0" indent="0" algn="l" rtl="0">
              <a:spcBef>
                <a:spcPts val="1000"/>
              </a:spcBef>
              <a:spcAft>
                <a:spcPts val="0"/>
              </a:spcAft>
              <a:buNone/>
            </a:pPr>
            <a:endParaRPr sz="2000" dirty="0"/>
          </a:p>
          <a:p>
            <a:pPr marL="0" lvl="0" indent="0" algn="l" rtl="0">
              <a:spcBef>
                <a:spcPts val="1000"/>
              </a:spcBef>
              <a:spcAft>
                <a:spcPts val="0"/>
              </a:spcAft>
              <a:buNone/>
            </a:pPr>
            <a:r>
              <a:rPr lang="fi-FI" sz="2000" b="1" dirty="0" err="1">
                <a:latin typeface="Montserrat"/>
                <a:ea typeface="Montserrat"/>
                <a:cs typeface="Montserrat"/>
                <a:sym typeface="Montserrat"/>
              </a:rPr>
              <a:t>Reflexion</a:t>
            </a:r>
            <a:endParaRPr sz="2000" b="1" dirty="0">
              <a:latin typeface="Montserrat"/>
              <a:ea typeface="Montserrat"/>
              <a:cs typeface="Montserrat"/>
              <a:sym typeface="Montserrat"/>
            </a:endParaRPr>
          </a:p>
          <a:p>
            <a:pPr marL="0" lvl="0" indent="0" algn="l" rtl="0">
              <a:spcBef>
                <a:spcPts val="1000"/>
              </a:spcBef>
              <a:spcAft>
                <a:spcPts val="0"/>
              </a:spcAft>
              <a:buNone/>
            </a:pPr>
            <a:r>
              <a:rPr lang="fi-FI" sz="2000" dirty="0" err="1"/>
              <a:t>Hitta</a:t>
            </a:r>
            <a:r>
              <a:rPr lang="fi-FI" sz="2000" dirty="0"/>
              <a:t> </a:t>
            </a:r>
            <a:r>
              <a:rPr lang="fi-FI" sz="2000" dirty="0" err="1"/>
              <a:t>tre</a:t>
            </a:r>
            <a:r>
              <a:rPr lang="fi-FI" sz="2000" dirty="0"/>
              <a:t> </a:t>
            </a:r>
            <a:r>
              <a:rPr lang="fi-FI" sz="2000" dirty="0" err="1"/>
              <a:t>punkter</a:t>
            </a:r>
            <a:r>
              <a:rPr lang="fi-FI" sz="2000" dirty="0"/>
              <a:t> </a:t>
            </a:r>
            <a:r>
              <a:rPr lang="fi-FI" sz="2000" dirty="0" err="1"/>
              <a:t>där</a:t>
            </a:r>
            <a:r>
              <a:rPr lang="fi-FI" sz="2000" dirty="0"/>
              <a:t> </a:t>
            </a:r>
            <a:r>
              <a:rPr lang="fi-FI" sz="2000" dirty="0" err="1"/>
              <a:t>texten</a:t>
            </a:r>
            <a:r>
              <a:rPr lang="fi-FI" sz="2000" dirty="0"/>
              <a:t> </a:t>
            </a:r>
            <a:r>
              <a:rPr lang="fi-FI" sz="2000" dirty="0" err="1"/>
              <a:t>kan</a:t>
            </a:r>
            <a:r>
              <a:rPr lang="fi-FI" sz="2000" dirty="0"/>
              <a:t> </a:t>
            </a:r>
            <a:r>
              <a:rPr lang="fi-FI" sz="2000" dirty="0" err="1"/>
              <a:t>kopplas</a:t>
            </a:r>
            <a:r>
              <a:rPr lang="fi-FI" sz="2000" dirty="0"/>
              <a:t> </a:t>
            </a:r>
            <a:r>
              <a:rPr lang="fi-FI" sz="2000" dirty="0" err="1"/>
              <a:t>till</a:t>
            </a:r>
            <a:r>
              <a:rPr lang="fi-FI" sz="2000" dirty="0"/>
              <a:t> </a:t>
            </a:r>
            <a:r>
              <a:rPr lang="fi-FI" sz="2000" dirty="0" err="1"/>
              <a:t>målet</a:t>
            </a:r>
            <a:r>
              <a:rPr lang="fi-FI" sz="2000" dirty="0"/>
              <a:t>.</a:t>
            </a:r>
            <a:endParaRPr sz="2000" dirty="0"/>
          </a:p>
          <a:p>
            <a:pPr marL="0" lvl="0" indent="0" algn="l" rtl="0">
              <a:spcBef>
                <a:spcPts val="1000"/>
              </a:spcBef>
              <a:spcAft>
                <a:spcPts val="0"/>
              </a:spcAft>
              <a:buNone/>
            </a:pPr>
            <a:endParaRPr sz="2000" dirty="0"/>
          </a:p>
          <a:p>
            <a:pPr marL="0" lvl="0" indent="0" algn="l" rtl="0">
              <a:spcBef>
                <a:spcPts val="1000"/>
              </a:spcBef>
              <a:spcAft>
                <a:spcPts val="0"/>
              </a:spcAft>
              <a:buNone/>
            </a:pPr>
            <a:r>
              <a:rPr lang="fi-FI" sz="2000" i="1" dirty="0" err="1"/>
              <a:t>Slutar</a:t>
            </a:r>
            <a:r>
              <a:rPr lang="fi-FI" sz="2000" i="1" dirty="0"/>
              <a:t> du </a:t>
            </a:r>
            <a:r>
              <a:rPr lang="fi-FI" sz="2000" i="1" dirty="0" err="1"/>
              <a:t>tidigt</a:t>
            </a:r>
            <a:r>
              <a:rPr lang="fi-FI" sz="2000" i="1" dirty="0"/>
              <a:t> </a:t>
            </a:r>
            <a:r>
              <a:rPr lang="fi-FI" sz="2000" i="1" dirty="0" err="1"/>
              <a:t>är</a:t>
            </a:r>
            <a:r>
              <a:rPr lang="fi-FI" sz="2000" i="1" dirty="0"/>
              <a:t> du </a:t>
            </a:r>
            <a:r>
              <a:rPr lang="fi-FI" sz="2000" i="1" dirty="0" err="1"/>
              <a:t>välkommen</a:t>
            </a:r>
            <a:r>
              <a:rPr lang="fi-FI" sz="2000" i="1" dirty="0"/>
              <a:t> </a:t>
            </a:r>
            <a:r>
              <a:rPr lang="fi-FI" sz="2000" i="1" dirty="0" err="1"/>
              <a:t>att</a:t>
            </a:r>
            <a:r>
              <a:rPr lang="fi-FI" sz="2000" i="1" dirty="0"/>
              <a:t> </a:t>
            </a:r>
            <a:r>
              <a:rPr lang="fi-FI" sz="2000" i="1" dirty="0" err="1"/>
              <a:t>börja</a:t>
            </a:r>
            <a:r>
              <a:rPr lang="fi-FI" sz="2000" i="1" dirty="0"/>
              <a:t> </a:t>
            </a:r>
            <a:r>
              <a:rPr lang="fi-FI" sz="2000" i="1" dirty="0" err="1"/>
              <a:t>göra</a:t>
            </a:r>
            <a:r>
              <a:rPr lang="fi-FI" sz="2000" i="1" dirty="0"/>
              <a:t> </a:t>
            </a:r>
            <a:r>
              <a:rPr lang="fi-FI" sz="2000" i="1" dirty="0" err="1"/>
              <a:t>affischer</a:t>
            </a:r>
            <a:r>
              <a:rPr lang="fi-FI" sz="2000" i="1" dirty="0"/>
              <a:t> </a:t>
            </a:r>
            <a:r>
              <a:rPr lang="fi-FI" sz="2000" i="1" dirty="0" err="1"/>
              <a:t>till</a:t>
            </a:r>
            <a:r>
              <a:rPr lang="fi-FI" sz="2000" i="1" dirty="0"/>
              <a:t> </a:t>
            </a:r>
            <a:r>
              <a:rPr lang="fi-FI" sz="2000" i="1" dirty="0" err="1"/>
              <a:t>temakvällen</a:t>
            </a:r>
            <a:r>
              <a:rPr lang="fi-FI" sz="2000" i="1" dirty="0"/>
              <a:t>.</a:t>
            </a:r>
            <a:endParaRPr sz="2000" i="1" dirty="0"/>
          </a:p>
        </p:txBody>
      </p:sp>
      <p:pic>
        <p:nvPicPr>
          <p:cNvPr id="323" name="Google Shape;323;g3501764105c_1_100" title="Skærmbillede 2025-04-25 kl. 13.16.49.png"/>
          <p:cNvPicPr preferRelativeResize="0"/>
          <p:nvPr/>
        </p:nvPicPr>
        <p:blipFill>
          <a:blip r:embed="rId3">
            <a:alphaModFix/>
          </a:blip>
          <a:stretch>
            <a:fillRect/>
          </a:stretch>
        </p:blipFill>
        <p:spPr>
          <a:xfrm>
            <a:off x="11695050" y="93750"/>
            <a:ext cx="413050" cy="260525"/>
          </a:xfrm>
          <a:prstGeom prst="rect">
            <a:avLst/>
          </a:prstGeom>
          <a:noFill/>
          <a:ln>
            <a:noFill/>
          </a:ln>
        </p:spPr>
      </p:pic>
      <p:pic>
        <p:nvPicPr>
          <p:cNvPr id="324" name="Google Shape;324;g3501764105c_1_100"/>
          <p:cNvPicPr preferRelativeResize="0"/>
          <p:nvPr/>
        </p:nvPicPr>
        <p:blipFill>
          <a:blip r:embed="rId4">
            <a:alphaModFix/>
          </a:blip>
          <a:stretch>
            <a:fillRect/>
          </a:stretch>
        </p:blipFill>
        <p:spPr>
          <a:xfrm>
            <a:off x="8105775" y="781050"/>
            <a:ext cx="3019425" cy="3019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3501764105c_1_2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a:t>Länk till ‘Flickan med svavelstickorna’</a:t>
            </a:r>
            <a:endParaRPr/>
          </a:p>
        </p:txBody>
      </p:sp>
      <p:sp>
        <p:nvSpPr>
          <p:cNvPr id="330" name="Google Shape;330;g3501764105c_1_22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i-FI" u="sng" dirty="0">
                <a:solidFill>
                  <a:schemeClr val="hlink"/>
                </a:solidFill>
                <a:hlinkClick r:id="rId3"/>
              </a:rPr>
              <a:t>https://sagosidan.se/sagor%20att%20ladda%20ned/Flickan%20med%20svavelstickorna.pdf</a:t>
            </a:r>
            <a:r>
              <a:rPr lang="fi-FI" dirty="0"/>
              <a:t> </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fi-FI" dirty="0" err="1"/>
              <a:t>Vill</a:t>
            </a:r>
            <a:r>
              <a:rPr lang="fi-FI" dirty="0"/>
              <a:t> du </a:t>
            </a:r>
            <a:r>
              <a:rPr lang="fi-FI" dirty="0" err="1"/>
              <a:t>lyssna</a:t>
            </a:r>
            <a:r>
              <a:rPr lang="fi-FI" dirty="0"/>
              <a:t> </a:t>
            </a:r>
            <a:r>
              <a:rPr lang="fi-FI" dirty="0" err="1"/>
              <a:t>på</a:t>
            </a:r>
            <a:r>
              <a:rPr lang="fi-FI" dirty="0"/>
              <a:t> </a:t>
            </a:r>
            <a:r>
              <a:rPr lang="fi-FI" dirty="0" err="1"/>
              <a:t>texten</a:t>
            </a:r>
            <a:r>
              <a:rPr lang="fi-FI" dirty="0"/>
              <a:t>?</a:t>
            </a:r>
            <a:endParaRPr dirty="0"/>
          </a:p>
          <a:p>
            <a:pPr marL="0" lvl="0" indent="0" algn="l" rtl="0">
              <a:spcBef>
                <a:spcPts val="1000"/>
              </a:spcBef>
              <a:spcAft>
                <a:spcPts val="0"/>
              </a:spcAft>
              <a:buNone/>
            </a:pPr>
            <a:r>
              <a:rPr lang="fi-FI" sz="1700" u="sng" dirty="0" err="1">
                <a:solidFill>
                  <a:schemeClr val="hlink"/>
                </a:solidFill>
                <a:latin typeface="Arial"/>
                <a:ea typeface="Arial"/>
                <a:cs typeface="Arial"/>
                <a:sym typeface="Arial"/>
                <a:hlinkClick r:id="rId4"/>
              </a:rPr>
              <a:t>Sagor</a:t>
            </a:r>
            <a:r>
              <a:rPr lang="fi-FI" sz="1700" u="sng" dirty="0">
                <a:solidFill>
                  <a:schemeClr val="hlink"/>
                </a:solidFill>
                <a:latin typeface="Arial"/>
                <a:ea typeface="Arial"/>
                <a:cs typeface="Arial"/>
                <a:sym typeface="Arial"/>
                <a:hlinkClick r:id="rId4"/>
              </a:rPr>
              <a:t> av HC Andersen: </a:t>
            </a:r>
            <a:r>
              <a:rPr lang="fi-FI" sz="1700" u="sng" dirty="0" err="1">
                <a:solidFill>
                  <a:schemeClr val="hlink"/>
                </a:solidFill>
                <a:latin typeface="Arial"/>
                <a:ea typeface="Arial"/>
                <a:cs typeface="Arial"/>
                <a:sym typeface="Arial"/>
                <a:hlinkClick r:id="rId4"/>
              </a:rPr>
              <a:t>Den</a:t>
            </a:r>
            <a:r>
              <a:rPr lang="fi-FI" sz="1700" u="sng" dirty="0">
                <a:solidFill>
                  <a:schemeClr val="hlink"/>
                </a:solidFill>
                <a:latin typeface="Arial"/>
                <a:ea typeface="Arial"/>
                <a:cs typeface="Arial"/>
                <a:sym typeface="Arial"/>
                <a:hlinkClick r:id="rId4"/>
              </a:rPr>
              <a:t> </a:t>
            </a:r>
            <a:r>
              <a:rPr lang="fi-FI" sz="1700" u="sng" dirty="0" err="1">
                <a:solidFill>
                  <a:schemeClr val="hlink"/>
                </a:solidFill>
                <a:latin typeface="Arial"/>
                <a:ea typeface="Arial"/>
                <a:cs typeface="Arial"/>
                <a:sym typeface="Arial"/>
                <a:hlinkClick r:id="rId4"/>
              </a:rPr>
              <a:t>lilla</a:t>
            </a:r>
            <a:r>
              <a:rPr lang="fi-FI" sz="1700" u="sng" dirty="0">
                <a:solidFill>
                  <a:schemeClr val="hlink"/>
                </a:solidFill>
                <a:latin typeface="Arial"/>
                <a:ea typeface="Arial"/>
                <a:cs typeface="Arial"/>
                <a:sym typeface="Arial"/>
                <a:hlinkClick r:id="rId4"/>
              </a:rPr>
              <a:t> </a:t>
            </a:r>
            <a:r>
              <a:rPr lang="fi-FI" sz="1700" u="sng" dirty="0" err="1">
                <a:solidFill>
                  <a:schemeClr val="hlink"/>
                </a:solidFill>
                <a:latin typeface="Arial"/>
                <a:ea typeface="Arial"/>
                <a:cs typeface="Arial"/>
                <a:sym typeface="Arial"/>
                <a:hlinkClick r:id="rId4"/>
              </a:rPr>
              <a:t>flickan</a:t>
            </a:r>
            <a:r>
              <a:rPr lang="fi-FI" sz="1700" u="sng" dirty="0">
                <a:solidFill>
                  <a:schemeClr val="hlink"/>
                </a:solidFill>
                <a:latin typeface="Arial"/>
                <a:ea typeface="Arial"/>
                <a:cs typeface="Arial"/>
                <a:sym typeface="Arial"/>
                <a:hlinkClick r:id="rId4"/>
              </a:rPr>
              <a:t> </a:t>
            </a:r>
            <a:r>
              <a:rPr lang="fi-FI" sz="1700" u="sng" dirty="0" err="1">
                <a:solidFill>
                  <a:schemeClr val="hlink"/>
                </a:solidFill>
                <a:latin typeface="Arial"/>
                <a:ea typeface="Arial"/>
                <a:cs typeface="Arial"/>
                <a:sym typeface="Arial"/>
                <a:hlinkClick r:id="rId4"/>
              </a:rPr>
              <a:t>med</a:t>
            </a:r>
            <a:r>
              <a:rPr lang="fi-FI" sz="1700" u="sng" dirty="0">
                <a:solidFill>
                  <a:schemeClr val="hlink"/>
                </a:solidFill>
                <a:latin typeface="Arial"/>
                <a:ea typeface="Arial"/>
                <a:cs typeface="Arial"/>
                <a:sym typeface="Arial"/>
                <a:hlinkClick r:id="rId4"/>
              </a:rPr>
              <a:t> </a:t>
            </a:r>
            <a:r>
              <a:rPr lang="fi-FI" sz="1700" u="sng" dirty="0" err="1">
                <a:solidFill>
                  <a:schemeClr val="hlink"/>
                </a:solidFill>
                <a:latin typeface="Arial"/>
                <a:ea typeface="Arial"/>
                <a:cs typeface="Arial"/>
                <a:sym typeface="Arial"/>
                <a:hlinkClick r:id="rId4"/>
              </a:rPr>
              <a:t>svavelstickorna</a:t>
            </a:r>
            <a:r>
              <a:rPr lang="fi-FI" sz="1700" u="sng" dirty="0">
                <a:solidFill>
                  <a:schemeClr val="hlink"/>
                </a:solidFill>
                <a:latin typeface="Arial"/>
                <a:ea typeface="Arial"/>
                <a:cs typeface="Arial"/>
                <a:sym typeface="Arial"/>
                <a:hlinkClick r:id="rId4"/>
              </a:rPr>
              <a:t> | UR Play</a:t>
            </a:r>
            <a:endParaRPr sz="3400" dirty="0"/>
          </a:p>
        </p:txBody>
      </p:sp>
      <p:pic>
        <p:nvPicPr>
          <p:cNvPr id="331" name="Google Shape;331;g3501764105c_1_229" title="Skærmbillede 2025-04-25 kl. 13.16.49.png"/>
          <p:cNvPicPr preferRelativeResize="0"/>
          <p:nvPr/>
        </p:nvPicPr>
        <p:blipFill>
          <a:blip r:embed="rId5">
            <a:alphaModFix/>
          </a:blip>
          <a:stretch>
            <a:fillRect/>
          </a:stretch>
        </p:blipFill>
        <p:spPr>
          <a:xfrm>
            <a:off x="11695050" y="93750"/>
            <a:ext cx="413050" cy="260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3501764105c_1_105"/>
          <p:cNvSpPr txBox="1">
            <a:spLocks noGrp="1"/>
          </p:cNvSpPr>
          <p:nvPr>
            <p:ph type="title"/>
          </p:nvPr>
        </p:nvSpPr>
        <p:spPr>
          <a:xfrm>
            <a:off x="838200" y="5236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a:t>Program - </a:t>
            </a:r>
            <a:r>
              <a:rPr lang="fi-FI" dirty="0" err="1"/>
              <a:t>lektion</a:t>
            </a:r>
            <a:r>
              <a:rPr lang="fi-FI" dirty="0"/>
              <a:t> 9+10</a:t>
            </a:r>
            <a:endParaRPr dirty="0"/>
          </a:p>
          <a:p>
            <a:pPr marL="0" lvl="0" indent="0" algn="l" rtl="0">
              <a:spcBef>
                <a:spcPts val="0"/>
              </a:spcBef>
              <a:spcAft>
                <a:spcPts val="0"/>
              </a:spcAft>
              <a:buNone/>
            </a:pPr>
            <a:r>
              <a:rPr lang="fi-FI" dirty="0" err="1"/>
              <a:t>Planschen</a:t>
            </a:r>
            <a:r>
              <a:rPr lang="fi-FI" dirty="0"/>
              <a:t> - </a:t>
            </a:r>
            <a:r>
              <a:rPr lang="fi-FI" dirty="0" err="1"/>
              <a:t>vad</a:t>
            </a:r>
            <a:r>
              <a:rPr lang="fi-FI" dirty="0"/>
              <a:t> </a:t>
            </a:r>
            <a:r>
              <a:rPr lang="fi-FI" dirty="0" err="1"/>
              <a:t>ska</a:t>
            </a:r>
            <a:r>
              <a:rPr lang="fi-FI" dirty="0"/>
              <a:t> </a:t>
            </a:r>
            <a:r>
              <a:rPr lang="fi-FI" dirty="0" err="1"/>
              <a:t>den</a:t>
            </a:r>
            <a:r>
              <a:rPr lang="fi-FI" dirty="0"/>
              <a:t> </a:t>
            </a:r>
            <a:r>
              <a:rPr lang="fi-FI" dirty="0" err="1"/>
              <a:t>innehålla</a:t>
            </a:r>
            <a:r>
              <a:rPr lang="fi-FI" dirty="0"/>
              <a:t>?</a:t>
            </a:r>
            <a:endParaRPr dirty="0"/>
          </a:p>
        </p:txBody>
      </p:sp>
      <p:sp>
        <p:nvSpPr>
          <p:cNvPr id="337" name="Google Shape;337;g3501764105c_1_105"/>
          <p:cNvSpPr txBox="1">
            <a:spLocks noGrp="1"/>
          </p:cNvSpPr>
          <p:nvPr>
            <p:ph type="body" idx="1"/>
          </p:nvPr>
        </p:nvSpPr>
        <p:spPr>
          <a:xfrm>
            <a:off x="838200" y="2343827"/>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i-FI" sz="2400" dirty="0" err="1">
                <a:latin typeface="Montserrat Light" panose="00000400000000000000" pitchFamily="50" charset="0"/>
              </a:rPr>
              <a:t>Information</a:t>
            </a:r>
            <a:r>
              <a:rPr lang="fi-FI" sz="2400" dirty="0">
                <a:latin typeface="Montserrat Light" panose="00000400000000000000" pitchFamily="50" charset="0"/>
              </a:rPr>
              <a:t> </a:t>
            </a:r>
            <a:r>
              <a:rPr lang="fi-FI" sz="2400" dirty="0" err="1">
                <a:latin typeface="Montserrat Light" panose="00000400000000000000" pitchFamily="50" charset="0"/>
              </a:rPr>
              <a:t>om</a:t>
            </a:r>
            <a:r>
              <a:rPr lang="fi-FI" sz="2400" dirty="0">
                <a:latin typeface="Montserrat Light" panose="00000400000000000000" pitchFamily="50" charset="0"/>
              </a:rPr>
              <a:t> </a:t>
            </a:r>
            <a:r>
              <a:rPr lang="fi-FI" sz="2400" dirty="0" err="1">
                <a:latin typeface="Montserrat Light" panose="00000400000000000000" pitchFamily="50" charset="0"/>
              </a:rPr>
              <a:t>globala</a:t>
            </a:r>
            <a:r>
              <a:rPr lang="fi-FI" sz="2400" dirty="0">
                <a:latin typeface="Montserrat Light" panose="00000400000000000000" pitchFamily="50" charset="0"/>
              </a:rPr>
              <a:t> </a:t>
            </a:r>
            <a:r>
              <a:rPr lang="fi-FI" sz="2400" dirty="0" err="1">
                <a:latin typeface="Montserrat Light" panose="00000400000000000000" pitchFamily="50" charset="0"/>
              </a:rPr>
              <a:t>målet</a:t>
            </a:r>
            <a:r>
              <a:rPr lang="fi-FI" sz="2400" dirty="0">
                <a:latin typeface="Montserrat Light" panose="00000400000000000000" pitchFamily="50" charset="0"/>
              </a:rPr>
              <a:t> </a:t>
            </a:r>
            <a:r>
              <a:rPr lang="fi-FI" sz="2400" dirty="0" err="1">
                <a:latin typeface="Montserrat Light" panose="00000400000000000000" pitchFamily="50" charset="0"/>
              </a:rPr>
              <a:t>nr</a:t>
            </a:r>
            <a:r>
              <a:rPr lang="fi-FI" sz="2400" dirty="0">
                <a:latin typeface="Montserrat Light" panose="00000400000000000000" pitchFamily="50" charset="0"/>
              </a:rPr>
              <a:t> 2 - </a:t>
            </a:r>
            <a:r>
              <a:rPr lang="fi-FI" sz="2400" dirty="0" err="1">
                <a:latin typeface="Montserrat Light" panose="00000400000000000000" pitchFamily="50" charset="0"/>
              </a:rPr>
              <a:t>stoppa</a:t>
            </a:r>
            <a:r>
              <a:rPr lang="fi-FI" sz="2400" dirty="0">
                <a:latin typeface="Montserrat Light" panose="00000400000000000000" pitchFamily="50" charset="0"/>
              </a:rPr>
              <a:t> </a:t>
            </a:r>
            <a:r>
              <a:rPr lang="fi-FI" sz="2400" dirty="0" err="1">
                <a:latin typeface="Montserrat Light" panose="00000400000000000000" pitchFamily="50" charset="0"/>
              </a:rPr>
              <a:t>hunger</a:t>
            </a:r>
            <a:r>
              <a:rPr lang="fi-FI" sz="2400" dirty="0">
                <a:latin typeface="Montserrat Light" panose="00000400000000000000" pitchFamily="50" charset="0"/>
              </a:rPr>
              <a:t>.</a:t>
            </a:r>
            <a:endParaRPr sz="2400" dirty="0">
              <a:latin typeface="Montserrat Light" panose="00000400000000000000" pitchFamily="50" charset="0"/>
            </a:endParaRPr>
          </a:p>
          <a:p>
            <a:pPr marL="0" lvl="0" indent="0" algn="l" rtl="0">
              <a:spcBef>
                <a:spcPts val="1000"/>
              </a:spcBef>
              <a:spcAft>
                <a:spcPts val="0"/>
              </a:spcAft>
              <a:buNone/>
            </a:pPr>
            <a:r>
              <a:rPr lang="fi-FI" sz="2400" dirty="0" err="1">
                <a:latin typeface="Montserrat Light" panose="00000400000000000000" pitchFamily="50" charset="0"/>
              </a:rPr>
              <a:t>Bilder</a:t>
            </a:r>
            <a:r>
              <a:rPr lang="fi-FI" sz="2400" dirty="0">
                <a:latin typeface="Montserrat Light" panose="00000400000000000000" pitchFamily="50" charset="0"/>
              </a:rPr>
              <a:t> </a:t>
            </a:r>
            <a:r>
              <a:rPr lang="fi-FI" sz="2400" dirty="0" err="1">
                <a:latin typeface="Montserrat Light" panose="00000400000000000000" pitchFamily="50" charset="0"/>
              </a:rPr>
              <a:t>från</a:t>
            </a:r>
            <a:r>
              <a:rPr lang="fi-FI" sz="2400" dirty="0">
                <a:latin typeface="Montserrat Light" panose="00000400000000000000" pitchFamily="50" charset="0"/>
              </a:rPr>
              <a:t> </a:t>
            </a:r>
            <a:r>
              <a:rPr lang="fi-FI" sz="2400" dirty="0" err="1">
                <a:latin typeface="Montserrat Light" panose="00000400000000000000" pitchFamily="50" charset="0"/>
              </a:rPr>
              <a:t>era</a:t>
            </a:r>
            <a:r>
              <a:rPr lang="fi-FI" sz="2400" dirty="0">
                <a:latin typeface="Montserrat Light" panose="00000400000000000000" pitchFamily="50" charset="0"/>
              </a:rPr>
              <a:t> </a:t>
            </a:r>
            <a:r>
              <a:rPr lang="fi-FI" sz="2400" dirty="0" err="1">
                <a:latin typeface="Montserrat Light" panose="00000400000000000000" pitchFamily="50" charset="0"/>
              </a:rPr>
              <a:t>experiment</a:t>
            </a:r>
            <a:r>
              <a:rPr lang="fi-FI" sz="2400" dirty="0">
                <a:latin typeface="Montserrat Light" panose="00000400000000000000" pitchFamily="50" charset="0"/>
              </a:rPr>
              <a:t> </a:t>
            </a:r>
            <a:r>
              <a:rPr lang="fi-FI" sz="2400" dirty="0" err="1">
                <a:latin typeface="Montserrat Light" panose="00000400000000000000" pitchFamily="50" charset="0"/>
              </a:rPr>
              <a:t>och</a:t>
            </a:r>
            <a:r>
              <a:rPr lang="fi-FI" sz="2400" dirty="0">
                <a:latin typeface="Montserrat Light" panose="00000400000000000000" pitchFamily="50" charset="0"/>
              </a:rPr>
              <a:t> </a:t>
            </a:r>
            <a:r>
              <a:rPr lang="fi-FI" sz="2400" dirty="0" err="1">
                <a:latin typeface="Montserrat Light" panose="00000400000000000000" pitchFamily="50" charset="0"/>
              </a:rPr>
              <a:t>länk</a:t>
            </a:r>
            <a:r>
              <a:rPr lang="fi-FI" sz="2400" dirty="0">
                <a:latin typeface="Montserrat Light" panose="00000400000000000000" pitchFamily="50" charset="0"/>
              </a:rPr>
              <a:t> </a:t>
            </a:r>
            <a:r>
              <a:rPr lang="fi-FI" sz="2400" dirty="0" err="1">
                <a:latin typeface="Montserrat Light" panose="00000400000000000000" pitchFamily="50" charset="0"/>
              </a:rPr>
              <a:t>till</a:t>
            </a:r>
            <a:r>
              <a:rPr lang="fi-FI" sz="2400" dirty="0">
                <a:latin typeface="Montserrat Light" panose="00000400000000000000" pitchFamily="50" charset="0"/>
              </a:rPr>
              <a:t> </a:t>
            </a:r>
            <a:r>
              <a:rPr lang="fi-FI" sz="2400" dirty="0" err="1">
                <a:latin typeface="Montserrat Light" panose="00000400000000000000" pitchFamily="50" charset="0"/>
              </a:rPr>
              <a:t>temat</a:t>
            </a:r>
            <a:r>
              <a:rPr lang="fi-FI" sz="2400" dirty="0">
                <a:latin typeface="Montserrat Light" panose="00000400000000000000" pitchFamily="50" charset="0"/>
              </a:rPr>
              <a:t>. </a:t>
            </a:r>
            <a:endParaRPr sz="2400" dirty="0">
              <a:latin typeface="Montserrat Light" panose="00000400000000000000" pitchFamily="50" charset="0"/>
            </a:endParaRPr>
          </a:p>
          <a:p>
            <a:pPr marL="0" lvl="0" indent="0" algn="l" rtl="0">
              <a:spcBef>
                <a:spcPts val="1000"/>
              </a:spcBef>
              <a:spcAft>
                <a:spcPts val="0"/>
              </a:spcAft>
              <a:buNone/>
            </a:pPr>
            <a:r>
              <a:rPr lang="fi-FI" sz="2400" dirty="0" err="1">
                <a:latin typeface="Montserrat Light" panose="00000400000000000000" pitchFamily="50" charset="0"/>
              </a:rPr>
              <a:t>Koppling</a:t>
            </a:r>
            <a:r>
              <a:rPr lang="fi-FI" sz="2400" dirty="0">
                <a:latin typeface="Montserrat Light" panose="00000400000000000000" pitchFamily="50" charset="0"/>
              </a:rPr>
              <a:t> </a:t>
            </a:r>
            <a:r>
              <a:rPr lang="fi-FI" sz="2400" dirty="0" err="1">
                <a:latin typeface="Montserrat Light" panose="00000400000000000000" pitchFamily="50" charset="0"/>
              </a:rPr>
              <a:t>till</a:t>
            </a:r>
            <a:r>
              <a:rPr lang="fi-FI" sz="2400" dirty="0">
                <a:latin typeface="Montserrat Light" panose="00000400000000000000" pitchFamily="50" charset="0"/>
              </a:rPr>
              <a:t> ett annat </a:t>
            </a:r>
            <a:r>
              <a:rPr lang="fi-FI" sz="2400" dirty="0" err="1">
                <a:latin typeface="Montserrat Light" panose="00000400000000000000" pitchFamily="50" charset="0"/>
              </a:rPr>
              <a:t>globalt</a:t>
            </a:r>
            <a:r>
              <a:rPr lang="fi-FI" sz="2400" dirty="0">
                <a:latin typeface="Montserrat Light" panose="00000400000000000000" pitchFamily="50" charset="0"/>
              </a:rPr>
              <a:t> </a:t>
            </a:r>
            <a:r>
              <a:rPr lang="fi-FI" sz="2400" dirty="0" err="1">
                <a:latin typeface="Montserrat Light" panose="00000400000000000000" pitchFamily="50" charset="0"/>
              </a:rPr>
              <a:t>mål</a:t>
            </a:r>
            <a:endParaRPr sz="2400" dirty="0">
              <a:latin typeface="Montserrat Light" panose="00000400000000000000" pitchFamily="50" charset="0"/>
            </a:endParaRPr>
          </a:p>
          <a:p>
            <a:pPr marL="0" lvl="0" indent="0" algn="l" rtl="0">
              <a:spcBef>
                <a:spcPts val="1000"/>
              </a:spcBef>
              <a:spcAft>
                <a:spcPts val="0"/>
              </a:spcAft>
              <a:buNone/>
            </a:pPr>
            <a:r>
              <a:rPr lang="fi-FI" sz="2400" dirty="0" err="1">
                <a:latin typeface="Montserrat Light" panose="00000400000000000000" pitchFamily="50" charset="0"/>
              </a:rPr>
              <a:t>Koppling</a:t>
            </a:r>
            <a:r>
              <a:rPr lang="fi-FI" sz="2400" dirty="0">
                <a:latin typeface="Montserrat Light" panose="00000400000000000000" pitchFamily="50" charset="0"/>
              </a:rPr>
              <a:t> </a:t>
            </a:r>
            <a:r>
              <a:rPr lang="fi-FI" sz="2400" dirty="0" err="1">
                <a:latin typeface="Montserrat Light" panose="00000400000000000000" pitchFamily="50" charset="0"/>
              </a:rPr>
              <a:t>till</a:t>
            </a:r>
            <a:r>
              <a:rPr lang="fi-FI" sz="2400" dirty="0">
                <a:latin typeface="Montserrat Light" panose="00000400000000000000" pitchFamily="50" charset="0"/>
              </a:rPr>
              <a:t> </a:t>
            </a:r>
            <a:r>
              <a:rPr lang="fi-FI" sz="2400" dirty="0" err="1">
                <a:latin typeface="Montserrat Light" panose="00000400000000000000" pitchFamily="50" charset="0"/>
              </a:rPr>
              <a:t>Flickan</a:t>
            </a:r>
            <a:r>
              <a:rPr lang="fi-FI" sz="2400" dirty="0">
                <a:latin typeface="Montserrat Light" panose="00000400000000000000" pitchFamily="50" charset="0"/>
              </a:rPr>
              <a:t> </a:t>
            </a:r>
            <a:r>
              <a:rPr lang="fi-FI" sz="2400" dirty="0" err="1">
                <a:latin typeface="Montserrat Light" panose="00000400000000000000" pitchFamily="50" charset="0"/>
              </a:rPr>
              <a:t>med</a:t>
            </a:r>
            <a:r>
              <a:rPr lang="fi-FI" sz="2400" dirty="0">
                <a:latin typeface="Montserrat Light" panose="00000400000000000000" pitchFamily="50" charset="0"/>
              </a:rPr>
              <a:t> </a:t>
            </a:r>
            <a:r>
              <a:rPr lang="fi-FI" sz="2400" dirty="0" err="1">
                <a:latin typeface="Montserrat Light" panose="00000400000000000000" pitchFamily="50" charset="0"/>
              </a:rPr>
              <a:t>svavelstickorna</a:t>
            </a:r>
            <a:r>
              <a:rPr lang="fi-FI" sz="2400" dirty="0">
                <a:latin typeface="Montserrat Light" panose="00000400000000000000" pitchFamily="50" charset="0"/>
              </a:rPr>
              <a:t>.</a:t>
            </a:r>
            <a:endParaRPr sz="2400" dirty="0">
              <a:latin typeface="Montserrat Light" panose="00000400000000000000" pitchFamily="50" charset="0"/>
            </a:endParaRPr>
          </a:p>
          <a:p>
            <a:pPr marL="0" lvl="0" indent="0" algn="l" rtl="0">
              <a:spcBef>
                <a:spcPts val="1000"/>
              </a:spcBef>
              <a:spcAft>
                <a:spcPts val="0"/>
              </a:spcAft>
              <a:buNone/>
            </a:pPr>
            <a:r>
              <a:rPr lang="fi-FI" sz="2400" dirty="0" err="1">
                <a:latin typeface="Montserrat Light" panose="00000400000000000000" pitchFamily="50" charset="0"/>
              </a:rPr>
              <a:t>Vad</a:t>
            </a:r>
            <a:r>
              <a:rPr lang="fi-FI" sz="2400" dirty="0">
                <a:latin typeface="Montserrat Light" panose="00000400000000000000" pitchFamily="50" charset="0"/>
              </a:rPr>
              <a:t> </a:t>
            </a:r>
            <a:r>
              <a:rPr lang="fi-FI" sz="2400" dirty="0" err="1">
                <a:latin typeface="Montserrat Light" panose="00000400000000000000" pitchFamily="50" charset="0"/>
              </a:rPr>
              <a:t>har</a:t>
            </a:r>
            <a:r>
              <a:rPr lang="fi-FI" sz="2400" dirty="0">
                <a:latin typeface="Montserrat Light" panose="00000400000000000000" pitchFamily="50" charset="0"/>
              </a:rPr>
              <a:t> du </a:t>
            </a:r>
            <a:r>
              <a:rPr lang="fi-FI" sz="2400" dirty="0" err="1">
                <a:latin typeface="Montserrat Light" panose="00000400000000000000" pitchFamily="50" charset="0"/>
              </a:rPr>
              <a:t>lärt</a:t>
            </a:r>
            <a:r>
              <a:rPr lang="fi-FI" sz="2400" dirty="0">
                <a:latin typeface="Montserrat Light" panose="00000400000000000000" pitchFamily="50" charset="0"/>
              </a:rPr>
              <a:t> </a:t>
            </a:r>
            <a:r>
              <a:rPr lang="fi-FI" sz="2400" dirty="0" err="1">
                <a:latin typeface="Montserrat Light" panose="00000400000000000000" pitchFamily="50" charset="0"/>
              </a:rPr>
              <a:t>dig</a:t>
            </a:r>
            <a:r>
              <a:rPr lang="fi-FI" sz="2400" dirty="0">
                <a:latin typeface="Montserrat Light" panose="00000400000000000000" pitchFamily="50" charset="0"/>
              </a:rPr>
              <a:t>?</a:t>
            </a:r>
            <a:endParaRPr sz="2400" dirty="0">
              <a:latin typeface="Montserrat Light" panose="00000400000000000000" pitchFamily="50" charset="0"/>
            </a:endParaRPr>
          </a:p>
          <a:p>
            <a:pPr marL="0" lvl="0" indent="0" algn="l" rtl="0">
              <a:spcBef>
                <a:spcPts val="1000"/>
              </a:spcBef>
              <a:spcAft>
                <a:spcPts val="0"/>
              </a:spcAft>
              <a:buNone/>
            </a:pPr>
            <a:r>
              <a:rPr lang="fi-FI" sz="2400" dirty="0" err="1">
                <a:latin typeface="Montserrat Light" panose="00000400000000000000" pitchFamily="50" charset="0"/>
              </a:rPr>
              <a:t>Vilken</a:t>
            </a:r>
            <a:r>
              <a:rPr lang="fi-FI" sz="2400" dirty="0">
                <a:latin typeface="Montserrat Light" panose="00000400000000000000" pitchFamily="50" charset="0"/>
              </a:rPr>
              <a:t> </a:t>
            </a:r>
            <a:r>
              <a:rPr lang="fi-FI" sz="2400" dirty="0" err="1">
                <a:latin typeface="Montserrat Light" panose="00000400000000000000" pitchFamily="50" charset="0"/>
              </a:rPr>
              <a:t>skillnad</a:t>
            </a:r>
            <a:r>
              <a:rPr lang="fi-FI" sz="2400" dirty="0">
                <a:latin typeface="Montserrat Light" panose="00000400000000000000" pitchFamily="50" charset="0"/>
              </a:rPr>
              <a:t> </a:t>
            </a:r>
            <a:r>
              <a:rPr lang="fi-FI" sz="2400" dirty="0" err="1">
                <a:latin typeface="Montserrat Light" panose="00000400000000000000" pitchFamily="50" charset="0"/>
              </a:rPr>
              <a:t>kan</a:t>
            </a:r>
            <a:r>
              <a:rPr lang="fi-FI" sz="2400" dirty="0">
                <a:latin typeface="Montserrat Light" panose="00000400000000000000" pitchFamily="50" charset="0"/>
              </a:rPr>
              <a:t> du </a:t>
            </a:r>
            <a:r>
              <a:rPr lang="fi-FI" sz="2400" dirty="0" err="1">
                <a:latin typeface="Montserrat Light" panose="00000400000000000000" pitchFamily="50" charset="0"/>
              </a:rPr>
              <a:t>göra</a:t>
            </a:r>
            <a:r>
              <a:rPr lang="fi-FI" sz="2400" dirty="0">
                <a:latin typeface="Montserrat Light" panose="00000400000000000000" pitchFamily="50" charset="0"/>
              </a:rPr>
              <a:t>?</a:t>
            </a:r>
            <a:endParaRPr sz="2400" dirty="0">
              <a:latin typeface="Montserrat Light" panose="00000400000000000000" pitchFamily="50" charset="0"/>
            </a:endParaRPr>
          </a:p>
          <a:p>
            <a:pPr marL="0" lvl="0" indent="0" algn="l" rtl="0">
              <a:spcBef>
                <a:spcPts val="1000"/>
              </a:spcBef>
              <a:spcAft>
                <a:spcPts val="0"/>
              </a:spcAft>
              <a:buNone/>
            </a:pPr>
            <a:endParaRPr sz="2400" dirty="0">
              <a:latin typeface="Montserrat Light" panose="00000400000000000000" pitchFamily="50" charset="0"/>
            </a:endParaRPr>
          </a:p>
          <a:p>
            <a:pPr marL="0" lvl="0" indent="0" algn="l" rtl="0">
              <a:spcBef>
                <a:spcPts val="1000"/>
              </a:spcBef>
              <a:spcAft>
                <a:spcPts val="0"/>
              </a:spcAft>
              <a:buNone/>
            </a:pPr>
            <a:r>
              <a:rPr lang="fi-FI" sz="2400" b="1" dirty="0">
                <a:latin typeface="Montserrat Light" panose="00000400000000000000" pitchFamily="50" charset="0"/>
                <a:ea typeface="Montserrat"/>
                <a:cs typeface="Montserrat"/>
                <a:sym typeface="Montserrat"/>
              </a:rPr>
              <a:t>Du </a:t>
            </a:r>
            <a:r>
              <a:rPr lang="fi-FI" sz="2400" b="1" dirty="0" err="1">
                <a:latin typeface="Montserrat Light" panose="00000400000000000000" pitchFamily="50" charset="0"/>
                <a:ea typeface="Montserrat"/>
                <a:cs typeface="Montserrat"/>
                <a:sym typeface="Montserrat"/>
              </a:rPr>
              <a:t>får</a:t>
            </a:r>
            <a:r>
              <a:rPr lang="fi-FI" sz="2400" b="1" dirty="0">
                <a:latin typeface="Montserrat Light" panose="00000400000000000000" pitchFamily="50" charset="0"/>
                <a:ea typeface="Montserrat"/>
                <a:cs typeface="Montserrat"/>
                <a:sym typeface="Montserrat"/>
              </a:rPr>
              <a:t> </a:t>
            </a:r>
            <a:r>
              <a:rPr lang="fi-FI" sz="2400" b="1" dirty="0" err="1">
                <a:latin typeface="Montserrat Light" panose="00000400000000000000" pitchFamily="50" charset="0"/>
                <a:ea typeface="Montserrat"/>
                <a:cs typeface="Montserrat"/>
                <a:sym typeface="Montserrat"/>
              </a:rPr>
              <a:t>gärna</a:t>
            </a:r>
            <a:r>
              <a:rPr lang="fi-FI" sz="2400" b="1" dirty="0">
                <a:latin typeface="Montserrat Light" panose="00000400000000000000" pitchFamily="50" charset="0"/>
                <a:ea typeface="Montserrat"/>
                <a:cs typeface="Montserrat"/>
                <a:sym typeface="Montserrat"/>
              </a:rPr>
              <a:t> </a:t>
            </a:r>
            <a:r>
              <a:rPr lang="fi-FI" sz="2400" b="1" dirty="0" err="1">
                <a:latin typeface="Montserrat Light" panose="00000400000000000000" pitchFamily="50" charset="0"/>
                <a:ea typeface="Montserrat"/>
                <a:cs typeface="Montserrat"/>
                <a:sym typeface="Montserrat"/>
              </a:rPr>
              <a:t>lägga</a:t>
            </a:r>
            <a:r>
              <a:rPr lang="fi-FI" sz="2400" b="1" dirty="0">
                <a:latin typeface="Montserrat Light" panose="00000400000000000000" pitchFamily="50" charset="0"/>
                <a:ea typeface="Montserrat"/>
                <a:cs typeface="Montserrat"/>
                <a:sym typeface="Montserrat"/>
              </a:rPr>
              <a:t> </a:t>
            </a:r>
            <a:r>
              <a:rPr lang="fi-FI" sz="2400" b="1" dirty="0" err="1">
                <a:latin typeface="Montserrat Light" panose="00000400000000000000" pitchFamily="50" charset="0"/>
                <a:ea typeface="Montserrat"/>
                <a:cs typeface="Montserrat"/>
                <a:sym typeface="Montserrat"/>
              </a:rPr>
              <a:t>till</a:t>
            </a:r>
            <a:r>
              <a:rPr lang="fi-FI" sz="2400" b="1" dirty="0">
                <a:latin typeface="Montserrat Light" panose="00000400000000000000" pitchFamily="50" charset="0"/>
                <a:ea typeface="Montserrat"/>
                <a:cs typeface="Montserrat"/>
                <a:sym typeface="Montserrat"/>
              </a:rPr>
              <a:t> </a:t>
            </a:r>
            <a:r>
              <a:rPr lang="fi-FI" sz="2400" b="1" dirty="0" err="1">
                <a:latin typeface="Montserrat Light" panose="00000400000000000000" pitchFamily="50" charset="0"/>
                <a:ea typeface="Montserrat"/>
                <a:cs typeface="Montserrat"/>
                <a:sym typeface="Montserrat"/>
              </a:rPr>
              <a:t>saker</a:t>
            </a:r>
            <a:r>
              <a:rPr lang="fi-FI" sz="2400" b="1" dirty="0">
                <a:latin typeface="Montserrat Light" panose="00000400000000000000" pitchFamily="50" charset="0"/>
                <a:ea typeface="Montserrat"/>
                <a:cs typeface="Montserrat"/>
                <a:sym typeface="Montserrat"/>
              </a:rPr>
              <a:t> du </a:t>
            </a:r>
            <a:r>
              <a:rPr lang="fi-FI" sz="2400" b="1" dirty="0" err="1">
                <a:latin typeface="Montserrat Light" panose="00000400000000000000" pitchFamily="50" charset="0"/>
                <a:ea typeface="Montserrat"/>
                <a:cs typeface="Montserrat"/>
                <a:sym typeface="Montserrat"/>
              </a:rPr>
              <a:t>tror</a:t>
            </a:r>
            <a:r>
              <a:rPr lang="fi-FI" sz="2400" b="1" dirty="0">
                <a:latin typeface="Montserrat Light" panose="00000400000000000000" pitchFamily="50" charset="0"/>
                <a:ea typeface="Montserrat"/>
                <a:cs typeface="Montserrat"/>
                <a:sym typeface="Montserrat"/>
              </a:rPr>
              <a:t> </a:t>
            </a:r>
            <a:r>
              <a:rPr lang="fi-FI" sz="2400" b="1" dirty="0" err="1">
                <a:latin typeface="Montserrat Light" panose="00000400000000000000" pitchFamily="50" charset="0"/>
                <a:ea typeface="Montserrat"/>
                <a:cs typeface="Montserrat"/>
                <a:sym typeface="Montserrat"/>
              </a:rPr>
              <a:t>också</a:t>
            </a:r>
            <a:r>
              <a:rPr lang="fi-FI" sz="2400" b="1" dirty="0">
                <a:latin typeface="Montserrat Light" panose="00000400000000000000" pitchFamily="50" charset="0"/>
                <a:ea typeface="Montserrat"/>
                <a:cs typeface="Montserrat"/>
                <a:sym typeface="Montserrat"/>
              </a:rPr>
              <a:t> </a:t>
            </a:r>
            <a:r>
              <a:rPr lang="fi-FI" sz="2400" b="1" dirty="0" err="1">
                <a:latin typeface="Montserrat Light" panose="00000400000000000000" pitchFamily="50" charset="0"/>
                <a:ea typeface="Montserrat"/>
                <a:cs typeface="Montserrat"/>
                <a:sym typeface="Montserrat"/>
              </a:rPr>
              <a:t>kan</a:t>
            </a:r>
            <a:r>
              <a:rPr lang="fi-FI" sz="2400" b="1" dirty="0">
                <a:latin typeface="Montserrat Light" panose="00000400000000000000" pitchFamily="50" charset="0"/>
                <a:ea typeface="Montserrat"/>
                <a:cs typeface="Montserrat"/>
                <a:sym typeface="Montserrat"/>
              </a:rPr>
              <a:t> vara </a:t>
            </a:r>
            <a:r>
              <a:rPr lang="fi-FI" sz="2400" b="1" dirty="0" err="1">
                <a:latin typeface="Montserrat Light" panose="00000400000000000000" pitchFamily="50" charset="0"/>
                <a:ea typeface="Montserrat"/>
                <a:cs typeface="Montserrat"/>
                <a:sym typeface="Montserrat"/>
              </a:rPr>
              <a:t>relevanta</a:t>
            </a:r>
            <a:r>
              <a:rPr lang="fi-FI" sz="2400" b="1" dirty="0">
                <a:latin typeface="Montserrat Light" panose="00000400000000000000" pitchFamily="50" charset="0"/>
                <a:ea typeface="Montserrat"/>
                <a:cs typeface="Montserrat"/>
                <a:sym typeface="Montserrat"/>
              </a:rPr>
              <a:t>.</a:t>
            </a:r>
            <a:endParaRPr sz="2400" b="1" dirty="0">
              <a:latin typeface="Montserrat Light" panose="00000400000000000000" pitchFamily="50" charset="0"/>
              <a:ea typeface="Montserrat"/>
              <a:cs typeface="Montserrat"/>
              <a:sym typeface="Montserrat"/>
            </a:endParaRPr>
          </a:p>
          <a:p>
            <a:pPr marL="0" lvl="0" indent="0" algn="l" rtl="0">
              <a:spcBef>
                <a:spcPts val="1000"/>
              </a:spcBef>
              <a:spcAft>
                <a:spcPts val="0"/>
              </a:spcAft>
              <a:buNone/>
            </a:pPr>
            <a:endParaRPr sz="2400" dirty="0">
              <a:latin typeface="Montserrat Light" panose="00000400000000000000" pitchFamily="50" charset="0"/>
            </a:endParaRPr>
          </a:p>
        </p:txBody>
      </p:sp>
      <p:pic>
        <p:nvPicPr>
          <p:cNvPr id="338" name="Google Shape;338;g3501764105c_1_105" title="Skærmbillede 2025-04-25 kl. 13.16.49.png"/>
          <p:cNvPicPr preferRelativeResize="0"/>
          <p:nvPr/>
        </p:nvPicPr>
        <p:blipFill>
          <a:blip r:embed="rId3">
            <a:alphaModFix/>
          </a:blip>
          <a:stretch>
            <a:fillRect/>
          </a:stretch>
        </p:blipFill>
        <p:spPr>
          <a:xfrm>
            <a:off x="11695050" y="93750"/>
            <a:ext cx="413050" cy="260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3501764105c_1_122"/>
          <p:cNvSpPr txBox="1">
            <a:spLocks noGrp="1"/>
          </p:cNvSpPr>
          <p:nvPr>
            <p:ph type="body" idx="1"/>
          </p:nvPr>
        </p:nvSpPr>
        <p:spPr>
          <a:xfrm>
            <a:off x="838200" y="787225"/>
            <a:ext cx="10515600" cy="5389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344" name="Google Shape;344;g3501764105c_1_122"/>
          <p:cNvSpPr/>
          <p:nvPr/>
        </p:nvSpPr>
        <p:spPr>
          <a:xfrm>
            <a:off x="2324125" y="2819400"/>
            <a:ext cx="7172673" cy="1206433"/>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9900"/>
                </a:solidFill>
                <a:latin typeface="Arial"/>
              </a:rPr>
              <a:t>Temakväll</a:t>
            </a:r>
          </a:p>
        </p:txBody>
      </p:sp>
      <p:pic>
        <p:nvPicPr>
          <p:cNvPr id="345" name="Google Shape;345;g3501764105c_1_122" title="Skærmbillede 2025-04-25 kl. 13.16.49.png"/>
          <p:cNvPicPr preferRelativeResize="0"/>
          <p:nvPr/>
        </p:nvPicPr>
        <p:blipFill>
          <a:blip r:embed="rId3">
            <a:alphaModFix/>
          </a:blip>
          <a:stretch>
            <a:fillRect/>
          </a:stretch>
        </p:blipFill>
        <p:spPr>
          <a:xfrm>
            <a:off x="11695050" y="93750"/>
            <a:ext cx="413050" cy="260525"/>
          </a:xfrm>
          <a:prstGeom prst="rect">
            <a:avLst/>
          </a:prstGeom>
          <a:noFill/>
          <a:ln>
            <a:noFill/>
          </a:ln>
        </p:spPr>
      </p:pic>
      <p:pic>
        <p:nvPicPr>
          <p:cNvPr id="346" name="Google Shape;346;g3501764105c_1_122"/>
          <p:cNvPicPr preferRelativeResize="0"/>
          <p:nvPr/>
        </p:nvPicPr>
        <p:blipFill>
          <a:blip r:embed="rId4">
            <a:alphaModFix/>
          </a:blip>
          <a:stretch>
            <a:fillRect/>
          </a:stretch>
        </p:blipFill>
        <p:spPr>
          <a:xfrm flipH="1">
            <a:off x="-1905675" y="-419100"/>
            <a:ext cx="9182100" cy="3924300"/>
          </a:xfrm>
          <a:prstGeom prst="rect">
            <a:avLst/>
          </a:prstGeom>
          <a:noFill/>
          <a:ln>
            <a:noFill/>
          </a:ln>
        </p:spPr>
      </p:pic>
      <p:pic>
        <p:nvPicPr>
          <p:cNvPr id="347" name="Google Shape;347;g3501764105c_1_122"/>
          <p:cNvPicPr preferRelativeResize="0"/>
          <p:nvPr/>
        </p:nvPicPr>
        <p:blipFill>
          <a:blip r:embed="rId4">
            <a:alphaModFix/>
          </a:blip>
          <a:stretch>
            <a:fillRect/>
          </a:stretch>
        </p:blipFill>
        <p:spPr>
          <a:xfrm>
            <a:off x="4879275" y="-399975"/>
            <a:ext cx="9182100" cy="3924300"/>
          </a:xfrm>
          <a:prstGeom prst="rect">
            <a:avLst/>
          </a:prstGeom>
          <a:noFill/>
          <a:ln>
            <a:noFill/>
          </a:ln>
        </p:spPr>
      </p:pic>
      <p:pic>
        <p:nvPicPr>
          <p:cNvPr id="348" name="Google Shape;348;g3501764105c_1_122"/>
          <p:cNvPicPr preferRelativeResize="0"/>
          <p:nvPr/>
        </p:nvPicPr>
        <p:blipFill>
          <a:blip r:embed="rId5">
            <a:alphaModFix/>
          </a:blip>
          <a:stretch>
            <a:fillRect/>
          </a:stretch>
        </p:blipFill>
        <p:spPr>
          <a:xfrm rot="5400000">
            <a:off x="1152525" y="2673588"/>
            <a:ext cx="1447801" cy="1111623"/>
          </a:xfrm>
          <a:prstGeom prst="rect">
            <a:avLst/>
          </a:prstGeom>
          <a:noFill/>
          <a:ln>
            <a:noFill/>
          </a:ln>
        </p:spPr>
      </p:pic>
      <p:pic>
        <p:nvPicPr>
          <p:cNvPr id="349" name="Google Shape;349;g3501764105c_1_122"/>
          <p:cNvPicPr preferRelativeResize="0"/>
          <p:nvPr/>
        </p:nvPicPr>
        <p:blipFill>
          <a:blip r:embed="rId5">
            <a:alphaModFix/>
          </a:blip>
          <a:stretch>
            <a:fillRect/>
          </a:stretch>
        </p:blipFill>
        <p:spPr>
          <a:xfrm>
            <a:off x="133350" y="2984125"/>
            <a:ext cx="1447801" cy="1111624"/>
          </a:xfrm>
          <a:prstGeom prst="rect">
            <a:avLst/>
          </a:prstGeom>
          <a:noFill/>
          <a:ln>
            <a:noFill/>
          </a:ln>
        </p:spPr>
      </p:pic>
      <p:pic>
        <p:nvPicPr>
          <p:cNvPr id="350" name="Google Shape;350;g3501764105c_1_122"/>
          <p:cNvPicPr preferRelativeResize="0"/>
          <p:nvPr/>
        </p:nvPicPr>
        <p:blipFill>
          <a:blip r:embed="rId5">
            <a:alphaModFix/>
          </a:blip>
          <a:stretch>
            <a:fillRect/>
          </a:stretch>
        </p:blipFill>
        <p:spPr>
          <a:xfrm rot="3726166">
            <a:off x="438150" y="4041400"/>
            <a:ext cx="1447801" cy="1111624"/>
          </a:xfrm>
          <a:prstGeom prst="rect">
            <a:avLst/>
          </a:prstGeom>
          <a:noFill/>
          <a:ln>
            <a:noFill/>
          </a:ln>
        </p:spPr>
      </p:pic>
      <p:pic>
        <p:nvPicPr>
          <p:cNvPr id="351" name="Google Shape;351;g3501764105c_1_122"/>
          <p:cNvPicPr preferRelativeResize="0"/>
          <p:nvPr/>
        </p:nvPicPr>
        <p:blipFill>
          <a:blip r:embed="rId5">
            <a:alphaModFix/>
          </a:blip>
          <a:stretch>
            <a:fillRect/>
          </a:stretch>
        </p:blipFill>
        <p:spPr>
          <a:xfrm>
            <a:off x="9867625" y="2873188"/>
            <a:ext cx="1447801" cy="1111624"/>
          </a:xfrm>
          <a:prstGeom prst="rect">
            <a:avLst/>
          </a:prstGeom>
          <a:noFill/>
          <a:ln>
            <a:noFill/>
          </a:ln>
        </p:spPr>
      </p:pic>
      <p:pic>
        <p:nvPicPr>
          <p:cNvPr id="352" name="Google Shape;352;g3501764105c_1_122"/>
          <p:cNvPicPr preferRelativeResize="0"/>
          <p:nvPr/>
        </p:nvPicPr>
        <p:blipFill>
          <a:blip r:embed="rId5">
            <a:alphaModFix/>
          </a:blip>
          <a:stretch>
            <a:fillRect/>
          </a:stretch>
        </p:blipFill>
        <p:spPr>
          <a:xfrm rot="5069381">
            <a:off x="10553425" y="3647113"/>
            <a:ext cx="1447800" cy="1111624"/>
          </a:xfrm>
          <a:prstGeom prst="rect">
            <a:avLst/>
          </a:prstGeom>
          <a:noFill/>
          <a:ln>
            <a:noFill/>
          </a:ln>
        </p:spPr>
      </p:pic>
      <p:pic>
        <p:nvPicPr>
          <p:cNvPr id="353" name="Google Shape;353;g3501764105c_1_122"/>
          <p:cNvPicPr preferRelativeResize="0"/>
          <p:nvPr/>
        </p:nvPicPr>
        <p:blipFill>
          <a:blip r:embed="rId5">
            <a:alphaModFix/>
          </a:blip>
          <a:stretch>
            <a:fillRect/>
          </a:stretch>
        </p:blipFill>
        <p:spPr>
          <a:xfrm rot="2072164">
            <a:off x="9581875" y="4114788"/>
            <a:ext cx="1447801" cy="1111625"/>
          </a:xfrm>
          <a:prstGeom prst="rect">
            <a:avLst/>
          </a:prstGeom>
          <a:noFill/>
          <a:ln>
            <a:noFill/>
          </a:ln>
        </p:spPr>
      </p:pic>
      <p:pic>
        <p:nvPicPr>
          <p:cNvPr id="354" name="Google Shape;354;g3501764105c_1_122"/>
          <p:cNvPicPr preferRelativeResize="0"/>
          <p:nvPr/>
        </p:nvPicPr>
        <p:blipFill>
          <a:blip r:embed="rId5">
            <a:alphaModFix/>
          </a:blip>
          <a:stretch>
            <a:fillRect/>
          </a:stretch>
        </p:blipFill>
        <p:spPr>
          <a:xfrm rot="-3823783">
            <a:off x="10692325" y="4844862"/>
            <a:ext cx="1447801" cy="1111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g3501764105c_4_7" descr="Kuva, joka sisältää kohteen teksti, kuvakaappaus, Fontti, graafinen suunnittelu&#10;&#10;Kuvaus luotu automaattisesti"/>
          <p:cNvPicPr preferRelativeResize="0"/>
          <p:nvPr/>
        </p:nvPicPr>
        <p:blipFill rotWithShape="1">
          <a:blip r:embed="rId3">
            <a:alphaModFix/>
          </a:blip>
          <a:srcRect/>
          <a:stretch/>
        </p:blipFill>
        <p:spPr>
          <a:xfrm>
            <a:off x="1016508" y="1524000"/>
            <a:ext cx="10158983" cy="3809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501764105c_1_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a:t>Tema: Ingen Hunger</a:t>
            </a:r>
            <a:endParaRPr/>
          </a:p>
        </p:txBody>
      </p:sp>
      <p:sp>
        <p:nvSpPr>
          <p:cNvPr id="232" name="Google Shape;232;g3501764105c_1_4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lnSpc>
                <a:spcPct val="70000"/>
              </a:lnSpc>
              <a:spcBef>
                <a:spcPts val="1000"/>
              </a:spcBef>
              <a:spcAft>
                <a:spcPts val="0"/>
              </a:spcAft>
              <a:buClr>
                <a:schemeClr val="dk1"/>
              </a:buClr>
              <a:buSzPts val="1800"/>
              <a:buFont typeface="Arial"/>
              <a:buNone/>
            </a:pPr>
            <a:r>
              <a:rPr lang="fi-FI" sz="2060" b="1" dirty="0" err="1">
                <a:latin typeface="Montserrat"/>
                <a:ea typeface="Montserrat"/>
                <a:cs typeface="Montserrat"/>
                <a:sym typeface="Montserrat"/>
              </a:rPr>
              <a:t>Målgrupp</a:t>
            </a:r>
            <a:r>
              <a:rPr lang="fi-FI" sz="2060" b="1" dirty="0">
                <a:latin typeface="Montserrat"/>
                <a:ea typeface="Montserrat"/>
                <a:cs typeface="Montserrat"/>
                <a:sym typeface="Montserrat"/>
              </a:rPr>
              <a:t>: </a:t>
            </a:r>
            <a:r>
              <a:rPr lang="fi-FI" sz="2060" dirty="0" err="1">
                <a:latin typeface="Montserrat Light" panose="00000400000000000000" pitchFamily="50" charset="0"/>
                <a:ea typeface="Montserrat"/>
                <a:cs typeface="Montserrat"/>
                <a:sym typeface="Montserrat"/>
              </a:rPr>
              <a:t>åk</a:t>
            </a:r>
            <a:r>
              <a:rPr lang="fi-FI" sz="2060" dirty="0">
                <a:latin typeface="Montserrat Light" panose="00000400000000000000" pitchFamily="50" charset="0"/>
                <a:ea typeface="Montserrat"/>
                <a:cs typeface="Montserrat"/>
                <a:sym typeface="Montserrat"/>
              </a:rPr>
              <a:t> 7-9</a:t>
            </a:r>
            <a:endParaRPr sz="2060" dirty="0">
              <a:latin typeface="Montserrat Light" panose="00000400000000000000" pitchFamily="50" charset="0"/>
            </a:endParaRPr>
          </a:p>
          <a:p>
            <a:pPr marL="0" lvl="0" indent="0" algn="l" rtl="0">
              <a:lnSpc>
                <a:spcPct val="70000"/>
              </a:lnSpc>
              <a:spcBef>
                <a:spcPts val="1000"/>
              </a:spcBef>
              <a:spcAft>
                <a:spcPts val="0"/>
              </a:spcAft>
              <a:buClr>
                <a:schemeClr val="dk1"/>
              </a:buClr>
              <a:buSzPts val="1800"/>
              <a:buFont typeface="Arial"/>
              <a:buNone/>
            </a:pPr>
            <a:r>
              <a:rPr lang="fi-FI" sz="2060" b="1" dirty="0" err="1">
                <a:latin typeface="Montserrat"/>
                <a:ea typeface="Montserrat"/>
                <a:cs typeface="Montserrat"/>
                <a:sym typeface="Montserrat"/>
              </a:rPr>
              <a:t>Längd</a:t>
            </a:r>
            <a:r>
              <a:rPr lang="fi-FI" sz="2060" b="1" dirty="0">
                <a:latin typeface="Montserrat"/>
                <a:ea typeface="Montserrat"/>
                <a:cs typeface="Montserrat"/>
                <a:sym typeface="Montserrat"/>
              </a:rPr>
              <a:t>:</a:t>
            </a:r>
            <a:r>
              <a:rPr lang="fi-FI" sz="2060" dirty="0"/>
              <a:t> 10 </a:t>
            </a:r>
            <a:r>
              <a:rPr lang="fi-FI" sz="2060" dirty="0" err="1"/>
              <a:t>lektioner</a:t>
            </a:r>
            <a:endParaRPr sz="2060" dirty="0"/>
          </a:p>
          <a:p>
            <a:pPr marL="0" lvl="0" indent="0" algn="l" rtl="0">
              <a:lnSpc>
                <a:spcPct val="70000"/>
              </a:lnSpc>
              <a:spcBef>
                <a:spcPts val="1000"/>
              </a:spcBef>
              <a:spcAft>
                <a:spcPts val="0"/>
              </a:spcAft>
              <a:buClr>
                <a:schemeClr val="dk1"/>
              </a:buClr>
              <a:buSzPts val="1800"/>
              <a:buFont typeface="Arial"/>
              <a:buNone/>
            </a:pPr>
            <a:endParaRPr sz="2060" dirty="0"/>
          </a:p>
          <a:p>
            <a:pPr marL="0" lvl="0" indent="0" algn="l" rtl="0">
              <a:lnSpc>
                <a:spcPct val="70000"/>
              </a:lnSpc>
              <a:spcBef>
                <a:spcPts val="1000"/>
              </a:spcBef>
              <a:spcAft>
                <a:spcPts val="0"/>
              </a:spcAft>
              <a:buClr>
                <a:schemeClr val="dk1"/>
              </a:buClr>
              <a:buSzPts val="1800"/>
              <a:buFont typeface="Arial"/>
              <a:buNone/>
            </a:pPr>
            <a:r>
              <a:rPr lang="fi-FI" sz="2060" dirty="0" err="1"/>
              <a:t>Detta</a:t>
            </a:r>
            <a:r>
              <a:rPr lang="fi-FI" sz="2060" dirty="0"/>
              <a:t> </a:t>
            </a:r>
            <a:r>
              <a:rPr lang="fi-FI" sz="2060" dirty="0" err="1"/>
              <a:t>är</a:t>
            </a:r>
            <a:r>
              <a:rPr lang="fi-FI" sz="2060" dirty="0"/>
              <a:t> en </a:t>
            </a:r>
            <a:r>
              <a:rPr lang="fi-FI" sz="2060" dirty="0" err="1"/>
              <a:t>tvärvetenskaplig</a:t>
            </a:r>
            <a:r>
              <a:rPr lang="fi-FI" sz="2060" dirty="0"/>
              <a:t> </a:t>
            </a:r>
            <a:r>
              <a:rPr lang="fi-FI" sz="2060" dirty="0" err="1"/>
              <a:t>temaplanering</a:t>
            </a:r>
            <a:r>
              <a:rPr lang="fi-FI" sz="2060" dirty="0"/>
              <a:t>, </a:t>
            </a:r>
            <a:r>
              <a:rPr lang="fi-FI" sz="2060" dirty="0" err="1"/>
              <a:t>med</a:t>
            </a:r>
            <a:r>
              <a:rPr lang="fi-FI" sz="2060" dirty="0"/>
              <a:t> ett </a:t>
            </a:r>
            <a:r>
              <a:rPr lang="fi-FI" sz="2060" dirty="0" err="1"/>
              <a:t>ämnesövergripande</a:t>
            </a:r>
            <a:r>
              <a:rPr lang="fi-FI" sz="2060" dirty="0"/>
              <a:t> </a:t>
            </a:r>
            <a:r>
              <a:rPr lang="fi-FI" sz="2060" dirty="0" err="1"/>
              <a:t>arbete</a:t>
            </a:r>
            <a:r>
              <a:rPr lang="fi-FI" sz="2060" dirty="0"/>
              <a:t> </a:t>
            </a:r>
            <a:r>
              <a:rPr lang="fi-FI" sz="2060" dirty="0" err="1"/>
              <a:t>med</a:t>
            </a:r>
            <a:r>
              <a:rPr lang="fi-FI" sz="2060" dirty="0"/>
              <a:t> </a:t>
            </a:r>
            <a:r>
              <a:rPr lang="fi-FI" sz="2060" dirty="0" err="1"/>
              <a:t>samhällskunskap</a:t>
            </a:r>
            <a:r>
              <a:rPr lang="fi-FI" sz="2060" dirty="0"/>
              <a:t>, </a:t>
            </a:r>
            <a:r>
              <a:rPr lang="fi-FI" sz="2060" dirty="0" err="1"/>
              <a:t>hem</a:t>
            </a:r>
            <a:r>
              <a:rPr lang="fi-FI" sz="2060" dirty="0"/>
              <a:t>- </a:t>
            </a:r>
            <a:r>
              <a:rPr lang="fi-FI" sz="2060" dirty="0" err="1"/>
              <a:t>och</a:t>
            </a:r>
            <a:r>
              <a:rPr lang="fi-FI" sz="2060" dirty="0"/>
              <a:t> </a:t>
            </a:r>
            <a:r>
              <a:rPr lang="fi-FI" sz="2060" dirty="0" err="1"/>
              <a:t>konsumentkunskap</a:t>
            </a:r>
            <a:r>
              <a:rPr lang="fi-FI" sz="2060" dirty="0"/>
              <a:t> </a:t>
            </a:r>
            <a:r>
              <a:rPr lang="fi-FI" sz="2060" dirty="0" err="1"/>
              <a:t>och</a:t>
            </a:r>
            <a:r>
              <a:rPr lang="fi-FI" sz="2060" dirty="0"/>
              <a:t> </a:t>
            </a:r>
            <a:r>
              <a:rPr lang="fi-FI" sz="2060" dirty="0" err="1"/>
              <a:t>svenska</a:t>
            </a:r>
            <a:r>
              <a:rPr lang="fi-FI" sz="2060" dirty="0"/>
              <a:t> (litteratur).</a:t>
            </a:r>
            <a:endParaRPr sz="2060" dirty="0"/>
          </a:p>
          <a:p>
            <a:pPr marL="0" lvl="0" indent="0" algn="l" rtl="0">
              <a:lnSpc>
                <a:spcPct val="70000"/>
              </a:lnSpc>
              <a:spcBef>
                <a:spcPts val="1000"/>
              </a:spcBef>
              <a:spcAft>
                <a:spcPts val="0"/>
              </a:spcAft>
              <a:buClr>
                <a:schemeClr val="dk1"/>
              </a:buClr>
              <a:buSzPts val="1800"/>
              <a:buFont typeface="Arial"/>
              <a:buNone/>
            </a:pPr>
            <a:endParaRPr sz="2060" b="1" dirty="0">
              <a:latin typeface="Montserrat"/>
              <a:ea typeface="Montserrat"/>
              <a:cs typeface="Montserrat"/>
              <a:sym typeface="Montserrat"/>
            </a:endParaRPr>
          </a:p>
          <a:p>
            <a:pPr marL="0" lvl="0" indent="0" algn="l" rtl="0">
              <a:lnSpc>
                <a:spcPct val="70000"/>
              </a:lnSpc>
              <a:spcBef>
                <a:spcPts val="1000"/>
              </a:spcBef>
              <a:spcAft>
                <a:spcPts val="0"/>
              </a:spcAft>
              <a:buClr>
                <a:schemeClr val="dk1"/>
              </a:buClr>
              <a:buSzPts val="1800"/>
              <a:buFont typeface="Arial"/>
              <a:buNone/>
            </a:pPr>
            <a:r>
              <a:rPr lang="fi-FI" sz="2060" b="1" dirty="0" err="1">
                <a:latin typeface="Montserrat"/>
                <a:ea typeface="Montserrat"/>
                <a:cs typeface="Montserrat"/>
                <a:sym typeface="Montserrat"/>
              </a:rPr>
              <a:t>Fokusområden</a:t>
            </a:r>
            <a:r>
              <a:rPr lang="fi-FI" sz="2060" b="1" dirty="0">
                <a:latin typeface="Montserrat"/>
                <a:ea typeface="Montserrat"/>
                <a:cs typeface="Montserrat"/>
                <a:sym typeface="Montserrat"/>
              </a:rPr>
              <a:t>/</a:t>
            </a:r>
            <a:r>
              <a:rPr lang="fi-FI" sz="2060" b="1" dirty="0" err="1">
                <a:latin typeface="Montserrat"/>
                <a:ea typeface="Montserrat"/>
                <a:cs typeface="Montserrat"/>
                <a:sym typeface="Montserrat"/>
              </a:rPr>
              <a:t>begrepp</a:t>
            </a:r>
            <a:r>
              <a:rPr lang="fi-FI" sz="2060" b="1" dirty="0">
                <a:latin typeface="Montserrat"/>
                <a:ea typeface="Montserrat"/>
                <a:cs typeface="Montserrat"/>
                <a:sym typeface="Montserrat"/>
              </a:rPr>
              <a:t>:</a:t>
            </a:r>
            <a:r>
              <a:rPr lang="fi-FI" sz="2060" dirty="0"/>
              <a:t> </a:t>
            </a:r>
            <a:r>
              <a:rPr lang="fi-FI" sz="2060" dirty="0" err="1"/>
              <a:t>Konsumtion</a:t>
            </a:r>
            <a:r>
              <a:rPr lang="fi-FI" sz="2060" dirty="0"/>
              <a:t>, </a:t>
            </a:r>
            <a:r>
              <a:rPr lang="fi-FI" sz="2060" dirty="0" err="1"/>
              <a:t>Matsvinn</a:t>
            </a:r>
            <a:endParaRPr sz="2060" dirty="0"/>
          </a:p>
          <a:p>
            <a:pPr marL="0" lvl="0" indent="0" algn="l" rtl="0">
              <a:lnSpc>
                <a:spcPct val="70000"/>
              </a:lnSpc>
              <a:spcBef>
                <a:spcPts val="1000"/>
              </a:spcBef>
              <a:spcAft>
                <a:spcPts val="0"/>
              </a:spcAft>
              <a:buNone/>
            </a:pPr>
            <a:endParaRPr sz="2060" dirty="0"/>
          </a:p>
          <a:p>
            <a:pPr marL="0" lvl="0" indent="0" algn="l" rtl="0">
              <a:lnSpc>
                <a:spcPct val="70000"/>
              </a:lnSpc>
              <a:spcBef>
                <a:spcPts val="1000"/>
              </a:spcBef>
              <a:spcAft>
                <a:spcPts val="0"/>
              </a:spcAft>
              <a:buClr>
                <a:schemeClr val="dk1"/>
              </a:buClr>
              <a:buSzPts val="1800"/>
              <a:buFont typeface="Arial"/>
              <a:buNone/>
            </a:pPr>
            <a:endParaRPr sz="2060" dirty="0"/>
          </a:p>
          <a:p>
            <a:pPr marL="0" lvl="0" indent="0" algn="l" rtl="0">
              <a:lnSpc>
                <a:spcPct val="70000"/>
              </a:lnSpc>
              <a:spcBef>
                <a:spcPts val="1000"/>
              </a:spcBef>
              <a:spcAft>
                <a:spcPts val="0"/>
              </a:spcAft>
              <a:buClr>
                <a:schemeClr val="dk1"/>
              </a:buClr>
              <a:buSzPts val="1800"/>
              <a:buFont typeface="Arial"/>
              <a:buNone/>
            </a:pPr>
            <a:r>
              <a:rPr lang="fi-FI" sz="2060" i="1" dirty="0"/>
              <a:t>Vi </a:t>
            </a:r>
            <a:r>
              <a:rPr lang="fi-FI" sz="2060" i="1" dirty="0" err="1"/>
              <a:t>kommer</a:t>
            </a:r>
            <a:r>
              <a:rPr lang="fi-FI" sz="2060" i="1" dirty="0"/>
              <a:t> </a:t>
            </a:r>
            <a:r>
              <a:rPr lang="fi-FI" sz="2060" i="1" dirty="0" err="1"/>
              <a:t>att</a:t>
            </a:r>
            <a:r>
              <a:rPr lang="fi-FI" sz="2060" i="1" dirty="0"/>
              <a:t> </a:t>
            </a:r>
            <a:r>
              <a:rPr lang="fi-FI" sz="2060" i="1" dirty="0" err="1"/>
              <a:t>avsluta</a:t>
            </a:r>
            <a:r>
              <a:rPr lang="fi-FI" sz="2060" i="1" dirty="0"/>
              <a:t> </a:t>
            </a:r>
            <a:r>
              <a:rPr lang="fi-FI" sz="2060" i="1" dirty="0" err="1"/>
              <a:t>arbetsområdet</a:t>
            </a:r>
            <a:r>
              <a:rPr lang="fi-FI" sz="2060" i="1" dirty="0"/>
              <a:t> </a:t>
            </a:r>
            <a:r>
              <a:rPr lang="fi-FI" sz="2060" i="1" dirty="0" err="1"/>
              <a:t>med</a:t>
            </a:r>
            <a:r>
              <a:rPr lang="fi-FI" sz="2060" i="1" dirty="0"/>
              <a:t> en </a:t>
            </a:r>
            <a:r>
              <a:rPr lang="fi-FI" sz="2060" i="1" dirty="0" err="1"/>
              <a:t>temakväll</a:t>
            </a:r>
            <a:r>
              <a:rPr lang="fi-FI" sz="2060" i="1" dirty="0"/>
              <a:t> </a:t>
            </a:r>
            <a:br>
              <a:rPr lang="fi-FI" sz="2060" i="1" dirty="0"/>
            </a:br>
            <a:r>
              <a:rPr lang="fi-FI" sz="2060" i="1" dirty="0" err="1"/>
              <a:t>dit</a:t>
            </a:r>
            <a:r>
              <a:rPr lang="fi-FI" sz="2060" i="1" dirty="0"/>
              <a:t> </a:t>
            </a:r>
            <a:r>
              <a:rPr lang="fi-FI" sz="2060" i="1" dirty="0" err="1"/>
              <a:t>föräldrarna</a:t>
            </a:r>
            <a:r>
              <a:rPr lang="fi-FI" sz="2060" i="1" dirty="0"/>
              <a:t> </a:t>
            </a:r>
            <a:r>
              <a:rPr lang="fi-FI" sz="2060" i="1" dirty="0" err="1"/>
              <a:t>är</a:t>
            </a:r>
            <a:r>
              <a:rPr lang="fi-FI" sz="2060" i="1" dirty="0"/>
              <a:t> </a:t>
            </a:r>
            <a:r>
              <a:rPr lang="fi-FI" sz="2060" i="1" dirty="0" err="1"/>
              <a:t>inbjudna</a:t>
            </a:r>
            <a:r>
              <a:rPr lang="fi-FI" sz="2060" i="1" dirty="0"/>
              <a:t> </a:t>
            </a:r>
            <a:r>
              <a:rPr lang="fi-FI" sz="2060" i="1" dirty="0" err="1"/>
              <a:t>och</a:t>
            </a:r>
            <a:r>
              <a:rPr lang="fi-FI" sz="2060" i="1" dirty="0"/>
              <a:t> </a:t>
            </a:r>
            <a:r>
              <a:rPr lang="fi-FI" sz="2060" i="1" dirty="0" err="1"/>
              <a:t>där</a:t>
            </a:r>
            <a:r>
              <a:rPr lang="fi-FI" sz="2060" i="1" dirty="0"/>
              <a:t> </a:t>
            </a:r>
            <a:r>
              <a:rPr lang="fi-FI" sz="2060" i="1" dirty="0" err="1"/>
              <a:t>eleverna</a:t>
            </a:r>
            <a:r>
              <a:rPr lang="fi-FI" sz="2060" i="1" dirty="0"/>
              <a:t> </a:t>
            </a:r>
            <a:r>
              <a:rPr lang="fi-FI" sz="2060" i="1" dirty="0" err="1"/>
              <a:t>presenterar</a:t>
            </a:r>
            <a:r>
              <a:rPr lang="fi-FI" sz="2060" i="1" dirty="0"/>
              <a:t> </a:t>
            </a:r>
            <a:br>
              <a:rPr lang="fi-FI" sz="2060" i="1" dirty="0"/>
            </a:br>
            <a:r>
              <a:rPr lang="fi-FI" sz="2060" i="1" dirty="0" err="1"/>
              <a:t>och</a:t>
            </a:r>
            <a:r>
              <a:rPr lang="fi-FI" sz="2060" i="1" dirty="0"/>
              <a:t> </a:t>
            </a:r>
            <a:r>
              <a:rPr lang="fi-FI" sz="2060" i="1" dirty="0" err="1"/>
              <a:t>sammanfattar</a:t>
            </a:r>
            <a:r>
              <a:rPr lang="fi-FI" sz="2060" i="1" dirty="0"/>
              <a:t> </a:t>
            </a:r>
            <a:r>
              <a:rPr lang="fi-FI" sz="2060" i="1" dirty="0" err="1"/>
              <a:t>temaarbetet</a:t>
            </a:r>
            <a:r>
              <a:rPr lang="fi-FI" sz="2060" i="1" dirty="0"/>
              <a:t>.</a:t>
            </a:r>
            <a:endParaRPr i="1" dirty="0"/>
          </a:p>
        </p:txBody>
      </p:sp>
      <p:pic>
        <p:nvPicPr>
          <p:cNvPr id="233" name="Google Shape;233;g3501764105c_1_42" title="Skærmbillede 2025-04-25 kl. 13.16.49.png"/>
          <p:cNvPicPr preferRelativeResize="0"/>
          <p:nvPr/>
        </p:nvPicPr>
        <p:blipFill>
          <a:blip r:embed="rId3">
            <a:alphaModFix/>
          </a:blip>
          <a:stretch>
            <a:fillRect/>
          </a:stretch>
        </p:blipFill>
        <p:spPr>
          <a:xfrm>
            <a:off x="11695050" y="93750"/>
            <a:ext cx="413050" cy="260525"/>
          </a:xfrm>
          <a:prstGeom prst="rect">
            <a:avLst/>
          </a:prstGeom>
          <a:noFill/>
          <a:ln>
            <a:noFill/>
          </a:ln>
        </p:spPr>
      </p:pic>
      <p:pic>
        <p:nvPicPr>
          <p:cNvPr id="234" name="Google Shape;234;g3501764105c_1_42" title="Skærmbillede 2025-04-25 kl. 09.44.31.png"/>
          <p:cNvPicPr preferRelativeResize="0"/>
          <p:nvPr/>
        </p:nvPicPr>
        <p:blipFill>
          <a:blip r:embed="rId4">
            <a:alphaModFix/>
          </a:blip>
          <a:stretch>
            <a:fillRect/>
          </a:stretch>
        </p:blipFill>
        <p:spPr>
          <a:xfrm>
            <a:off x="9175400" y="3897800"/>
            <a:ext cx="2238025" cy="2238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501764105c_4_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a:t>syfte (varför ska vi lära oss detta?)</a:t>
            </a:r>
            <a:endParaRPr/>
          </a:p>
        </p:txBody>
      </p:sp>
      <p:sp>
        <p:nvSpPr>
          <p:cNvPr id="240" name="Google Shape;240;g3501764105c_4_1"/>
          <p:cNvSpPr txBox="1">
            <a:spLocks noGrp="1"/>
          </p:cNvSpPr>
          <p:nvPr>
            <p:ph type="body" idx="1"/>
          </p:nvPr>
        </p:nvSpPr>
        <p:spPr>
          <a:xfrm>
            <a:off x="838200" y="1825625"/>
            <a:ext cx="5747535"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2400" dirty="0"/>
          </a:p>
          <a:p>
            <a:pPr marL="0" lvl="0" indent="0" algn="l" rtl="0">
              <a:spcBef>
                <a:spcPts val="1000"/>
              </a:spcBef>
              <a:spcAft>
                <a:spcPts val="0"/>
              </a:spcAft>
              <a:buNone/>
            </a:pPr>
            <a:r>
              <a:rPr lang="fi-FI" sz="2400" dirty="0" err="1"/>
              <a:t>Så</a:t>
            </a:r>
            <a:r>
              <a:rPr lang="fi-FI" sz="2400" dirty="0"/>
              <a:t> </a:t>
            </a:r>
            <a:r>
              <a:rPr lang="fi-FI" sz="2400" dirty="0" err="1"/>
              <a:t>att</a:t>
            </a:r>
            <a:r>
              <a:rPr lang="fi-FI" sz="2400" dirty="0"/>
              <a:t> du </a:t>
            </a:r>
            <a:r>
              <a:rPr lang="fi-FI" sz="2400" dirty="0" err="1"/>
              <a:t>kan</a:t>
            </a:r>
            <a:r>
              <a:rPr lang="fi-FI" sz="2400" dirty="0"/>
              <a:t> </a:t>
            </a:r>
            <a:r>
              <a:rPr lang="fi-FI" sz="2400" dirty="0" err="1"/>
              <a:t>få</a:t>
            </a:r>
            <a:r>
              <a:rPr lang="fi-FI" sz="2400" dirty="0"/>
              <a:t> </a:t>
            </a:r>
            <a:r>
              <a:rPr lang="fi-FI" sz="2400" dirty="0" err="1"/>
              <a:t>förståelse</a:t>
            </a:r>
            <a:r>
              <a:rPr lang="fi-FI" sz="2400" dirty="0"/>
              <a:t> för </a:t>
            </a:r>
            <a:r>
              <a:rPr lang="fi-FI" sz="2400" dirty="0" err="1"/>
              <a:t>att</a:t>
            </a:r>
            <a:r>
              <a:rPr lang="fi-FI" sz="2400" dirty="0"/>
              <a:t> </a:t>
            </a:r>
            <a:br>
              <a:rPr lang="fi-FI" sz="2400" dirty="0"/>
            </a:br>
            <a:r>
              <a:rPr lang="fi-FI" sz="2400" dirty="0"/>
              <a:t>alla </a:t>
            </a:r>
            <a:r>
              <a:rPr lang="fi-FI" sz="2400" dirty="0" err="1"/>
              <a:t>inte</a:t>
            </a:r>
            <a:r>
              <a:rPr lang="fi-FI" sz="2400" dirty="0"/>
              <a:t> </a:t>
            </a:r>
            <a:r>
              <a:rPr lang="fi-FI" sz="2400" dirty="0" err="1"/>
              <a:t>har</a:t>
            </a:r>
            <a:r>
              <a:rPr lang="fi-FI" sz="2400" dirty="0"/>
              <a:t> </a:t>
            </a:r>
            <a:r>
              <a:rPr lang="fi-FI" sz="2400" dirty="0" err="1"/>
              <a:t>tillräckligt</a:t>
            </a:r>
            <a:r>
              <a:rPr lang="fi-FI" sz="2400" dirty="0"/>
              <a:t> </a:t>
            </a:r>
            <a:r>
              <a:rPr lang="fi-FI" sz="2400" dirty="0" err="1"/>
              <a:t>med</a:t>
            </a:r>
            <a:r>
              <a:rPr lang="fi-FI" sz="2400" dirty="0"/>
              <a:t> </a:t>
            </a:r>
            <a:r>
              <a:rPr lang="fi-FI" sz="2400" dirty="0" err="1"/>
              <a:t>mat</a:t>
            </a:r>
            <a:r>
              <a:rPr lang="fi-FI" sz="2400" dirty="0"/>
              <a:t>, </a:t>
            </a:r>
            <a:br>
              <a:rPr lang="fi-FI" sz="2400" dirty="0"/>
            </a:br>
            <a:r>
              <a:rPr lang="fi-FI" sz="2400" dirty="0" err="1"/>
              <a:t>och</a:t>
            </a:r>
            <a:r>
              <a:rPr lang="fi-FI" sz="2400" dirty="0"/>
              <a:t> </a:t>
            </a:r>
            <a:r>
              <a:rPr lang="fi-FI" sz="2400" dirty="0" err="1"/>
              <a:t>att</a:t>
            </a:r>
            <a:r>
              <a:rPr lang="fi-FI" sz="2400" dirty="0"/>
              <a:t> du </a:t>
            </a:r>
            <a:r>
              <a:rPr lang="fi-FI" sz="2400" dirty="0" err="1"/>
              <a:t>kan</a:t>
            </a:r>
            <a:r>
              <a:rPr lang="fi-FI" sz="2400" dirty="0"/>
              <a:t> </a:t>
            </a:r>
            <a:r>
              <a:rPr lang="fi-FI" sz="2400" dirty="0" err="1"/>
              <a:t>lära</a:t>
            </a:r>
            <a:r>
              <a:rPr lang="fi-FI" sz="2400" dirty="0"/>
              <a:t> </a:t>
            </a:r>
            <a:r>
              <a:rPr lang="fi-FI" sz="2400" dirty="0" err="1"/>
              <a:t>dig</a:t>
            </a:r>
            <a:r>
              <a:rPr lang="fi-FI" sz="2400" dirty="0"/>
              <a:t> </a:t>
            </a:r>
            <a:r>
              <a:rPr lang="fi-FI" sz="2400" dirty="0" err="1"/>
              <a:t>hur</a:t>
            </a:r>
            <a:r>
              <a:rPr lang="fi-FI" sz="2400" dirty="0"/>
              <a:t> vi </a:t>
            </a:r>
            <a:r>
              <a:rPr lang="fi-FI" sz="2400" dirty="0" err="1"/>
              <a:t>tillsammans</a:t>
            </a:r>
            <a:r>
              <a:rPr lang="fi-FI" sz="2400" dirty="0"/>
              <a:t> </a:t>
            </a:r>
            <a:r>
              <a:rPr lang="fi-FI" sz="2400" dirty="0" err="1"/>
              <a:t>kan</a:t>
            </a:r>
            <a:r>
              <a:rPr lang="fi-FI" sz="2400" dirty="0"/>
              <a:t> </a:t>
            </a:r>
            <a:br>
              <a:rPr lang="fi-FI" sz="2400" dirty="0"/>
            </a:br>
            <a:r>
              <a:rPr lang="fi-FI" sz="2400" dirty="0" err="1"/>
              <a:t>ta</a:t>
            </a:r>
            <a:r>
              <a:rPr lang="fi-FI" sz="2400" dirty="0"/>
              <a:t> </a:t>
            </a:r>
            <a:r>
              <a:rPr lang="fi-FI" sz="2400" dirty="0" err="1"/>
              <a:t>hand</a:t>
            </a:r>
            <a:r>
              <a:rPr lang="fi-FI" sz="2400" dirty="0"/>
              <a:t> </a:t>
            </a:r>
            <a:r>
              <a:rPr lang="fi-FI" sz="2400" dirty="0" err="1"/>
              <a:t>om</a:t>
            </a:r>
            <a:r>
              <a:rPr lang="fi-FI" sz="2400" dirty="0"/>
              <a:t> </a:t>
            </a:r>
            <a:r>
              <a:rPr lang="fi-FI" sz="2400" dirty="0" err="1"/>
              <a:t>maten</a:t>
            </a:r>
            <a:r>
              <a:rPr lang="fi-FI" sz="2400" dirty="0"/>
              <a:t>, </a:t>
            </a:r>
            <a:r>
              <a:rPr lang="fi-FI" sz="2400" dirty="0" err="1"/>
              <a:t>hjälpa</a:t>
            </a:r>
            <a:r>
              <a:rPr lang="fi-FI" sz="2400" dirty="0"/>
              <a:t> </a:t>
            </a:r>
            <a:r>
              <a:rPr lang="fi-FI" sz="2400" dirty="0" err="1"/>
              <a:t>andra</a:t>
            </a:r>
            <a:r>
              <a:rPr lang="fi-FI" sz="2400" dirty="0"/>
              <a:t> </a:t>
            </a:r>
            <a:br>
              <a:rPr lang="fi-FI" sz="2400" dirty="0"/>
            </a:br>
            <a:r>
              <a:rPr lang="fi-FI" sz="2400" dirty="0" err="1"/>
              <a:t>och</a:t>
            </a:r>
            <a:r>
              <a:rPr lang="fi-FI" sz="2400" dirty="0"/>
              <a:t> </a:t>
            </a:r>
            <a:r>
              <a:rPr lang="fi-FI" sz="2400" dirty="0" err="1"/>
              <a:t>ta</a:t>
            </a:r>
            <a:r>
              <a:rPr lang="fi-FI" sz="2400" dirty="0"/>
              <a:t> </a:t>
            </a:r>
            <a:r>
              <a:rPr lang="fi-FI" sz="2400" dirty="0" err="1"/>
              <a:t>ansvar</a:t>
            </a:r>
            <a:r>
              <a:rPr lang="fi-FI" sz="2400" dirty="0"/>
              <a:t> för en </a:t>
            </a:r>
            <a:r>
              <a:rPr lang="fi-FI" sz="2400" dirty="0" err="1"/>
              <a:t>mer</a:t>
            </a:r>
            <a:r>
              <a:rPr lang="fi-FI" sz="2400" dirty="0"/>
              <a:t> </a:t>
            </a:r>
            <a:r>
              <a:rPr lang="fi-FI" sz="2400" dirty="0" err="1"/>
              <a:t>rättvis</a:t>
            </a:r>
            <a:r>
              <a:rPr lang="fi-FI" sz="2400" dirty="0"/>
              <a:t> </a:t>
            </a:r>
            <a:br>
              <a:rPr lang="fi-FI" sz="2400" dirty="0"/>
            </a:br>
            <a:r>
              <a:rPr lang="fi-FI" sz="2400" dirty="0" err="1"/>
              <a:t>och</a:t>
            </a:r>
            <a:r>
              <a:rPr lang="fi-FI" sz="2400" dirty="0"/>
              <a:t> </a:t>
            </a:r>
            <a:r>
              <a:rPr lang="fi-FI" sz="2400" dirty="0" err="1"/>
              <a:t>hållbar</a:t>
            </a:r>
            <a:r>
              <a:rPr lang="fi-FI" sz="2400" dirty="0"/>
              <a:t> </a:t>
            </a:r>
            <a:r>
              <a:rPr lang="fi-FI" sz="2400" dirty="0" err="1"/>
              <a:t>värld</a:t>
            </a:r>
            <a:r>
              <a:rPr lang="fi-FI" sz="2400" dirty="0"/>
              <a:t>.</a:t>
            </a:r>
            <a:endParaRPr sz="2400" dirty="0"/>
          </a:p>
        </p:txBody>
      </p:sp>
      <p:pic>
        <p:nvPicPr>
          <p:cNvPr id="241" name="Google Shape;241;g3501764105c_4_1" title="Billede1.png"/>
          <p:cNvPicPr preferRelativeResize="0"/>
          <p:nvPr/>
        </p:nvPicPr>
        <p:blipFill rotWithShape="1">
          <a:blip r:embed="rId3">
            <a:alphaModFix/>
          </a:blip>
          <a:srcRect l="-1033" t="-14017" r="-8928" b="2856"/>
          <a:stretch/>
        </p:blipFill>
        <p:spPr>
          <a:xfrm>
            <a:off x="7349300" y="1084263"/>
            <a:ext cx="4639075" cy="4689475"/>
          </a:xfrm>
          <a:prstGeom prst="rect">
            <a:avLst/>
          </a:prstGeom>
          <a:noFill/>
          <a:ln>
            <a:noFill/>
          </a:ln>
        </p:spPr>
      </p:pic>
      <p:pic>
        <p:nvPicPr>
          <p:cNvPr id="242" name="Google Shape;242;g3501764105c_4_1" title="Skærmbillede 2025-04-25 kl. 13.16.49.png"/>
          <p:cNvPicPr preferRelativeResize="0"/>
          <p:nvPr/>
        </p:nvPicPr>
        <p:blipFill>
          <a:blip r:embed="rId4">
            <a:alphaModFix/>
          </a:blip>
          <a:stretch>
            <a:fillRect/>
          </a:stretch>
        </p:blipFill>
        <p:spPr>
          <a:xfrm>
            <a:off x="11695050" y="93750"/>
            <a:ext cx="413050" cy="260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501764105c_0_33"/>
          <p:cNvSpPr txBox="1">
            <a:spLocks noGrp="1"/>
          </p:cNvSpPr>
          <p:nvPr>
            <p:ph type="title"/>
          </p:nvPr>
        </p:nvSpPr>
        <p:spPr>
          <a:xfrm>
            <a:off x="838200" y="610650"/>
            <a:ext cx="10515600" cy="1325700"/>
          </a:xfrm>
          <a:prstGeom prst="rect">
            <a:avLst/>
          </a:prstGeom>
        </p:spPr>
        <p:txBody>
          <a:bodyPr spcFirstLastPara="1" wrap="square" lIns="91425" tIns="45700" rIns="91425" bIns="45700" anchor="ctr" anchorCtr="0">
            <a:normAutofit/>
          </a:bodyPr>
          <a:lstStyle/>
          <a:p>
            <a:pPr marL="0" marR="38100" lvl="0" indent="0" algn="l" rtl="0">
              <a:lnSpc>
                <a:spcPct val="128571"/>
              </a:lnSpc>
              <a:spcBef>
                <a:spcPts val="0"/>
              </a:spcBef>
              <a:spcAft>
                <a:spcPts val="0"/>
              </a:spcAft>
              <a:buNone/>
            </a:pPr>
            <a:r>
              <a:rPr lang="fi-FI" dirty="0" err="1">
                <a:solidFill>
                  <a:srgbClr val="1F1F1F"/>
                </a:solidFill>
              </a:rPr>
              <a:t>Varför</a:t>
            </a:r>
            <a:r>
              <a:rPr lang="fi-FI" dirty="0">
                <a:solidFill>
                  <a:srgbClr val="1F1F1F"/>
                </a:solidFill>
              </a:rPr>
              <a:t> “</a:t>
            </a:r>
            <a:r>
              <a:rPr lang="fi-FI" dirty="0" err="1">
                <a:solidFill>
                  <a:srgbClr val="1F1F1F"/>
                </a:solidFill>
              </a:rPr>
              <a:t>ingen</a:t>
            </a:r>
            <a:r>
              <a:rPr lang="fi-FI" dirty="0">
                <a:solidFill>
                  <a:srgbClr val="1F1F1F"/>
                </a:solidFill>
              </a:rPr>
              <a:t> </a:t>
            </a:r>
            <a:r>
              <a:rPr lang="fi-FI" dirty="0" err="1">
                <a:solidFill>
                  <a:srgbClr val="1F1F1F"/>
                </a:solidFill>
              </a:rPr>
              <a:t>hunger</a:t>
            </a:r>
            <a:r>
              <a:rPr lang="fi-FI" dirty="0">
                <a:solidFill>
                  <a:srgbClr val="1F1F1F"/>
                </a:solidFill>
              </a:rPr>
              <a:t>”?</a:t>
            </a:r>
            <a:endParaRPr dirty="0"/>
          </a:p>
        </p:txBody>
      </p:sp>
      <p:sp>
        <p:nvSpPr>
          <p:cNvPr id="248" name="Google Shape;248;g3501764105c_0_33"/>
          <p:cNvSpPr txBox="1">
            <a:spLocks noGrp="1"/>
          </p:cNvSpPr>
          <p:nvPr>
            <p:ph type="body" idx="1"/>
          </p:nvPr>
        </p:nvSpPr>
        <p:spPr>
          <a:xfrm>
            <a:off x="838201" y="1973860"/>
            <a:ext cx="7668802" cy="3610640"/>
          </a:xfrm>
          <a:prstGeom prst="rect">
            <a:avLst/>
          </a:prstGeom>
        </p:spPr>
        <p:txBody>
          <a:bodyPr spcFirstLastPara="1" wrap="square" lIns="91425" tIns="45700" rIns="91425" bIns="45700" anchor="t" anchorCtr="0">
            <a:normAutofit/>
          </a:bodyPr>
          <a:lstStyle/>
          <a:p>
            <a:pPr marL="520700" lvl="0" indent="-457200">
              <a:lnSpc>
                <a:spcPct val="200000"/>
              </a:lnSpc>
              <a:buClr>
                <a:srgbClr val="1F1F1F"/>
              </a:buClr>
              <a:buSzPct val="100000"/>
              <a:buFont typeface="+mj-lt"/>
              <a:buAutoNum type="arabicPeriod"/>
            </a:pPr>
            <a:r>
              <a:rPr lang="sv-SE" sz="2000" dirty="0">
                <a:solidFill>
                  <a:srgbClr val="1F1F1F"/>
                </a:solidFill>
                <a:latin typeface="Montserrat Light" panose="00000400000000000000" pitchFamily="50" charset="0"/>
                <a:ea typeface="Montserrat"/>
                <a:cs typeface="Montserrat"/>
                <a:sym typeface="Montserrat"/>
              </a:rPr>
              <a:t>Du ska skaffa dig kunskap om ett eller flera av de 17 globala målen.</a:t>
            </a:r>
          </a:p>
          <a:p>
            <a:pPr marL="520700" lvl="0" indent="-457200">
              <a:lnSpc>
                <a:spcPct val="200000"/>
              </a:lnSpc>
              <a:buClr>
                <a:srgbClr val="1F1F1F"/>
              </a:buClr>
              <a:buSzPct val="100000"/>
              <a:buFont typeface="+mj-lt"/>
              <a:buAutoNum type="arabicPeriod"/>
            </a:pPr>
            <a:r>
              <a:rPr lang="sv-SE" sz="2000" dirty="0">
                <a:solidFill>
                  <a:srgbClr val="1F1F1F"/>
                </a:solidFill>
                <a:latin typeface="Montserrat Light" panose="00000400000000000000" pitchFamily="50" charset="0"/>
                <a:ea typeface="Montserrat"/>
                <a:cs typeface="Montserrat"/>
                <a:sym typeface="Montserrat"/>
              </a:rPr>
              <a:t>Du ska skaffa dig förståelse för omvärlden.</a:t>
            </a:r>
          </a:p>
          <a:p>
            <a:pPr marL="520700" lvl="0" indent="-457200">
              <a:lnSpc>
                <a:spcPct val="200000"/>
              </a:lnSpc>
              <a:buClr>
                <a:srgbClr val="1F1F1F"/>
              </a:buClr>
              <a:buSzPct val="100000"/>
              <a:buFont typeface="+mj-lt"/>
              <a:buAutoNum type="arabicPeriod"/>
            </a:pPr>
            <a:r>
              <a:rPr lang="sv-SE" sz="2000" dirty="0">
                <a:solidFill>
                  <a:srgbClr val="1F1F1F"/>
                </a:solidFill>
                <a:latin typeface="Montserrat Light" panose="00000400000000000000" pitchFamily="50" charset="0"/>
                <a:ea typeface="Montserrat"/>
                <a:cs typeface="Montserrat"/>
                <a:sym typeface="Montserrat"/>
              </a:rPr>
              <a:t>Du ska skaffa dig kunskap om hur man arbetar med mat på ett praktiskt sätt.</a:t>
            </a:r>
            <a:endParaRPr sz="2000" dirty="0">
              <a:latin typeface="Montserrat Light" panose="00000400000000000000" pitchFamily="50" charset="0"/>
            </a:endParaRPr>
          </a:p>
        </p:txBody>
      </p:sp>
      <p:pic>
        <p:nvPicPr>
          <p:cNvPr id="249" name="Google Shape;249;g3501764105c_0_33" title="Skærmbillede 2025-04-25 kl. 13.16.49.png"/>
          <p:cNvPicPr preferRelativeResize="0"/>
          <p:nvPr/>
        </p:nvPicPr>
        <p:blipFill>
          <a:blip r:embed="rId3">
            <a:alphaModFix/>
          </a:blip>
          <a:stretch>
            <a:fillRect/>
          </a:stretch>
        </p:blipFill>
        <p:spPr>
          <a:xfrm>
            <a:off x="11695050" y="93750"/>
            <a:ext cx="413050" cy="260525"/>
          </a:xfrm>
          <a:prstGeom prst="rect">
            <a:avLst/>
          </a:prstGeom>
          <a:noFill/>
          <a:ln>
            <a:noFill/>
          </a:ln>
        </p:spPr>
      </p:pic>
      <p:pic>
        <p:nvPicPr>
          <p:cNvPr id="250" name="Google Shape;250;g3501764105c_0_33" title="Skærmbillede 2025-04-25 kl. 13.37.49.png"/>
          <p:cNvPicPr preferRelativeResize="0"/>
          <p:nvPr/>
        </p:nvPicPr>
        <p:blipFill>
          <a:blip r:embed="rId4">
            <a:alphaModFix/>
          </a:blip>
          <a:stretch>
            <a:fillRect/>
          </a:stretch>
        </p:blipFill>
        <p:spPr>
          <a:xfrm>
            <a:off x="9011400" y="4247950"/>
            <a:ext cx="2745550" cy="2227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501764105c_1_59"/>
          <p:cNvSpPr txBox="1">
            <a:spLocks noGrp="1"/>
          </p:cNvSpPr>
          <p:nvPr>
            <p:ph type="title"/>
          </p:nvPr>
        </p:nvSpPr>
        <p:spPr>
          <a:xfrm>
            <a:off x="838200" y="72472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sz="4800" dirty="0" err="1"/>
              <a:t>Upplägg</a:t>
            </a:r>
            <a:br>
              <a:rPr lang="fi-FI" sz="4800" dirty="0"/>
            </a:br>
            <a:r>
              <a:rPr lang="fi-FI" sz="3600" dirty="0" err="1"/>
              <a:t>Lektion</a:t>
            </a:r>
            <a:r>
              <a:rPr lang="fi-FI" sz="3600" dirty="0"/>
              <a:t> 1+2</a:t>
            </a:r>
            <a:endParaRPr sz="3600" dirty="0"/>
          </a:p>
        </p:txBody>
      </p:sp>
      <p:sp>
        <p:nvSpPr>
          <p:cNvPr id="256" name="Google Shape;256;g3501764105c_1_59"/>
          <p:cNvSpPr txBox="1">
            <a:spLocks noGrp="1"/>
          </p:cNvSpPr>
          <p:nvPr>
            <p:ph type="body" idx="1"/>
          </p:nvPr>
        </p:nvSpPr>
        <p:spPr>
          <a:xfrm>
            <a:off x="838200" y="229248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i-FI" sz="2000" b="1" dirty="0">
                <a:latin typeface="Montserrat Light" panose="00000400000000000000" pitchFamily="50" charset="0"/>
                <a:ea typeface="Montserrat"/>
                <a:cs typeface="Montserrat"/>
                <a:sym typeface="Montserrat"/>
              </a:rPr>
              <a:t>Introduktion</a:t>
            </a:r>
            <a:br>
              <a:rPr lang="fi-FI" sz="2000" dirty="0">
                <a:latin typeface="Montserrat Light" panose="00000400000000000000" pitchFamily="50" charset="0"/>
              </a:rPr>
            </a:br>
            <a:r>
              <a:rPr lang="fi-FI" sz="2000" dirty="0">
                <a:latin typeface="Montserrat Light" panose="00000400000000000000" pitchFamily="50" charset="0"/>
              </a:rPr>
              <a:t>Diskussion i </a:t>
            </a:r>
            <a:r>
              <a:rPr lang="fi-FI" sz="2000" dirty="0" err="1">
                <a:latin typeface="Montserrat Light" panose="00000400000000000000" pitchFamily="50" charset="0"/>
              </a:rPr>
              <a:t>klassen</a:t>
            </a:r>
            <a:r>
              <a:rPr lang="fi-FI" sz="2000" dirty="0">
                <a:latin typeface="Montserrat Light" panose="00000400000000000000" pitchFamily="50" charset="0"/>
              </a:rPr>
              <a:t> </a:t>
            </a:r>
            <a:r>
              <a:rPr lang="fi-FI" sz="2000" dirty="0" err="1">
                <a:latin typeface="Montserrat Light" panose="00000400000000000000" pitchFamily="50" charset="0"/>
              </a:rPr>
              <a:t>om</a:t>
            </a:r>
            <a:r>
              <a:rPr lang="fi-FI" sz="2000" dirty="0">
                <a:latin typeface="Montserrat Light" panose="00000400000000000000" pitchFamily="50" charset="0"/>
              </a:rPr>
              <a:t> </a:t>
            </a:r>
            <a:r>
              <a:rPr lang="fi-FI" sz="2000" dirty="0" err="1">
                <a:latin typeface="Montserrat Light" panose="00000400000000000000" pitchFamily="50" charset="0"/>
              </a:rPr>
              <a:t>det</a:t>
            </a:r>
            <a:r>
              <a:rPr lang="fi-FI" sz="2000" dirty="0">
                <a:latin typeface="Montserrat Light" panose="00000400000000000000" pitchFamily="50" charset="0"/>
              </a:rPr>
              <a:t> </a:t>
            </a:r>
            <a:r>
              <a:rPr lang="fi-FI" sz="2000" dirty="0" err="1">
                <a:latin typeface="Montserrat Light" panose="00000400000000000000" pitchFamily="50" charset="0"/>
              </a:rPr>
              <a:t>som</a:t>
            </a:r>
            <a:r>
              <a:rPr lang="fi-FI" sz="2000" dirty="0">
                <a:latin typeface="Montserrat Light" panose="00000400000000000000" pitchFamily="50" charset="0"/>
              </a:rPr>
              <a:t> </a:t>
            </a:r>
            <a:r>
              <a:rPr lang="fi-FI" sz="2000" dirty="0" err="1">
                <a:latin typeface="Montserrat Light" panose="00000400000000000000" pitchFamily="50" charset="0"/>
              </a:rPr>
              <a:t>eleverna</a:t>
            </a:r>
            <a:r>
              <a:rPr lang="fi-FI" sz="2000" dirty="0">
                <a:latin typeface="Montserrat Light" panose="00000400000000000000" pitchFamily="50" charset="0"/>
              </a:rPr>
              <a:t> </a:t>
            </a:r>
            <a:r>
              <a:rPr lang="fi-FI" sz="2000" dirty="0" err="1">
                <a:latin typeface="Montserrat Light" panose="00000400000000000000" pitchFamily="50" charset="0"/>
              </a:rPr>
              <a:t>redan</a:t>
            </a:r>
            <a:r>
              <a:rPr lang="fi-FI" sz="2000" dirty="0">
                <a:latin typeface="Montserrat Light" panose="00000400000000000000" pitchFamily="50" charset="0"/>
              </a:rPr>
              <a:t> </a:t>
            </a:r>
            <a:r>
              <a:rPr lang="fi-FI" sz="2000" dirty="0" err="1">
                <a:latin typeface="Montserrat Light" panose="00000400000000000000" pitchFamily="50" charset="0"/>
              </a:rPr>
              <a:t>vet</a:t>
            </a:r>
            <a:r>
              <a:rPr lang="fi-FI" sz="2000" dirty="0">
                <a:latin typeface="Montserrat Light" panose="00000400000000000000" pitchFamily="50" charset="0"/>
              </a:rPr>
              <a:t>.</a:t>
            </a:r>
            <a:endParaRPr sz="2000" dirty="0">
              <a:latin typeface="Montserrat Light" panose="00000400000000000000" pitchFamily="50" charset="0"/>
            </a:endParaRPr>
          </a:p>
          <a:p>
            <a:pPr marL="0" lvl="0" indent="0" algn="l" rtl="0">
              <a:spcBef>
                <a:spcPts val="1000"/>
              </a:spcBef>
              <a:spcAft>
                <a:spcPts val="0"/>
              </a:spcAft>
              <a:buNone/>
            </a:pPr>
            <a:r>
              <a:rPr lang="fi-FI" sz="2000" dirty="0" err="1">
                <a:latin typeface="Montserrat Light" panose="00000400000000000000" pitchFamily="50" charset="0"/>
              </a:rPr>
              <a:t>Avslutning</a:t>
            </a:r>
            <a:r>
              <a:rPr lang="fi-FI" sz="2000" dirty="0">
                <a:latin typeface="Montserrat Light" panose="00000400000000000000" pitchFamily="50" charset="0"/>
              </a:rPr>
              <a:t> för </a:t>
            </a:r>
            <a:r>
              <a:rPr lang="fi-FI" sz="2000" dirty="0" err="1">
                <a:latin typeface="Montserrat Light" panose="00000400000000000000" pitchFamily="50" charset="0"/>
              </a:rPr>
              <a:t>temat</a:t>
            </a:r>
            <a:r>
              <a:rPr lang="fi-FI" sz="2000" dirty="0">
                <a:latin typeface="Montserrat Light" panose="00000400000000000000" pitchFamily="50" charset="0"/>
              </a:rPr>
              <a:t>, </a:t>
            </a:r>
            <a:r>
              <a:rPr lang="fi-FI" sz="2000" dirty="0" err="1">
                <a:latin typeface="Montserrat Light" panose="00000400000000000000" pitchFamily="50" charset="0"/>
              </a:rPr>
              <a:t>inbjudan</a:t>
            </a:r>
            <a:r>
              <a:rPr lang="fi-FI" sz="2000" dirty="0">
                <a:latin typeface="Montserrat Light" panose="00000400000000000000" pitchFamily="50" charset="0"/>
              </a:rPr>
              <a:t> </a:t>
            </a:r>
            <a:r>
              <a:rPr lang="fi-FI" sz="2000" dirty="0" err="1">
                <a:latin typeface="Montserrat Light" panose="00000400000000000000" pitchFamily="50" charset="0"/>
              </a:rPr>
              <a:t>till</a:t>
            </a:r>
            <a:r>
              <a:rPr lang="fi-FI" sz="2000" dirty="0">
                <a:latin typeface="Montserrat Light" panose="00000400000000000000" pitchFamily="50" charset="0"/>
              </a:rPr>
              <a:t> </a:t>
            </a:r>
            <a:r>
              <a:rPr lang="fi-FI" sz="2000" dirty="0" err="1">
                <a:latin typeface="Montserrat Light" panose="00000400000000000000" pitchFamily="50" charset="0"/>
              </a:rPr>
              <a:t>föräldrarkväll</a:t>
            </a:r>
            <a:r>
              <a:rPr lang="fi-FI" sz="2000" dirty="0">
                <a:latin typeface="Montserrat Light" panose="00000400000000000000" pitchFamily="50" charset="0"/>
              </a:rPr>
              <a:t> + </a:t>
            </a:r>
            <a:r>
              <a:rPr lang="fi-FI" sz="2000" dirty="0" err="1">
                <a:latin typeface="Montserrat Light" panose="00000400000000000000" pitchFamily="50" charset="0"/>
              </a:rPr>
              <a:t>affischer</a:t>
            </a:r>
            <a:br>
              <a:rPr lang="fi-FI" sz="2000" dirty="0">
                <a:latin typeface="Montserrat Light" panose="00000400000000000000" pitchFamily="50" charset="0"/>
              </a:rPr>
            </a:br>
            <a:br>
              <a:rPr lang="fi-FI" sz="2000" dirty="0">
                <a:latin typeface="Montserrat Light" panose="00000400000000000000" pitchFamily="50" charset="0"/>
              </a:rPr>
            </a:br>
            <a:r>
              <a:rPr lang="fi-FI" sz="2000" b="1" dirty="0">
                <a:latin typeface="Montserrat Light" panose="00000400000000000000" pitchFamily="50" charset="0"/>
                <a:ea typeface="Montserrat"/>
                <a:cs typeface="Montserrat"/>
                <a:sym typeface="Montserrat"/>
              </a:rPr>
              <a:t>Videointroduktion</a:t>
            </a:r>
            <a:endParaRPr sz="2000" dirty="0">
              <a:latin typeface="Montserrat Light" panose="00000400000000000000" pitchFamily="50" charset="0"/>
            </a:endParaRPr>
          </a:p>
          <a:p>
            <a:pPr marL="0" lvl="0" indent="0" algn="l" rtl="0">
              <a:spcBef>
                <a:spcPts val="1000"/>
              </a:spcBef>
              <a:spcAft>
                <a:spcPts val="0"/>
              </a:spcAft>
              <a:buNone/>
            </a:pPr>
            <a:r>
              <a:rPr lang="fi-FI" sz="2000" dirty="0" err="1">
                <a:latin typeface="Montserrat Light" panose="00000400000000000000" pitchFamily="50" charset="0"/>
              </a:rPr>
              <a:t>Globala</a:t>
            </a:r>
            <a:r>
              <a:rPr lang="fi-FI" sz="2000" dirty="0">
                <a:latin typeface="Montserrat Light" panose="00000400000000000000" pitchFamily="50" charset="0"/>
              </a:rPr>
              <a:t> </a:t>
            </a:r>
            <a:r>
              <a:rPr lang="fi-FI" sz="2000" dirty="0" err="1">
                <a:latin typeface="Montserrat Light" panose="00000400000000000000" pitchFamily="50" charset="0"/>
              </a:rPr>
              <a:t>mål</a:t>
            </a:r>
            <a:r>
              <a:rPr lang="fi-FI" sz="2000" dirty="0">
                <a:latin typeface="Montserrat Light" panose="00000400000000000000" pitchFamily="50" charset="0"/>
              </a:rPr>
              <a:t> 2 - Ingen </a:t>
            </a:r>
            <a:r>
              <a:rPr lang="fi-FI" sz="2000" dirty="0" err="1">
                <a:latin typeface="Montserrat Light" panose="00000400000000000000" pitchFamily="50" charset="0"/>
              </a:rPr>
              <a:t>hunger</a:t>
            </a:r>
            <a:br>
              <a:rPr lang="fi-FI" sz="2000" dirty="0">
                <a:latin typeface="Montserrat Light" panose="00000400000000000000" pitchFamily="50" charset="0"/>
              </a:rPr>
            </a:br>
            <a:endParaRPr sz="2000" dirty="0">
              <a:latin typeface="Montserrat Light" panose="00000400000000000000" pitchFamily="50" charset="0"/>
            </a:endParaRPr>
          </a:p>
          <a:p>
            <a:pPr marL="0" lvl="0" indent="0" algn="l" rtl="0">
              <a:spcBef>
                <a:spcPts val="1000"/>
              </a:spcBef>
              <a:spcAft>
                <a:spcPts val="0"/>
              </a:spcAft>
              <a:buNone/>
            </a:pPr>
            <a:r>
              <a:rPr lang="fi-FI" sz="2000" b="1" dirty="0" err="1">
                <a:latin typeface="Montserrat Light" panose="00000400000000000000" pitchFamily="50" charset="0"/>
                <a:ea typeface="Montserrat"/>
                <a:cs typeface="Montserrat"/>
                <a:sym typeface="Montserrat"/>
              </a:rPr>
              <a:t>Dialog-Paus</a:t>
            </a:r>
            <a:r>
              <a:rPr lang="fi-FI" sz="2000" b="1" dirty="0">
                <a:latin typeface="Montserrat Light" panose="00000400000000000000" pitchFamily="50" charset="0"/>
                <a:ea typeface="Montserrat"/>
                <a:cs typeface="Montserrat"/>
                <a:sym typeface="Montserrat"/>
              </a:rPr>
              <a:t> i </a:t>
            </a:r>
            <a:r>
              <a:rPr lang="fi-FI" sz="2000" b="1" dirty="0" err="1">
                <a:latin typeface="Montserrat Light" panose="00000400000000000000" pitchFamily="50" charset="0"/>
                <a:ea typeface="Montserrat"/>
                <a:cs typeface="Montserrat"/>
                <a:sym typeface="Montserrat"/>
              </a:rPr>
              <a:t>grupper</a:t>
            </a:r>
            <a:endParaRPr sz="2000" b="1" dirty="0">
              <a:latin typeface="Montserrat Light" panose="00000400000000000000" pitchFamily="50" charset="0"/>
              <a:ea typeface="Montserrat"/>
              <a:cs typeface="Montserrat"/>
              <a:sym typeface="Montserrat"/>
            </a:endParaRPr>
          </a:p>
          <a:p>
            <a:pPr marL="0" lvl="0" indent="0" algn="l" rtl="0">
              <a:spcBef>
                <a:spcPts val="1000"/>
              </a:spcBef>
              <a:spcAft>
                <a:spcPts val="0"/>
              </a:spcAft>
              <a:buNone/>
            </a:pPr>
            <a:r>
              <a:rPr lang="fi-FI" sz="2000" dirty="0" err="1">
                <a:latin typeface="Montserrat Light" panose="00000400000000000000" pitchFamily="50" charset="0"/>
              </a:rPr>
              <a:t>Genomgång</a:t>
            </a:r>
            <a:r>
              <a:rPr lang="fi-FI" sz="2000" dirty="0">
                <a:latin typeface="Montserrat Light" panose="00000400000000000000" pitchFamily="50" charset="0"/>
              </a:rPr>
              <a:t> av </a:t>
            </a:r>
            <a:r>
              <a:rPr lang="fi-FI" sz="2000" dirty="0" err="1">
                <a:latin typeface="Montserrat Light" panose="00000400000000000000" pitchFamily="50" charset="0"/>
              </a:rPr>
              <a:t>regler</a:t>
            </a:r>
            <a:r>
              <a:rPr lang="fi-FI" sz="2000" dirty="0">
                <a:latin typeface="Montserrat Light" panose="00000400000000000000" pitchFamily="50" charset="0"/>
              </a:rPr>
              <a:t> för </a:t>
            </a:r>
            <a:r>
              <a:rPr lang="fi-FI" sz="2000" dirty="0" err="1">
                <a:latin typeface="Montserrat Light" panose="00000400000000000000" pitchFamily="50" charset="0"/>
              </a:rPr>
              <a:t>dialogpaus</a:t>
            </a:r>
            <a:endParaRPr sz="2000" dirty="0">
              <a:latin typeface="Montserrat Light" panose="00000400000000000000" pitchFamily="50" charset="0"/>
            </a:endParaRPr>
          </a:p>
          <a:p>
            <a:pPr marL="0" lvl="0" indent="0" algn="l" rtl="0">
              <a:spcBef>
                <a:spcPts val="1000"/>
              </a:spcBef>
              <a:spcAft>
                <a:spcPts val="0"/>
              </a:spcAft>
              <a:buNone/>
            </a:pPr>
            <a:endParaRPr sz="2000" dirty="0">
              <a:latin typeface="Montserrat Light" panose="00000400000000000000" pitchFamily="50" charset="0"/>
            </a:endParaRPr>
          </a:p>
          <a:p>
            <a:pPr marL="0" lvl="0" indent="0" algn="l" rtl="0">
              <a:spcBef>
                <a:spcPts val="1000"/>
              </a:spcBef>
              <a:spcAft>
                <a:spcPts val="0"/>
              </a:spcAft>
              <a:buNone/>
            </a:pPr>
            <a:endParaRPr sz="2000" dirty="0">
              <a:latin typeface="Montserrat Light" panose="00000400000000000000" pitchFamily="50" charset="0"/>
            </a:endParaRPr>
          </a:p>
          <a:p>
            <a:pPr marL="0" lvl="0" indent="0" algn="l" rtl="0">
              <a:spcBef>
                <a:spcPts val="1000"/>
              </a:spcBef>
              <a:spcAft>
                <a:spcPts val="0"/>
              </a:spcAft>
              <a:buNone/>
            </a:pPr>
            <a:endParaRPr sz="2000" dirty="0">
              <a:latin typeface="Montserrat Light" panose="00000400000000000000" pitchFamily="50" charset="0"/>
            </a:endParaRPr>
          </a:p>
        </p:txBody>
      </p:sp>
      <p:pic>
        <p:nvPicPr>
          <p:cNvPr id="257" name="Google Shape;257;g3501764105c_1_59" title="Skærmbillede 2025-04-25 kl. 13.16.49.png"/>
          <p:cNvPicPr preferRelativeResize="0"/>
          <p:nvPr/>
        </p:nvPicPr>
        <p:blipFill>
          <a:blip r:embed="rId3">
            <a:alphaModFix/>
          </a:blip>
          <a:stretch>
            <a:fillRect/>
          </a:stretch>
        </p:blipFill>
        <p:spPr>
          <a:xfrm>
            <a:off x="11695050" y="93750"/>
            <a:ext cx="413050" cy="26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501764105c_1_6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a:p>
            <a:pPr marL="0" lvl="0" indent="0" algn="ctr" rtl="0">
              <a:spcBef>
                <a:spcPts val="0"/>
              </a:spcBef>
              <a:spcAft>
                <a:spcPts val="0"/>
              </a:spcAft>
              <a:buNone/>
            </a:pPr>
            <a:r>
              <a:rPr lang="fi-FI"/>
              <a:t>Vad vet du redan?</a:t>
            </a:r>
            <a:endParaRPr/>
          </a:p>
        </p:txBody>
      </p:sp>
      <p:pic>
        <p:nvPicPr>
          <p:cNvPr id="263" name="Google Shape;263;g3501764105c_1_64"/>
          <p:cNvPicPr preferRelativeResize="0"/>
          <p:nvPr/>
        </p:nvPicPr>
        <p:blipFill>
          <a:blip r:embed="rId3">
            <a:alphaModFix/>
          </a:blip>
          <a:stretch>
            <a:fillRect/>
          </a:stretch>
        </p:blipFill>
        <p:spPr>
          <a:xfrm>
            <a:off x="3938025" y="1690825"/>
            <a:ext cx="4315950" cy="4315950"/>
          </a:xfrm>
          <a:prstGeom prst="rect">
            <a:avLst/>
          </a:prstGeom>
          <a:noFill/>
          <a:ln>
            <a:noFill/>
          </a:ln>
        </p:spPr>
      </p:pic>
      <p:pic>
        <p:nvPicPr>
          <p:cNvPr id="264" name="Google Shape;264;g3501764105c_1_64" title="Skærmbillede 2025-04-25 kl. 13.16.49.png"/>
          <p:cNvPicPr preferRelativeResize="0"/>
          <p:nvPr/>
        </p:nvPicPr>
        <p:blipFill>
          <a:blip r:embed="rId4">
            <a:alphaModFix/>
          </a:blip>
          <a:stretch>
            <a:fillRect/>
          </a:stretch>
        </p:blipFill>
        <p:spPr>
          <a:xfrm>
            <a:off x="11695050" y="93750"/>
            <a:ext cx="413050" cy="260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3501764105c_1_6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70" name="Google Shape;270;g3501764105c_1_6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71" name="Google Shape;271;g3501764105c_1_69" title="Skærmbillede 2025-04-25 kl. 13.16.49.png"/>
          <p:cNvPicPr preferRelativeResize="0"/>
          <p:nvPr/>
        </p:nvPicPr>
        <p:blipFill>
          <a:blip r:embed="rId3">
            <a:alphaModFix/>
          </a:blip>
          <a:stretch>
            <a:fillRect/>
          </a:stretch>
        </p:blipFill>
        <p:spPr>
          <a:xfrm>
            <a:off x="11695050" y="93750"/>
            <a:ext cx="413050" cy="260525"/>
          </a:xfrm>
          <a:prstGeom prst="rect">
            <a:avLst/>
          </a:prstGeom>
          <a:noFill/>
          <a:ln>
            <a:noFill/>
          </a:ln>
        </p:spPr>
      </p:pic>
      <p:pic>
        <p:nvPicPr>
          <p:cNvPr id="272" name="Google Shape;272;g3501764105c_1_69" descr="Det här är serien för och med ungdomar med FN:s globala mål “Agenda 2030” i fokus. 17 ungdomar har tagit sig an varsitt mål och tolkar det på sitt sätt genom en film. Vad innebär den mest ambitiösa agendan för hållbar utveckling som världens länder någonsin antagit för en vanlig ung vuxen i Sverige i dag? &#10;&#10;______________________________&#10;&#10;Gillar du videon? Prenumerera på EFN på YouTube: https://www.youtube.com/efnekonomikanalen?sub_confirmation=1&#10;&#10;Besök gärna http://www.efn.se för mer av vårt innehåll.&#10;&#10;Twitter: https://twitter.com/efntv och https://twitter.com/efnmarknad&#10;Facebook: https://www.facebook.com/EFNTV&#10;Instagram: https://www.instagram.com/efnekonomikoll/ och https://www.instagram.com/efnaktiekoll/&#10;Linkedin: https://www.linkedin.com/company/efn/" title="Mål 2. Ingen hunger – Peters film | 17 om 17">
            <a:hlinkClick r:id="rId4"/>
          </p:cNvPr>
          <p:cNvPicPr preferRelativeResize="0"/>
          <p:nvPr/>
        </p:nvPicPr>
        <p:blipFill>
          <a:blip r:embed="rId5">
            <a:alphaModFix/>
          </a:blip>
          <a:stretch>
            <a:fillRect/>
          </a:stretch>
        </p:blipFill>
        <p:spPr>
          <a:xfrm>
            <a:off x="306550" y="365125"/>
            <a:ext cx="11572325" cy="6214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3501764105c_1_75"/>
          <p:cNvSpPr txBox="1">
            <a:spLocks noGrp="1"/>
          </p:cNvSpPr>
          <p:nvPr>
            <p:ph type="title"/>
          </p:nvPr>
        </p:nvSpPr>
        <p:spPr>
          <a:xfrm>
            <a:off x="809400" y="499925"/>
            <a:ext cx="6408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a:t>Spelregler för Dialog-paus</a:t>
            </a:r>
            <a:endParaRPr/>
          </a:p>
        </p:txBody>
      </p:sp>
      <p:sp>
        <p:nvSpPr>
          <p:cNvPr id="278" name="Google Shape;278;g3501764105c_1_75"/>
          <p:cNvSpPr txBox="1">
            <a:spLocks noGrp="1"/>
          </p:cNvSpPr>
          <p:nvPr>
            <p:ph type="body" idx="1"/>
          </p:nvPr>
        </p:nvSpPr>
        <p:spPr>
          <a:xfrm>
            <a:off x="838200" y="1825625"/>
            <a:ext cx="6567300" cy="4351200"/>
          </a:xfrm>
          <a:prstGeom prst="rect">
            <a:avLst/>
          </a:prstGeom>
        </p:spPr>
        <p:txBody>
          <a:bodyPr spcFirstLastPara="1" wrap="square" lIns="91425" tIns="45700" rIns="91425" bIns="45700" anchor="t" anchorCtr="0">
            <a:normAutofit fontScale="92500" lnSpcReduction="10000"/>
          </a:bodyPr>
          <a:lstStyle/>
          <a:p>
            <a:pPr marL="0" lvl="0" indent="0" algn="l" rtl="0">
              <a:lnSpc>
                <a:spcPct val="115000"/>
              </a:lnSpc>
              <a:spcBef>
                <a:spcPts val="1200"/>
              </a:spcBef>
              <a:spcAft>
                <a:spcPts val="0"/>
              </a:spcAft>
              <a:buClr>
                <a:schemeClr val="dk1"/>
              </a:buClr>
              <a:buSzPct val="57894"/>
              <a:buFont typeface="Arial"/>
              <a:buNone/>
            </a:pPr>
            <a:r>
              <a:rPr lang="fi-FI" sz="1900" b="1" dirty="0" err="1">
                <a:latin typeface="Montserrat Light" panose="00000400000000000000" pitchFamily="50" charset="0"/>
                <a:ea typeface="Montserrat"/>
                <a:cs typeface="Montserrat"/>
                <a:sym typeface="Montserrat"/>
              </a:rPr>
              <a:t>Jag</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lyssnar</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på</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andra</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och</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koncentrerar</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mig</a:t>
            </a:r>
            <a:r>
              <a:rPr lang="fi-FI" sz="1900" b="1" dirty="0">
                <a:latin typeface="Montserrat Light" panose="00000400000000000000" pitchFamily="50" charset="0"/>
                <a:ea typeface="Montserrat"/>
                <a:cs typeface="Montserrat"/>
                <a:sym typeface="Montserrat"/>
              </a:rPr>
              <a:t>.</a:t>
            </a:r>
            <a:br>
              <a:rPr lang="fi-FI" sz="1900" b="1" dirty="0">
                <a:latin typeface="Montserrat Light" panose="00000400000000000000" pitchFamily="50" charset="0"/>
                <a:ea typeface="Montserrat"/>
                <a:cs typeface="Montserrat"/>
                <a:sym typeface="Montserrat"/>
              </a:rPr>
            </a:br>
            <a:r>
              <a:rPr lang="fi-FI" sz="1900" dirty="0">
                <a:latin typeface="Montserrat Light" panose="00000400000000000000" pitchFamily="50" charset="0"/>
                <a:ea typeface="Montserrat"/>
                <a:cs typeface="Montserrat"/>
                <a:sym typeface="Montserrat"/>
              </a:rPr>
              <a:t>Vi </a:t>
            </a:r>
            <a:r>
              <a:rPr lang="fi-FI" sz="1900" dirty="0" err="1">
                <a:latin typeface="Montserrat Light" panose="00000400000000000000" pitchFamily="50" charset="0"/>
                <a:ea typeface="Montserrat"/>
                <a:cs typeface="Montserrat"/>
                <a:sym typeface="Montserrat"/>
              </a:rPr>
              <a:t>pratar</a:t>
            </a:r>
            <a:r>
              <a:rPr lang="fi-FI" sz="1900" dirty="0">
                <a:latin typeface="Montserrat Light" panose="00000400000000000000" pitchFamily="50" charset="0"/>
                <a:ea typeface="Montserrat"/>
                <a:cs typeface="Montserrat"/>
                <a:sym typeface="Montserrat"/>
              </a:rPr>
              <a:t> en i </a:t>
            </a:r>
            <a:r>
              <a:rPr lang="fi-FI" sz="1900" dirty="0" err="1">
                <a:latin typeface="Montserrat Light" panose="00000400000000000000" pitchFamily="50" charset="0"/>
                <a:ea typeface="Montserrat"/>
                <a:cs typeface="Montserrat"/>
                <a:sym typeface="Montserrat"/>
              </a:rPr>
              <a:t>taget</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och</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när</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någon</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pratar</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lyssnar</a:t>
            </a:r>
            <a:r>
              <a:rPr lang="fi-FI" sz="1900" dirty="0">
                <a:latin typeface="Montserrat Light" panose="00000400000000000000" pitchFamily="50" charset="0"/>
                <a:ea typeface="Montserrat"/>
                <a:cs typeface="Montserrat"/>
                <a:sym typeface="Montserrat"/>
              </a:rPr>
              <a:t> vi </a:t>
            </a:r>
            <a:r>
              <a:rPr lang="fi-FI" sz="1900" dirty="0" err="1">
                <a:latin typeface="Montserrat Light" panose="00000400000000000000" pitchFamily="50" charset="0"/>
                <a:ea typeface="Montserrat"/>
                <a:cs typeface="Montserrat"/>
                <a:sym typeface="Montserrat"/>
              </a:rPr>
              <a:t>och</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övar</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på</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att</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koncentrera</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oss</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så</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att</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kompisen</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känner</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sig</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bekväm</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med</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att</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prata</a:t>
            </a:r>
            <a:r>
              <a:rPr lang="fi-FI" sz="1900" dirty="0">
                <a:latin typeface="Montserrat Light" panose="00000400000000000000" pitchFamily="50" charset="0"/>
                <a:ea typeface="Montserrat"/>
                <a:cs typeface="Montserrat"/>
                <a:sym typeface="Montserrat"/>
              </a:rPr>
              <a:t> i </a:t>
            </a:r>
            <a:r>
              <a:rPr lang="fi-FI" sz="1900" dirty="0" err="1">
                <a:latin typeface="Montserrat Light" panose="00000400000000000000" pitchFamily="50" charset="0"/>
                <a:ea typeface="Montserrat"/>
                <a:cs typeface="Montserrat"/>
                <a:sym typeface="Montserrat"/>
              </a:rPr>
              <a:t>gruppen</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Ledaren</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bestämmer</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vem</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som</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får</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tala</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och</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när</a:t>
            </a:r>
            <a:r>
              <a:rPr lang="fi-FI" sz="1900" dirty="0">
                <a:latin typeface="Montserrat Light" panose="00000400000000000000" pitchFamily="50" charset="0"/>
                <a:ea typeface="Montserrat"/>
                <a:cs typeface="Montserrat"/>
                <a:sym typeface="Montserrat"/>
              </a:rPr>
              <a:t>.</a:t>
            </a:r>
            <a:endParaRPr sz="1900" dirty="0">
              <a:latin typeface="Montserrat Light" panose="00000400000000000000" pitchFamily="50" charset="0"/>
              <a:ea typeface="Montserrat"/>
              <a:cs typeface="Montserrat"/>
              <a:sym typeface="Montserrat"/>
            </a:endParaRPr>
          </a:p>
          <a:p>
            <a:pPr marL="0" lvl="0" indent="0" algn="l" rtl="0">
              <a:lnSpc>
                <a:spcPct val="115000"/>
              </a:lnSpc>
              <a:spcBef>
                <a:spcPts val="1200"/>
              </a:spcBef>
              <a:spcAft>
                <a:spcPts val="0"/>
              </a:spcAft>
              <a:buClr>
                <a:schemeClr val="dk1"/>
              </a:buClr>
              <a:buSzPct val="57894"/>
              <a:buFont typeface="Arial"/>
              <a:buNone/>
            </a:pPr>
            <a:r>
              <a:rPr lang="fi-FI" sz="1900" b="1" dirty="0" err="1">
                <a:latin typeface="Montserrat Light" panose="00000400000000000000" pitchFamily="50" charset="0"/>
                <a:ea typeface="Montserrat"/>
                <a:cs typeface="Montserrat"/>
                <a:sym typeface="Montserrat"/>
              </a:rPr>
              <a:t>Jag</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delar</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med</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mig</a:t>
            </a:r>
            <a:r>
              <a:rPr lang="fi-FI" sz="1900" b="1" dirty="0">
                <a:latin typeface="Montserrat Light" panose="00000400000000000000" pitchFamily="50" charset="0"/>
                <a:ea typeface="Montserrat"/>
                <a:cs typeface="Montserrat"/>
                <a:sym typeface="Montserrat"/>
              </a:rPr>
              <a:t> av </a:t>
            </a:r>
            <a:r>
              <a:rPr lang="fi-FI" sz="1900" b="1" dirty="0" err="1">
                <a:latin typeface="Montserrat Light" panose="00000400000000000000" pitchFamily="50" charset="0"/>
                <a:ea typeface="Montserrat"/>
                <a:cs typeface="Montserrat"/>
                <a:sym typeface="Montserrat"/>
              </a:rPr>
              <a:t>mina</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egna</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tankar</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och</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erfarenheter</a:t>
            </a:r>
            <a:r>
              <a:rPr lang="fi-FI" sz="1900" b="1" dirty="0">
                <a:latin typeface="Montserrat Light" panose="00000400000000000000" pitchFamily="50" charset="0"/>
                <a:ea typeface="Montserrat"/>
                <a:cs typeface="Montserrat"/>
                <a:sym typeface="Montserrat"/>
              </a:rPr>
              <a:t>.</a:t>
            </a:r>
            <a:br>
              <a:rPr lang="fi-FI" sz="1900" b="1" dirty="0">
                <a:latin typeface="Montserrat Light" panose="00000400000000000000" pitchFamily="50" charset="0"/>
                <a:ea typeface="Montserrat"/>
                <a:cs typeface="Montserrat"/>
                <a:sym typeface="Montserrat"/>
              </a:rPr>
            </a:br>
            <a:r>
              <a:rPr lang="fi-FI" sz="1900" dirty="0">
                <a:latin typeface="Montserrat Light" panose="00000400000000000000" pitchFamily="50" charset="0"/>
                <a:ea typeface="Montserrat"/>
                <a:cs typeface="Montserrat"/>
                <a:sym typeface="Montserrat"/>
              </a:rPr>
              <a:t>Allas </a:t>
            </a:r>
            <a:r>
              <a:rPr lang="fi-FI" sz="1900" dirty="0" err="1">
                <a:latin typeface="Montserrat Light" panose="00000400000000000000" pitchFamily="50" charset="0"/>
                <a:ea typeface="Montserrat"/>
                <a:cs typeface="Montserrat"/>
                <a:sym typeface="Montserrat"/>
              </a:rPr>
              <a:t>tankar</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är</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viktiga</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att</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lyssna</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på</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och</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det</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finns</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inget</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rätt</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eller</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fel</a:t>
            </a:r>
            <a:r>
              <a:rPr lang="fi-FI" sz="1900" dirty="0">
                <a:latin typeface="Montserrat Light" panose="00000400000000000000" pitchFamily="50" charset="0"/>
                <a:ea typeface="Montserrat"/>
                <a:cs typeface="Montserrat"/>
                <a:sym typeface="Montserrat"/>
              </a:rPr>
              <a:t>.</a:t>
            </a:r>
            <a:endParaRPr sz="1900" dirty="0">
              <a:latin typeface="Montserrat Light" panose="00000400000000000000" pitchFamily="50" charset="0"/>
              <a:ea typeface="Montserrat"/>
              <a:cs typeface="Montserrat"/>
              <a:sym typeface="Montserrat"/>
            </a:endParaRPr>
          </a:p>
          <a:p>
            <a:pPr marL="0" lvl="0" indent="0" algn="l" rtl="0">
              <a:lnSpc>
                <a:spcPct val="115000"/>
              </a:lnSpc>
              <a:spcBef>
                <a:spcPts val="1200"/>
              </a:spcBef>
              <a:spcAft>
                <a:spcPts val="0"/>
              </a:spcAft>
              <a:buClr>
                <a:schemeClr val="dk1"/>
              </a:buClr>
              <a:buSzPct val="57894"/>
              <a:buFont typeface="Arial"/>
              <a:buNone/>
            </a:pPr>
            <a:r>
              <a:rPr lang="fi-FI" sz="1900" b="1" dirty="0" err="1">
                <a:latin typeface="Montserrat Light" panose="00000400000000000000" pitchFamily="50" charset="0"/>
                <a:ea typeface="Montserrat"/>
                <a:cs typeface="Montserrat"/>
                <a:sym typeface="Montserrat"/>
              </a:rPr>
              <a:t>Jag</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är</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snäll</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och</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respekterar</a:t>
            </a:r>
            <a:r>
              <a:rPr lang="fi-FI" sz="1900" b="1" dirty="0">
                <a:latin typeface="Montserrat Light" panose="00000400000000000000" pitchFamily="50" charset="0"/>
                <a:ea typeface="Montserrat"/>
                <a:cs typeface="Montserrat"/>
                <a:sym typeface="Montserrat"/>
              </a:rPr>
              <a:t> </a:t>
            </a:r>
            <a:r>
              <a:rPr lang="fi-FI" sz="1900" b="1" dirty="0" err="1">
                <a:latin typeface="Montserrat Light" panose="00000400000000000000" pitchFamily="50" charset="0"/>
                <a:ea typeface="Montserrat"/>
                <a:cs typeface="Montserrat"/>
                <a:sym typeface="Montserrat"/>
              </a:rPr>
              <a:t>andra</a:t>
            </a:r>
            <a:r>
              <a:rPr lang="fi-FI" sz="1900" b="1" dirty="0">
                <a:latin typeface="Montserrat Light" panose="00000400000000000000" pitchFamily="50" charset="0"/>
                <a:ea typeface="Montserrat"/>
                <a:cs typeface="Montserrat"/>
                <a:sym typeface="Montserrat"/>
              </a:rPr>
              <a:t>.</a:t>
            </a:r>
            <a:br>
              <a:rPr lang="fi-FI" sz="1900" b="1" dirty="0">
                <a:latin typeface="Montserrat Light" panose="00000400000000000000" pitchFamily="50" charset="0"/>
                <a:ea typeface="Montserrat"/>
                <a:cs typeface="Montserrat"/>
                <a:sym typeface="Montserrat"/>
              </a:rPr>
            </a:br>
            <a:r>
              <a:rPr lang="fi-FI" sz="1900" dirty="0">
                <a:latin typeface="Montserrat Light" panose="00000400000000000000" pitchFamily="50" charset="0"/>
                <a:ea typeface="Montserrat"/>
                <a:cs typeface="Montserrat"/>
                <a:sym typeface="Montserrat"/>
              </a:rPr>
              <a:t>Vi </a:t>
            </a:r>
            <a:r>
              <a:rPr lang="fi-FI" sz="1900" dirty="0" err="1">
                <a:latin typeface="Montserrat Light" panose="00000400000000000000" pitchFamily="50" charset="0"/>
                <a:ea typeface="Montserrat"/>
                <a:cs typeface="Montserrat"/>
                <a:sym typeface="Montserrat"/>
              </a:rPr>
              <a:t>är</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nyfikna</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på</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att</a:t>
            </a:r>
            <a:r>
              <a:rPr lang="fi-FI" sz="1900" dirty="0">
                <a:latin typeface="Montserrat Light" panose="00000400000000000000" pitchFamily="50" charset="0"/>
                <a:ea typeface="Montserrat"/>
                <a:cs typeface="Montserrat"/>
                <a:sym typeface="Montserrat"/>
              </a:rPr>
              <a:t> vi </a:t>
            </a:r>
            <a:r>
              <a:rPr lang="fi-FI" sz="1900" dirty="0" err="1">
                <a:latin typeface="Montserrat Light" panose="00000400000000000000" pitchFamily="50" charset="0"/>
                <a:ea typeface="Montserrat"/>
                <a:cs typeface="Montserrat"/>
                <a:sym typeface="Montserrat"/>
              </a:rPr>
              <a:t>kan</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tänka</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olika</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och</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det</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är</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också</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okej</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att</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ändra</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uppfattning</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och</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tänka</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likadant</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som</a:t>
            </a:r>
            <a:r>
              <a:rPr lang="fi-FI" sz="1900" dirty="0">
                <a:latin typeface="Montserrat Light" panose="00000400000000000000" pitchFamily="50" charset="0"/>
                <a:ea typeface="Montserrat"/>
                <a:cs typeface="Montserrat"/>
                <a:sym typeface="Montserrat"/>
              </a:rPr>
              <a:t> </a:t>
            </a:r>
            <a:r>
              <a:rPr lang="fi-FI" sz="1900" dirty="0" err="1">
                <a:latin typeface="Montserrat Light" panose="00000400000000000000" pitchFamily="50" charset="0"/>
                <a:ea typeface="Montserrat"/>
                <a:cs typeface="Montserrat"/>
                <a:sym typeface="Montserrat"/>
              </a:rPr>
              <a:t>andra</a:t>
            </a:r>
            <a:r>
              <a:rPr lang="fi-FI" sz="1900" dirty="0">
                <a:latin typeface="Montserrat Light" panose="00000400000000000000" pitchFamily="50" charset="0"/>
                <a:ea typeface="Montserrat"/>
                <a:cs typeface="Montserrat"/>
                <a:sym typeface="Montserrat"/>
              </a:rPr>
              <a:t>.</a:t>
            </a:r>
            <a:endParaRPr sz="1900" dirty="0">
              <a:latin typeface="Montserrat Light" panose="00000400000000000000" pitchFamily="50" charset="0"/>
            </a:endParaRPr>
          </a:p>
          <a:p>
            <a:pPr marL="0" lvl="0" indent="0" algn="l" rtl="0">
              <a:spcBef>
                <a:spcPts val="1200"/>
              </a:spcBef>
              <a:spcAft>
                <a:spcPts val="0"/>
              </a:spcAft>
              <a:buNone/>
            </a:pPr>
            <a:endParaRPr dirty="0">
              <a:latin typeface="Montserrat Light" panose="00000400000000000000" pitchFamily="50" charset="0"/>
            </a:endParaRPr>
          </a:p>
        </p:txBody>
      </p:sp>
      <p:pic>
        <p:nvPicPr>
          <p:cNvPr id="279" name="Google Shape;279;g3501764105c_1_75" title="Skærmbillede 2025-04-25 kl. 10.17.57.png"/>
          <p:cNvPicPr preferRelativeResize="0"/>
          <p:nvPr/>
        </p:nvPicPr>
        <p:blipFill rotWithShape="1">
          <a:blip r:embed="rId3">
            <a:alphaModFix/>
          </a:blip>
          <a:srcRect l="3919" r="8391"/>
          <a:stretch/>
        </p:blipFill>
        <p:spPr>
          <a:xfrm>
            <a:off x="8212275" y="2120374"/>
            <a:ext cx="2559162" cy="4351200"/>
          </a:xfrm>
          <a:prstGeom prst="rect">
            <a:avLst/>
          </a:prstGeom>
          <a:noFill/>
          <a:ln>
            <a:noFill/>
          </a:ln>
        </p:spPr>
      </p:pic>
      <p:sp>
        <p:nvSpPr>
          <p:cNvPr id="280" name="Google Shape;280;g3501764105c_1_75"/>
          <p:cNvSpPr txBox="1"/>
          <p:nvPr/>
        </p:nvSpPr>
        <p:spPr>
          <a:xfrm>
            <a:off x="7967250" y="994325"/>
            <a:ext cx="3049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dirty="0" err="1">
                <a:solidFill>
                  <a:srgbClr val="595959"/>
                </a:solidFill>
                <a:latin typeface="Lato"/>
                <a:ea typeface="Lato"/>
                <a:cs typeface="Lato"/>
                <a:sym typeface="Lato"/>
              </a:rPr>
              <a:t>Syftet</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med</a:t>
            </a:r>
            <a:r>
              <a:rPr lang="fi-FI" dirty="0">
                <a:solidFill>
                  <a:srgbClr val="595959"/>
                </a:solidFill>
                <a:latin typeface="Lato"/>
                <a:ea typeface="Lato"/>
                <a:cs typeface="Lato"/>
                <a:sym typeface="Lato"/>
              </a:rPr>
              <a:t> en </a:t>
            </a:r>
            <a:r>
              <a:rPr lang="fi-FI" dirty="0" err="1">
                <a:solidFill>
                  <a:srgbClr val="595959"/>
                </a:solidFill>
                <a:latin typeface="Lato"/>
                <a:ea typeface="Lato"/>
                <a:cs typeface="Lato"/>
                <a:sym typeface="Lato"/>
              </a:rPr>
              <a:t>dialogpaus</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är</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att</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ge</a:t>
            </a:r>
            <a:r>
              <a:rPr lang="fi-FI" dirty="0">
                <a:solidFill>
                  <a:srgbClr val="595959"/>
                </a:solidFill>
                <a:latin typeface="Lato"/>
                <a:ea typeface="Lato"/>
                <a:cs typeface="Lato"/>
                <a:sym typeface="Lato"/>
              </a:rPr>
              <a:t> alla </a:t>
            </a:r>
            <a:r>
              <a:rPr lang="fi-FI" dirty="0" err="1">
                <a:solidFill>
                  <a:srgbClr val="595959"/>
                </a:solidFill>
                <a:latin typeface="Lato"/>
                <a:ea typeface="Lato"/>
                <a:cs typeface="Lato"/>
                <a:sym typeface="Lato"/>
              </a:rPr>
              <a:t>elever</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tid</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och</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utrymme</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att</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uttrycka</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sina</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egna</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åsikter</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och</a:t>
            </a:r>
            <a:r>
              <a:rPr lang="fi-FI" dirty="0">
                <a:solidFill>
                  <a:srgbClr val="595959"/>
                </a:solidFill>
                <a:latin typeface="Lato"/>
                <a:ea typeface="Lato"/>
                <a:cs typeface="Lato"/>
                <a:sym typeface="Lato"/>
              </a:rPr>
              <a:t> </a:t>
            </a:r>
            <a:r>
              <a:rPr lang="fi-FI" dirty="0" err="1">
                <a:solidFill>
                  <a:srgbClr val="595959"/>
                </a:solidFill>
                <a:latin typeface="Lato"/>
                <a:ea typeface="Lato"/>
                <a:cs typeface="Lato"/>
                <a:sym typeface="Lato"/>
              </a:rPr>
              <a:t>tankar</a:t>
            </a:r>
            <a:r>
              <a:rPr lang="fi-FI" dirty="0">
                <a:solidFill>
                  <a:srgbClr val="595959"/>
                </a:solidFill>
                <a:latin typeface="Lato"/>
                <a:ea typeface="Lato"/>
                <a:cs typeface="Lato"/>
                <a:sym typeface="Lato"/>
              </a:rPr>
              <a:t>.</a:t>
            </a:r>
            <a:endParaRPr sz="1500" dirty="0"/>
          </a:p>
        </p:txBody>
      </p:sp>
      <p:pic>
        <p:nvPicPr>
          <p:cNvPr id="281" name="Google Shape;281;g3501764105c_1_75" title="Skærmbillede 2025-04-25 kl. 13.16.49.png"/>
          <p:cNvPicPr preferRelativeResize="0"/>
          <p:nvPr/>
        </p:nvPicPr>
        <p:blipFill>
          <a:blip r:embed="rId4">
            <a:alphaModFix/>
          </a:blip>
          <a:stretch>
            <a:fillRect/>
          </a:stretch>
        </p:blipFill>
        <p:spPr>
          <a:xfrm>
            <a:off x="11695050" y="93750"/>
            <a:ext cx="413050" cy="260525"/>
          </a:xfrm>
          <a:prstGeom prst="rect">
            <a:avLst/>
          </a:prstGeom>
          <a:noFill/>
          <a:ln>
            <a:noFill/>
          </a:ln>
        </p:spPr>
      </p:pic>
      <p:sp>
        <p:nvSpPr>
          <p:cNvPr id="282" name="Google Shape;282;g3501764105c_1_75"/>
          <p:cNvSpPr/>
          <p:nvPr/>
        </p:nvSpPr>
        <p:spPr>
          <a:xfrm>
            <a:off x="8288900" y="2266275"/>
            <a:ext cx="1215216" cy="777276"/>
          </a:xfrm>
          <a:prstGeom prst="cloud">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1000">
                <a:latin typeface="Montserrat Light"/>
                <a:ea typeface="Montserrat Light"/>
                <a:cs typeface="Montserrat Light"/>
                <a:sym typeface="Montserrat Light"/>
              </a:rPr>
              <a:t>Vad tänker du?</a:t>
            </a:r>
            <a:endParaRPr sz="1000">
              <a:latin typeface="Montserrat Light"/>
              <a:ea typeface="Montserrat Light"/>
              <a:cs typeface="Montserrat Light"/>
              <a:sym typeface="Montserrat Light"/>
            </a:endParaRPr>
          </a:p>
        </p:txBody>
      </p:sp>
      <p:sp>
        <p:nvSpPr>
          <p:cNvPr id="283" name="Google Shape;283;g3501764105c_1_75"/>
          <p:cNvSpPr/>
          <p:nvPr/>
        </p:nvSpPr>
        <p:spPr>
          <a:xfrm>
            <a:off x="9732575" y="2474300"/>
            <a:ext cx="974400" cy="667800"/>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a:latin typeface="Montserrat Light"/>
                <a:ea typeface="Montserrat Light"/>
                <a:cs typeface="Montserrat Light"/>
                <a:sym typeface="Montserrat Light"/>
              </a:rPr>
              <a:t>Jag tänker….</a:t>
            </a:r>
            <a:endParaRPr>
              <a:latin typeface="Montserrat Light"/>
              <a:ea typeface="Montserrat Light"/>
              <a:cs typeface="Montserrat Light"/>
              <a:sym typeface="Montserrat Light"/>
            </a:endParaRPr>
          </a:p>
        </p:txBody>
      </p:sp>
      <p:sp>
        <p:nvSpPr>
          <p:cNvPr id="284" name="Google Shape;284;g3501764105c_1_75"/>
          <p:cNvSpPr/>
          <p:nvPr/>
        </p:nvSpPr>
        <p:spPr>
          <a:xfrm>
            <a:off x="9579300" y="5988700"/>
            <a:ext cx="755400" cy="350400"/>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900">
                <a:latin typeface="Montserrat Light"/>
                <a:ea typeface="Montserrat Light"/>
                <a:cs typeface="Montserrat Light"/>
                <a:sym typeface="Montserrat Light"/>
              </a:rPr>
              <a:t>Jag lyssnar</a:t>
            </a:r>
            <a:endParaRPr sz="900">
              <a:latin typeface="Montserrat Light"/>
              <a:ea typeface="Montserrat Light"/>
              <a:cs typeface="Montserrat Light"/>
              <a:sym typeface="Montserrat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3501764105c_1_82"/>
          <p:cNvSpPr txBox="1">
            <a:spLocks noGrp="1"/>
          </p:cNvSpPr>
          <p:nvPr>
            <p:ph type="title"/>
          </p:nvPr>
        </p:nvSpPr>
        <p:spPr>
          <a:xfrm>
            <a:off x="593270" y="665259"/>
            <a:ext cx="4766875"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FI" dirty="0" err="1"/>
              <a:t>Dialogpausdiskussion</a:t>
            </a:r>
            <a:r>
              <a:rPr lang="fi-FI" dirty="0"/>
              <a:t>: 45 </a:t>
            </a:r>
            <a:r>
              <a:rPr lang="fi-FI" dirty="0" err="1"/>
              <a:t>minuter</a:t>
            </a:r>
            <a:endParaRPr dirty="0"/>
          </a:p>
        </p:txBody>
      </p:sp>
      <p:sp>
        <p:nvSpPr>
          <p:cNvPr id="290" name="Google Shape;290;g3501764105c_1_82"/>
          <p:cNvSpPr txBox="1">
            <a:spLocks noGrp="1"/>
          </p:cNvSpPr>
          <p:nvPr>
            <p:ph type="body" idx="1"/>
          </p:nvPr>
        </p:nvSpPr>
        <p:spPr>
          <a:xfrm>
            <a:off x="593280" y="1990959"/>
            <a:ext cx="10515600" cy="4351200"/>
          </a:xfrm>
          <a:prstGeom prst="rect">
            <a:avLst/>
          </a:prstGeom>
        </p:spPr>
        <p:txBody>
          <a:bodyPr spcFirstLastPara="1" wrap="square" lIns="91425" tIns="45700" rIns="91425" bIns="45700" anchor="t" anchorCtr="0">
            <a:normAutofit/>
          </a:bodyPr>
          <a:lstStyle/>
          <a:p>
            <a:pPr lvl="0" indent="-457200" algn="l" rtl="0">
              <a:lnSpc>
                <a:spcPct val="100000"/>
              </a:lnSpc>
              <a:spcBef>
                <a:spcPts val="0"/>
              </a:spcBef>
              <a:spcAft>
                <a:spcPts val="0"/>
              </a:spcAft>
              <a:buSzPct val="97000"/>
              <a:buFont typeface="+mj-lt"/>
              <a:buAutoNum type="arabicPeriod"/>
            </a:pPr>
            <a:endParaRPr sz="2400" dirty="0">
              <a:latin typeface="Montserrat Light" panose="00000400000000000000" pitchFamily="50" charset="0"/>
              <a:ea typeface="Montserrat"/>
              <a:cs typeface="Montserrat"/>
              <a:sym typeface="Montserrat"/>
            </a:endParaRPr>
          </a:p>
          <a:p>
            <a:pPr marL="482600" lvl="0" indent="-457200" algn="l" rtl="0">
              <a:lnSpc>
                <a:spcPct val="150000"/>
              </a:lnSpc>
              <a:spcBef>
                <a:spcPts val="0"/>
              </a:spcBef>
              <a:spcAft>
                <a:spcPts val="0"/>
              </a:spcAft>
              <a:buClr>
                <a:schemeClr val="dk1"/>
              </a:buClr>
              <a:buSzPct val="97000"/>
              <a:buFont typeface="+mj-lt"/>
              <a:buAutoNum type="arabicPeriod"/>
            </a:pPr>
            <a:r>
              <a:rPr lang="fi-FI" sz="2400" dirty="0">
                <a:latin typeface="Montserrat Light" panose="00000400000000000000" pitchFamily="50" charset="0"/>
                <a:ea typeface="Montserrat"/>
                <a:cs typeface="Montserrat"/>
                <a:sym typeface="Montserrat"/>
              </a:rPr>
              <a:t>Introduktion: 4 </a:t>
            </a:r>
            <a:r>
              <a:rPr lang="fi-FI" sz="2400" dirty="0" err="1">
                <a:latin typeface="Montserrat Light" panose="00000400000000000000" pitchFamily="50" charset="0"/>
                <a:ea typeface="Montserrat"/>
                <a:cs typeface="Montserrat"/>
                <a:sym typeface="Montserrat"/>
              </a:rPr>
              <a:t>minuter</a:t>
            </a:r>
            <a:r>
              <a:rPr lang="fi-FI" sz="2400" dirty="0">
                <a:latin typeface="Montserrat Light" panose="00000400000000000000" pitchFamily="50" charset="0"/>
                <a:ea typeface="Montserrat"/>
                <a:cs typeface="Montserrat"/>
                <a:sym typeface="Montserrat"/>
              </a:rPr>
              <a:t> </a:t>
            </a:r>
            <a:endParaRPr sz="2400" dirty="0">
              <a:latin typeface="Montserrat Light" panose="00000400000000000000" pitchFamily="50" charset="0"/>
              <a:ea typeface="Montserrat"/>
              <a:cs typeface="Montserrat"/>
              <a:sym typeface="Montserrat"/>
            </a:endParaRPr>
          </a:p>
          <a:p>
            <a:pPr marL="482600" lvl="0" indent="-457200" algn="l" rtl="0">
              <a:lnSpc>
                <a:spcPct val="150000"/>
              </a:lnSpc>
              <a:spcBef>
                <a:spcPts val="0"/>
              </a:spcBef>
              <a:spcAft>
                <a:spcPts val="0"/>
              </a:spcAft>
              <a:buClr>
                <a:schemeClr val="dk1"/>
              </a:buClr>
              <a:buSzPct val="97000"/>
              <a:buFont typeface="+mj-lt"/>
              <a:buAutoNum type="arabicPeriod"/>
            </a:pPr>
            <a:r>
              <a:rPr lang="fi-FI" sz="2400" dirty="0" err="1">
                <a:latin typeface="Montserrat Light" panose="00000400000000000000" pitchFamily="50" charset="0"/>
                <a:ea typeface="Montserrat"/>
                <a:cs typeface="Montserrat"/>
                <a:sym typeface="Montserrat"/>
              </a:rPr>
              <a:t>Spelregler</a:t>
            </a:r>
            <a:r>
              <a:rPr lang="fi-FI" sz="2400" dirty="0">
                <a:latin typeface="Montserrat Light" panose="00000400000000000000" pitchFamily="50" charset="0"/>
                <a:ea typeface="Montserrat"/>
                <a:cs typeface="Montserrat"/>
                <a:sym typeface="Montserrat"/>
              </a:rPr>
              <a:t>: 4 min  </a:t>
            </a:r>
            <a:endParaRPr sz="2400" dirty="0">
              <a:latin typeface="Montserrat Light" panose="00000400000000000000" pitchFamily="50" charset="0"/>
              <a:ea typeface="Montserrat"/>
              <a:cs typeface="Montserrat"/>
              <a:sym typeface="Montserrat"/>
            </a:endParaRPr>
          </a:p>
          <a:p>
            <a:pPr marL="482600" lvl="0" indent="-457200" algn="l" rtl="0">
              <a:lnSpc>
                <a:spcPct val="150000"/>
              </a:lnSpc>
              <a:spcBef>
                <a:spcPts val="0"/>
              </a:spcBef>
              <a:spcAft>
                <a:spcPts val="0"/>
              </a:spcAft>
              <a:buClr>
                <a:schemeClr val="dk1"/>
              </a:buClr>
              <a:buSzPct val="97000"/>
              <a:buFont typeface="+mj-lt"/>
              <a:buAutoNum type="arabicPeriod"/>
            </a:pPr>
            <a:r>
              <a:rPr lang="fi-FI" sz="2400" dirty="0">
                <a:latin typeface="Montserrat Light" panose="00000400000000000000" pitchFamily="50" charset="0"/>
                <a:ea typeface="Montserrat"/>
                <a:cs typeface="Montserrat"/>
                <a:sym typeface="Montserrat"/>
              </a:rPr>
              <a:t>Diskussion i par: 5 min  </a:t>
            </a:r>
            <a:endParaRPr sz="2400" dirty="0">
              <a:latin typeface="Montserrat Light" panose="00000400000000000000" pitchFamily="50" charset="0"/>
              <a:ea typeface="Montserrat"/>
              <a:cs typeface="Montserrat"/>
              <a:sym typeface="Montserrat"/>
            </a:endParaRPr>
          </a:p>
          <a:p>
            <a:pPr marL="482600" lvl="0" indent="-457200" algn="l" rtl="0">
              <a:lnSpc>
                <a:spcPct val="150000"/>
              </a:lnSpc>
              <a:spcBef>
                <a:spcPts val="0"/>
              </a:spcBef>
              <a:spcAft>
                <a:spcPts val="0"/>
              </a:spcAft>
              <a:buClr>
                <a:schemeClr val="dk1"/>
              </a:buClr>
              <a:buSzPct val="97000"/>
              <a:buFont typeface="+mj-lt"/>
              <a:buAutoNum type="arabicPeriod"/>
            </a:pPr>
            <a:r>
              <a:rPr lang="fi-FI" sz="2400" dirty="0" err="1">
                <a:latin typeface="Montserrat Light" panose="00000400000000000000" pitchFamily="50" charset="0"/>
                <a:ea typeface="Montserrat"/>
                <a:cs typeface="Montserrat"/>
                <a:sym typeface="Montserrat"/>
              </a:rPr>
              <a:t>Gemensam</a:t>
            </a:r>
            <a:r>
              <a:rPr lang="fi-FI" sz="2400" dirty="0">
                <a:latin typeface="Montserrat Light" panose="00000400000000000000" pitchFamily="50" charset="0"/>
                <a:ea typeface="Montserrat"/>
                <a:cs typeface="Montserrat"/>
                <a:sym typeface="Montserrat"/>
              </a:rPr>
              <a:t> diskussion: 15 min </a:t>
            </a:r>
            <a:endParaRPr sz="2400" dirty="0">
              <a:latin typeface="Montserrat Light" panose="00000400000000000000" pitchFamily="50" charset="0"/>
              <a:ea typeface="Montserrat"/>
              <a:cs typeface="Montserrat"/>
              <a:sym typeface="Montserrat"/>
            </a:endParaRPr>
          </a:p>
          <a:p>
            <a:pPr marL="482600" lvl="0" indent="-457200" algn="l" rtl="0">
              <a:lnSpc>
                <a:spcPct val="150000"/>
              </a:lnSpc>
              <a:spcBef>
                <a:spcPts val="0"/>
              </a:spcBef>
              <a:spcAft>
                <a:spcPts val="0"/>
              </a:spcAft>
              <a:buClr>
                <a:schemeClr val="dk1"/>
              </a:buClr>
              <a:buSzPct val="97000"/>
              <a:buFont typeface="+mj-lt"/>
              <a:buAutoNum type="arabicPeriod"/>
            </a:pPr>
            <a:r>
              <a:rPr lang="fi-FI" sz="2400" dirty="0" err="1">
                <a:latin typeface="Montserrat Light" panose="00000400000000000000" pitchFamily="50" charset="0"/>
                <a:ea typeface="Montserrat"/>
                <a:cs typeface="Montserrat"/>
                <a:sym typeface="Montserrat"/>
              </a:rPr>
              <a:t>Skriv</a:t>
            </a:r>
            <a:r>
              <a:rPr lang="fi-FI" sz="2400" dirty="0">
                <a:latin typeface="Montserrat Light" panose="00000400000000000000" pitchFamily="50" charset="0"/>
                <a:ea typeface="Montserrat"/>
                <a:cs typeface="Montserrat"/>
                <a:sym typeface="Montserrat"/>
              </a:rPr>
              <a:t> </a:t>
            </a:r>
            <a:r>
              <a:rPr lang="fi-FI" sz="2400" dirty="0" err="1">
                <a:latin typeface="Montserrat Light" panose="00000400000000000000" pitchFamily="50" charset="0"/>
                <a:ea typeface="Montserrat"/>
                <a:cs typeface="Montserrat"/>
                <a:sym typeface="Montserrat"/>
              </a:rPr>
              <a:t>ner</a:t>
            </a:r>
            <a:r>
              <a:rPr lang="fi-FI" sz="2400" dirty="0">
                <a:latin typeface="Montserrat Light" panose="00000400000000000000" pitchFamily="50" charset="0"/>
                <a:ea typeface="Montserrat"/>
                <a:cs typeface="Montserrat"/>
                <a:sym typeface="Montserrat"/>
              </a:rPr>
              <a:t> </a:t>
            </a:r>
            <a:r>
              <a:rPr lang="fi-FI" sz="2400" dirty="0" err="1">
                <a:latin typeface="Montserrat Light" panose="00000400000000000000" pitchFamily="50" charset="0"/>
                <a:ea typeface="Montserrat"/>
                <a:cs typeface="Montserrat"/>
                <a:sym typeface="Montserrat"/>
              </a:rPr>
              <a:t>reflektioner</a:t>
            </a:r>
            <a:r>
              <a:rPr lang="fi-FI" sz="2400" dirty="0">
                <a:latin typeface="Montserrat Light" panose="00000400000000000000" pitchFamily="50" charset="0"/>
                <a:ea typeface="Montserrat"/>
                <a:cs typeface="Montserrat"/>
                <a:sym typeface="Montserrat"/>
              </a:rPr>
              <a:t>: 4 min </a:t>
            </a:r>
            <a:endParaRPr sz="2400" dirty="0">
              <a:latin typeface="Montserrat Light" panose="00000400000000000000" pitchFamily="50" charset="0"/>
              <a:ea typeface="Montserrat"/>
              <a:cs typeface="Montserrat"/>
              <a:sym typeface="Montserrat"/>
            </a:endParaRPr>
          </a:p>
          <a:p>
            <a:pPr marL="482600" lvl="0" indent="-457200" algn="l" rtl="0">
              <a:lnSpc>
                <a:spcPct val="150000"/>
              </a:lnSpc>
              <a:spcBef>
                <a:spcPts val="0"/>
              </a:spcBef>
              <a:spcAft>
                <a:spcPts val="0"/>
              </a:spcAft>
              <a:buClr>
                <a:schemeClr val="dk1"/>
              </a:buClr>
              <a:buSzPct val="97000"/>
              <a:buFont typeface="+mj-lt"/>
              <a:buAutoNum type="arabicPeriod"/>
            </a:pPr>
            <a:r>
              <a:rPr lang="fi-FI" sz="2400" dirty="0" err="1">
                <a:latin typeface="Montserrat Light" panose="00000400000000000000" pitchFamily="50" charset="0"/>
                <a:ea typeface="Montserrat"/>
                <a:cs typeface="Montserrat"/>
                <a:sym typeface="Montserrat"/>
              </a:rPr>
              <a:t>Dela</a:t>
            </a:r>
            <a:r>
              <a:rPr lang="fi-FI" sz="2400" dirty="0">
                <a:latin typeface="Montserrat Light" panose="00000400000000000000" pitchFamily="50" charset="0"/>
                <a:ea typeface="Montserrat"/>
                <a:cs typeface="Montserrat"/>
                <a:sym typeface="Montserrat"/>
              </a:rPr>
              <a:t> </a:t>
            </a:r>
            <a:r>
              <a:rPr lang="fi-FI" sz="2400" dirty="0" err="1">
                <a:latin typeface="Montserrat Light" panose="00000400000000000000" pitchFamily="50" charset="0"/>
                <a:ea typeface="Montserrat"/>
                <a:cs typeface="Montserrat"/>
                <a:sym typeface="Montserrat"/>
              </a:rPr>
              <a:t>reflektioner</a:t>
            </a:r>
            <a:r>
              <a:rPr lang="fi-FI" sz="2400" dirty="0">
                <a:latin typeface="Montserrat Light" panose="00000400000000000000" pitchFamily="50" charset="0"/>
                <a:ea typeface="Montserrat"/>
                <a:cs typeface="Montserrat"/>
                <a:sym typeface="Montserrat"/>
              </a:rPr>
              <a:t>: 5 min</a:t>
            </a:r>
            <a:endParaRPr sz="2400" dirty="0">
              <a:latin typeface="Montserrat Light" panose="00000400000000000000" pitchFamily="50" charset="0"/>
              <a:ea typeface="Montserrat"/>
              <a:cs typeface="Montserrat"/>
              <a:sym typeface="Montserrat"/>
            </a:endParaRPr>
          </a:p>
          <a:p>
            <a:pPr marL="482600" lvl="0" indent="-457200" algn="l" rtl="0">
              <a:lnSpc>
                <a:spcPct val="150000"/>
              </a:lnSpc>
              <a:spcBef>
                <a:spcPts val="0"/>
              </a:spcBef>
              <a:spcAft>
                <a:spcPts val="0"/>
              </a:spcAft>
              <a:buClr>
                <a:schemeClr val="dk1"/>
              </a:buClr>
              <a:buSzPct val="97000"/>
              <a:buFont typeface="+mj-lt"/>
              <a:buAutoNum type="arabicPeriod"/>
            </a:pPr>
            <a:r>
              <a:rPr lang="fi-FI" sz="2400" dirty="0" err="1">
                <a:latin typeface="Montserrat Light" panose="00000400000000000000" pitchFamily="50" charset="0"/>
                <a:ea typeface="Montserrat"/>
                <a:cs typeface="Montserrat"/>
                <a:sym typeface="Montserrat"/>
              </a:rPr>
              <a:t>Gemensam</a:t>
            </a:r>
            <a:r>
              <a:rPr lang="fi-FI" sz="2400" dirty="0">
                <a:latin typeface="Montserrat Light" panose="00000400000000000000" pitchFamily="50" charset="0"/>
                <a:ea typeface="Montserrat"/>
                <a:cs typeface="Montserrat"/>
                <a:sym typeface="Montserrat"/>
              </a:rPr>
              <a:t> </a:t>
            </a:r>
            <a:r>
              <a:rPr lang="fi-FI" sz="2400" dirty="0" err="1">
                <a:latin typeface="Montserrat Light" panose="00000400000000000000" pitchFamily="50" charset="0"/>
                <a:ea typeface="Montserrat"/>
                <a:cs typeface="Montserrat"/>
                <a:sym typeface="Montserrat"/>
              </a:rPr>
              <a:t>samling</a:t>
            </a:r>
            <a:r>
              <a:rPr lang="fi-FI" sz="2400" dirty="0">
                <a:latin typeface="Montserrat Light" panose="00000400000000000000" pitchFamily="50" charset="0"/>
                <a:ea typeface="Montserrat"/>
                <a:cs typeface="Montserrat"/>
                <a:sym typeface="Montserrat"/>
              </a:rPr>
              <a:t>: 4 min</a:t>
            </a:r>
            <a:endParaRPr sz="2400" dirty="0">
              <a:latin typeface="Montserrat Light" panose="00000400000000000000" pitchFamily="50" charset="0"/>
              <a:ea typeface="Montserrat"/>
              <a:cs typeface="Montserrat"/>
              <a:sym typeface="Montserrat"/>
            </a:endParaRPr>
          </a:p>
        </p:txBody>
      </p:sp>
      <p:sp>
        <p:nvSpPr>
          <p:cNvPr id="291" name="Google Shape;291;g3501764105c_1_82"/>
          <p:cNvSpPr txBox="1"/>
          <p:nvPr/>
        </p:nvSpPr>
        <p:spPr>
          <a:xfrm>
            <a:off x="7362275" y="3011150"/>
            <a:ext cx="3485700" cy="923400"/>
          </a:xfrm>
          <a:prstGeom prst="rect">
            <a:avLst/>
          </a:prstGeom>
          <a:noFill/>
          <a:ln>
            <a:noFill/>
          </a:ln>
        </p:spPr>
        <p:txBody>
          <a:bodyPr spcFirstLastPara="1" wrap="square" lIns="91425" tIns="91425" rIns="91425" bIns="91425" anchor="t" anchorCtr="0">
            <a:spAutoFit/>
          </a:bodyPr>
          <a:lstStyle/>
          <a:p>
            <a:pPr marL="0" marR="38100" lvl="0" indent="0" algn="l" rtl="0">
              <a:lnSpc>
                <a:spcPct val="128571"/>
              </a:lnSpc>
              <a:spcBef>
                <a:spcPts val="0"/>
              </a:spcBef>
              <a:spcAft>
                <a:spcPts val="0"/>
              </a:spcAft>
              <a:buNone/>
            </a:pPr>
            <a:r>
              <a:rPr lang="fi-FI" sz="2100" dirty="0" err="1">
                <a:solidFill>
                  <a:schemeClr val="accent2"/>
                </a:solidFill>
                <a:latin typeface="Montserrat"/>
                <a:ea typeface="Montserrat"/>
                <a:cs typeface="Montserrat"/>
                <a:sym typeface="Montserrat"/>
              </a:rPr>
              <a:t>Här</a:t>
            </a:r>
            <a:r>
              <a:rPr lang="fi-FI" sz="2100" dirty="0">
                <a:solidFill>
                  <a:schemeClr val="accent2"/>
                </a:solidFill>
                <a:latin typeface="Montserrat"/>
                <a:ea typeface="Montserrat"/>
                <a:cs typeface="Montserrat"/>
                <a:sym typeface="Montserrat"/>
              </a:rPr>
              <a:t> </a:t>
            </a:r>
            <a:r>
              <a:rPr lang="fi-FI" sz="2100" dirty="0" err="1">
                <a:solidFill>
                  <a:schemeClr val="accent2"/>
                </a:solidFill>
                <a:latin typeface="Montserrat"/>
                <a:ea typeface="Montserrat"/>
                <a:cs typeface="Montserrat"/>
                <a:sym typeface="Montserrat"/>
              </a:rPr>
              <a:t>är</a:t>
            </a:r>
            <a:r>
              <a:rPr lang="fi-FI" sz="2100" dirty="0">
                <a:solidFill>
                  <a:schemeClr val="accent2"/>
                </a:solidFill>
                <a:latin typeface="Montserrat"/>
                <a:ea typeface="Montserrat"/>
                <a:cs typeface="Montserrat"/>
                <a:sym typeface="Montserrat"/>
              </a:rPr>
              <a:t> en </a:t>
            </a:r>
            <a:r>
              <a:rPr lang="fi-FI" sz="2100" dirty="0" err="1">
                <a:solidFill>
                  <a:schemeClr val="accent2"/>
                </a:solidFill>
                <a:latin typeface="Montserrat"/>
                <a:ea typeface="Montserrat"/>
                <a:cs typeface="Montserrat"/>
                <a:sym typeface="Montserrat"/>
              </a:rPr>
              <a:t>guide</a:t>
            </a:r>
            <a:r>
              <a:rPr lang="fi-FI" sz="2100" dirty="0">
                <a:solidFill>
                  <a:schemeClr val="accent2"/>
                </a:solidFill>
                <a:latin typeface="Montserrat"/>
                <a:ea typeface="Montserrat"/>
                <a:cs typeface="Montserrat"/>
                <a:sym typeface="Montserrat"/>
              </a:rPr>
              <a:t> för </a:t>
            </a:r>
            <a:r>
              <a:rPr lang="fi-FI" sz="2100" dirty="0" err="1">
                <a:solidFill>
                  <a:schemeClr val="accent2"/>
                </a:solidFill>
                <a:latin typeface="Montserrat"/>
                <a:ea typeface="Montserrat"/>
                <a:cs typeface="Montserrat"/>
                <a:sym typeface="Montserrat"/>
              </a:rPr>
              <a:t>hur</a:t>
            </a:r>
            <a:r>
              <a:rPr lang="fi-FI" sz="2100" dirty="0">
                <a:solidFill>
                  <a:schemeClr val="accent2"/>
                </a:solidFill>
                <a:latin typeface="Montserrat"/>
                <a:ea typeface="Montserrat"/>
                <a:cs typeface="Montserrat"/>
                <a:sym typeface="Montserrat"/>
              </a:rPr>
              <a:t> du </a:t>
            </a:r>
            <a:r>
              <a:rPr lang="fi-FI" sz="2100" dirty="0" err="1">
                <a:solidFill>
                  <a:schemeClr val="accent2"/>
                </a:solidFill>
                <a:latin typeface="Montserrat"/>
                <a:ea typeface="Montserrat"/>
                <a:cs typeface="Montserrat"/>
                <a:sym typeface="Montserrat"/>
              </a:rPr>
              <a:t>fördelar</a:t>
            </a:r>
            <a:r>
              <a:rPr lang="fi-FI" sz="2100" dirty="0">
                <a:solidFill>
                  <a:schemeClr val="accent2"/>
                </a:solidFill>
                <a:latin typeface="Montserrat"/>
                <a:ea typeface="Montserrat"/>
                <a:cs typeface="Montserrat"/>
                <a:sym typeface="Montserrat"/>
              </a:rPr>
              <a:t> </a:t>
            </a:r>
            <a:r>
              <a:rPr lang="fi-FI" sz="2100" dirty="0" err="1">
                <a:solidFill>
                  <a:schemeClr val="accent2"/>
                </a:solidFill>
                <a:latin typeface="Montserrat"/>
                <a:ea typeface="Montserrat"/>
                <a:cs typeface="Montserrat"/>
                <a:sym typeface="Montserrat"/>
              </a:rPr>
              <a:t>din</a:t>
            </a:r>
            <a:r>
              <a:rPr lang="fi-FI" sz="2100" dirty="0">
                <a:solidFill>
                  <a:schemeClr val="accent2"/>
                </a:solidFill>
                <a:latin typeface="Montserrat"/>
                <a:ea typeface="Montserrat"/>
                <a:cs typeface="Montserrat"/>
                <a:sym typeface="Montserrat"/>
              </a:rPr>
              <a:t> </a:t>
            </a:r>
            <a:r>
              <a:rPr lang="fi-FI" sz="2100" dirty="0" err="1">
                <a:solidFill>
                  <a:schemeClr val="accent2"/>
                </a:solidFill>
                <a:latin typeface="Montserrat"/>
                <a:ea typeface="Montserrat"/>
                <a:cs typeface="Montserrat"/>
                <a:sym typeface="Montserrat"/>
              </a:rPr>
              <a:t>tid</a:t>
            </a:r>
            <a:r>
              <a:rPr lang="fi-FI" sz="2100" dirty="0">
                <a:solidFill>
                  <a:schemeClr val="accent2"/>
                </a:solidFill>
                <a:latin typeface="Montserrat"/>
                <a:ea typeface="Montserrat"/>
                <a:cs typeface="Montserrat"/>
                <a:sym typeface="Montserrat"/>
              </a:rPr>
              <a:t>.</a:t>
            </a:r>
            <a:endParaRPr sz="2000" dirty="0">
              <a:solidFill>
                <a:schemeClr val="accent2"/>
              </a:solidFill>
              <a:latin typeface="Montserrat"/>
              <a:ea typeface="Montserrat"/>
              <a:cs typeface="Montserrat"/>
              <a:sym typeface="Montserrat"/>
            </a:endParaRPr>
          </a:p>
        </p:txBody>
      </p:sp>
      <p:sp>
        <p:nvSpPr>
          <p:cNvPr id="292" name="Google Shape;292;g3501764105c_1_82"/>
          <p:cNvSpPr txBox="1"/>
          <p:nvPr/>
        </p:nvSpPr>
        <p:spPr>
          <a:xfrm>
            <a:off x="6248264" y="665259"/>
            <a:ext cx="5503800" cy="14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2000" dirty="0" err="1">
                <a:solidFill>
                  <a:schemeClr val="dk1"/>
                </a:solidFill>
                <a:latin typeface="Montserrat Light"/>
                <a:ea typeface="Montserrat Light"/>
                <a:cs typeface="Montserrat Light"/>
                <a:sym typeface="Montserrat Light"/>
              </a:rPr>
              <a:t>Klassen</a:t>
            </a:r>
            <a:r>
              <a:rPr lang="fi-FI" sz="2000" dirty="0">
                <a:solidFill>
                  <a:schemeClr val="dk1"/>
                </a:solidFill>
                <a:latin typeface="Montserrat Light"/>
                <a:ea typeface="Montserrat Light"/>
                <a:cs typeface="Montserrat Light"/>
                <a:sym typeface="Montserrat Light"/>
              </a:rPr>
              <a:t> </a:t>
            </a:r>
            <a:r>
              <a:rPr lang="fi-FI" sz="2000" dirty="0" err="1">
                <a:solidFill>
                  <a:schemeClr val="dk1"/>
                </a:solidFill>
                <a:latin typeface="Montserrat Light"/>
                <a:ea typeface="Montserrat Light"/>
                <a:cs typeface="Montserrat Light"/>
                <a:sym typeface="Montserrat Light"/>
              </a:rPr>
              <a:t>är</a:t>
            </a:r>
            <a:r>
              <a:rPr lang="fi-FI" sz="2000" dirty="0">
                <a:solidFill>
                  <a:schemeClr val="dk1"/>
                </a:solidFill>
                <a:latin typeface="Montserrat Light"/>
                <a:ea typeface="Montserrat Light"/>
                <a:cs typeface="Montserrat Light"/>
                <a:sym typeface="Montserrat Light"/>
              </a:rPr>
              <a:t> </a:t>
            </a:r>
            <a:r>
              <a:rPr lang="fi-FI" sz="2000" dirty="0" err="1">
                <a:solidFill>
                  <a:schemeClr val="dk1"/>
                </a:solidFill>
                <a:latin typeface="Montserrat Light"/>
                <a:ea typeface="Montserrat Light"/>
                <a:cs typeface="Montserrat Light"/>
                <a:sym typeface="Montserrat Light"/>
              </a:rPr>
              <a:t>indelad</a:t>
            </a:r>
            <a:r>
              <a:rPr lang="fi-FI" sz="2000" dirty="0">
                <a:solidFill>
                  <a:schemeClr val="dk1"/>
                </a:solidFill>
                <a:latin typeface="Montserrat Light"/>
                <a:ea typeface="Montserrat Light"/>
                <a:cs typeface="Montserrat Light"/>
                <a:sym typeface="Montserrat Light"/>
              </a:rPr>
              <a:t> i </a:t>
            </a:r>
            <a:r>
              <a:rPr lang="fi-FI" sz="2000" dirty="0" err="1">
                <a:solidFill>
                  <a:schemeClr val="dk1"/>
                </a:solidFill>
                <a:latin typeface="Montserrat Light"/>
                <a:ea typeface="Montserrat Light"/>
                <a:cs typeface="Montserrat Light"/>
                <a:sym typeface="Montserrat Light"/>
              </a:rPr>
              <a:t>grupper</a:t>
            </a:r>
            <a:r>
              <a:rPr lang="fi-FI" sz="2000" dirty="0">
                <a:solidFill>
                  <a:schemeClr val="dk1"/>
                </a:solidFill>
                <a:latin typeface="Montserrat Light"/>
                <a:ea typeface="Montserrat Light"/>
                <a:cs typeface="Montserrat Light"/>
                <a:sym typeface="Montserrat Light"/>
              </a:rPr>
              <a:t> </a:t>
            </a:r>
            <a:r>
              <a:rPr lang="fi-FI" sz="2000" dirty="0" err="1">
                <a:solidFill>
                  <a:schemeClr val="dk1"/>
                </a:solidFill>
                <a:latin typeface="Montserrat Light"/>
                <a:ea typeface="Montserrat Light"/>
                <a:cs typeface="Montserrat Light"/>
                <a:sym typeface="Montserrat Light"/>
              </a:rPr>
              <a:t>på</a:t>
            </a:r>
            <a:r>
              <a:rPr lang="fi-FI" sz="2000" dirty="0">
                <a:solidFill>
                  <a:schemeClr val="dk1"/>
                </a:solidFill>
                <a:latin typeface="Montserrat Light"/>
                <a:ea typeface="Montserrat Light"/>
                <a:cs typeface="Montserrat Light"/>
                <a:sym typeface="Montserrat Light"/>
              </a:rPr>
              <a:t> 5 </a:t>
            </a:r>
            <a:r>
              <a:rPr lang="fi-FI" sz="2000" dirty="0" err="1">
                <a:solidFill>
                  <a:schemeClr val="dk1"/>
                </a:solidFill>
                <a:latin typeface="Montserrat Light"/>
                <a:ea typeface="Montserrat Light"/>
                <a:cs typeface="Montserrat Light"/>
                <a:sym typeface="Montserrat Light"/>
              </a:rPr>
              <a:t>elever</a:t>
            </a:r>
            <a:r>
              <a:rPr lang="fi-FI" sz="2000" dirty="0">
                <a:solidFill>
                  <a:schemeClr val="dk1"/>
                </a:solidFill>
                <a:latin typeface="Montserrat Light"/>
                <a:ea typeface="Montserrat Light"/>
                <a:cs typeface="Montserrat Light"/>
                <a:sym typeface="Montserrat Light"/>
              </a:rPr>
              <a:t>, </a:t>
            </a:r>
            <a:r>
              <a:rPr lang="fi-FI" sz="2000" dirty="0" err="1">
                <a:solidFill>
                  <a:schemeClr val="dk1"/>
                </a:solidFill>
                <a:latin typeface="Montserrat Light"/>
                <a:ea typeface="Montserrat Light"/>
                <a:cs typeface="Montserrat Light"/>
                <a:sym typeface="Montserrat Light"/>
              </a:rPr>
              <a:t>och</a:t>
            </a:r>
            <a:r>
              <a:rPr lang="fi-FI" sz="2000" dirty="0">
                <a:solidFill>
                  <a:schemeClr val="dk1"/>
                </a:solidFill>
                <a:latin typeface="Montserrat Light"/>
                <a:ea typeface="Montserrat Light"/>
                <a:cs typeface="Montserrat Light"/>
                <a:sym typeface="Montserrat Light"/>
              </a:rPr>
              <a:t> en </a:t>
            </a:r>
            <a:r>
              <a:rPr lang="fi-FI" sz="2000" dirty="0" err="1">
                <a:solidFill>
                  <a:schemeClr val="dk1"/>
                </a:solidFill>
                <a:latin typeface="Montserrat Light"/>
                <a:ea typeface="Montserrat Light"/>
                <a:cs typeface="Montserrat Light"/>
                <a:sym typeface="Montserrat Light"/>
              </a:rPr>
              <a:t>ska</a:t>
            </a:r>
            <a:r>
              <a:rPr lang="fi-FI" sz="2000" dirty="0">
                <a:solidFill>
                  <a:schemeClr val="dk1"/>
                </a:solidFill>
                <a:latin typeface="Montserrat Light"/>
                <a:ea typeface="Montserrat Light"/>
                <a:cs typeface="Montserrat Light"/>
                <a:sym typeface="Montserrat Light"/>
              </a:rPr>
              <a:t> vara </a:t>
            </a:r>
            <a:r>
              <a:rPr lang="fi-FI" sz="2000" dirty="0" err="1">
                <a:solidFill>
                  <a:schemeClr val="dk1"/>
                </a:solidFill>
                <a:latin typeface="Montserrat Light"/>
                <a:ea typeface="Montserrat Light"/>
                <a:cs typeface="Montserrat Light"/>
                <a:sym typeface="Montserrat Light"/>
              </a:rPr>
              <a:t>ledare</a:t>
            </a:r>
            <a:r>
              <a:rPr lang="fi-FI" sz="2000" dirty="0">
                <a:solidFill>
                  <a:schemeClr val="dk1"/>
                </a:solidFill>
                <a:latin typeface="Montserrat Light"/>
                <a:ea typeface="Montserrat Light"/>
                <a:cs typeface="Montserrat Light"/>
                <a:sym typeface="Montserrat Light"/>
              </a:rPr>
              <a:t>.</a:t>
            </a:r>
            <a:endParaRPr sz="2000" dirty="0">
              <a:solidFill>
                <a:schemeClr val="dk1"/>
              </a:solidFill>
              <a:latin typeface="Montserrat Light"/>
              <a:ea typeface="Montserrat Light"/>
              <a:cs typeface="Montserrat Light"/>
              <a:sym typeface="Montserrat Light"/>
            </a:endParaRPr>
          </a:p>
        </p:txBody>
      </p:sp>
      <p:pic>
        <p:nvPicPr>
          <p:cNvPr id="293" name="Google Shape;293;g3501764105c_1_82" title="Skærmbillede 2025-04-25 kl. 13.16.49.png"/>
          <p:cNvPicPr preferRelativeResize="0"/>
          <p:nvPr/>
        </p:nvPicPr>
        <p:blipFill>
          <a:blip r:embed="rId3">
            <a:alphaModFix/>
          </a:blip>
          <a:stretch>
            <a:fillRect/>
          </a:stretch>
        </p:blipFill>
        <p:spPr>
          <a:xfrm>
            <a:off x="11695050" y="93750"/>
            <a:ext cx="413050" cy="260525"/>
          </a:xfrm>
          <a:prstGeom prst="rect">
            <a:avLst/>
          </a:prstGeom>
          <a:noFill/>
          <a:ln>
            <a:noFill/>
          </a:ln>
        </p:spPr>
      </p:pic>
      <p:sp>
        <p:nvSpPr>
          <p:cNvPr id="294" name="Google Shape;294;g3501764105c_1_82"/>
          <p:cNvSpPr/>
          <p:nvPr/>
        </p:nvSpPr>
        <p:spPr>
          <a:xfrm>
            <a:off x="6911676" y="2419636"/>
            <a:ext cx="4197204" cy="2106432"/>
          </a:xfrm>
          <a:prstGeom prst="clou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Light"/>
              <a:ea typeface="Montserrat Light"/>
              <a:cs typeface="Montserrat Light"/>
              <a:sym typeface="Montserrat Light"/>
            </a:endParaRPr>
          </a:p>
        </p:txBody>
      </p:sp>
    </p:spTree>
  </p:cSld>
  <p:clrMapOvr>
    <a:masterClrMapping/>
  </p:clrMapOvr>
</p:sld>
</file>

<file path=ppt/theme/theme1.xml><?xml version="1.0" encoding="utf-8"?>
<a:theme xmlns:a="http://schemas.openxmlformats.org/drawingml/2006/main" name="Office-te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733</Words>
  <Application>Microsoft Office PowerPoint</Application>
  <PresentationFormat>Laajakuva</PresentationFormat>
  <Paragraphs>95</Paragraphs>
  <Slides>17</Slides>
  <Notes>17</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Montserrat Light</vt:lpstr>
      <vt:lpstr>Lato</vt:lpstr>
      <vt:lpstr>Bebas Neue</vt:lpstr>
      <vt:lpstr>Montserrat</vt:lpstr>
      <vt:lpstr>Arial</vt:lpstr>
      <vt:lpstr>Office-teema</vt:lpstr>
      <vt:lpstr>PowerPoint-esitys</vt:lpstr>
      <vt:lpstr>Tema: Ingen Hunger</vt:lpstr>
      <vt:lpstr>syfte (varför ska vi lära oss detta?)</vt:lpstr>
      <vt:lpstr>Varför “ingen hunger”?</vt:lpstr>
      <vt:lpstr>Upplägg Lektion 1+2</vt:lpstr>
      <vt:lpstr> Vad vet du redan?</vt:lpstr>
      <vt:lpstr>PowerPoint-esitys</vt:lpstr>
      <vt:lpstr>Spelregler för Dialog-paus</vt:lpstr>
      <vt:lpstr>Dialogpausdiskussion: 45 minuter</vt:lpstr>
      <vt:lpstr>reflekterande frågor</vt:lpstr>
      <vt:lpstr>PowerPoint-esitys</vt:lpstr>
      <vt:lpstr>Huslig ekonomi lektion 3-6</vt:lpstr>
      <vt:lpstr>litteratur Lektion 7-8</vt:lpstr>
      <vt:lpstr>Länk till ‘Flickan med svavelstickorna’</vt:lpstr>
      <vt:lpstr>Program - lektion 9+10 Planschen - vad ska den innehålla?</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Jessica Mukkala</dc:creator>
  <cp:lastModifiedBy>Oona Mertoniemi</cp:lastModifiedBy>
  <cp:revision>3</cp:revision>
  <dcterms:created xsi:type="dcterms:W3CDTF">2024-05-06T12:17:41Z</dcterms:created>
  <dcterms:modified xsi:type="dcterms:W3CDTF">2025-08-21T13:11:29Z</dcterms:modified>
</cp:coreProperties>
</file>